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7"/>
  </p:sldMasterIdLst>
  <p:notesMasterIdLst>
    <p:notesMasterId r:id="rId24"/>
  </p:notesMasterIdLst>
  <p:sldIdLst>
    <p:sldId id="277" r:id="rId8"/>
    <p:sldId id="261" r:id="rId9"/>
    <p:sldId id="278" r:id="rId10"/>
    <p:sldId id="279" r:id="rId11"/>
    <p:sldId id="275" r:id="rId12"/>
    <p:sldId id="276" r:id="rId13"/>
    <p:sldId id="274" r:id="rId14"/>
    <p:sldId id="272" r:id="rId15"/>
    <p:sldId id="280" r:id="rId16"/>
    <p:sldId id="281" r:id="rId17"/>
    <p:sldId id="282" r:id="rId18"/>
    <p:sldId id="283" r:id="rId19"/>
    <p:sldId id="284" r:id="rId20"/>
    <p:sldId id="265" r:id="rId21"/>
    <p:sldId id="285" r:id="rId22"/>
    <p:sldId id="266" r:id="rId23"/>
  </p:sldIdLst>
  <p:sldSz cx="9906000" cy="6858000" type="A4"/>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BE28"/>
    <a:srgbClr val="64379B"/>
    <a:srgbClr val="D71F85"/>
    <a:srgbClr val="000066"/>
    <a:srgbClr val="82827A"/>
    <a:srgbClr val="FFA02F"/>
    <a:srgbClr val="00528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autoAdjust="0"/>
    <p:restoredTop sz="94833" autoAdjust="0"/>
  </p:normalViewPr>
  <p:slideViewPr>
    <p:cSldViewPr>
      <p:cViewPr varScale="1">
        <p:scale>
          <a:sx n="89" d="100"/>
          <a:sy n="89" d="100"/>
        </p:scale>
        <p:origin x="1070" y="77"/>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24"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1126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11268"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126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27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1127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vl1pPr>
          </a:lstStyle>
          <a:p>
            <a:fld id="{0A90A19F-BB3C-294C-AEFA-789C9B633ABF}" type="slidenum">
              <a:rPr lang="en-US"/>
              <a:pPr/>
              <a:t>‹#›</a:t>
            </a:fld>
            <a:endParaRPr lang="en-US" dirty="0"/>
          </a:p>
        </p:txBody>
      </p:sp>
    </p:spTree>
    <p:extLst>
      <p:ext uri="{BB962C8B-B14F-4D97-AF65-F5344CB8AC3E}">
        <p14:creationId xmlns:p14="http://schemas.microsoft.com/office/powerpoint/2010/main" val="335891139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0" y="0"/>
            <a:ext cx="9906000" cy="6858000"/>
          </a:xfrm>
          <a:prstGeom prst="rect">
            <a:avLst/>
          </a:prstGeom>
        </p:spPr>
      </p:pic>
      <p:sp>
        <p:nvSpPr>
          <p:cNvPr id="3074" name="Rectangle 2"/>
          <p:cNvSpPr>
            <a:spLocks noGrp="1" noChangeArrowheads="1"/>
          </p:cNvSpPr>
          <p:nvPr>
            <p:ph type="ctrTitle"/>
          </p:nvPr>
        </p:nvSpPr>
        <p:spPr>
          <a:xfrm>
            <a:off x="584515" y="2780928"/>
            <a:ext cx="8892988" cy="787152"/>
          </a:xfrm>
          <a:effectLst>
            <a:outerShdw blurRad="263525" dist="190500" dir="2700000" sx="143000" sy="143000" algn="tl" rotWithShape="0">
              <a:prstClr val="black">
                <a:alpha val="25000"/>
              </a:prstClr>
            </a:outerShdw>
          </a:effectLst>
          <a:extLst>
            <a:ext uri="{909E8E84-426E-40dd-AFC4-6F175D3DCCD1}">
              <a14:hiddenFill xmlns:a14="http://schemas.microsoft.com/office/drawing/2010/main" xmlns="">
                <a:solidFill>
                  <a:srgbClr val="64379B"/>
                </a:solidFill>
              </a14:hiddenFill>
            </a:ext>
          </a:extLst>
        </p:spPr>
        <p:txBody>
          <a:bodyPr anchor="b"/>
          <a:lstStyle>
            <a:lvl1pPr>
              <a:defRPr sz="3600">
                <a:solidFill>
                  <a:srgbClr val="64379B"/>
                </a:solidFill>
              </a:defRPr>
            </a:lvl1pPr>
          </a:lstStyle>
          <a:p>
            <a:pPr lvl="0"/>
            <a:r>
              <a:rPr lang="en-US" noProof="0" dirty="0" smtClean="0"/>
              <a:t>Click to edit Master title style</a:t>
            </a:r>
          </a:p>
        </p:txBody>
      </p:sp>
      <p:sp>
        <p:nvSpPr>
          <p:cNvPr id="3075" name="Rectangle 3"/>
          <p:cNvSpPr>
            <a:spLocks noGrp="1" noChangeArrowheads="1"/>
          </p:cNvSpPr>
          <p:nvPr>
            <p:ph type="subTitle" idx="1"/>
          </p:nvPr>
        </p:nvSpPr>
        <p:spPr>
          <a:xfrm>
            <a:off x="584515" y="3716288"/>
            <a:ext cx="8892988" cy="838200"/>
          </a:xfrm>
        </p:spPr>
        <p:txBody>
          <a:bodyPr/>
          <a:lstStyle>
            <a:lvl1pPr marL="0" indent="0">
              <a:buFontTx/>
              <a:buNone/>
              <a:defRPr sz="1400">
                <a:solidFill>
                  <a:srgbClr val="000066"/>
                </a:solidFill>
              </a:defRPr>
            </a:lvl1pPr>
          </a:lstStyle>
          <a:p>
            <a:pPr lvl="0"/>
            <a:r>
              <a:rPr lang="en-US" noProof="0" dirty="0" smtClean="0"/>
              <a:t>Click to edit Master subtitle style</a:t>
            </a:r>
          </a:p>
        </p:txBody>
      </p:sp>
      <p:pic>
        <p:nvPicPr>
          <p:cNvPr id="11" name="Picture 10"/>
          <p:cNvPicPr>
            <a:picLocks noChangeAspect="1"/>
          </p:cNvPicPr>
          <p:nvPr userDrawn="1"/>
        </p:nvPicPr>
        <p:blipFill>
          <a:blip r:embed="rId3"/>
          <a:stretch>
            <a:fillRect/>
          </a:stretch>
        </p:blipFill>
        <p:spPr>
          <a:xfrm>
            <a:off x="7527286" y="404664"/>
            <a:ext cx="1806835" cy="792088"/>
          </a:xfrm>
          <a:prstGeom prst="rect">
            <a:avLst/>
          </a:prstGeom>
        </p:spPr>
      </p:pic>
    </p:spTree>
    <p:extLst>
      <p:ext uri="{BB962C8B-B14F-4D97-AF65-F5344CB8AC3E}">
        <p14:creationId xmlns:p14="http://schemas.microsoft.com/office/powerpoint/2010/main" val="2156331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03154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48268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58025" y="381000"/>
            <a:ext cx="2105025"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42950" y="381000"/>
            <a:ext cx="6149975"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5359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0" y="0"/>
            <a:ext cx="9906000" cy="6858000"/>
          </a:xfrm>
          <a:prstGeom prst="rect">
            <a:avLst/>
          </a:prstGeom>
        </p:spPr>
      </p:pic>
      <p:sp>
        <p:nvSpPr>
          <p:cNvPr id="2" name="Title 1"/>
          <p:cNvSpPr>
            <a:spLocks noGrp="1"/>
          </p:cNvSpPr>
          <p:nvPr>
            <p:ph type="title"/>
          </p:nvPr>
        </p:nvSpPr>
        <p:spPr>
          <a:xfrm>
            <a:off x="742950" y="2852936"/>
            <a:ext cx="8420100" cy="990600"/>
          </a:xfrm>
        </p:spPr>
        <p:txBody>
          <a:bodyPr/>
          <a:lstStyle>
            <a:lvl1pPr>
              <a:defRPr>
                <a:solidFill>
                  <a:srgbClr val="000066"/>
                </a:solidFill>
              </a:defRPr>
            </a:lvl1pPr>
          </a:lstStyle>
          <a:p>
            <a:r>
              <a:rPr lang="en-GB" dirty="0" smtClean="0"/>
              <a:t>Click to edit Master title style</a:t>
            </a:r>
            <a:endParaRPr lang="en-US" dirty="0"/>
          </a:p>
        </p:txBody>
      </p:sp>
      <p:pic>
        <p:nvPicPr>
          <p:cNvPr id="8" name="Picture 7"/>
          <p:cNvPicPr>
            <a:picLocks noChangeAspect="1"/>
          </p:cNvPicPr>
          <p:nvPr userDrawn="1"/>
        </p:nvPicPr>
        <p:blipFill>
          <a:blip r:embed="rId3"/>
          <a:stretch>
            <a:fillRect/>
          </a:stretch>
        </p:blipFill>
        <p:spPr>
          <a:xfrm>
            <a:off x="8862522" y="6174214"/>
            <a:ext cx="636705" cy="279122"/>
          </a:xfrm>
          <a:prstGeom prst="rect">
            <a:avLst/>
          </a:prstGeom>
        </p:spPr>
      </p:pic>
    </p:spTree>
    <p:extLst>
      <p:ext uri="{BB962C8B-B14F-4D97-AF65-F5344CB8AC3E}">
        <p14:creationId xmlns:p14="http://schemas.microsoft.com/office/powerpoint/2010/main" val="3976070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33618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533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42950" y="1524000"/>
            <a:ext cx="41275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524000"/>
            <a:ext cx="41275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86061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0364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00545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33603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38460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7" descr="logo white"/>
          <p:cNvPicPr>
            <a:picLocks noChangeAspect="1" noChangeArrowheads="1"/>
          </p:cNvPicPr>
          <p:nvPr/>
        </p:nvPicPr>
        <p:blipFill>
          <a:blip r:embed="rId14" cstate="email">
            <a:extLst>
              <a:ext uri="{28A0092B-C50C-407E-A947-70E740481C1C}">
                <a14:useLocalDpi xmlns:a14="http://schemas.microsoft.com/office/drawing/2010/main" val="0"/>
              </a:ext>
            </a:extLst>
          </a:blip>
          <a:srcRect t="7272" r="23984" b="16364"/>
          <a:stretch>
            <a:fillRect/>
          </a:stretch>
        </p:blipFill>
        <p:spPr bwMode="auto">
          <a:xfrm>
            <a:off x="8750300" y="6110288"/>
            <a:ext cx="799704" cy="442912"/>
          </a:xfrm>
          <a:prstGeom prst="rect">
            <a:avLst/>
          </a:prstGeom>
          <a:noFill/>
          <a:extLst>
            <a:ext uri="{909E8E84-426E-40dd-AFC4-6F175D3DCCD1}">
              <a14:hiddenFill xmlns:a14="http://schemas.microsoft.com/office/drawing/2010/main" xmlns="">
                <a:solidFill>
                  <a:srgbClr val="FFFFFF"/>
                </a:solidFill>
              </a14:hiddenFill>
            </a:ext>
          </a:extLst>
        </p:spPr>
      </p:pic>
      <p:sp>
        <p:nvSpPr>
          <p:cNvPr id="1026" name="Rectangle 2"/>
          <p:cNvSpPr>
            <a:spLocks noGrp="1" noChangeArrowheads="1"/>
          </p:cNvSpPr>
          <p:nvPr>
            <p:ph type="title"/>
          </p:nvPr>
        </p:nvSpPr>
        <p:spPr bwMode="auto">
          <a:xfrm>
            <a:off x="742950" y="381000"/>
            <a:ext cx="8420100" cy="990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7" name="Rectangle 3"/>
          <p:cNvSpPr>
            <a:spLocks noGrp="1" noChangeArrowheads="1"/>
          </p:cNvSpPr>
          <p:nvPr>
            <p:ph type="body" idx="1"/>
          </p:nvPr>
        </p:nvSpPr>
        <p:spPr bwMode="auto">
          <a:xfrm>
            <a:off x="742950" y="1524000"/>
            <a:ext cx="8420100" cy="4953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32" name="Text Box 8"/>
          <p:cNvSpPr txBox="1">
            <a:spLocks noChangeArrowheads="1"/>
          </p:cNvSpPr>
          <p:nvPr/>
        </p:nvSpPr>
        <p:spPr bwMode="auto">
          <a:xfrm>
            <a:off x="751550" y="6350001"/>
            <a:ext cx="1499658" cy="322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600" dirty="0">
                <a:solidFill>
                  <a:srgbClr val="A5A6A5"/>
                </a:solidFill>
                <a:latin typeface="Calibri"/>
                <a:cs typeface="Calibri"/>
              </a:rPr>
              <a:t>© British Telecommunications plc</a:t>
            </a:r>
          </a:p>
          <a:p>
            <a:pPr>
              <a:spcBef>
                <a:spcPct val="50000"/>
              </a:spcBef>
            </a:pPr>
            <a:endParaRPr lang="en-US" sz="600" dirty="0">
              <a:solidFill>
                <a:srgbClr val="A5A6A5"/>
              </a:solidFill>
              <a:latin typeface="New BT" charset="0"/>
            </a:endParaRPr>
          </a:p>
        </p:txBody>
      </p:sp>
    </p:spTree>
    <p:extLst>
      <p:ext uri="{BB962C8B-B14F-4D97-AF65-F5344CB8AC3E}">
        <p14:creationId xmlns:p14="http://schemas.microsoft.com/office/powerpoint/2010/main" val="73699629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fontAlgn="base" hangingPunct="1">
        <a:spcBef>
          <a:spcPct val="0"/>
        </a:spcBef>
        <a:spcAft>
          <a:spcPct val="0"/>
        </a:spcAft>
        <a:defRPr sz="2800" b="0" i="0">
          <a:solidFill>
            <a:srgbClr val="64379B"/>
          </a:solidFill>
          <a:latin typeface="Calibri"/>
          <a:ea typeface="+mj-ea"/>
          <a:cs typeface="Calibri"/>
        </a:defRPr>
      </a:lvl1pPr>
      <a:lvl2pPr algn="l" rtl="0" eaLnBrk="1" fontAlgn="base" hangingPunct="1">
        <a:spcBef>
          <a:spcPct val="0"/>
        </a:spcBef>
        <a:spcAft>
          <a:spcPct val="0"/>
        </a:spcAft>
        <a:defRPr sz="2800">
          <a:solidFill>
            <a:srgbClr val="64379B"/>
          </a:solidFill>
          <a:latin typeface="Arial" charset="0"/>
          <a:ea typeface="ＭＳ Ｐゴシック" charset="0"/>
          <a:cs typeface="ＭＳ Ｐゴシック" charset="0"/>
        </a:defRPr>
      </a:lvl2pPr>
      <a:lvl3pPr algn="l" rtl="0" eaLnBrk="1" fontAlgn="base" hangingPunct="1">
        <a:spcBef>
          <a:spcPct val="0"/>
        </a:spcBef>
        <a:spcAft>
          <a:spcPct val="0"/>
        </a:spcAft>
        <a:defRPr sz="2800">
          <a:solidFill>
            <a:srgbClr val="64379B"/>
          </a:solidFill>
          <a:latin typeface="Arial" charset="0"/>
          <a:ea typeface="ＭＳ Ｐゴシック" charset="0"/>
          <a:cs typeface="ＭＳ Ｐゴシック" charset="0"/>
        </a:defRPr>
      </a:lvl3pPr>
      <a:lvl4pPr algn="l" rtl="0" eaLnBrk="1" fontAlgn="base" hangingPunct="1">
        <a:spcBef>
          <a:spcPct val="0"/>
        </a:spcBef>
        <a:spcAft>
          <a:spcPct val="0"/>
        </a:spcAft>
        <a:defRPr sz="2800">
          <a:solidFill>
            <a:srgbClr val="64379B"/>
          </a:solidFill>
          <a:latin typeface="Arial" charset="0"/>
          <a:ea typeface="ＭＳ Ｐゴシック" charset="0"/>
          <a:cs typeface="ＭＳ Ｐゴシック" charset="0"/>
        </a:defRPr>
      </a:lvl4pPr>
      <a:lvl5pPr algn="l" rtl="0" eaLnBrk="1" fontAlgn="base" hangingPunct="1">
        <a:spcBef>
          <a:spcPct val="0"/>
        </a:spcBef>
        <a:spcAft>
          <a:spcPct val="0"/>
        </a:spcAft>
        <a:defRPr sz="2800">
          <a:solidFill>
            <a:srgbClr val="64379B"/>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2800">
          <a:solidFill>
            <a:srgbClr val="64379B"/>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a:solidFill>
            <a:srgbClr val="64379B"/>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a:solidFill>
            <a:srgbClr val="64379B"/>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a:solidFill>
            <a:srgbClr val="64379B"/>
          </a:solidFill>
          <a:latin typeface="Arial"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buChar char="•"/>
        <a:defRPr sz="2400" b="0" i="0">
          <a:solidFill>
            <a:schemeClr val="tx2"/>
          </a:solidFill>
          <a:latin typeface="Calibri"/>
          <a:ea typeface="+mn-ea"/>
          <a:cs typeface="Calibri"/>
        </a:defRPr>
      </a:lvl1pPr>
      <a:lvl2pPr marL="742950" indent="-285750" algn="l" rtl="0" eaLnBrk="1" fontAlgn="base" hangingPunct="1">
        <a:spcBef>
          <a:spcPct val="20000"/>
        </a:spcBef>
        <a:spcAft>
          <a:spcPct val="0"/>
        </a:spcAft>
        <a:buChar char="–"/>
        <a:defRPr sz="2100" b="0" i="0">
          <a:solidFill>
            <a:schemeClr val="tx2"/>
          </a:solidFill>
          <a:latin typeface="Calibri"/>
          <a:ea typeface="+mn-ea"/>
          <a:cs typeface="Calibri"/>
        </a:defRPr>
      </a:lvl2pPr>
      <a:lvl3pPr marL="1143000" indent="-228600" algn="l" rtl="0" eaLnBrk="1" fontAlgn="base" hangingPunct="1">
        <a:spcBef>
          <a:spcPct val="20000"/>
        </a:spcBef>
        <a:spcAft>
          <a:spcPct val="0"/>
        </a:spcAft>
        <a:buChar char="•"/>
        <a:defRPr sz="2000" b="0" i="0">
          <a:solidFill>
            <a:schemeClr val="tx2"/>
          </a:solidFill>
          <a:latin typeface="Calibri"/>
          <a:ea typeface="+mn-ea"/>
          <a:cs typeface="Calibri"/>
        </a:defRPr>
      </a:lvl3pPr>
      <a:lvl4pPr marL="1600200" indent="-228600" algn="l" rtl="0" eaLnBrk="1" fontAlgn="base" hangingPunct="1">
        <a:spcBef>
          <a:spcPct val="20000"/>
        </a:spcBef>
        <a:spcAft>
          <a:spcPct val="0"/>
        </a:spcAft>
        <a:buChar char="–"/>
        <a:defRPr sz="2000" b="0" i="0">
          <a:solidFill>
            <a:schemeClr val="tx2"/>
          </a:solidFill>
          <a:latin typeface="Calibri"/>
          <a:ea typeface="+mn-ea"/>
          <a:cs typeface="Calibri"/>
        </a:defRPr>
      </a:lvl4pPr>
      <a:lvl5pPr marL="2057400" indent="-228600" algn="l" rtl="0" eaLnBrk="1" fontAlgn="base" hangingPunct="1">
        <a:spcBef>
          <a:spcPct val="20000"/>
        </a:spcBef>
        <a:spcAft>
          <a:spcPct val="0"/>
        </a:spcAft>
        <a:buChar char="»"/>
        <a:defRPr sz="1700" b="0" i="0">
          <a:solidFill>
            <a:schemeClr val="tx2"/>
          </a:solidFill>
          <a:latin typeface="Calibri"/>
          <a:ea typeface="+mn-ea"/>
          <a:cs typeface="Calibri"/>
        </a:defRPr>
      </a:lvl5pPr>
      <a:lvl6pPr marL="2514600" indent="-228600" algn="l" rtl="0" eaLnBrk="1" fontAlgn="base" hangingPunct="1">
        <a:spcBef>
          <a:spcPct val="20000"/>
        </a:spcBef>
        <a:spcAft>
          <a:spcPct val="0"/>
        </a:spcAft>
        <a:buChar char="»"/>
        <a:defRPr sz="1700">
          <a:solidFill>
            <a:schemeClr val="tx1"/>
          </a:solidFill>
          <a:latin typeface="+mn-lt"/>
          <a:ea typeface="+mn-ea"/>
        </a:defRPr>
      </a:lvl6pPr>
      <a:lvl7pPr marL="2971800" indent="-228600" algn="l" rtl="0" eaLnBrk="1" fontAlgn="base" hangingPunct="1">
        <a:spcBef>
          <a:spcPct val="20000"/>
        </a:spcBef>
        <a:spcAft>
          <a:spcPct val="0"/>
        </a:spcAft>
        <a:buChar char="»"/>
        <a:defRPr sz="1700">
          <a:solidFill>
            <a:schemeClr val="tx1"/>
          </a:solidFill>
          <a:latin typeface="+mn-lt"/>
          <a:ea typeface="+mn-ea"/>
        </a:defRPr>
      </a:lvl7pPr>
      <a:lvl8pPr marL="3429000" indent="-228600" algn="l" rtl="0" eaLnBrk="1" fontAlgn="base" hangingPunct="1">
        <a:spcBef>
          <a:spcPct val="20000"/>
        </a:spcBef>
        <a:spcAft>
          <a:spcPct val="0"/>
        </a:spcAft>
        <a:buChar char="»"/>
        <a:defRPr sz="1700">
          <a:solidFill>
            <a:schemeClr val="tx1"/>
          </a:solidFill>
          <a:latin typeface="+mn-lt"/>
          <a:ea typeface="+mn-ea"/>
        </a:defRPr>
      </a:lvl8pPr>
      <a:lvl9pPr marL="3886200" indent="-228600" algn="l" rtl="0" eaLnBrk="1" fontAlgn="base" hangingPunct="1">
        <a:spcBef>
          <a:spcPct val="20000"/>
        </a:spcBef>
        <a:spcAft>
          <a:spcPct val="0"/>
        </a:spcAft>
        <a:buChar char="»"/>
        <a:defRPr sz="17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8.xml"/><Relationship Id="rId5" Type="http://schemas.openxmlformats.org/officeDocument/2006/relationships/image" Target="../media/image9.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GB" dirty="0" smtClean="0"/>
              <a:t>Introduction to Hadoop Components</a:t>
            </a:r>
            <a:br>
              <a:rPr lang="en-GB" dirty="0" smtClean="0"/>
            </a:br>
            <a:r>
              <a:rPr lang="en-GB" dirty="0" smtClean="0"/>
              <a:t>Vigneswara </a:t>
            </a:r>
            <a:r>
              <a:rPr lang="en-GB" smtClean="0"/>
              <a:t>Reddy Tupakula</a:t>
            </a:r>
            <a:endParaRPr lang="en-GB" dirty="0"/>
          </a:p>
        </p:txBody>
      </p:sp>
    </p:spTree>
    <p:extLst>
      <p:ext uri="{BB962C8B-B14F-4D97-AF65-F5344CB8AC3E}">
        <p14:creationId xmlns:p14="http://schemas.microsoft.com/office/powerpoint/2010/main" val="2894148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a:t>
            </a:r>
            <a:endParaRPr lang="en-GB" dirty="0"/>
          </a:p>
        </p:txBody>
      </p:sp>
      <p:pic>
        <p:nvPicPr>
          <p:cNvPr id="4" name="Content Placeholder 3" descr="https://www.oreilly.com/library/view/distributed-computing-in/9781787126992/assets/fadf32ab-b857-4d22-a334-c989b5bafdea.png"/>
          <p:cNvPicPr>
            <a:picLocks noGrp="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742950" y="1604465"/>
            <a:ext cx="8420100" cy="4792070"/>
          </a:xfrm>
          <a:prstGeom prst="rect">
            <a:avLst/>
          </a:prstGeom>
          <a:noFill/>
          <a:ln>
            <a:noFill/>
          </a:ln>
        </p:spPr>
      </p:pic>
    </p:spTree>
    <p:extLst>
      <p:ext uri="{BB962C8B-B14F-4D97-AF65-F5344CB8AC3E}">
        <p14:creationId xmlns:p14="http://schemas.microsoft.com/office/powerpoint/2010/main" val="2320066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Architecture</a:t>
            </a:r>
            <a:endParaRPr lang="en-GB" dirty="0"/>
          </a:p>
        </p:txBody>
      </p:sp>
      <p:pic>
        <p:nvPicPr>
          <p:cNvPr id="4" name="Content Placeholder 3" descr="Novi Sad&#10;05.09.2013 Hive Architecture&#10;Hive&#10;Hive&#10;Engine&#10;HDFS&#10;MapReduce&#10;Meta-&#10;store&#10;Thrift&#10;Applications&#10;JDBC&#10;Applications&#10;OD..."/>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4525" y="1847850"/>
            <a:ext cx="6076950" cy="4305300"/>
          </a:xfrm>
          <a:prstGeom prst="rect">
            <a:avLst/>
          </a:prstGeom>
          <a:noFill/>
          <a:ln>
            <a:noFill/>
          </a:ln>
        </p:spPr>
      </p:pic>
    </p:spTree>
    <p:extLst>
      <p:ext uri="{BB962C8B-B14F-4D97-AF65-F5344CB8AC3E}">
        <p14:creationId xmlns:p14="http://schemas.microsoft.com/office/powerpoint/2010/main" val="3856308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Impala</a:t>
            </a:r>
            <a:endParaRPr lang="en-GB" dirty="0"/>
          </a:p>
        </p:txBody>
      </p:sp>
      <p:pic>
        <p:nvPicPr>
          <p:cNvPr id="4" name="Content Placeholder 3" descr="Related image"/>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4525" y="1719262"/>
            <a:ext cx="6076950" cy="4562475"/>
          </a:xfrm>
          <a:prstGeom prst="rect">
            <a:avLst/>
          </a:prstGeom>
          <a:noFill/>
          <a:ln>
            <a:noFill/>
          </a:ln>
        </p:spPr>
      </p:pic>
    </p:spTree>
    <p:extLst>
      <p:ext uri="{BB962C8B-B14F-4D97-AF65-F5344CB8AC3E}">
        <p14:creationId xmlns:p14="http://schemas.microsoft.com/office/powerpoint/2010/main" val="231494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a:t>
            </a:r>
            <a:endParaRPr lang="en-GB" dirty="0"/>
          </a:p>
        </p:txBody>
      </p:sp>
      <p:pic>
        <p:nvPicPr>
          <p:cNvPr id="4" name="Content Placeholder 3" descr="Related image"/>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33095" y="1866037"/>
            <a:ext cx="3239810" cy="4268925"/>
          </a:xfrm>
          <a:prstGeom prst="rect">
            <a:avLst/>
          </a:prstGeom>
          <a:noFill/>
          <a:ln>
            <a:noFill/>
          </a:ln>
        </p:spPr>
      </p:pic>
    </p:spTree>
    <p:extLst>
      <p:ext uri="{BB962C8B-B14F-4D97-AF65-F5344CB8AC3E}">
        <p14:creationId xmlns:p14="http://schemas.microsoft.com/office/powerpoint/2010/main" val="422006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472" y="260648"/>
            <a:ext cx="9433048" cy="6120680"/>
          </a:xfrm>
        </p:spPr>
        <p:txBody>
          <a:bodyPr/>
          <a:lstStyle/>
          <a:p>
            <a:pPr marL="0" lvl="0" indent="0">
              <a:buNone/>
            </a:pPr>
            <a:r>
              <a:rPr lang="en-GB" sz="1200" b="1" dirty="0" smtClean="0">
                <a:latin typeface="Times New Roman" panose="02020603050405020304" pitchFamily="18" charset="0"/>
                <a:cs typeface="Times New Roman" panose="02020603050405020304" pitchFamily="18" charset="0"/>
              </a:rPr>
              <a:t> Apache Hadoop</a:t>
            </a:r>
          </a:p>
          <a:p>
            <a:pPr marL="0" lvl="0" indent="0">
              <a:buNone/>
            </a:pPr>
            <a:r>
              <a:rPr lang="en-GB" sz="1200" dirty="0" smtClean="0">
                <a:latin typeface="Times New Roman" panose="02020603050405020304" pitchFamily="18" charset="0"/>
                <a:cs typeface="Times New Roman" panose="02020603050405020304" pitchFamily="18" charset="0"/>
              </a:rPr>
              <a:t>HDFS</a:t>
            </a:r>
            <a:r>
              <a:rPr lang="en-GB" sz="1200" dirty="0">
                <a:latin typeface="Times New Roman" panose="02020603050405020304" pitchFamily="18" charset="0"/>
                <a:cs typeface="Times New Roman" panose="02020603050405020304" pitchFamily="18" charset="0"/>
              </a:rPr>
              <a:t>: Hadoop Distributed File System. Scalable, distributed, fault tolerant data </a:t>
            </a:r>
            <a:r>
              <a:rPr lang="en-GB" sz="1200" dirty="0" smtClean="0">
                <a:latin typeface="Times New Roman" panose="02020603050405020304" pitchFamily="18" charset="0"/>
                <a:cs typeface="Times New Roman" panose="02020603050405020304" pitchFamily="18" charset="0"/>
              </a:rPr>
              <a:t>storage</a:t>
            </a:r>
          </a:p>
          <a:p>
            <a:pPr marL="0" lvl="0" indent="0">
              <a:buNone/>
            </a:pPr>
            <a:r>
              <a:rPr lang="en-GB" sz="1200" dirty="0" smtClean="0">
                <a:latin typeface="Times New Roman" panose="02020603050405020304" pitchFamily="18" charset="0"/>
                <a:cs typeface="Times New Roman" panose="02020603050405020304" pitchFamily="18" charset="0"/>
              </a:rPr>
              <a:t>YARN</a:t>
            </a:r>
            <a:r>
              <a:rPr lang="en-GB" sz="1200" dirty="0">
                <a:latin typeface="Times New Roman" panose="02020603050405020304" pitchFamily="18" charset="0"/>
                <a:cs typeface="Times New Roman" panose="02020603050405020304" pitchFamily="18" charset="0"/>
              </a:rPr>
              <a:t>: Resource management framework for MR2 and </a:t>
            </a:r>
            <a:r>
              <a:rPr lang="en-GB" sz="1200" dirty="0" smtClean="0">
                <a:latin typeface="Times New Roman" panose="02020603050405020304" pitchFamily="18" charset="0"/>
                <a:cs typeface="Times New Roman" panose="02020603050405020304" pitchFamily="18" charset="0"/>
              </a:rPr>
              <a:t>Spark</a:t>
            </a:r>
          </a:p>
          <a:p>
            <a:pPr marL="0" lvl="0" indent="0">
              <a:buNone/>
            </a:pPr>
            <a:r>
              <a:rPr lang="en-GB" sz="1200" dirty="0" smtClean="0">
                <a:latin typeface="Times New Roman" panose="02020603050405020304" pitchFamily="18" charset="0"/>
                <a:cs typeface="Times New Roman" panose="02020603050405020304" pitchFamily="18" charset="0"/>
              </a:rPr>
              <a:t>Components </a:t>
            </a:r>
            <a:r>
              <a:rPr lang="en-GB" sz="1200" dirty="0">
                <a:latin typeface="Times New Roman" panose="02020603050405020304" pitchFamily="18" charset="0"/>
                <a:cs typeface="Times New Roman" panose="02020603050405020304" pitchFamily="18" charset="0"/>
              </a:rPr>
              <a:t>of  Hadoop Ecosystem is :</a:t>
            </a:r>
          </a:p>
          <a:p>
            <a:pPr marL="0" indent="0">
              <a:buNone/>
            </a:pPr>
            <a:r>
              <a:rPr lang="en-GB" sz="1200" dirty="0">
                <a:latin typeface="Times New Roman" panose="02020603050405020304" pitchFamily="18" charset="0"/>
                <a:cs typeface="Times New Roman" panose="02020603050405020304" pitchFamily="18" charset="0"/>
              </a:rPr>
              <a:t>Data ware House – Hive</a:t>
            </a:r>
          </a:p>
          <a:p>
            <a:pPr marL="0" indent="0">
              <a:buNone/>
            </a:pPr>
            <a:r>
              <a:rPr lang="en-GB" sz="1200" dirty="0">
                <a:latin typeface="Times New Roman" panose="02020603050405020304" pitchFamily="18" charset="0"/>
                <a:cs typeface="Times New Roman" panose="02020603050405020304" pitchFamily="18" charset="0"/>
              </a:rPr>
              <a:t>Processing Large Data – PIG</a:t>
            </a:r>
          </a:p>
          <a:p>
            <a:pPr marL="0" indent="0">
              <a:buNone/>
            </a:pPr>
            <a:r>
              <a:rPr lang="en-GB" sz="1200" dirty="0">
                <a:latin typeface="Times New Roman" panose="02020603050405020304" pitchFamily="18" charset="0"/>
                <a:cs typeface="Times New Roman" panose="02020603050405020304" pitchFamily="18" charset="0"/>
              </a:rPr>
              <a:t>Data Base Migrator – </a:t>
            </a:r>
            <a:r>
              <a:rPr lang="en-GB" sz="1200" dirty="0" err="1">
                <a:latin typeface="Times New Roman" panose="02020603050405020304" pitchFamily="18" charset="0"/>
                <a:cs typeface="Times New Roman" panose="02020603050405020304" pitchFamily="18" charset="0"/>
              </a:rPr>
              <a:t>Sqoop</a:t>
            </a:r>
            <a:endParaRPr lang="en-GB" sz="1200" dirty="0">
              <a:latin typeface="Times New Roman" panose="02020603050405020304" pitchFamily="18" charset="0"/>
              <a:cs typeface="Times New Roman" panose="02020603050405020304" pitchFamily="18" charset="0"/>
            </a:endParaRPr>
          </a:p>
          <a:p>
            <a:pPr marL="0" indent="0">
              <a:buNone/>
            </a:pPr>
            <a:r>
              <a:rPr lang="en-GB" sz="1200" dirty="0">
                <a:latin typeface="Times New Roman" panose="02020603050405020304" pitchFamily="18" charset="0"/>
                <a:cs typeface="Times New Roman" panose="02020603050405020304" pitchFamily="18" charset="0"/>
              </a:rPr>
              <a:t>Logs/sensors data Extraction – Flume</a:t>
            </a:r>
          </a:p>
          <a:p>
            <a:pPr marL="0" indent="0">
              <a:buNone/>
            </a:pPr>
            <a:r>
              <a:rPr lang="en-GB" sz="1200" dirty="0">
                <a:latin typeface="Times New Roman" panose="02020603050405020304" pitchFamily="18" charset="0"/>
                <a:cs typeface="Times New Roman" panose="02020603050405020304" pitchFamily="18" charset="0"/>
              </a:rPr>
              <a:t>Other Unstructured data Extraction -- </a:t>
            </a:r>
            <a:r>
              <a:rPr lang="en-GB" sz="1200" dirty="0" err="1">
                <a:latin typeface="Times New Roman" panose="02020603050405020304" pitchFamily="18" charset="0"/>
                <a:cs typeface="Times New Roman" panose="02020603050405020304" pitchFamily="18" charset="0"/>
              </a:rPr>
              <a:t>Chukwa</a:t>
            </a:r>
            <a:endParaRPr lang="en-GB" sz="1200" dirty="0">
              <a:latin typeface="Times New Roman" panose="02020603050405020304" pitchFamily="18" charset="0"/>
              <a:cs typeface="Times New Roman" panose="02020603050405020304" pitchFamily="18" charset="0"/>
            </a:endParaRPr>
          </a:p>
          <a:p>
            <a:pPr marL="0" indent="0">
              <a:buNone/>
            </a:pPr>
            <a:r>
              <a:rPr lang="en-GB" sz="1200" dirty="0">
                <a:latin typeface="Times New Roman" panose="02020603050405020304" pitchFamily="18" charset="0"/>
                <a:cs typeface="Times New Roman" panose="02020603050405020304" pitchFamily="18" charset="0"/>
              </a:rPr>
              <a:t>Cluster Coordinator – </a:t>
            </a:r>
            <a:r>
              <a:rPr lang="en-GB" sz="1200" dirty="0" err="1">
                <a:latin typeface="Times New Roman" panose="02020603050405020304" pitchFamily="18" charset="0"/>
                <a:cs typeface="Times New Roman" panose="02020603050405020304" pitchFamily="18" charset="0"/>
              </a:rPr>
              <a:t>ZooKeeper</a:t>
            </a:r>
            <a:r>
              <a:rPr lang="en-GB" sz="1200" dirty="0">
                <a:latin typeface="Times New Roman" panose="02020603050405020304" pitchFamily="18" charset="0"/>
                <a:cs typeface="Times New Roman" panose="02020603050405020304" pitchFamily="18" charset="0"/>
              </a:rPr>
              <a:t>, </a:t>
            </a:r>
          </a:p>
          <a:p>
            <a:pPr marL="0" lvl="0" indent="0">
              <a:buNone/>
            </a:pPr>
            <a:r>
              <a:rPr lang="en-GB" sz="1200" b="1" dirty="0" smtClean="0">
                <a:latin typeface="Times New Roman" panose="02020603050405020304" pitchFamily="18" charset="0"/>
                <a:cs typeface="Times New Roman" panose="02020603050405020304" pitchFamily="18" charset="0"/>
              </a:rPr>
              <a:t> MapReduce: </a:t>
            </a:r>
            <a:r>
              <a:rPr lang="en-GB" sz="1200" dirty="0" smtClean="0">
                <a:latin typeface="Times New Roman" panose="02020603050405020304" pitchFamily="18" charset="0"/>
                <a:cs typeface="Times New Roman" panose="02020603050405020304" pitchFamily="18" charset="0"/>
              </a:rPr>
              <a:t> MapReduce is a programming model for processing large data sets with a parallel, distributed algorithm on a cluster. Apache MapReduce was derived from Google MapReduce</a:t>
            </a:r>
          </a:p>
          <a:p>
            <a:pPr marL="0" indent="0">
              <a:buNone/>
            </a:pPr>
            <a:r>
              <a:rPr lang="en-GB" sz="1200" b="1" dirty="0">
                <a:latin typeface="Times New Roman" panose="02020603050405020304" pitchFamily="18" charset="0"/>
                <a:cs typeface="Times New Roman" panose="02020603050405020304" pitchFamily="18" charset="0"/>
              </a:rPr>
              <a:t>HDFS Cluster</a:t>
            </a:r>
            <a:r>
              <a:rPr lang="en-GB" sz="1200" dirty="0">
                <a:latin typeface="Times New Roman" panose="02020603050405020304" pitchFamily="18" charset="0"/>
                <a:cs typeface="Times New Roman" panose="02020603050405020304" pitchFamily="18" charset="0"/>
              </a:rPr>
              <a:t> : A machine will be called as cluster if  that machine has HDFS and MapReduce Software’s installed </a:t>
            </a:r>
          </a:p>
          <a:p>
            <a:pPr marL="0" lvl="0" indent="0">
              <a:buNone/>
            </a:pPr>
            <a:r>
              <a:rPr lang="en-GB" sz="1200" b="1" dirty="0">
                <a:latin typeface="Times New Roman" panose="02020603050405020304" pitchFamily="18" charset="0"/>
                <a:cs typeface="Times New Roman" panose="02020603050405020304" pitchFamily="18" charset="0"/>
              </a:rPr>
              <a:t>Apache Hive (</a:t>
            </a:r>
            <a:r>
              <a:rPr lang="en-GB" sz="1200" b="1" dirty="0" err="1">
                <a:latin typeface="Times New Roman" panose="02020603050405020304" pitchFamily="18" charset="0"/>
                <a:cs typeface="Times New Roman" panose="02020603050405020304" pitchFamily="18" charset="0"/>
              </a:rPr>
              <a:t>HiveQL</a:t>
            </a:r>
            <a:r>
              <a:rPr lang="en-GB" sz="1200" b="1" dirty="0">
                <a:latin typeface="Times New Roman" panose="02020603050405020304" pitchFamily="18" charset="0"/>
                <a:cs typeface="Times New Roman" panose="02020603050405020304" pitchFamily="18" charset="0"/>
              </a:rPr>
              <a:t>)</a:t>
            </a:r>
            <a:r>
              <a:rPr lang="en-GB" sz="1200" dirty="0">
                <a:latin typeface="Times New Roman" panose="02020603050405020304" pitchFamily="18" charset="0"/>
                <a:cs typeface="Times New Roman" panose="02020603050405020304" pitchFamily="18" charset="0"/>
              </a:rPr>
              <a:t>: Metadata repository with SQL-like interface and ODBC/JDBC drivers for connecting BI applications to Hadoop. For DDL &amp;&amp; Select Delete ,Truncate it is same as other SQL developer toll but for Few DML(Insert/Update) statements we have to use assemble language like load data from this path. Here we don’t have any TCL statements data will be committed automatically. Here Logs will come in Java Language when we run Hive commands In SQOOP and by using we can understand map-reduce job statues.</a:t>
            </a:r>
          </a:p>
          <a:p>
            <a:pPr marL="0" indent="0">
              <a:buNone/>
            </a:pPr>
            <a:r>
              <a:rPr lang="en-GB" sz="1200" dirty="0" smtClean="0">
                <a:latin typeface="Times New Roman" panose="02020603050405020304" pitchFamily="18" charset="0"/>
                <a:cs typeface="Times New Roman" panose="02020603050405020304" pitchFamily="18" charset="0"/>
              </a:rPr>
              <a:t>Useful for Data warehouse applications to analyse static data.</a:t>
            </a:r>
          </a:p>
          <a:p>
            <a:pPr marL="0" indent="0">
              <a:buNone/>
            </a:pPr>
            <a:r>
              <a:rPr lang="en-GB" sz="1200" dirty="0" smtClean="0">
                <a:latin typeface="Times New Roman" panose="02020603050405020304" pitchFamily="18" charset="0"/>
                <a:cs typeface="Times New Roman" panose="02020603050405020304" pitchFamily="18" charset="0"/>
              </a:rPr>
              <a:t>It will not support record level insert/update/delete statements.</a:t>
            </a:r>
          </a:p>
          <a:p>
            <a:pPr marL="0" lvl="0" indent="0">
              <a:buNone/>
            </a:pPr>
            <a:r>
              <a:rPr lang="en-GB" sz="1200" b="1" dirty="0"/>
              <a:t>Apache Impala</a:t>
            </a:r>
            <a:r>
              <a:rPr lang="en-GB" sz="1200" dirty="0"/>
              <a:t>: Real-time, SQL-based query engine for data stored in HDFS</a:t>
            </a:r>
          </a:p>
          <a:p>
            <a:pPr marL="0" indent="0">
              <a:buNone/>
            </a:pPr>
            <a:r>
              <a:rPr lang="en-GB" sz="1200" dirty="0"/>
              <a:t>All SQL Queries Loading/running is same as Oracle. Here Logs will come in Java Language when we run Impala commands In SQOOP and by using we can understand map-reduce job statues</a:t>
            </a:r>
          </a:p>
          <a:p>
            <a:pPr marL="0" lvl="0" indent="0">
              <a:buNone/>
            </a:pPr>
            <a:r>
              <a:rPr lang="en-GB" sz="1200" b="1" dirty="0"/>
              <a:t>Apache Pig</a:t>
            </a:r>
            <a:r>
              <a:rPr lang="en-GB" sz="1200" dirty="0"/>
              <a:t>: Pig Latin Language-based query engine for data stored in HDFS</a:t>
            </a:r>
          </a:p>
          <a:p>
            <a:pPr marL="0" indent="0">
              <a:buNone/>
            </a:pPr>
            <a:r>
              <a:rPr lang="en-GB" sz="1200" dirty="0"/>
              <a:t>Pig Latin Language is like Assemble Language (high level language). Here all logs will come in Pig Latin language and it internally converts pig Latin language to System Understand language. </a:t>
            </a:r>
            <a:endParaRPr lang="en-GB" sz="1200" dirty="0" smtClean="0">
              <a:latin typeface="Times New Roman" panose="02020603050405020304" pitchFamily="18" charset="0"/>
              <a:cs typeface="Times New Roman" panose="02020603050405020304" pitchFamily="18" charset="0"/>
            </a:endParaRPr>
          </a:p>
          <a:p>
            <a:pPr marL="0" indent="0">
              <a:buNone/>
            </a:pPr>
            <a:r>
              <a:rPr lang="en-GB" sz="1200" b="1" dirty="0"/>
              <a:t>Apache </a:t>
            </a:r>
            <a:r>
              <a:rPr lang="en-GB" sz="1200" b="1" dirty="0" err="1"/>
              <a:t>Oozie</a:t>
            </a:r>
            <a:r>
              <a:rPr lang="en-GB" sz="1200" dirty="0"/>
              <a:t>: Workflow engine to coordinate Hadoop activities. It’s like Control/decision making language. We have to write code in xml language. By using this we can run list/bunch of Hive &amp; Impala &amp; Pig Queries. It is like Scheduler in Oracle Language to create and track job statues.</a:t>
            </a:r>
          </a:p>
          <a:p>
            <a:endParaRPr lang="en-GB" sz="1200" dirty="0">
              <a:latin typeface="Times New Roman" panose="02020603050405020304" pitchFamily="18" charset="0"/>
              <a:cs typeface="Times New Roman" panose="02020603050405020304" pitchFamily="18" charset="0"/>
            </a:endParaRPr>
          </a:p>
          <a:p>
            <a:pPr lvl="0"/>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65570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00472" y="188640"/>
            <a:ext cx="9577064" cy="6288360"/>
          </a:xfrm>
        </p:spPr>
        <p:txBody>
          <a:bodyPr/>
          <a:lstStyle/>
          <a:p>
            <a:pPr marL="0" lvl="0" indent="0">
              <a:buNone/>
            </a:pPr>
            <a:r>
              <a:rPr lang="en-GB" sz="1200" b="1" dirty="0">
                <a:latin typeface="Times New Roman" panose="02020603050405020304" pitchFamily="18" charset="0"/>
                <a:cs typeface="Times New Roman" panose="02020603050405020304" pitchFamily="18" charset="0"/>
              </a:rPr>
              <a:t>Apache </a:t>
            </a:r>
            <a:r>
              <a:rPr lang="en-GB" sz="1200" b="1" dirty="0" err="1">
                <a:latin typeface="Times New Roman" panose="02020603050405020304" pitchFamily="18" charset="0"/>
                <a:cs typeface="Times New Roman" panose="02020603050405020304" pitchFamily="18" charset="0"/>
              </a:rPr>
              <a:t>Sqoop</a:t>
            </a:r>
            <a:r>
              <a:rPr lang="en-GB" sz="1200" dirty="0">
                <a:latin typeface="Times New Roman" panose="02020603050405020304" pitchFamily="18" charset="0"/>
                <a:cs typeface="Times New Roman" panose="02020603050405020304" pitchFamily="18" charset="0"/>
              </a:rPr>
              <a:t>: Data transport engine for integrating Hadoop with relational databases. Here Import Means (Import a table from a database to HDFS) data is transferring from ORDBMS</a:t>
            </a:r>
            <a:r>
              <a:rPr lang="en-GB" sz="1200" dirty="0">
                <a:latin typeface="Times New Roman" panose="02020603050405020304" pitchFamily="18" charset="0"/>
                <a:cs typeface="Times New Roman" panose="02020603050405020304" pitchFamily="18" charset="0"/>
                <a:sym typeface="Wingdings" panose="05000000000000000000" pitchFamily="2" charset="2"/>
              </a:rPr>
              <a:t></a:t>
            </a:r>
            <a:r>
              <a:rPr lang="en-GB" sz="1200" dirty="0">
                <a:latin typeface="Times New Roman" panose="02020603050405020304" pitchFamily="18" charset="0"/>
                <a:cs typeface="Times New Roman" panose="02020603050405020304" pitchFamily="18" charset="0"/>
              </a:rPr>
              <a:t> HDFS.</a:t>
            </a:r>
          </a:p>
          <a:p>
            <a:pPr marL="0" indent="0">
              <a:buNone/>
            </a:pPr>
            <a:r>
              <a:rPr lang="en-GB" sz="1200" dirty="0">
                <a:latin typeface="Times New Roman" panose="02020603050405020304" pitchFamily="18" charset="0"/>
                <a:cs typeface="Times New Roman" panose="02020603050405020304" pitchFamily="18" charset="0"/>
              </a:rPr>
              <a:t>Export Means (Export an HDFS directory to a database table) data is transferring from HDFS -&gt; ORDBMS</a:t>
            </a:r>
          </a:p>
          <a:p>
            <a:pPr marL="0" lvl="0" indent="0">
              <a:buNone/>
            </a:pPr>
            <a:r>
              <a:rPr lang="en-GB" sz="1200" b="1" dirty="0">
                <a:latin typeface="Times New Roman" panose="02020603050405020304" pitchFamily="18" charset="0"/>
                <a:cs typeface="Times New Roman" panose="02020603050405020304" pitchFamily="18" charset="0"/>
              </a:rPr>
              <a:t>Apache Sentry</a:t>
            </a:r>
            <a:r>
              <a:rPr lang="en-GB" sz="1200" dirty="0">
                <a:latin typeface="Times New Roman" panose="02020603050405020304" pitchFamily="18" charset="0"/>
                <a:cs typeface="Times New Roman" panose="02020603050405020304" pitchFamily="18" charset="0"/>
              </a:rPr>
              <a:t>: Provides fine-grained, role-based authorization for Impala and Hive</a:t>
            </a:r>
          </a:p>
          <a:p>
            <a:pPr marL="0" lvl="0" indent="0">
              <a:buNone/>
            </a:pPr>
            <a:r>
              <a:rPr lang="en-GB" sz="1200" b="1" dirty="0">
                <a:latin typeface="Times New Roman" panose="02020603050405020304" pitchFamily="18" charset="0"/>
                <a:cs typeface="Times New Roman" panose="02020603050405020304" pitchFamily="18" charset="0"/>
              </a:rPr>
              <a:t>Apache </a:t>
            </a:r>
            <a:r>
              <a:rPr lang="en-GB" sz="1200" b="1" dirty="0" smtClean="0">
                <a:latin typeface="Times New Roman" panose="02020603050405020304" pitchFamily="18" charset="0"/>
                <a:cs typeface="Times New Roman" panose="02020603050405020304" pitchFamily="18" charset="0"/>
              </a:rPr>
              <a:t>Zookeeper</a:t>
            </a:r>
            <a:r>
              <a:rPr lang="en-GB" sz="1200" dirty="0">
                <a:latin typeface="Times New Roman" panose="02020603050405020304" pitchFamily="18" charset="0"/>
                <a:cs typeface="Times New Roman" panose="02020603050405020304" pitchFamily="18" charset="0"/>
              </a:rPr>
              <a:t>: Highly reliable distributed coordination </a:t>
            </a:r>
            <a:r>
              <a:rPr lang="en-GB" sz="1200" dirty="0" smtClean="0">
                <a:latin typeface="Times New Roman" panose="02020603050405020304" pitchFamily="18" charset="0"/>
                <a:cs typeface="Times New Roman" panose="02020603050405020304" pitchFamily="18" charset="0"/>
              </a:rPr>
              <a:t>service</a:t>
            </a:r>
          </a:p>
          <a:p>
            <a:pPr marL="0" lvl="0" indent="0">
              <a:buNone/>
            </a:pPr>
            <a:r>
              <a:rPr lang="en-GB" sz="1200" b="1" dirty="0"/>
              <a:t>Cloudera Hue</a:t>
            </a:r>
            <a:r>
              <a:rPr lang="en-GB" sz="1200" dirty="0"/>
              <a:t>: Browser-based desktop interface for Hadoop</a:t>
            </a:r>
          </a:p>
          <a:p>
            <a:pPr marL="0" lvl="0" indent="0">
              <a:buNone/>
            </a:pPr>
            <a:r>
              <a:rPr lang="en-GB" sz="1200" b="1" dirty="0"/>
              <a:t>Cloudera Navigator</a:t>
            </a:r>
            <a:r>
              <a:rPr lang="en-GB" sz="1200" dirty="0"/>
              <a:t>: Addresses data security concerns most typically associated with highly regulated industries such as financial services, healthcare, and government. It includes a full suite of auditing capabilities across all CDH components that store data</a:t>
            </a:r>
          </a:p>
          <a:p>
            <a:pPr marL="0" lvl="0" indent="0">
              <a:buNone/>
            </a:pPr>
            <a:r>
              <a:rPr lang="en-GB" sz="1200" b="1" dirty="0"/>
              <a:t>Apache </a:t>
            </a:r>
            <a:r>
              <a:rPr lang="en-GB" sz="1200" b="1" dirty="0" err="1"/>
              <a:t>HBase</a:t>
            </a:r>
            <a:r>
              <a:rPr lang="en-GB" sz="1200" b="1" dirty="0"/>
              <a:t>	</a:t>
            </a:r>
            <a:r>
              <a:rPr lang="en-GB" sz="1200" dirty="0"/>
              <a:t>Distributed, scalable, key-value store for random, </a:t>
            </a:r>
            <a:r>
              <a:rPr lang="en-GB" sz="1200" dirty="0" err="1"/>
              <a:t>realtime</a:t>
            </a:r>
            <a:r>
              <a:rPr lang="en-GB" sz="1200" dirty="0"/>
              <a:t> read/write access to data stored in Hadoop. It’s No SQL Database.  </a:t>
            </a:r>
          </a:p>
          <a:p>
            <a:pPr marL="0" lvl="0" indent="0">
              <a:buNone/>
            </a:pPr>
            <a:r>
              <a:rPr lang="en-GB" sz="1200" b="1" dirty="0" smtClean="0"/>
              <a:t>Apache </a:t>
            </a:r>
            <a:r>
              <a:rPr lang="en-GB" sz="1200" b="1" dirty="0"/>
              <a:t>Spark	</a:t>
            </a:r>
            <a:r>
              <a:rPr lang="en-GB" sz="1200" dirty="0"/>
              <a:t>Fast and general engine for large-scale machine learning, interactive analysis, and streaming analytics over large datasets</a:t>
            </a:r>
            <a:r>
              <a:rPr lang="en-GB" sz="1200" b="1" dirty="0"/>
              <a:t>.</a:t>
            </a:r>
            <a:endParaRPr lang="en-GB" sz="1200" dirty="0"/>
          </a:p>
          <a:p>
            <a:pPr marL="0" lvl="0" indent="0">
              <a:buNone/>
            </a:pPr>
            <a:r>
              <a:rPr lang="en-GB" sz="1200" b="1" dirty="0"/>
              <a:t>Cloudera Backup and Disaster Recovery (BDR) </a:t>
            </a:r>
            <a:r>
              <a:rPr lang="en-GB" sz="1200" b="1" dirty="0" smtClean="0"/>
              <a:t> </a:t>
            </a:r>
            <a:r>
              <a:rPr lang="en-GB" sz="1200" dirty="0" smtClean="0"/>
              <a:t>Integrated</a:t>
            </a:r>
            <a:r>
              <a:rPr lang="en-GB" sz="1200" dirty="0"/>
              <a:t>, easy-to-use management solution for enabling data protection in the Hadoop platform</a:t>
            </a:r>
            <a:r>
              <a:rPr lang="en-GB" sz="1200" b="1" dirty="0"/>
              <a:t>.</a:t>
            </a:r>
            <a:endParaRPr lang="en-GB" sz="1200" dirty="0"/>
          </a:p>
          <a:p>
            <a:pPr marL="0" lvl="0" indent="0">
              <a:buNone/>
            </a:pPr>
            <a:r>
              <a:rPr lang="en-GB" sz="1200" b="1" dirty="0"/>
              <a:t>Cloudera </a:t>
            </a:r>
            <a:r>
              <a:rPr lang="en-GB" sz="1200" b="1" dirty="0" smtClean="0"/>
              <a:t>Search </a:t>
            </a:r>
            <a:r>
              <a:rPr lang="en-GB" sz="1200" dirty="0" smtClean="0"/>
              <a:t>Full-text</a:t>
            </a:r>
            <a:r>
              <a:rPr lang="en-GB" sz="1200" dirty="0"/>
              <a:t>, interactive search, and scalable indexing on Apache Hadoop and Apache </a:t>
            </a:r>
            <a:r>
              <a:rPr lang="en-GB" sz="1200" dirty="0" err="1"/>
              <a:t>Solr</a:t>
            </a:r>
            <a:r>
              <a:rPr lang="en-GB" sz="1200" dirty="0"/>
              <a:t>.</a:t>
            </a:r>
          </a:p>
          <a:p>
            <a:pPr marL="0" lvl="0" indent="0">
              <a:buNone/>
            </a:pPr>
            <a:r>
              <a:rPr lang="en-GB" sz="1200" b="1" dirty="0"/>
              <a:t>Cloudera Oryx	</a:t>
            </a:r>
            <a:r>
              <a:rPr lang="en-GB" sz="1200" b="1" dirty="0" smtClean="0"/>
              <a:t> </a:t>
            </a:r>
            <a:r>
              <a:rPr lang="en-GB" sz="1200" dirty="0" err="1" smtClean="0"/>
              <a:t>Realtime</a:t>
            </a:r>
            <a:r>
              <a:rPr lang="en-GB" sz="1200" dirty="0"/>
              <a:t>, large-scale machine learning and predictive analytics infrastructure.</a:t>
            </a:r>
          </a:p>
          <a:p>
            <a:pPr marL="0" lvl="0" indent="0">
              <a:buNone/>
            </a:pPr>
            <a:endParaRPr lang="en-GB"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8527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2950" y="548680"/>
            <a:ext cx="8420100" cy="5928320"/>
          </a:xfrm>
        </p:spPr>
        <p:txBody>
          <a:bodyPr/>
          <a:lstStyle/>
          <a:p>
            <a:pPr lvl="0"/>
            <a:r>
              <a:rPr lang="en-GB" sz="1800" b="1" dirty="0" smtClean="0"/>
              <a:t>Apache </a:t>
            </a:r>
            <a:r>
              <a:rPr lang="en-GB" sz="1800" b="1" dirty="0" err="1"/>
              <a:t>Oozie</a:t>
            </a:r>
            <a:r>
              <a:rPr lang="en-GB" sz="1800" b="1" dirty="0"/>
              <a:t>: </a:t>
            </a:r>
            <a:r>
              <a:rPr lang="en-GB" sz="1800" dirty="0"/>
              <a:t>Workflow engine to coordinate Hadoop activities. It’s like Control/decision making language. We have to write code in xml language. By using this we can run list/bunch of Hive &amp; Impala &amp; Pig Queries. It is like Scheduler in Oracle Language to create and track job statues</a:t>
            </a:r>
            <a:r>
              <a:rPr lang="en-GB" sz="1800" b="1" dirty="0"/>
              <a:t>.</a:t>
            </a:r>
          </a:p>
          <a:p>
            <a:pPr lvl="0"/>
            <a:r>
              <a:rPr lang="en-GB" sz="1800" b="1" dirty="0"/>
              <a:t>Apache </a:t>
            </a:r>
            <a:r>
              <a:rPr lang="en-GB" sz="1800" b="1" dirty="0" err="1"/>
              <a:t>Sqoop</a:t>
            </a:r>
            <a:r>
              <a:rPr lang="en-GB" sz="1800" b="1" dirty="0"/>
              <a:t>: </a:t>
            </a:r>
            <a:r>
              <a:rPr lang="en-GB" sz="1800" dirty="0"/>
              <a:t>Data transport engine for integrating Hadoop with relational databases. Here Import Means (Import a table from a database to HDFS) data is transferring from ORDBMS</a:t>
            </a:r>
            <a:r>
              <a:rPr lang="en-GB" sz="1800" dirty="0">
                <a:sym typeface="Wingdings" panose="05000000000000000000" pitchFamily="2" charset="2"/>
              </a:rPr>
              <a:t></a:t>
            </a:r>
            <a:r>
              <a:rPr lang="en-GB" sz="1800" dirty="0"/>
              <a:t> </a:t>
            </a:r>
            <a:r>
              <a:rPr lang="en-GB" sz="1800" dirty="0" err="1"/>
              <a:t>HDFS.Export</a:t>
            </a:r>
            <a:r>
              <a:rPr lang="en-GB" sz="1800" dirty="0"/>
              <a:t> Means (Export an HDFS directory to a database table) data is transferring from HDFS -&gt; ORDBMS</a:t>
            </a:r>
          </a:p>
          <a:p>
            <a:pPr lvl="0"/>
            <a:r>
              <a:rPr lang="en-GB" sz="1800" b="1" dirty="0"/>
              <a:t>Apache Sentry: </a:t>
            </a:r>
            <a:r>
              <a:rPr lang="en-GB" sz="1800" dirty="0"/>
              <a:t>Provides fine-grained, role-based authorization for Impala and Hive</a:t>
            </a:r>
          </a:p>
          <a:p>
            <a:pPr lvl="0"/>
            <a:r>
              <a:rPr lang="en-GB" sz="1800" dirty="0"/>
              <a:t>Apache Zookeeper: Highly reliable distributed coordination service</a:t>
            </a:r>
          </a:p>
          <a:p>
            <a:r>
              <a:rPr lang="en-GB" sz="1800" b="1" dirty="0" err="1"/>
              <a:t>Cloudera</a:t>
            </a:r>
            <a:r>
              <a:rPr lang="en-GB" sz="1800" b="1" dirty="0"/>
              <a:t> Hue: </a:t>
            </a:r>
            <a:r>
              <a:rPr lang="en-GB" sz="1800" dirty="0"/>
              <a:t>Browser-based desktop interface for Hadoop</a:t>
            </a:r>
          </a:p>
          <a:p>
            <a:r>
              <a:rPr lang="en-GB" sz="1800" b="1" dirty="0" err="1"/>
              <a:t>Cloudera</a:t>
            </a:r>
            <a:r>
              <a:rPr lang="en-GB" sz="1800" b="1" dirty="0"/>
              <a:t> Navigator: </a:t>
            </a:r>
            <a:r>
              <a:rPr lang="en-GB" sz="1800" dirty="0"/>
              <a:t>Addresses data security concerns most typically associated with highly regulated industries such as financial services, healthcare, and government. It includes a full suite of auditing capabilities across all CDH components that store data</a:t>
            </a:r>
            <a:endParaRPr lang="en-US" sz="1800" dirty="0"/>
          </a:p>
          <a:p>
            <a:pPr lvl="0"/>
            <a:endParaRPr lang="en-GB" sz="1800" b="1" dirty="0"/>
          </a:p>
        </p:txBody>
      </p:sp>
    </p:spTree>
    <p:extLst>
      <p:ext uri="{BB962C8B-B14F-4D97-AF65-F5344CB8AC3E}">
        <p14:creationId xmlns:p14="http://schemas.microsoft.com/office/powerpoint/2010/main" val="28756157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8464" y="84534"/>
            <a:ext cx="8856984" cy="784830"/>
          </a:xfrm>
          <a:prstGeom prst="rect">
            <a:avLst/>
          </a:prstGeom>
          <a:noFill/>
        </p:spPr>
        <p:txBody>
          <a:bodyPr wrap="square" rtlCol="0">
            <a:spAutoFit/>
          </a:bodyPr>
          <a:lstStyle/>
          <a:p>
            <a:r>
              <a:rPr lang="en-GB" dirty="0" smtClean="0"/>
              <a:t>Hadoop Eco – System </a:t>
            </a:r>
            <a:br>
              <a:rPr lang="en-GB" dirty="0" smtClean="0"/>
            </a:br>
            <a:r>
              <a:rPr lang="en-GB" sz="1050" dirty="0"/>
              <a:t>Hadoop framework is based on a simple programming model (MapReduce) and it enables a computing solution that is scalable, flexible, fault-tolerant and cost effective. </a:t>
            </a:r>
          </a:p>
        </p:txBody>
      </p:sp>
      <p:sp>
        <p:nvSpPr>
          <p:cNvPr id="2" name="TextBox 1"/>
          <p:cNvSpPr txBox="1"/>
          <p:nvPr/>
        </p:nvSpPr>
        <p:spPr>
          <a:xfrm>
            <a:off x="272480" y="908720"/>
            <a:ext cx="9073008" cy="461665"/>
          </a:xfrm>
          <a:prstGeom prst="rect">
            <a:avLst/>
          </a:prstGeom>
          <a:noFill/>
        </p:spPr>
        <p:txBody>
          <a:bodyPr wrap="square" rtlCol="0">
            <a:spAutoFit/>
          </a:bodyPr>
          <a:lstStyle/>
          <a:p>
            <a:pPr marL="800100" lvl="1" indent="-342900">
              <a:buFont typeface="Arial" panose="020B0604020202020204" pitchFamily="34" charset="0"/>
              <a:buChar char="•"/>
            </a:pPr>
            <a:endParaRPr lang="en-US" dirty="0"/>
          </a:p>
        </p:txBody>
      </p:sp>
      <p:pic>
        <p:nvPicPr>
          <p:cNvPr id="6" name="Picture 5" descr="Related image"/>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8544" y="1929447"/>
            <a:ext cx="7992888" cy="3443769"/>
          </a:xfrm>
          <a:prstGeom prst="rect">
            <a:avLst/>
          </a:prstGeom>
          <a:noFill/>
          <a:ln>
            <a:noFill/>
          </a:ln>
        </p:spPr>
      </p:pic>
    </p:spTree>
    <p:extLst>
      <p:ext uri="{BB962C8B-B14F-4D97-AF65-F5344CB8AC3E}">
        <p14:creationId xmlns:p14="http://schemas.microsoft.com/office/powerpoint/2010/main" val="4249228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ovi Sad&#10;05.09.2013&#10;Hadoop 1.0&#10;HDFS&#10;Redundant, reliable&#10;storage&#10;Hadoop 2.0: Next-gen platform&#10;MapReduce&#10;Cluster resource m..."/>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8464" y="116632"/>
            <a:ext cx="4536504" cy="2592288"/>
          </a:xfrm>
          <a:prstGeom prst="rect">
            <a:avLst/>
          </a:prstGeom>
          <a:noFill/>
          <a:ln>
            <a:noFill/>
          </a:ln>
        </p:spPr>
      </p:pic>
      <p:pic>
        <p:nvPicPr>
          <p:cNvPr id="3" name="Picture 2" descr="Related image"/>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025008" y="188640"/>
            <a:ext cx="4536504" cy="2204863"/>
          </a:xfrm>
          <a:prstGeom prst="rect">
            <a:avLst/>
          </a:prstGeom>
          <a:noFill/>
          <a:ln>
            <a:noFill/>
          </a:ln>
        </p:spPr>
      </p:pic>
      <p:pic>
        <p:nvPicPr>
          <p:cNvPr id="4" name="Picture 3" descr="Related image"/>
          <p:cNvPicPr/>
          <p:nvPr/>
        </p:nvPicPr>
        <p:blipFill>
          <a:blip r:embed="rId4">
            <a:extLst>
              <a:ext uri="{28A0092B-C50C-407E-A947-70E740481C1C}">
                <a14:useLocalDpi xmlns:a14="http://schemas.microsoft.com/office/drawing/2010/main" val="0"/>
              </a:ext>
            </a:extLst>
          </a:blip>
          <a:srcRect/>
          <a:stretch>
            <a:fillRect/>
          </a:stretch>
        </p:blipFill>
        <p:spPr bwMode="auto">
          <a:xfrm>
            <a:off x="344488" y="3068960"/>
            <a:ext cx="4450080" cy="2118360"/>
          </a:xfrm>
          <a:prstGeom prst="rect">
            <a:avLst/>
          </a:prstGeom>
          <a:noFill/>
          <a:ln>
            <a:noFill/>
          </a:ln>
        </p:spPr>
      </p:pic>
      <p:pic>
        <p:nvPicPr>
          <p:cNvPr id="5" name="Picture 4" descr="Related image"/>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025008" y="2708921"/>
            <a:ext cx="4464496" cy="3240359"/>
          </a:xfrm>
          <a:prstGeom prst="rect">
            <a:avLst/>
          </a:prstGeom>
          <a:noFill/>
          <a:ln>
            <a:noFill/>
          </a:ln>
        </p:spPr>
      </p:pic>
    </p:spTree>
    <p:extLst>
      <p:ext uri="{BB962C8B-B14F-4D97-AF65-F5344CB8AC3E}">
        <p14:creationId xmlns:p14="http://schemas.microsoft.com/office/powerpoint/2010/main" val="2820920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lated image"/>
          <p:cNvPicPr/>
          <p:nvPr/>
        </p:nvPicPr>
        <p:blipFill>
          <a:blip r:embed="rId2">
            <a:extLst>
              <a:ext uri="{28A0092B-C50C-407E-A947-70E740481C1C}">
                <a14:useLocalDpi xmlns:a14="http://schemas.microsoft.com/office/drawing/2010/main" val="0"/>
              </a:ext>
            </a:extLst>
          </a:blip>
          <a:srcRect/>
          <a:stretch>
            <a:fillRect/>
          </a:stretch>
        </p:blipFill>
        <p:spPr bwMode="auto">
          <a:xfrm>
            <a:off x="344488" y="188640"/>
            <a:ext cx="8928992" cy="2664295"/>
          </a:xfrm>
          <a:prstGeom prst="rect">
            <a:avLst/>
          </a:prstGeom>
          <a:noFill/>
          <a:ln>
            <a:noFill/>
          </a:ln>
        </p:spPr>
      </p:pic>
      <p:pic>
        <p:nvPicPr>
          <p:cNvPr id="3" name="Picture 2"/>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32520" y="3140968"/>
            <a:ext cx="5721350" cy="3022600"/>
          </a:xfrm>
          <a:prstGeom prst="rect">
            <a:avLst/>
          </a:prstGeom>
          <a:noFill/>
          <a:ln>
            <a:noFill/>
          </a:ln>
        </p:spPr>
      </p:pic>
    </p:spTree>
    <p:extLst>
      <p:ext uri="{BB962C8B-B14F-4D97-AF65-F5344CB8AC3E}">
        <p14:creationId xmlns:p14="http://schemas.microsoft.com/office/powerpoint/2010/main" val="1347053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32521" y="764705"/>
            <a:ext cx="4608512" cy="2736304"/>
          </a:xfrm>
          <a:prstGeom prst="rect">
            <a:avLst/>
          </a:prstGeom>
        </p:spPr>
      </p:pic>
      <p:pic>
        <p:nvPicPr>
          <p:cNvPr id="3" name="Picture 2"/>
          <p:cNvPicPr>
            <a:picLocks noChangeAspect="1"/>
          </p:cNvPicPr>
          <p:nvPr/>
        </p:nvPicPr>
        <p:blipFill>
          <a:blip r:embed="rId3"/>
          <a:stretch>
            <a:fillRect/>
          </a:stretch>
        </p:blipFill>
        <p:spPr>
          <a:xfrm>
            <a:off x="5673080" y="692696"/>
            <a:ext cx="3528392" cy="2808313"/>
          </a:xfrm>
          <a:prstGeom prst="rect">
            <a:avLst/>
          </a:prstGeom>
        </p:spPr>
      </p:pic>
      <p:pic>
        <p:nvPicPr>
          <p:cNvPr id="4" name="Picture 3"/>
          <p:cNvPicPr>
            <a:picLocks noChangeAspect="1"/>
          </p:cNvPicPr>
          <p:nvPr/>
        </p:nvPicPr>
        <p:blipFill>
          <a:blip r:embed="rId4"/>
          <a:stretch>
            <a:fillRect/>
          </a:stretch>
        </p:blipFill>
        <p:spPr>
          <a:xfrm>
            <a:off x="704528" y="3789040"/>
            <a:ext cx="4752528" cy="2304257"/>
          </a:xfrm>
          <a:prstGeom prst="rect">
            <a:avLst/>
          </a:prstGeom>
        </p:spPr>
      </p:pic>
    </p:spTree>
    <p:extLst>
      <p:ext uri="{BB962C8B-B14F-4D97-AF65-F5344CB8AC3E}">
        <p14:creationId xmlns:p14="http://schemas.microsoft.com/office/powerpoint/2010/main" val="4284020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66750" y="908721"/>
            <a:ext cx="8572500" cy="2880319"/>
          </a:xfrm>
          <a:prstGeom prst="rect">
            <a:avLst/>
          </a:prstGeom>
        </p:spPr>
      </p:pic>
      <p:sp>
        <p:nvSpPr>
          <p:cNvPr id="6" name="Rectangle 5"/>
          <p:cNvSpPr/>
          <p:nvPr/>
        </p:nvSpPr>
        <p:spPr>
          <a:xfrm>
            <a:off x="1208584" y="4077072"/>
            <a:ext cx="8136904" cy="1938992"/>
          </a:xfrm>
          <a:prstGeom prst="rect">
            <a:avLst/>
          </a:prstGeom>
        </p:spPr>
        <p:txBody>
          <a:bodyPr wrap="square">
            <a:spAutoFit/>
          </a:bodyPr>
          <a:lstStyle/>
          <a:p>
            <a:r>
              <a:rPr lang="en-GB" sz="1200" b="1" dirty="0">
                <a:solidFill>
                  <a:srgbClr val="3F3F3F"/>
                </a:solidFill>
                <a:latin typeface="inherit"/>
              </a:rPr>
              <a:t>Is Apache Spark going to replace Hadoop</a:t>
            </a:r>
            <a:r>
              <a:rPr lang="en-GB" sz="1200" b="1" dirty="0" smtClean="0">
                <a:solidFill>
                  <a:srgbClr val="3F3F3F"/>
                </a:solidFill>
                <a:latin typeface="inherit"/>
              </a:rPr>
              <a:t>? </a:t>
            </a:r>
            <a:br>
              <a:rPr lang="en-GB" sz="1200" b="1" dirty="0" smtClean="0">
                <a:solidFill>
                  <a:srgbClr val="3F3F3F"/>
                </a:solidFill>
                <a:latin typeface="inherit"/>
              </a:rPr>
            </a:br>
            <a:r>
              <a:rPr lang="en-GB" sz="1200" b="1" dirty="0" smtClean="0">
                <a:solidFill>
                  <a:srgbClr val="3F3F3F"/>
                </a:solidFill>
                <a:latin typeface="inherit"/>
              </a:rPr>
              <a:t>           Yes </a:t>
            </a:r>
            <a:r>
              <a:rPr lang="en-GB" sz="1200" b="1" smtClean="0">
                <a:solidFill>
                  <a:srgbClr val="3F3F3F"/>
                </a:solidFill>
                <a:latin typeface="inherit"/>
              </a:rPr>
              <a:t>its possible .</a:t>
            </a:r>
            <a:br>
              <a:rPr lang="en-GB" sz="1200" b="1" smtClean="0">
                <a:solidFill>
                  <a:srgbClr val="3F3F3F"/>
                </a:solidFill>
                <a:latin typeface="inherit"/>
              </a:rPr>
            </a:br>
            <a:r>
              <a:rPr lang="en-GB" sz="1200" b="1" smtClean="0">
                <a:solidFill>
                  <a:srgbClr val="3F3F3F"/>
                </a:solidFill>
                <a:latin typeface="inherit"/>
              </a:rPr>
              <a:t> </a:t>
            </a:r>
            <a:r>
              <a:rPr lang="en-GB" sz="1200" dirty="0" smtClean="0"/>
              <a:t>Hadoop </a:t>
            </a:r>
            <a:r>
              <a:rPr lang="en-GB" sz="1200" dirty="0"/>
              <a:t>is parallel data processing framework that has traditionally been used to run map/reduce jobs. These are long running jobs that take minutes or hours to complete. Spark has designed to run on top of Hadoop and it is an alternative to the traditional batch map/reduce model that can be used for real-time stream data processing and fast interactive queries that finish within seconds. So, Hadoop supports both traditional map/reduce and Spark.</a:t>
            </a:r>
            <a:r>
              <a:rPr lang="en-GB" sz="1200" b="1" dirty="0" smtClean="0">
                <a:solidFill>
                  <a:srgbClr val="3F3F3F"/>
                </a:solidFill>
                <a:latin typeface="inherit"/>
              </a:rPr>
              <a:t/>
            </a:r>
            <a:br>
              <a:rPr lang="en-GB" sz="1200" b="1" dirty="0" smtClean="0">
                <a:solidFill>
                  <a:srgbClr val="3F3F3F"/>
                </a:solidFill>
                <a:latin typeface="inherit"/>
              </a:rPr>
            </a:br>
            <a:r>
              <a:rPr lang="en-GB" sz="1200" b="1" dirty="0" smtClean="0">
                <a:solidFill>
                  <a:srgbClr val="3F3F3F"/>
                </a:solidFill>
                <a:latin typeface="inherit"/>
              </a:rPr>
              <a:t>               </a:t>
            </a:r>
            <a:r>
              <a:rPr lang="en-GB" sz="1200" dirty="0" smtClean="0"/>
              <a:t>Spark </a:t>
            </a:r>
            <a:r>
              <a:rPr lang="en-GB" sz="1200" dirty="0"/>
              <a:t>uses more RAM instead of network and disk I/O its relatively fast as compared to </a:t>
            </a:r>
            <a:r>
              <a:rPr lang="en-GB" sz="1200" dirty="0" err="1"/>
              <a:t>hadoop</a:t>
            </a:r>
            <a:r>
              <a:rPr lang="en-GB" sz="1200" dirty="0"/>
              <a:t>. But as it uses large RAM it needs a dedicated high end physical machine for producing effective </a:t>
            </a:r>
            <a:r>
              <a:rPr lang="en-GB" sz="1200" dirty="0" smtClean="0"/>
              <a:t>results</a:t>
            </a:r>
            <a:r>
              <a:rPr lang="en-GB" sz="1200" b="1" dirty="0" smtClean="0">
                <a:solidFill>
                  <a:srgbClr val="3F3F3F"/>
                </a:solidFill>
                <a:latin typeface="inherit"/>
              </a:rPr>
              <a:t/>
            </a:r>
            <a:br>
              <a:rPr lang="en-GB" sz="1200" b="1" dirty="0" smtClean="0">
                <a:solidFill>
                  <a:srgbClr val="3F3F3F"/>
                </a:solidFill>
                <a:latin typeface="inherit"/>
              </a:rPr>
            </a:br>
            <a:r>
              <a:rPr lang="en-GB" sz="1200" b="1" dirty="0" smtClean="0">
                <a:solidFill>
                  <a:srgbClr val="3F3F3F"/>
                </a:solidFill>
                <a:latin typeface="inherit"/>
              </a:rPr>
              <a:t>For more details refer </a:t>
            </a:r>
            <a:r>
              <a:rPr lang="en-GB" sz="1200" b="1" dirty="0">
                <a:solidFill>
                  <a:srgbClr val="3F3F3F"/>
                </a:solidFill>
                <a:latin typeface="inherit"/>
              </a:rPr>
              <a:t>below link  </a:t>
            </a:r>
            <a:r>
              <a:rPr lang="en-GB" sz="1200" b="1" dirty="0" smtClean="0">
                <a:solidFill>
                  <a:srgbClr val="3F3F3F"/>
                </a:solidFill>
                <a:latin typeface="inherit"/>
              </a:rPr>
              <a:t/>
            </a:r>
            <a:br>
              <a:rPr lang="en-GB" sz="1200" b="1" dirty="0" smtClean="0">
                <a:solidFill>
                  <a:srgbClr val="3F3F3F"/>
                </a:solidFill>
                <a:latin typeface="inherit"/>
              </a:rPr>
            </a:br>
            <a:r>
              <a:rPr lang="en-GB" sz="1200" b="1" dirty="0" smtClean="0">
                <a:solidFill>
                  <a:srgbClr val="3F3F3F"/>
                </a:solidFill>
                <a:latin typeface="inherit"/>
              </a:rPr>
              <a:t>http</a:t>
            </a:r>
            <a:r>
              <a:rPr lang="en-GB" sz="1200" b="1" dirty="0">
                <a:solidFill>
                  <a:srgbClr val="3F3F3F"/>
                </a:solidFill>
                <a:latin typeface="inherit"/>
              </a:rPr>
              <a:t>://aptuz.com/blog/is-apache-spark-going-to-replace-hadoop/</a:t>
            </a:r>
            <a:endParaRPr lang="en-GB" sz="1200" b="1" i="0" dirty="0">
              <a:solidFill>
                <a:srgbClr val="3F3F3F"/>
              </a:solidFill>
              <a:effectLst/>
              <a:latin typeface="Lato"/>
            </a:endParaRPr>
          </a:p>
        </p:txBody>
      </p:sp>
    </p:spTree>
    <p:extLst>
      <p:ext uri="{BB962C8B-B14F-4D97-AF65-F5344CB8AC3E}">
        <p14:creationId xmlns:p14="http://schemas.microsoft.com/office/powerpoint/2010/main" val="1416002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Architecture </a:t>
            </a:r>
            <a:br>
              <a:rPr lang="en-US" dirty="0" smtClean="0"/>
            </a:br>
            <a:r>
              <a:rPr lang="en-US" sz="1050" dirty="0" smtClean="0"/>
              <a:t>mainly Hadoop architecture is divided into HDFS And Map-reduce  . </a:t>
            </a:r>
            <a:br>
              <a:rPr lang="en-US" sz="1050" dirty="0" smtClean="0"/>
            </a:br>
            <a:r>
              <a:rPr lang="en-US" sz="1050" dirty="0" smtClean="0"/>
              <a:t>In HDFS Main components divided into </a:t>
            </a:r>
            <a:r>
              <a:rPr lang="en-US" sz="1050" dirty="0" err="1" smtClean="0"/>
              <a:t>Namenode</a:t>
            </a:r>
            <a:r>
              <a:rPr lang="en-US" sz="1050" dirty="0" smtClean="0"/>
              <a:t> , secondary </a:t>
            </a:r>
            <a:r>
              <a:rPr lang="en-US" sz="1050" dirty="0" err="1" smtClean="0"/>
              <a:t>namenode</a:t>
            </a:r>
            <a:r>
              <a:rPr lang="en-US" sz="1050" dirty="0" smtClean="0"/>
              <a:t> , </a:t>
            </a:r>
            <a:endParaRPr lang="en-US" sz="1050" dirty="0"/>
          </a:p>
        </p:txBody>
      </p:sp>
      <p:pic>
        <p:nvPicPr>
          <p:cNvPr id="6" name="Content Placeholder 5"/>
          <p:cNvPicPr>
            <a:picLocks noGrp="1" noChangeAspect="1"/>
          </p:cNvPicPr>
          <p:nvPr>
            <p:ph idx="1"/>
          </p:nvPr>
        </p:nvPicPr>
        <p:blipFill>
          <a:blip r:embed="rId2"/>
          <a:stretch>
            <a:fillRect/>
          </a:stretch>
        </p:blipFill>
        <p:spPr>
          <a:xfrm>
            <a:off x="560512" y="1398432"/>
            <a:ext cx="5203892" cy="3902776"/>
          </a:xfrm>
          <a:prstGeom prst="rect">
            <a:avLst/>
          </a:prstGeom>
        </p:spPr>
      </p:pic>
      <p:pic>
        <p:nvPicPr>
          <p:cNvPr id="7" name="Picture 6"/>
          <p:cNvPicPr>
            <a:picLocks noChangeAspect="1"/>
          </p:cNvPicPr>
          <p:nvPr/>
        </p:nvPicPr>
        <p:blipFill>
          <a:blip r:embed="rId3"/>
          <a:stretch>
            <a:fillRect/>
          </a:stretch>
        </p:blipFill>
        <p:spPr>
          <a:xfrm>
            <a:off x="6033120" y="1556792"/>
            <a:ext cx="2920189" cy="1530721"/>
          </a:xfrm>
          <a:prstGeom prst="rect">
            <a:avLst/>
          </a:prstGeom>
        </p:spPr>
      </p:pic>
      <p:pic>
        <p:nvPicPr>
          <p:cNvPr id="8" name="Picture 7"/>
          <p:cNvPicPr>
            <a:picLocks noChangeAspect="1"/>
          </p:cNvPicPr>
          <p:nvPr/>
        </p:nvPicPr>
        <p:blipFill>
          <a:blip r:embed="rId4"/>
          <a:stretch>
            <a:fillRect/>
          </a:stretch>
        </p:blipFill>
        <p:spPr>
          <a:xfrm>
            <a:off x="5764404" y="3573016"/>
            <a:ext cx="4043517" cy="1989134"/>
          </a:xfrm>
          <a:prstGeom prst="rect">
            <a:avLst/>
          </a:prstGeom>
        </p:spPr>
      </p:pic>
    </p:spTree>
    <p:extLst>
      <p:ext uri="{BB962C8B-B14F-4D97-AF65-F5344CB8AC3E}">
        <p14:creationId xmlns:p14="http://schemas.microsoft.com/office/powerpoint/2010/main" val="3743153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Writing/Reading File in HDFS</a:t>
            </a:r>
            <a:endParaRPr lang="en-US" dirty="0"/>
          </a:p>
        </p:txBody>
      </p:sp>
      <p:pic>
        <p:nvPicPr>
          <p:cNvPr id="4" name="Content Placeholder 3"/>
          <p:cNvPicPr>
            <a:picLocks noGrp="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848544" y="1371599"/>
            <a:ext cx="8136904" cy="4361657"/>
          </a:xfrm>
          <a:prstGeom prst="rect">
            <a:avLst/>
          </a:prstGeom>
          <a:noFill/>
          <a:ln>
            <a:noFill/>
          </a:ln>
        </p:spPr>
      </p:pic>
    </p:spTree>
    <p:extLst>
      <p:ext uri="{BB962C8B-B14F-4D97-AF65-F5344CB8AC3E}">
        <p14:creationId xmlns:p14="http://schemas.microsoft.com/office/powerpoint/2010/main" val="28725284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stretch>
            <a:fillRect/>
          </a:stretch>
        </p:blipFill>
        <p:spPr>
          <a:xfrm>
            <a:off x="742950" y="1912196"/>
            <a:ext cx="8420100" cy="4176607"/>
          </a:xfrm>
          <a:prstGeom prst="rect">
            <a:avLst/>
          </a:prstGeom>
        </p:spPr>
      </p:pic>
    </p:spTree>
    <p:extLst>
      <p:ext uri="{BB962C8B-B14F-4D97-AF65-F5344CB8AC3E}">
        <p14:creationId xmlns:p14="http://schemas.microsoft.com/office/powerpoint/2010/main" val="1228091681"/>
      </p:ext>
    </p:extLst>
  </p:cSld>
  <p:clrMapOvr>
    <a:masterClrMapping/>
  </p:clrMapOvr>
</p:sld>
</file>

<file path=ppt/theme/theme1.xml><?xml version="1.0" encoding="utf-8"?>
<a:theme xmlns:a="http://schemas.openxmlformats.org/drawingml/2006/main" name="Template05-DWonlyWhite">
  <a:themeElements>
    <a:clrScheme name="New BT Colour palette">
      <a:dk1>
        <a:srgbClr val="321E5A"/>
      </a:dk1>
      <a:lt1>
        <a:srgbClr val="FFFFFF"/>
      </a:lt1>
      <a:dk2>
        <a:srgbClr val="000000"/>
      </a:dk2>
      <a:lt2>
        <a:srgbClr val="A5A6A5"/>
      </a:lt2>
      <a:accent1>
        <a:srgbClr val="55379B"/>
      </a:accent1>
      <a:accent2>
        <a:srgbClr val="004796"/>
      </a:accent2>
      <a:accent3>
        <a:srgbClr val="FF379B"/>
      </a:accent3>
      <a:accent4>
        <a:srgbClr val="EB352C"/>
      </a:accent4>
      <a:accent5>
        <a:srgbClr val="FF9900"/>
      </a:accent5>
      <a:accent6>
        <a:srgbClr val="0295D4"/>
      </a:accent6>
      <a:hlink>
        <a:srgbClr val="009957"/>
      </a:hlink>
      <a:folHlink>
        <a:srgbClr val="46C4DB"/>
      </a:folHlink>
    </a:clrScheme>
    <a:fontScheme name="Office Them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2827A"/>
        </a:lt2>
        <a:accent1>
          <a:srgbClr val="005293"/>
        </a:accent1>
        <a:accent2>
          <a:srgbClr val="D71F85"/>
        </a:accent2>
        <a:accent3>
          <a:srgbClr val="FFFFFF"/>
        </a:accent3>
        <a:accent4>
          <a:srgbClr val="000000"/>
        </a:accent4>
        <a:accent5>
          <a:srgbClr val="AAB3C8"/>
        </a:accent5>
        <a:accent6>
          <a:srgbClr val="C31B78"/>
        </a:accent6>
        <a:hlink>
          <a:srgbClr val="80379B"/>
        </a:hlink>
        <a:folHlink>
          <a:srgbClr val="69BE2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SharedContentType xmlns="Microsoft.SharePoint.Taxonomy.ContentTypeSync" SourceId="242584ab-b7b4-45ad-9c64-f936d5cb8ab7" ContentTypeId="0x0101005EEE68971716474CABDF87371185FDEC00EC6EA5ED20A94112869E9D0DC08914F4" PreviousValue="false"/>
</file>

<file path=customXml/item2.xml><?xml version="1.0" encoding="utf-8"?>
<ct:contentTypeSchema xmlns:ct="http://schemas.microsoft.com/office/2006/metadata/contentType" xmlns:ma="http://schemas.microsoft.com/office/2006/metadata/properties/metaAttributes" ct:_="" ma:_="" ma:contentTypeName="BT Default Item" ma:contentTypeID="0x0101005EEE68971716474CABDF87371185FDEC00EC6EA5ED20A94112869E9D0DC08914F400C7541C29458A84419B8088DFA4342F77" ma:contentTypeVersion="5" ma:contentTypeDescription="Default item with a two year maximum retention period." ma:contentTypeScope="" ma:versionID="926885026c93724bd57fa906c927023a">
  <xsd:schema xmlns:xsd="http://www.w3.org/2001/XMLSchema" xmlns:xs="http://www.w3.org/2001/XMLSchema" xmlns:p="http://schemas.microsoft.com/office/2006/metadata/properties" xmlns:ns2="e0e35bac-e255-4a69-af54-5f01336af94f" targetNamespace="http://schemas.microsoft.com/office/2006/metadata/properties" ma:root="true" ma:fieldsID="a6a5aa9d550b5f1130cd67dd514f0e30" ns2:_="">
    <xsd:import namespace="e0e35bac-e255-4a69-af54-5f01336af94f"/>
    <xsd:element name="properties">
      <xsd:complexType>
        <xsd:sequence>
          <xsd:element name="documentManagement">
            <xsd:complexType>
              <xsd:all>
                <xsd:element ref="ns2:_dlc_DocId" minOccurs="0"/>
                <xsd:element ref="ns2:_dlc_DocIdUrl" minOccurs="0"/>
                <xsd:element ref="ns2:_dlc_DocIdPersistId" minOccurs="0"/>
                <xsd:element ref="ns2:TaxCatchAll" minOccurs="0"/>
                <xsd:element ref="ns2:TaxCatchAllLabel" minOccurs="0"/>
                <xsd:element ref="ns2:BT_x0020_Document_x0020_Owner" minOccurs="0"/>
                <xsd:element ref="ns2:BT_x0020_Data_x0020_Classifi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e35bac-e255-4a69-af54-5f01336af94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11" nillable="true" ma:displayName="Taxonomy Catch All Column" ma:description="" ma:hidden="true" ma:list="{56eb818e-df7c-428a-a65c-f7f83112dc79}" ma:internalName="TaxCatchAll" ma:showField="CatchAllData" ma:web="6ac42b0e-7bb2-4c9e-9787-9100e9aa5d8d">
      <xsd:complexType>
        <xsd:complexContent>
          <xsd:extension base="dms:MultiChoiceLookup">
            <xsd:sequence>
              <xsd:element name="Value" type="dms:Lookup" maxOccurs="unbounded" minOccurs="0" nillable="true"/>
            </xsd:sequence>
          </xsd:extension>
        </xsd:complexContent>
      </xsd:complexType>
    </xsd:element>
    <xsd:element name="TaxCatchAllLabel" ma:index="12" nillable="true" ma:displayName="Taxonomy Catch All Column1" ma:description="" ma:hidden="true" ma:list="{56eb818e-df7c-428a-a65c-f7f83112dc79}" ma:internalName="TaxCatchAllLabel" ma:readOnly="true" ma:showField="CatchAllDataLabel" ma:web="6ac42b0e-7bb2-4c9e-9787-9100e9aa5d8d">
      <xsd:complexType>
        <xsd:complexContent>
          <xsd:extension base="dms:MultiChoiceLookup">
            <xsd:sequence>
              <xsd:element name="Value" type="dms:Lookup" maxOccurs="unbounded" minOccurs="0" nillable="true"/>
            </xsd:sequence>
          </xsd:extension>
        </xsd:complexContent>
      </xsd:complexType>
    </xsd:element>
    <xsd:element name="BT_x0020_Document_x0020_Owner" ma:index="13" nillable="true" ma:displayName="BT Content Owner" ma:list="UserInfo" ma:SharePointGroup="0" ma:internalName="BT_x0020_Document_x0020_Owner"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BT_x0020_Data_x0020_Classification" ma:index="14" nillable="true" ma:displayName="BT Data Classification" ma:default="In Confidence" ma:description="To understand more about BT Data Classifications: https://office.bt.com/sites/BTFixIt/Lists/How%20To%20Articles/DispForm_Cust.aspx?ID=1937&#10;&#10;Please note that data classified as IN STRICTEST CONFIDENCE must be encrypted before it is uploaded to office.bt.com.&#10;&#10;To understand how to easily encrypt IN STRICTEST CONFIDENCE information: https://office.bt.com/sites/BTFixIt/SitePages/view.aspx?article=11561" ma:format="Dropdown" ma:internalName="BT_x0020_Data_x0020_Classification" ma:readOnly="false">
      <xsd:simpleType>
        <xsd:restriction base="dms:Choice">
          <xsd:enumeration value="Public"/>
          <xsd:enumeration value="BT Internal"/>
          <xsd:enumeration value="In Confidence"/>
          <xsd:enumeration value="In Strictest Confidenc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5.xml><?xml version="1.0" encoding="utf-8"?>
<p:properties xmlns:p="http://schemas.microsoft.com/office/2006/metadata/properties" xmlns:xsi="http://www.w3.org/2001/XMLSchema-instance" xmlns:pc="http://schemas.microsoft.com/office/infopath/2007/PartnerControls">
  <documentManagement>
    <_dlc_DocId xmlns="e0e35bac-e255-4a69-af54-5f01336af94f">K43E27APSAN4-7-1429</_dlc_DocId>
    <_dlc_DocIdUrl xmlns="e0e35bac-e255-4a69-af54-5f01336af94f">
      <Url>https://office.bt.com/sites/tsostore2/_layouts/DocIdRedir.aspx?ID=K43E27APSAN4-7-1429</Url>
      <Description>K43E27APSAN4-7-1429</Description>
    </_dlc_DocIdUrl>
    <BT_x0020_Document_x0020_Owner xmlns="e0e35bac-e255-4a69-af54-5f01336af94f">
      <UserInfo>
        <DisplayName/>
        <AccountId xsi:nil="true"/>
        <AccountType/>
      </UserInfo>
    </BT_x0020_Document_x0020_Owner>
    <BT_x0020_Data_x0020_Classification xmlns="e0e35bac-e255-4a69-af54-5f01336af94f">BT Internal</BT_x0020_Data_x0020_Classification>
    <TaxCatchAll xmlns="e0e35bac-e255-4a69-af54-5f01336af94f"/>
  </documentManagement>
</p:properties>
</file>

<file path=customXml/item6.xml><?xml version="1.0" encoding="utf-8"?>
<?mso-contentType ?>
<customXsn xmlns="http://schemas.microsoft.com/office/2006/metadata/customXsn">
  <xsnLocation/>
  <cached>True</cached>
  <openByDefault>False</openByDefault>
  <xsnScope/>
</customXsn>
</file>

<file path=customXml/itemProps1.xml><?xml version="1.0" encoding="utf-8"?>
<ds:datastoreItem xmlns:ds="http://schemas.openxmlformats.org/officeDocument/2006/customXml" ds:itemID="{E848487D-ABE2-4CD6-A202-5BE69605DAF4}">
  <ds:schemaRefs>
    <ds:schemaRef ds:uri="Microsoft.SharePoint.Taxonomy.ContentTypeSync"/>
  </ds:schemaRefs>
</ds:datastoreItem>
</file>

<file path=customXml/itemProps2.xml><?xml version="1.0" encoding="utf-8"?>
<ds:datastoreItem xmlns:ds="http://schemas.openxmlformats.org/officeDocument/2006/customXml" ds:itemID="{C8ED2BAC-2A0E-4F79-804A-E837308B66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e35bac-e255-4a69-af54-5f01336af9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B00D73B-A6F9-4349-9719-EE75E51DBCE6}">
  <ds:schemaRefs>
    <ds:schemaRef ds:uri="http://schemas.microsoft.com/sharepoint/v3/contenttype/forms"/>
  </ds:schemaRefs>
</ds:datastoreItem>
</file>

<file path=customXml/itemProps4.xml><?xml version="1.0" encoding="utf-8"?>
<ds:datastoreItem xmlns:ds="http://schemas.openxmlformats.org/officeDocument/2006/customXml" ds:itemID="{522CD13F-87C1-481D-9A80-7B2652540962}">
  <ds:schemaRefs>
    <ds:schemaRef ds:uri="http://schemas.microsoft.com/sharepoint/events"/>
  </ds:schemaRefs>
</ds:datastoreItem>
</file>

<file path=customXml/itemProps5.xml><?xml version="1.0" encoding="utf-8"?>
<ds:datastoreItem xmlns:ds="http://schemas.openxmlformats.org/officeDocument/2006/customXml" ds:itemID="{C3949A28-9B85-46CE-BB2D-F1FD8AD3252F}">
  <ds:schemaRefs>
    <ds:schemaRef ds:uri="http://schemas.microsoft.com/office/2006/metadata/properties"/>
    <ds:schemaRef ds:uri="http://purl.org/dc/terms/"/>
    <ds:schemaRef ds:uri="e0e35bac-e255-4a69-af54-5f01336af94f"/>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www.w3.org/XML/1998/namespace"/>
    <ds:schemaRef ds:uri="http://purl.org/dc/dcmitype/"/>
  </ds:schemaRefs>
</ds:datastoreItem>
</file>

<file path=customXml/itemProps6.xml><?xml version="1.0" encoding="utf-8"?>
<ds:datastoreItem xmlns:ds="http://schemas.openxmlformats.org/officeDocument/2006/customXml" ds:itemID="{E584D7AB-276B-4E52-A7BD-F7A565463C83}">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emplate/>
  <TotalTime>8521</TotalTime>
  <Words>690</Words>
  <Application>Microsoft Office PowerPoint</Application>
  <PresentationFormat>A4 Paper (210x297 mm)</PresentationFormat>
  <Paragraphs>46</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ＭＳ Ｐゴシック</vt:lpstr>
      <vt:lpstr>Arial</vt:lpstr>
      <vt:lpstr>Calibri</vt:lpstr>
      <vt:lpstr>inherit</vt:lpstr>
      <vt:lpstr>Lato</vt:lpstr>
      <vt:lpstr>New BT</vt:lpstr>
      <vt:lpstr>Times New Roman</vt:lpstr>
      <vt:lpstr>Wingdings</vt:lpstr>
      <vt:lpstr>Template05-DWonlyWhite</vt:lpstr>
      <vt:lpstr>Introduction to Hadoop Components Vigneswara Reddy Tupakula</vt:lpstr>
      <vt:lpstr>PowerPoint Presentation</vt:lpstr>
      <vt:lpstr>PowerPoint Presentation</vt:lpstr>
      <vt:lpstr>PowerPoint Presentation</vt:lpstr>
      <vt:lpstr>PowerPoint Presentation</vt:lpstr>
      <vt:lpstr>PowerPoint Presentation</vt:lpstr>
      <vt:lpstr>Hadoop Architecture  mainly Hadoop architecture is divided into HDFS And Map-reduce  .  In HDFS Main components divided into Namenode , secondary namenode , </vt:lpstr>
      <vt:lpstr>Writing/Reading File in HDFS</vt:lpstr>
      <vt:lpstr>PowerPoint Presentation</vt:lpstr>
      <vt:lpstr>Map Reduce</vt:lpstr>
      <vt:lpstr>Hive Architecture</vt:lpstr>
      <vt:lpstr>Impala</vt:lpstr>
      <vt:lpstr>Pig</vt:lpstr>
      <vt:lpstr>PowerPoint Presentation</vt:lpstr>
      <vt:lpstr>PowerPoint Presentation</vt:lpstr>
      <vt:lpstr>PowerPoint Presentation</vt:lpstr>
    </vt:vector>
  </TitlesOfParts>
  <Company>BT Plc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703008570</dc:creator>
  <cp:lastModifiedBy>Tupakula,VR,Vigneswara Reddy R</cp:lastModifiedBy>
  <cp:revision>487</cp:revision>
  <dcterms:created xsi:type="dcterms:W3CDTF">2014-01-08T10:13:18Z</dcterms:created>
  <dcterms:modified xsi:type="dcterms:W3CDTF">2019-08-18T07:22:31Z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0x0101005EEE68971716474CABDF87371185FDEC00EC6EA5ED20A94112869E9D0DC08914F400C7541C29458A84419B8088DFA4342F77</vt:lpwstr>
  </property>
  <property fmtid="{D5CDD505-2E9C-101B-9397-08002B2CF9AE}" pid="3" name="_dlc_DocIdItemGuid">
    <vt:lpwstr>d893a953-d97b-4dbf-aeb8-a3c519a63e3b</vt:lpwstr>
  </property>
</Properties>
</file>