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4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B009-CED7-48EC-9A84-803A3726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593D2-4A6F-44DB-96C4-F01A29DAD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8E14E-DA3B-4B9E-803B-99DCD0F3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AA835-0408-4E9D-AE1A-173D9E3D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E2401-6D9A-4C35-ADD5-57E7D248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01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D4F3B-F9E2-4E07-BDED-FC1740D6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E5B7CF-F8E1-4F34-8D7E-7B08E2F50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2E1DE-D10D-41DD-8EE1-B477A75D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FD576-9E3E-4EC3-955C-824E281F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E845A-7F07-4287-BBA1-A07093C2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64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0A47D7-E7E0-4639-A2F9-BC53A8196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2F38F5-76B8-4E96-B778-5B94AF8C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62B70C-AC06-4A24-9E64-B7DB202C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5E780-5FF3-440F-8A6F-05C1026D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C612A-9572-48D1-8A48-CB9E856D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96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C4B7A-E7C0-49F3-8DE8-10DA0661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ACBE5-0BB5-40A8-966B-D986455F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0F244-90E5-4547-8D19-F389EE1B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36889-88D0-41F3-8A42-3143129B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01F0C-F96C-42E5-834C-8799D04A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6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3841E-1675-4198-966C-899E6C65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11C097-A514-42A9-B140-45B16E41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B9337-ADE2-4C33-AAFF-C00D1E77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7FE7B-1EAE-4E5D-8EFA-1AEEA067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72D5E-F5AB-4FB8-B3E0-2F2BDB01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21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63E1-33E7-44A7-9512-B4A1E92C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9380A-E2EB-4CCE-8506-8F6D2676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41B76-D48E-49FC-BE58-5E1A0A572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2A11B8-5959-4A56-AB08-9C3D50CE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64ACC-B0EF-4992-8511-926218C2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370490-F249-4CF1-84B3-2FDFB0F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1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B8357-C3D1-4EC8-9B8C-DFFBDD6D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85666C-D24B-4F07-9C48-1E4582F5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97DD16-8ECD-48B4-8BE3-B8DA24E6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6AA21C-12FB-490A-80E8-17EBF2E1D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264D18-4B92-4672-8D55-5EE74F44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610C45-E159-4C23-9B85-A85819E7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A8D12C-5E82-4801-8154-4A73F794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3DC6CC-BAAC-4732-9DCD-335E881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097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A7935-B36A-41F2-87B0-4FEF195F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FF8771-80BE-4283-9150-C4282BA0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3A4862-BA0F-4F2B-8C22-72645F3D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FA0117-8C6E-49D2-8EA7-A464BB5D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278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89DA01-C423-4029-8ED7-691A27C2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85BF9C-0F37-4A8A-8FB9-A3F67E57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AFAC85-A9D6-4F7F-AE36-DC992ACF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459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2F26E-EA41-4A9E-A4AE-B99475C2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89E34-FFAA-4D73-9A90-F607D570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59E91B-835F-401A-9D55-8DA193D6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7961C8-FA51-41C2-8C09-530C16A3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4BFB1-28D2-48D1-BDF3-4A0047B8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BEAE1E-9B5A-4432-A3DE-CD1F50F9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79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0C82C-CA28-4D79-8F8E-B0AA37AB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BF57E4-4EA0-4FED-B638-DAFA3D641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33F10C-3025-4AD0-BBF2-8E8864144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4865C0-2AC8-4F66-907E-04C80647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23616-0962-4627-988A-10D1D590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F35976-EEB7-4F52-BDAC-082D3FB3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43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7835A2-A9FF-4011-9CC5-B3640AB5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61DA14-D42B-4EA6-95B1-F31B4E84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43D1C3-9145-4C18-ACE5-608189593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DAC4-5112-4A85-8173-BFFE712572F6}" type="datetimeFigureOut">
              <a:rPr lang="es-PE" smtClean="0"/>
              <a:t>29/07/2021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8CA4B3-9FEC-4127-8796-7763339D6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171BE-5FD0-4067-A333-692F83EF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C508-D299-4247-BDFA-164184A8B4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65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2">
            <a:extLst>
              <a:ext uri="{FF2B5EF4-FFF2-40B4-BE49-F238E27FC236}">
                <a16:creationId xmlns:a16="http://schemas.microsoft.com/office/drawing/2014/main" id="{3DCE699E-D7FD-4F5E-B3E6-D99DDC2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7586" y="4505531"/>
            <a:ext cx="2883910" cy="139781"/>
          </a:xfrm>
        </p:spPr>
        <p:txBody>
          <a:bodyPr/>
          <a:lstStyle/>
          <a:p>
            <a:endParaRPr lang="en-US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07671D18-9B03-42AC-B7F5-A52BF5F18BF0}"/>
              </a:ext>
            </a:extLst>
          </p:cNvPr>
          <p:cNvGrpSpPr/>
          <p:nvPr/>
        </p:nvGrpSpPr>
        <p:grpSpPr>
          <a:xfrm flipH="1">
            <a:off x="6097681" y="3595856"/>
            <a:ext cx="3019734" cy="398079"/>
            <a:chOff x="10502546" y="3713433"/>
            <a:chExt cx="3019734" cy="398079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8D7F5AB-F670-4EA7-9191-CE68784E6003}"/>
                </a:ext>
              </a:extLst>
            </p:cNvPr>
            <p:cNvSpPr/>
            <p:nvPr/>
          </p:nvSpPr>
          <p:spPr>
            <a:xfrm>
              <a:off x="10821609" y="3714043"/>
              <a:ext cx="2700671" cy="397469"/>
            </a:xfrm>
            <a:prstGeom prst="rect">
              <a:avLst/>
            </a:prstGeom>
            <a:solidFill>
              <a:srgbClr val="427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Diagrama de flujo: retraso 14">
              <a:extLst>
                <a:ext uri="{FF2B5EF4-FFF2-40B4-BE49-F238E27FC236}">
                  <a16:creationId xmlns:a16="http://schemas.microsoft.com/office/drawing/2014/main" id="{AC34404B-1727-439A-9BA2-E344196B1EF0}"/>
                </a:ext>
              </a:extLst>
            </p:cNvPr>
            <p:cNvSpPr/>
            <p:nvPr/>
          </p:nvSpPr>
          <p:spPr>
            <a:xfrm flipH="1">
              <a:off x="10502546" y="3713433"/>
              <a:ext cx="399158" cy="398079"/>
            </a:xfrm>
            <a:prstGeom prst="flowChartDelay">
              <a:avLst/>
            </a:prstGeom>
            <a:solidFill>
              <a:srgbClr val="427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1B09A9EC-9801-40E5-B554-2CB3599BB03C}"/>
              </a:ext>
            </a:extLst>
          </p:cNvPr>
          <p:cNvGrpSpPr/>
          <p:nvPr/>
        </p:nvGrpSpPr>
        <p:grpSpPr>
          <a:xfrm>
            <a:off x="0" y="3580286"/>
            <a:ext cx="3065468" cy="398079"/>
            <a:chOff x="-123047" y="3791647"/>
            <a:chExt cx="3065468" cy="398079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629C51D-B5F7-4F8F-A86F-7E8986A71DAA}"/>
                </a:ext>
              </a:extLst>
            </p:cNvPr>
            <p:cNvSpPr/>
            <p:nvPr/>
          </p:nvSpPr>
          <p:spPr>
            <a:xfrm>
              <a:off x="-123047" y="3791647"/>
              <a:ext cx="2700671" cy="397469"/>
            </a:xfrm>
            <a:prstGeom prst="rect">
              <a:avLst/>
            </a:prstGeom>
            <a:solidFill>
              <a:srgbClr val="BF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Diagrama de flujo: retraso 17">
              <a:extLst>
                <a:ext uri="{FF2B5EF4-FFF2-40B4-BE49-F238E27FC236}">
                  <a16:creationId xmlns:a16="http://schemas.microsoft.com/office/drawing/2014/main" id="{02FBF9CD-570D-4C8C-9779-7A20ED6D377D}"/>
                </a:ext>
              </a:extLst>
            </p:cNvPr>
            <p:cNvSpPr/>
            <p:nvPr/>
          </p:nvSpPr>
          <p:spPr>
            <a:xfrm>
              <a:off x="2477415" y="3791647"/>
              <a:ext cx="465006" cy="398079"/>
            </a:xfrm>
            <a:prstGeom prst="flowChartDelay">
              <a:avLst/>
            </a:prstGeom>
            <a:solidFill>
              <a:srgbClr val="BF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42BE6A3-8E22-49B6-87FB-04C1DD4604DD}"/>
                </a:ext>
              </a:extLst>
            </p:cNvPr>
            <p:cNvSpPr/>
            <p:nvPr/>
          </p:nvSpPr>
          <p:spPr>
            <a:xfrm>
              <a:off x="-42953" y="3808151"/>
              <a:ext cx="29853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s-ES" sz="16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REPOSICIÓN DE GASTOS</a:t>
              </a:r>
              <a:endParaRPr lang="es-E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8FD7115-47FB-4E4E-9E94-A73798449B0F}"/>
              </a:ext>
            </a:extLst>
          </p:cNvPr>
          <p:cNvGrpSpPr/>
          <p:nvPr/>
        </p:nvGrpSpPr>
        <p:grpSpPr>
          <a:xfrm>
            <a:off x="6351377" y="4492546"/>
            <a:ext cx="4454742" cy="1533619"/>
            <a:chOff x="255139" y="1227842"/>
            <a:chExt cx="4454742" cy="1533619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D9582E4-F4EE-453B-83FC-3D5FF67D3B01}"/>
                </a:ext>
              </a:extLst>
            </p:cNvPr>
            <p:cNvSpPr/>
            <p:nvPr/>
          </p:nvSpPr>
          <p:spPr>
            <a:xfrm>
              <a:off x="255139" y="1348809"/>
              <a:ext cx="127924" cy="12269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427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E7B99CA0-371C-45AB-BC9A-66AE8EEB38D1}"/>
                </a:ext>
              </a:extLst>
            </p:cNvPr>
            <p:cNvSpPr/>
            <p:nvPr/>
          </p:nvSpPr>
          <p:spPr>
            <a:xfrm>
              <a:off x="604067" y="1231630"/>
              <a:ext cx="905516" cy="357054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908535C5-BFF5-40BB-9530-11C4054A0FB5}"/>
                </a:ext>
              </a:extLst>
            </p:cNvPr>
            <p:cNvCxnSpPr>
              <a:cxnSpLocks/>
              <a:stCxn id="52" idx="6"/>
              <a:endCxn id="53" idx="1"/>
            </p:cNvCxnSpPr>
            <p:nvPr/>
          </p:nvCxnSpPr>
          <p:spPr>
            <a:xfrm>
              <a:off x="383063" y="1410157"/>
              <a:ext cx="221004" cy="0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577BF06C-EFAD-4E0F-81AA-855D8EC549DD}"/>
                </a:ext>
              </a:extLst>
            </p:cNvPr>
            <p:cNvSpPr/>
            <p:nvPr/>
          </p:nvSpPr>
          <p:spPr>
            <a:xfrm>
              <a:off x="1839817" y="1227842"/>
              <a:ext cx="1121837" cy="357054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APROBADA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0EC9F18-CA46-4D16-B29A-3BA1988F7437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 flipV="1">
              <a:off x="1509583" y="1406369"/>
              <a:ext cx="330234" cy="3788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6488F1A-7E7A-4232-9331-CA6584BE1812}"/>
                </a:ext>
              </a:extLst>
            </p:cNvPr>
            <p:cNvCxnSpPr>
              <a:cxnSpLocks/>
              <a:stCxn id="55" idx="3"/>
              <a:endCxn id="58" idx="1"/>
            </p:cNvCxnSpPr>
            <p:nvPr/>
          </p:nvCxnSpPr>
          <p:spPr>
            <a:xfrm>
              <a:off x="2961654" y="1406369"/>
              <a:ext cx="255129" cy="1185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73E6EC75-3F29-47D5-BAA9-FD5C2C38B354}"/>
                </a:ext>
              </a:extLst>
            </p:cNvPr>
            <p:cNvSpPr/>
            <p:nvPr/>
          </p:nvSpPr>
          <p:spPr>
            <a:xfrm>
              <a:off x="3216783" y="1229027"/>
              <a:ext cx="1493098" cy="357054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CONTABILIZADA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8BD227B0-93F1-4182-A61D-D9BAB7C41932}"/>
                </a:ext>
              </a:extLst>
            </p:cNvPr>
            <p:cNvSpPr/>
            <p:nvPr/>
          </p:nvSpPr>
          <p:spPr>
            <a:xfrm>
              <a:off x="401967" y="1818184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OBSERVADA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FB73F957-CDB6-4F30-842A-031A3F5E081D}"/>
                </a:ext>
              </a:extLst>
            </p:cNvPr>
            <p:cNvCxnSpPr>
              <a:cxnSpLocks/>
              <a:stCxn id="53" idx="2"/>
              <a:endCxn id="59" idx="0"/>
            </p:cNvCxnSpPr>
            <p:nvPr/>
          </p:nvCxnSpPr>
          <p:spPr>
            <a:xfrm>
              <a:off x="1056825" y="1588684"/>
              <a:ext cx="0" cy="229500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799813BC-EA0D-416C-9E8E-48F8DB30A2BF}"/>
                </a:ext>
              </a:extLst>
            </p:cNvPr>
            <p:cNvSpPr/>
            <p:nvPr/>
          </p:nvSpPr>
          <p:spPr>
            <a:xfrm>
              <a:off x="401967" y="2404407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SUBSANADA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4684CE8E-02A4-4112-9CF5-0B3FEF84A7DC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>
              <a:off x="1056825" y="2175238"/>
              <a:ext cx="0" cy="229169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3512BD9C-0784-49BF-AC49-8DEFAD2CBBF5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1473416" y="1584896"/>
              <a:ext cx="927320" cy="835999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4A5DB88F-B0B6-48BF-9FD7-92979E33C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246" y="1583329"/>
              <a:ext cx="365671" cy="300594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542728C-250B-4E42-B75D-F2B12D3FECE0}"/>
              </a:ext>
            </a:extLst>
          </p:cNvPr>
          <p:cNvSpPr/>
          <p:nvPr/>
        </p:nvSpPr>
        <p:spPr>
          <a:xfrm>
            <a:off x="6392309" y="3897346"/>
            <a:ext cx="5249867" cy="52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El empleado </a:t>
            </a:r>
            <a:r>
              <a:rPr lang="es-ES" sz="900" b="1" dirty="0">
                <a:solidFill>
                  <a:srgbClr val="4472C4"/>
                </a:solidFill>
                <a:latin typeface="Montserrat"/>
                <a:ea typeface="Montserrat"/>
                <a:cs typeface="Montserrat"/>
                <a:sym typeface="Montserrat"/>
              </a:rPr>
              <a:t>CREA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, para luego el gerente pueda </a:t>
            </a:r>
            <a:r>
              <a:rPr lang="es-ES" sz="900" b="1" dirty="0">
                <a:solidFill>
                  <a:srgbClr val="4472C4"/>
                </a:solidFill>
                <a:latin typeface="Montserrat"/>
                <a:ea typeface="Montserrat"/>
                <a:cs typeface="Montserrat"/>
                <a:sym typeface="Montserrat"/>
              </a:rPr>
              <a:t>APROBAR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, el contador pasa a </a:t>
            </a:r>
            <a:r>
              <a:rPr lang="es-ES" sz="900" b="1" dirty="0">
                <a:solidFill>
                  <a:srgbClr val="4472C4"/>
                </a:solidFill>
                <a:latin typeface="Montserrat"/>
                <a:ea typeface="Montserrat"/>
                <a:cs typeface="Montserrat"/>
                <a:sym typeface="Montserrat"/>
              </a:rPr>
              <a:t>CONTABILIZAR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. En este caso, el gerente y contador pueden </a:t>
            </a:r>
            <a:r>
              <a:rPr lang="es-ES" sz="900" b="1" dirty="0">
                <a:solidFill>
                  <a:srgbClr val="4472C4"/>
                </a:solidFill>
                <a:latin typeface="Montserrat"/>
                <a:ea typeface="Montserrat"/>
                <a:cs typeface="Montserrat"/>
                <a:sym typeface="Montserrat"/>
              </a:rPr>
              <a:t>OBSERVAR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 en cualquier momento para que su posterior edición.</a:t>
            </a:r>
            <a:endParaRPr lang="es-ES" sz="300" dirty="0">
              <a:solidFill>
                <a:srgbClr val="253137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634F58C-CCC0-44BB-B997-F0B6BCFD17BF}"/>
              </a:ext>
            </a:extLst>
          </p:cNvPr>
          <p:cNvSpPr/>
          <p:nvPr/>
        </p:nvSpPr>
        <p:spPr>
          <a:xfrm>
            <a:off x="262117" y="3853798"/>
            <a:ext cx="55677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El empleado </a:t>
            </a:r>
            <a:r>
              <a:rPr lang="es-ES" sz="9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CREA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, el gerente </a:t>
            </a:r>
            <a:r>
              <a:rPr lang="es-ES" sz="9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APRUEBA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, el administrador </a:t>
            </a:r>
            <a:r>
              <a:rPr lang="es-ES" sz="9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ABONA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, el contador </a:t>
            </a:r>
            <a:r>
              <a:rPr lang="es-ES" sz="9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CONTABILIZA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. En este caso, el gerente o administrador puede </a:t>
            </a:r>
            <a:r>
              <a:rPr lang="es-ES" sz="9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OBSERVAR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 cuando aún no ha sido </a:t>
            </a:r>
            <a:r>
              <a:rPr lang="es-ES" sz="9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ABONADO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, para que el empleado edite la reposición para pasar a estar </a:t>
            </a:r>
            <a:r>
              <a:rPr lang="es-ES" sz="9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SUBSANADA</a:t>
            </a:r>
            <a:r>
              <a:rPr lang="es-ES" sz="900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s-ES" sz="300" dirty="0">
              <a:solidFill>
                <a:srgbClr val="253137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EE6E31B-AA3A-4F2C-B020-48162CDB7E5D}"/>
              </a:ext>
            </a:extLst>
          </p:cNvPr>
          <p:cNvGrpSpPr/>
          <p:nvPr/>
        </p:nvGrpSpPr>
        <p:grpSpPr>
          <a:xfrm>
            <a:off x="1628130" y="4545037"/>
            <a:ext cx="4519893" cy="1533619"/>
            <a:chOff x="255139" y="1227842"/>
            <a:chExt cx="4519893" cy="1533619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53DDC47-9BBA-4673-8907-064E62E99B3B}"/>
                </a:ext>
              </a:extLst>
            </p:cNvPr>
            <p:cNvSpPr/>
            <p:nvPr/>
          </p:nvSpPr>
          <p:spPr>
            <a:xfrm>
              <a:off x="255139" y="1348809"/>
              <a:ext cx="127924" cy="122695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BF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519353C5-61D4-49EF-B9F3-9E3FDB621B4D}"/>
                </a:ext>
              </a:extLst>
            </p:cNvPr>
            <p:cNvSpPr/>
            <p:nvPr/>
          </p:nvSpPr>
          <p:spPr>
            <a:xfrm>
              <a:off x="604067" y="1231630"/>
              <a:ext cx="905516" cy="35705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F88B58E-147D-46CF-9540-2E79965BB6FC}"/>
                </a:ext>
              </a:extLst>
            </p:cNvPr>
            <p:cNvCxnSpPr>
              <a:cxnSpLocks/>
              <a:stCxn id="34" idx="6"/>
              <a:endCxn id="35" idx="1"/>
            </p:cNvCxnSpPr>
            <p:nvPr/>
          </p:nvCxnSpPr>
          <p:spPr>
            <a:xfrm>
              <a:off x="383063" y="1410157"/>
              <a:ext cx="221004" cy="0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40822245-A44C-4D4F-8BDA-9C7A0A247111}"/>
                </a:ext>
              </a:extLst>
            </p:cNvPr>
            <p:cNvSpPr/>
            <p:nvPr/>
          </p:nvSpPr>
          <p:spPr>
            <a:xfrm>
              <a:off x="2066238" y="1227842"/>
              <a:ext cx="1121837" cy="35705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APROBADA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B141C88D-01E4-4D53-A47C-42451BC498BD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1509583" y="1406369"/>
              <a:ext cx="556655" cy="3788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B717DC88-C0A4-453C-97FD-CCC2F2C8C3BD}"/>
                </a:ext>
              </a:extLst>
            </p:cNvPr>
            <p:cNvSpPr/>
            <p:nvPr/>
          </p:nvSpPr>
          <p:spPr>
            <a:xfrm>
              <a:off x="3504670" y="1227842"/>
              <a:ext cx="1062920" cy="35705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ABONADA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2736CDE0-2DD1-418B-ADBA-73645EB72BED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>
              <a:off x="3188075" y="1406369"/>
              <a:ext cx="316595" cy="0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9803E4A3-38ED-4E93-9AAE-CC246594F75E}"/>
                </a:ext>
              </a:extLst>
            </p:cNvPr>
            <p:cNvSpPr/>
            <p:nvPr/>
          </p:nvSpPr>
          <p:spPr>
            <a:xfrm>
              <a:off x="3281934" y="1820555"/>
              <a:ext cx="1493098" cy="35705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CONTABILIZADA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B241B37-D666-45AE-8C1E-44E27FDC20B1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V="1">
              <a:off x="4028483" y="1584896"/>
              <a:ext cx="7647" cy="235659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E3EE8074-340B-45F9-873C-7F88397F6691}"/>
                </a:ext>
              </a:extLst>
            </p:cNvPr>
            <p:cNvSpPr/>
            <p:nvPr/>
          </p:nvSpPr>
          <p:spPr>
            <a:xfrm>
              <a:off x="401967" y="1818184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OBSERVADA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D2EA5B9D-6007-4351-8F10-0E2DA72544CD}"/>
                </a:ext>
              </a:extLst>
            </p:cNvPr>
            <p:cNvCxnSpPr>
              <a:cxnSpLocks/>
              <a:stCxn id="35" idx="2"/>
              <a:endCxn id="43" idx="0"/>
            </p:cNvCxnSpPr>
            <p:nvPr/>
          </p:nvCxnSpPr>
          <p:spPr>
            <a:xfrm>
              <a:off x="1056825" y="1588684"/>
              <a:ext cx="0" cy="229500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C77F7A04-6BA6-4AC7-B77A-5962797318D5}"/>
                </a:ext>
              </a:extLst>
            </p:cNvPr>
            <p:cNvSpPr/>
            <p:nvPr/>
          </p:nvSpPr>
          <p:spPr>
            <a:xfrm>
              <a:off x="401967" y="2404407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SUBSANADA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686AD825-D64E-4091-8884-06F4296739BD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1056825" y="2175238"/>
              <a:ext cx="0" cy="229169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0560A207-694D-4DE6-B0DA-F6083EF8F954}"/>
                </a:ext>
              </a:extLst>
            </p:cNvPr>
            <p:cNvSpPr/>
            <p:nvPr/>
          </p:nvSpPr>
          <p:spPr>
            <a:xfrm>
              <a:off x="1951892" y="2404407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RECHAZADA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93867793-EF34-475D-AEEE-966C1F5C574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1428596" y="1536709"/>
              <a:ext cx="1178154" cy="867698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DB3DC2DE-49DF-4840-8FE2-9503FFA037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1837" y="1584896"/>
              <a:ext cx="29399" cy="819511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A94763F-2C0C-47DE-A799-630B8D135DE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1699837" y="1584896"/>
              <a:ext cx="927320" cy="835999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C1A9371A-087A-4859-9340-44BF9459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246" y="1540223"/>
              <a:ext cx="432454" cy="343700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ipse 26">
            <a:extLst>
              <a:ext uri="{FF2B5EF4-FFF2-40B4-BE49-F238E27FC236}">
                <a16:creationId xmlns:a16="http://schemas.microsoft.com/office/drawing/2014/main" id="{E51D363E-E6CB-4DF1-BA48-F4198368FFA7}"/>
              </a:ext>
            </a:extLst>
          </p:cNvPr>
          <p:cNvSpPr/>
          <p:nvPr/>
        </p:nvSpPr>
        <p:spPr>
          <a:xfrm>
            <a:off x="9999605" y="5146111"/>
            <a:ext cx="127924" cy="122695"/>
          </a:xfrm>
          <a:prstGeom prst="ellipse">
            <a:avLst/>
          </a:prstGeom>
          <a:noFill/>
          <a:ln w="38100">
            <a:solidFill>
              <a:srgbClr val="427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B90524F-0B55-47E6-8B65-86C1AC458E7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063567" y="4855391"/>
            <a:ext cx="0" cy="290720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9979734B-B48A-41B0-AD52-D5870D57F58F}"/>
              </a:ext>
            </a:extLst>
          </p:cNvPr>
          <p:cNvSpPr/>
          <p:nvPr/>
        </p:nvSpPr>
        <p:spPr>
          <a:xfrm>
            <a:off x="5367670" y="5668923"/>
            <a:ext cx="127924" cy="122695"/>
          </a:xfrm>
          <a:prstGeom prst="ellipse">
            <a:avLst/>
          </a:prstGeom>
          <a:noFill/>
          <a:ln w="38100">
            <a:solidFill>
              <a:srgbClr val="BF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F910FDB-772C-454F-A45D-EC71BE06A3B0}"/>
              </a:ext>
            </a:extLst>
          </p:cNvPr>
          <p:cNvCxnSpPr>
            <a:cxnSpLocks/>
          </p:cNvCxnSpPr>
          <p:nvPr/>
        </p:nvCxnSpPr>
        <p:spPr>
          <a:xfrm flipV="1">
            <a:off x="5408867" y="5390077"/>
            <a:ext cx="0" cy="243286"/>
          </a:xfrm>
          <a:prstGeom prst="line">
            <a:avLst/>
          </a:prstGeom>
          <a:ln>
            <a:solidFill>
              <a:srgbClr val="BF131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>
            <a:extLst>
              <a:ext uri="{FF2B5EF4-FFF2-40B4-BE49-F238E27FC236}">
                <a16:creationId xmlns:a16="http://schemas.microsoft.com/office/drawing/2014/main" id="{5137A613-BB1F-4B8B-B020-3064245469FD}"/>
              </a:ext>
            </a:extLst>
          </p:cNvPr>
          <p:cNvSpPr/>
          <p:nvPr/>
        </p:nvSpPr>
        <p:spPr>
          <a:xfrm>
            <a:off x="5845328" y="3610507"/>
            <a:ext cx="3019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s-ES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RENDICIÓN DE GASTOS</a:t>
            </a:r>
            <a:endParaRPr lang="es-E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CEDEPAS Norte | Inicio">
            <a:extLst>
              <a:ext uri="{FF2B5EF4-FFF2-40B4-BE49-F238E27FC236}">
                <a16:creationId xmlns:a16="http://schemas.microsoft.com/office/drawing/2014/main" id="{31D1CE79-5FD0-4DED-BDDA-61083E7D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70" y="72038"/>
            <a:ext cx="2088993" cy="142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upo 82">
            <a:extLst>
              <a:ext uri="{FF2B5EF4-FFF2-40B4-BE49-F238E27FC236}">
                <a16:creationId xmlns:a16="http://schemas.microsoft.com/office/drawing/2014/main" id="{F27440C9-C3A0-418C-BCF0-9D1C24E66107}"/>
              </a:ext>
            </a:extLst>
          </p:cNvPr>
          <p:cNvGrpSpPr/>
          <p:nvPr/>
        </p:nvGrpSpPr>
        <p:grpSpPr>
          <a:xfrm>
            <a:off x="6096000" y="43066"/>
            <a:ext cx="2750894" cy="398203"/>
            <a:chOff x="5486401" y="252682"/>
            <a:chExt cx="2750894" cy="39820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CAAD9F3-D9EE-4858-A975-D8CC00769741}"/>
                </a:ext>
              </a:extLst>
            </p:cNvPr>
            <p:cNvSpPr/>
            <p:nvPr/>
          </p:nvSpPr>
          <p:spPr>
            <a:xfrm>
              <a:off x="5486401" y="253416"/>
              <a:ext cx="2518391" cy="397469"/>
            </a:xfrm>
            <a:prstGeom prst="rect">
              <a:avLst/>
            </a:prstGeom>
            <a:solidFill>
              <a:srgbClr val="009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Diagrama de flujo: retraso 11">
              <a:extLst>
                <a:ext uri="{FF2B5EF4-FFF2-40B4-BE49-F238E27FC236}">
                  <a16:creationId xmlns:a16="http://schemas.microsoft.com/office/drawing/2014/main" id="{702BF936-A806-42AC-B429-9A0014AFFA75}"/>
                </a:ext>
              </a:extLst>
            </p:cNvPr>
            <p:cNvSpPr/>
            <p:nvPr/>
          </p:nvSpPr>
          <p:spPr>
            <a:xfrm>
              <a:off x="7772289" y="252682"/>
              <a:ext cx="465006" cy="397470"/>
            </a:xfrm>
            <a:prstGeom prst="flowChartDelay">
              <a:avLst/>
            </a:prstGeom>
            <a:solidFill>
              <a:srgbClr val="009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C406A8C-5AB3-4F31-A510-0BA0D82675C2}"/>
                </a:ext>
              </a:extLst>
            </p:cNvPr>
            <p:cNvSpPr/>
            <p:nvPr/>
          </p:nvSpPr>
          <p:spPr>
            <a:xfrm>
              <a:off x="5566495" y="269920"/>
              <a:ext cx="2518391" cy="338554"/>
            </a:xfrm>
            <a:prstGeom prst="rect">
              <a:avLst/>
            </a:prstGeom>
            <a:solidFill>
              <a:srgbClr val="009940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6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</a:t>
              </a:r>
              <a:r>
                <a:rPr lang="es-ES" sz="14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OLICITUD</a:t>
              </a:r>
              <a:r>
                <a:rPr lang="es-ES" sz="16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F</a:t>
              </a:r>
              <a:r>
                <a:rPr lang="es-ES" sz="14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ONDOS</a:t>
              </a:r>
              <a:endParaRPr lang="es-E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07671D18-9B03-42AC-B7F5-A52BF5F18BF0}"/>
              </a:ext>
            </a:extLst>
          </p:cNvPr>
          <p:cNvGrpSpPr/>
          <p:nvPr/>
        </p:nvGrpSpPr>
        <p:grpSpPr>
          <a:xfrm flipH="1">
            <a:off x="6097681" y="3595856"/>
            <a:ext cx="3019734" cy="398079"/>
            <a:chOff x="10502546" y="3713433"/>
            <a:chExt cx="3019734" cy="398079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8D7F5AB-F670-4EA7-9191-CE68784E6003}"/>
                </a:ext>
              </a:extLst>
            </p:cNvPr>
            <p:cNvSpPr/>
            <p:nvPr/>
          </p:nvSpPr>
          <p:spPr>
            <a:xfrm>
              <a:off x="10821609" y="3714043"/>
              <a:ext cx="2700671" cy="397469"/>
            </a:xfrm>
            <a:prstGeom prst="rect">
              <a:avLst/>
            </a:prstGeom>
            <a:solidFill>
              <a:srgbClr val="427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Diagrama de flujo: retraso 14">
              <a:extLst>
                <a:ext uri="{FF2B5EF4-FFF2-40B4-BE49-F238E27FC236}">
                  <a16:creationId xmlns:a16="http://schemas.microsoft.com/office/drawing/2014/main" id="{AC34404B-1727-439A-9BA2-E344196B1EF0}"/>
                </a:ext>
              </a:extLst>
            </p:cNvPr>
            <p:cNvSpPr/>
            <p:nvPr/>
          </p:nvSpPr>
          <p:spPr>
            <a:xfrm flipH="1">
              <a:off x="10502546" y="3713433"/>
              <a:ext cx="399158" cy="398079"/>
            </a:xfrm>
            <a:prstGeom prst="flowChartDelay">
              <a:avLst/>
            </a:prstGeom>
            <a:solidFill>
              <a:srgbClr val="427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1B09A9EC-9801-40E5-B554-2CB3599BB03C}"/>
              </a:ext>
            </a:extLst>
          </p:cNvPr>
          <p:cNvGrpSpPr/>
          <p:nvPr/>
        </p:nvGrpSpPr>
        <p:grpSpPr>
          <a:xfrm>
            <a:off x="0" y="3580286"/>
            <a:ext cx="3065468" cy="398079"/>
            <a:chOff x="-123047" y="3791647"/>
            <a:chExt cx="3065468" cy="398079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629C51D-B5F7-4F8F-A86F-7E8986A71DAA}"/>
                </a:ext>
              </a:extLst>
            </p:cNvPr>
            <p:cNvSpPr/>
            <p:nvPr/>
          </p:nvSpPr>
          <p:spPr>
            <a:xfrm>
              <a:off x="-123047" y="3791647"/>
              <a:ext cx="2700671" cy="397469"/>
            </a:xfrm>
            <a:prstGeom prst="rect">
              <a:avLst/>
            </a:prstGeom>
            <a:solidFill>
              <a:srgbClr val="BF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Diagrama de flujo: retraso 17">
              <a:extLst>
                <a:ext uri="{FF2B5EF4-FFF2-40B4-BE49-F238E27FC236}">
                  <a16:creationId xmlns:a16="http://schemas.microsoft.com/office/drawing/2014/main" id="{02FBF9CD-570D-4C8C-9779-7A20ED6D377D}"/>
                </a:ext>
              </a:extLst>
            </p:cNvPr>
            <p:cNvSpPr/>
            <p:nvPr/>
          </p:nvSpPr>
          <p:spPr>
            <a:xfrm>
              <a:off x="2477415" y="3791647"/>
              <a:ext cx="465006" cy="398079"/>
            </a:xfrm>
            <a:prstGeom prst="flowChartDelay">
              <a:avLst/>
            </a:prstGeom>
            <a:solidFill>
              <a:srgbClr val="BF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42BE6A3-8E22-49B6-87FB-04C1DD4604DD}"/>
                </a:ext>
              </a:extLst>
            </p:cNvPr>
            <p:cNvSpPr/>
            <p:nvPr/>
          </p:nvSpPr>
          <p:spPr>
            <a:xfrm>
              <a:off x="-42953" y="3808151"/>
              <a:ext cx="29853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s-ES" sz="16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REPOSICIÓN DE GASTOS</a:t>
              </a:r>
              <a:endParaRPr lang="es-E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415C5185-7B63-4770-BC18-39C5723126C8}"/>
              </a:ext>
            </a:extLst>
          </p:cNvPr>
          <p:cNvGrpSpPr/>
          <p:nvPr/>
        </p:nvGrpSpPr>
        <p:grpSpPr>
          <a:xfrm>
            <a:off x="7402036" y="676807"/>
            <a:ext cx="4519893" cy="1533619"/>
            <a:chOff x="7682951" y="1131943"/>
            <a:chExt cx="4519893" cy="1533619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8DA5AFED-42CF-4A4F-9A2D-FD019767D469}"/>
                </a:ext>
              </a:extLst>
            </p:cNvPr>
            <p:cNvGrpSpPr/>
            <p:nvPr/>
          </p:nvGrpSpPr>
          <p:grpSpPr>
            <a:xfrm>
              <a:off x="7682951" y="1131943"/>
              <a:ext cx="4519893" cy="1533619"/>
              <a:chOff x="255139" y="1227842"/>
              <a:chExt cx="4519893" cy="1533619"/>
            </a:xfrm>
          </p:grpSpPr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95749AD8-BBB1-4DC4-B569-3AC1E940D551}"/>
                  </a:ext>
                </a:extLst>
              </p:cNvPr>
              <p:cNvSpPr/>
              <p:nvPr/>
            </p:nvSpPr>
            <p:spPr>
              <a:xfrm>
                <a:off x="255139" y="1348809"/>
                <a:ext cx="127924" cy="122695"/>
              </a:xfrm>
              <a:prstGeom prst="ellipse">
                <a:avLst/>
              </a:prstGeom>
              <a:solidFill>
                <a:srgbClr val="28A745"/>
              </a:solidFill>
              <a:ln w="38100">
                <a:solidFill>
                  <a:srgbClr val="0099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1B2CD745-D3A8-47DE-9CA0-1CF06AFF5EE8}"/>
                  </a:ext>
                </a:extLst>
              </p:cNvPr>
              <p:cNvSpPr/>
              <p:nvPr/>
            </p:nvSpPr>
            <p:spPr>
              <a:xfrm>
                <a:off x="604067" y="1231630"/>
                <a:ext cx="905516" cy="357054"/>
              </a:xfrm>
              <a:prstGeom prst="roundRect">
                <a:avLst>
                  <a:gd name="adj" fmla="val 50000"/>
                </a:avLst>
              </a:prstGeom>
              <a:solidFill>
                <a:srgbClr val="28A745"/>
              </a:solidFill>
              <a:ln>
                <a:solidFill>
                  <a:srgbClr val="00994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s-ES" sz="1050" b="1" dirty="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CREADA</a:t>
                </a:r>
                <a:endParaRPr lang="es-ES" sz="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FC5E69B2-5861-4917-B03C-39A0BBAEF9DF}"/>
                  </a:ext>
                </a:extLst>
              </p:cNvPr>
              <p:cNvCxnSpPr>
                <a:cxnSpLocks/>
                <a:stCxn id="65" idx="6"/>
                <a:endCxn id="66" idx="1"/>
              </p:cNvCxnSpPr>
              <p:nvPr/>
            </p:nvCxnSpPr>
            <p:spPr>
              <a:xfrm>
                <a:off x="383063" y="1410157"/>
                <a:ext cx="221004" cy="0"/>
              </a:xfrm>
              <a:prstGeom prst="line">
                <a:avLst/>
              </a:prstGeom>
              <a:ln>
                <a:solidFill>
                  <a:srgbClr val="28A74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ángulo: esquinas redondeadas 67">
                <a:extLst>
                  <a:ext uri="{FF2B5EF4-FFF2-40B4-BE49-F238E27FC236}">
                    <a16:creationId xmlns:a16="http://schemas.microsoft.com/office/drawing/2014/main" id="{DE980596-404C-47B3-B4CC-1248B0504345}"/>
                  </a:ext>
                </a:extLst>
              </p:cNvPr>
              <p:cNvSpPr/>
              <p:nvPr/>
            </p:nvSpPr>
            <p:spPr>
              <a:xfrm>
                <a:off x="2066238" y="1227842"/>
                <a:ext cx="1121837" cy="357054"/>
              </a:xfrm>
              <a:prstGeom prst="roundRect">
                <a:avLst>
                  <a:gd name="adj" fmla="val 50000"/>
                </a:avLst>
              </a:prstGeom>
              <a:solidFill>
                <a:srgbClr val="28A745"/>
              </a:solidFill>
              <a:ln>
                <a:solidFill>
                  <a:srgbClr val="00994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s-ES" sz="1050" b="1" dirty="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APROBADA</a:t>
                </a:r>
                <a:endParaRPr lang="es-ES" sz="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DF63875F-52EC-4DCE-8B1F-6C729267BB8A}"/>
                  </a:ext>
                </a:extLst>
              </p:cNvPr>
              <p:cNvCxnSpPr>
                <a:cxnSpLocks/>
                <a:stCxn id="66" idx="3"/>
                <a:endCxn id="68" idx="1"/>
              </p:cNvCxnSpPr>
              <p:nvPr/>
            </p:nvCxnSpPr>
            <p:spPr>
              <a:xfrm flipV="1">
                <a:off x="1509583" y="1406369"/>
                <a:ext cx="556655" cy="3788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ángulo: esquinas redondeadas 69">
                <a:extLst>
                  <a:ext uri="{FF2B5EF4-FFF2-40B4-BE49-F238E27FC236}">
                    <a16:creationId xmlns:a16="http://schemas.microsoft.com/office/drawing/2014/main" id="{A9368F2C-13C5-49D7-AB37-8FF48E12F284}"/>
                  </a:ext>
                </a:extLst>
              </p:cNvPr>
              <p:cNvSpPr/>
              <p:nvPr/>
            </p:nvSpPr>
            <p:spPr>
              <a:xfrm>
                <a:off x="3504670" y="1227842"/>
                <a:ext cx="1062920" cy="357054"/>
              </a:xfrm>
              <a:prstGeom prst="roundRect">
                <a:avLst>
                  <a:gd name="adj" fmla="val 50000"/>
                </a:avLst>
              </a:prstGeom>
              <a:solidFill>
                <a:srgbClr val="28A745"/>
              </a:solidFill>
              <a:ln>
                <a:solidFill>
                  <a:srgbClr val="00994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s-ES" sz="1050" b="1" dirty="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ABONADA</a:t>
                </a:r>
                <a:endParaRPr lang="es-ES" sz="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3029EB24-1F18-47FC-8785-2F8597359380}"/>
                  </a:ext>
                </a:extLst>
              </p:cNvPr>
              <p:cNvCxnSpPr>
                <a:cxnSpLocks/>
                <a:stCxn id="68" idx="3"/>
                <a:endCxn id="70" idx="1"/>
              </p:cNvCxnSpPr>
              <p:nvPr/>
            </p:nvCxnSpPr>
            <p:spPr>
              <a:xfrm>
                <a:off x="3188075" y="1406369"/>
                <a:ext cx="316595" cy="0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ángulo: esquinas redondeadas 71">
                <a:extLst>
                  <a:ext uri="{FF2B5EF4-FFF2-40B4-BE49-F238E27FC236}">
                    <a16:creationId xmlns:a16="http://schemas.microsoft.com/office/drawing/2014/main" id="{0B060261-0675-4297-8F4B-C4F5ADE143F4}"/>
                  </a:ext>
                </a:extLst>
              </p:cNvPr>
              <p:cNvSpPr/>
              <p:nvPr/>
            </p:nvSpPr>
            <p:spPr>
              <a:xfrm>
                <a:off x="3281934" y="1820555"/>
                <a:ext cx="1493098" cy="357054"/>
              </a:xfrm>
              <a:prstGeom prst="roundRect">
                <a:avLst>
                  <a:gd name="adj" fmla="val 50000"/>
                </a:avLst>
              </a:prstGeom>
              <a:solidFill>
                <a:srgbClr val="28A745"/>
              </a:solidFill>
              <a:ln>
                <a:solidFill>
                  <a:srgbClr val="00994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s-ES" sz="1050" b="1" dirty="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CONTABILIZADA</a:t>
                </a:r>
                <a:endParaRPr lang="es-ES" sz="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D12D2561-AA05-4C50-81B7-7B0984B791C7}"/>
                  </a:ext>
                </a:extLst>
              </p:cNvPr>
              <p:cNvCxnSpPr>
                <a:cxnSpLocks/>
                <a:stCxn id="72" idx="0"/>
                <a:endCxn id="70" idx="2"/>
              </p:cNvCxnSpPr>
              <p:nvPr/>
            </p:nvCxnSpPr>
            <p:spPr>
              <a:xfrm flipV="1">
                <a:off x="4028483" y="1584896"/>
                <a:ext cx="7647" cy="235659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ángulo: esquinas redondeadas 73">
                <a:extLst>
                  <a:ext uri="{FF2B5EF4-FFF2-40B4-BE49-F238E27FC236}">
                    <a16:creationId xmlns:a16="http://schemas.microsoft.com/office/drawing/2014/main" id="{9ADC828F-1DBF-4982-B427-0AB824FDCF6D}"/>
                  </a:ext>
                </a:extLst>
              </p:cNvPr>
              <p:cNvSpPr/>
              <p:nvPr/>
            </p:nvSpPr>
            <p:spPr>
              <a:xfrm>
                <a:off x="401967" y="1818184"/>
                <a:ext cx="1309716" cy="35705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994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s-ES" sz="1050" b="1" dirty="0">
                    <a:solidFill>
                      <a:srgbClr val="253137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OBSERVADA</a:t>
                </a:r>
                <a:endParaRPr lang="es-ES" sz="600" dirty="0">
                  <a:solidFill>
                    <a:srgbClr val="253137"/>
                  </a:solidFill>
                </a:endParaRPr>
              </a:p>
            </p:txBody>
          </p: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024F97E6-DE22-45AD-AAB2-34EBEE0AC03B}"/>
                  </a:ext>
                </a:extLst>
              </p:cNvPr>
              <p:cNvCxnSpPr>
                <a:cxnSpLocks/>
                <a:stCxn id="66" idx="2"/>
                <a:endCxn id="74" idx="0"/>
              </p:cNvCxnSpPr>
              <p:nvPr/>
            </p:nvCxnSpPr>
            <p:spPr>
              <a:xfrm>
                <a:off x="1056825" y="1588684"/>
                <a:ext cx="0" cy="229500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ángulo: esquinas redondeadas 75">
                <a:extLst>
                  <a:ext uri="{FF2B5EF4-FFF2-40B4-BE49-F238E27FC236}">
                    <a16:creationId xmlns:a16="http://schemas.microsoft.com/office/drawing/2014/main" id="{664FF68A-A359-457E-978F-3DB6B8BF45B6}"/>
                  </a:ext>
                </a:extLst>
              </p:cNvPr>
              <p:cNvSpPr/>
              <p:nvPr/>
            </p:nvSpPr>
            <p:spPr>
              <a:xfrm>
                <a:off x="401967" y="2404407"/>
                <a:ext cx="1309716" cy="35705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994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s-ES" sz="1050" b="1" dirty="0">
                    <a:solidFill>
                      <a:srgbClr val="253137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SUBSANADA</a:t>
                </a:r>
                <a:endParaRPr lang="es-ES" sz="600" dirty="0">
                  <a:solidFill>
                    <a:srgbClr val="253137"/>
                  </a:solidFill>
                </a:endParaRPr>
              </a:p>
            </p:txBody>
          </p: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DE2BD553-E523-4A7B-BD74-621D609A6139}"/>
                  </a:ext>
                </a:extLst>
              </p:cNvPr>
              <p:cNvCxnSpPr>
                <a:cxnSpLocks/>
                <a:stCxn id="74" idx="2"/>
                <a:endCxn id="76" idx="0"/>
              </p:cNvCxnSpPr>
              <p:nvPr/>
            </p:nvCxnSpPr>
            <p:spPr>
              <a:xfrm>
                <a:off x="1056825" y="2175238"/>
                <a:ext cx="0" cy="229169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ángulo: esquinas redondeadas 77">
                <a:extLst>
                  <a:ext uri="{FF2B5EF4-FFF2-40B4-BE49-F238E27FC236}">
                    <a16:creationId xmlns:a16="http://schemas.microsoft.com/office/drawing/2014/main" id="{5E60F1DF-F0CA-4F00-B1FF-A8B3426C8619}"/>
                  </a:ext>
                </a:extLst>
              </p:cNvPr>
              <p:cNvSpPr/>
              <p:nvPr/>
            </p:nvSpPr>
            <p:spPr>
              <a:xfrm>
                <a:off x="1951892" y="2404407"/>
                <a:ext cx="1309716" cy="35705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994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s-ES" sz="1050" b="1" dirty="0">
                    <a:solidFill>
                      <a:srgbClr val="253137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RECHAZADA</a:t>
                </a:r>
                <a:endParaRPr lang="es-ES" sz="600" dirty="0">
                  <a:solidFill>
                    <a:srgbClr val="253137"/>
                  </a:solidFill>
                </a:endParaRPr>
              </a:p>
            </p:txBody>
          </p: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36CB4A48-38A5-4BB9-A59E-CB9F0AD95C2A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1428596" y="1536709"/>
                <a:ext cx="1178154" cy="867698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AD0718E0-C628-4FEC-A4BA-5DD690914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837" y="1584896"/>
                <a:ext cx="29399" cy="819511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1FBAEE6A-9650-47A2-A99A-C5F315F4CD22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1699837" y="1584896"/>
                <a:ext cx="927320" cy="835999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064FD291-D972-4660-B08B-92010A2BA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6246" y="1540223"/>
                <a:ext cx="432454" cy="343700"/>
              </a:xfrm>
              <a:prstGeom prst="line">
                <a:avLst/>
              </a:prstGeom>
              <a:ln>
                <a:solidFill>
                  <a:srgbClr val="00994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7222223-B524-4C49-8B56-787D2E5DAF47}"/>
                </a:ext>
              </a:extLst>
            </p:cNvPr>
            <p:cNvSpPr/>
            <p:nvPr/>
          </p:nvSpPr>
          <p:spPr>
            <a:xfrm>
              <a:off x="11407627" y="2345523"/>
              <a:ext cx="127924" cy="122695"/>
            </a:xfrm>
            <a:prstGeom prst="ellipse">
              <a:avLst/>
            </a:prstGeom>
            <a:noFill/>
            <a:ln w="38100">
              <a:solidFill>
                <a:srgbClr val="0099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EAEA695-7FFA-4A82-8AFF-9A8B9918B82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11471589" y="2089971"/>
              <a:ext cx="0" cy="255552"/>
            </a:xfrm>
            <a:prstGeom prst="line">
              <a:avLst/>
            </a:prstGeom>
            <a:ln>
              <a:solidFill>
                <a:srgbClr val="00994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61028AF1-3368-490E-8651-99AC60A65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3" b="6243"/>
          <a:stretch/>
        </p:blipFill>
        <p:spPr>
          <a:xfrm>
            <a:off x="-142703" y="3260156"/>
            <a:ext cx="3249588" cy="380098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F7C3E8-289B-42F9-AD11-F7A7ECB19464}"/>
              </a:ext>
            </a:extLst>
          </p:cNvPr>
          <p:cNvSpPr/>
          <p:nvPr/>
        </p:nvSpPr>
        <p:spPr>
          <a:xfrm>
            <a:off x="0" y="3327871"/>
            <a:ext cx="12202842" cy="14783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A694E9-BADF-48D1-80A3-77B66F6DBD12}"/>
              </a:ext>
            </a:extLst>
          </p:cNvPr>
          <p:cNvSpPr/>
          <p:nvPr/>
        </p:nvSpPr>
        <p:spPr>
          <a:xfrm>
            <a:off x="-53629" y="6540088"/>
            <a:ext cx="12256471" cy="358840"/>
          </a:xfrm>
          <a:prstGeom prst="rect">
            <a:avLst/>
          </a:prstGeom>
          <a:solidFill>
            <a:srgbClr val="25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13B08E-27EE-4145-A3ED-3EC84405164A}"/>
              </a:ext>
            </a:extLst>
          </p:cNvPr>
          <p:cNvSpPr txBox="1"/>
          <p:nvPr/>
        </p:nvSpPr>
        <p:spPr>
          <a:xfrm>
            <a:off x="433740" y="1513277"/>
            <a:ext cx="499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Montserrat" panose="00000500000000000000" pitchFamily="2" charset="0"/>
              </a:rPr>
              <a:t>FLUJOGRAMA</a:t>
            </a:r>
            <a:endParaRPr lang="es-PE" sz="4000" b="1" dirty="0">
              <a:latin typeface="Montserrat" panose="00000500000000000000" pitchFamily="2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8FD7115-47FB-4E4E-9E94-A73798449B0F}"/>
              </a:ext>
            </a:extLst>
          </p:cNvPr>
          <p:cNvGrpSpPr/>
          <p:nvPr/>
        </p:nvGrpSpPr>
        <p:grpSpPr>
          <a:xfrm>
            <a:off x="6332699" y="4230254"/>
            <a:ext cx="4454742" cy="1533619"/>
            <a:chOff x="255139" y="1227842"/>
            <a:chExt cx="4454742" cy="1533619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D9582E4-F4EE-453B-83FC-3D5FF67D3B01}"/>
                </a:ext>
              </a:extLst>
            </p:cNvPr>
            <p:cNvSpPr/>
            <p:nvPr/>
          </p:nvSpPr>
          <p:spPr>
            <a:xfrm>
              <a:off x="255139" y="1348809"/>
              <a:ext cx="127924" cy="12269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427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E7B99CA0-371C-45AB-BC9A-66AE8EEB38D1}"/>
                </a:ext>
              </a:extLst>
            </p:cNvPr>
            <p:cNvSpPr/>
            <p:nvPr/>
          </p:nvSpPr>
          <p:spPr>
            <a:xfrm>
              <a:off x="604067" y="1231630"/>
              <a:ext cx="905516" cy="357054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908535C5-BFF5-40BB-9530-11C4054A0FB5}"/>
                </a:ext>
              </a:extLst>
            </p:cNvPr>
            <p:cNvCxnSpPr>
              <a:cxnSpLocks/>
              <a:stCxn id="52" idx="6"/>
              <a:endCxn id="53" idx="1"/>
            </p:cNvCxnSpPr>
            <p:nvPr/>
          </p:nvCxnSpPr>
          <p:spPr>
            <a:xfrm>
              <a:off x="383063" y="1410157"/>
              <a:ext cx="221004" cy="0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577BF06C-EFAD-4E0F-81AA-855D8EC549DD}"/>
                </a:ext>
              </a:extLst>
            </p:cNvPr>
            <p:cNvSpPr/>
            <p:nvPr/>
          </p:nvSpPr>
          <p:spPr>
            <a:xfrm>
              <a:off x="1839817" y="1227842"/>
              <a:ext cx="1121837" cy="357054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APROBADA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0EC9F18-CA46-4D16-B29A-3BA1988F7437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 flipV="1">
              <a:off x="1509583" y="1406369"/>
              <a:ext cx="330234" cy="3788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6488F1A-7E7A-4232-9331-CA6584BE1812}"/>
                </a:ext>
              </a:extLst>
            </p:cNvPr>
            <p:cNvCxnSpPr>
              <a:cxnSpLocks/>
              <a:stCxn id="55" idx="3"/>
              <a:endCxn id="58" idx="1"/>
            </p:cNvCxnSpPr>
            <p:nvPr/>
          </p:nvCxnSpPr>
          <p:spPr>
            <a:xfrm>
              <a:off x="2961654" y="1406369"/>
              <a:ext cx="255129" cy="1185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73E6EC75-3F29-47D5-BAA9-FD5C2C38B354}"/>
                </a:ext>
              </a:extLst>
            </p:cNvPr>
            <p:cNvSpPr/>
            <p:nvPr/>
          </p:nvSpPr>
          <p:spPr>
            <a:xfrm>
              <a:off x="3216783" y="1229027"/>
              <a:ext cx="1493098" cy="357054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CONTABILIZADA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8BD227B0-93F1-4182-A61D-D9BAB7C41932}"/>
                </a:ext>
              </a:extLst>
            </p:cNvPr>
            <p:cNvSpPr/>
            <p:nvPr/>
          </p:nvSpPr>
          <p:spPr>
            <a:xfrm>
              <a:off x="401967" y="1818184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OBSERVADA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FB73F957-CDB6-4F30-842A-031A3F5E081D}"/>
                </a:ext>
              </a:extLst>
            </p:cNvPr>
            <p:cNvCxnSpPr>
              <a:cxnSpLocks/>
              <a:stCxn id="53" idx="2"/>
              <a:endCxn id="59" idx="0"/>
            </p:cNvCxnSpPr>
            <p:nvPr/>
          </p:nvCxnSpPr>
          <p:spPr>
            <a:xfrm>
              <a:off x="1056825" y="1588684"/>
              <a:ext cx="0" cy="229500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799813BC-EA0D-416C-9E8E-48F8DB30A2BF}"/>
                </a:ext>
              </a:extLst>
            </p:cNvPr>
            <p:cNvSpPr/>
            <p:nvPr/>
          </p:nvSpPr>
          <p:spPr>
            <a:xfrm>
              <a:off x="401967" y="2404407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4272AA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SUBSANADA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4684CE8E-02A4-4112-9CF5-0B3FEF84A7DC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>
              <a:off x="1056825" y="2175238"/>
              <a:ext cx="0" cy="229169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3512BD9C-0784-49BF-AC49-8DEFAD2CBBF5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1473416" y="1584896"/>
              <a:ext cx="927320" cy="835999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4A5DB88F-B0B6-48BF-9FD7-92979E33C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246" y="1583329"/>
              <a:ext cx="365671" cy="300594"/>
            </a:xfrm>
            <a:prstGeom prst="line">
              <a:avLst/>
            </a:prstGeom>
            <a:ln>
              <a:solidFill>
                <a:srgbClr val="4272AA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420D4B81-C211-4B25-AC53-6D87C07734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9" t="29773" r="16380" b="20355"/>
          <a:stretch/>
        </p:blipFill>
        <p:spPr>
          <a:xfrm>
            <a:off x="9173046" y="4162021"/>
            <a:ext cx="3040000" cy="2680462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6EE6E31B-AA3A-4F2C-B020-48162CDB7E5D}"/>
              </a:ext>
            </a:extLst>
          </p:cNvPr>
          <p:cNvGrpSpPr/>
          <p:nvPr/>
        </p:nvGrpSpPr>
        <p:grpSpPr>
          <a:xfrm>
            <a:off x="1181955" y="4232843"/>
            <a:ext cx="4519893" cy="1533619"/>
            <a:chOff x="255139" y="1227842"/>
            <a:chExt cx="4519893" cy="1533619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53DDC47-9BBA-4673-8907-064E62E99B3B}"/>
                </a:ext>
              </a:extLst>
            </p:cNvPr>
            <p:cNvSpPr/>
            <p:nvPr/>
          </p:nvSpPr>
          <p:spPr>
            <a:xfrm>
              <a:off x="255139" y="1348809"/>
              <a:ext cx="127924" cy="122695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BF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519353C5-61D4-49EF-B9F3-9E3FDB621B4D}"/>
                </a:ext>
              </a:extLst>
            </p:cNvPr>
            <p:cNvSpPr/>
            <p:nvPr/>
          </p:nvSpPr>
          <p:spPr>
            <a:xfrm>
              <a:off x="604067" y="1231630"/>
              <a:ext cx="905516" cy="35705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F88B58E-147D-46CF-9540-2E79965BB6FC}"/>
                </a:ext>
              </a:extLst>
            </p:cNvPr>
            <p:cNvCxnSpPr>
              <a:cxnSpLocks/>
              <a:stCxn id="34" idx="6"/>
              <a:endCxn id="35" idx="1"/>
            </p:cNvCxnSpPr>
            <p:nvPr/>
          </p:nvCxnSpPr>
          <p:spPr>
            <a:xfrm>
              <a:off x="383063" y="1410157"/>
              <a:ext cx="221004" cy="0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40822245-A44C-4D4F-8BDA-9C7A0A247111}"/>
                </a:ext>
              </a:extLst>
            </p:cNvPr>
            <p:cNvSpPr/>
            <p:nvPr/>
          </p:nvSpPr>
          <p:spPr>
            <a:xfrm>
              <a:off x="2066238" y="1227842"/>
              <a:ext cx="1121837" cy="35705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APROBADA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B141C88D-01E4-4D53-A47C-42451BC498BD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1509583" y="1406369"/>
              <a:ext cx="556655" cy="3788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B717DC88-C0A4-453C-97FD-CCC2F2C8C3BD}"/>
                </a:ext>
              </a:extLst>
            </p:cNvPr>
            <p:cNvSpPr/>
            <p:nvPr/>
          </p:nvSpPr>
          <p:spPr>
            <a:xfrm>
              <a:off x="3504670" y="1227842"/>
              <a:ext cx="1062920" cy="35705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ABONADA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2736CDE0-2DD1-418B-ADBA-73645EB72BED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>
              <a:off x="3188075" y="1406369"/>
              <a:ext cx="316595" cy="0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9803E4A3-38ED-4E93-9AAE-CC246594F75E}"/>
                </a:ext>
              </a:extLst>
            </p:cNvPr>
            <p:cNvSpPr/>
            <p:nvPr/>
          </p:nvSpPr>
          <p:spPr>
            <a:xfrm>
              <a:off x="3281934" y="1820555"/>
              <a:ext cx="1493098" cy="35705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CONTABILIZADA</a:t>
              </a:r>
              <a:endParaRPr lang="es-E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B241B37-D666-45AE-8C1E-44E27FDC20B1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V="1">
              <a:off x="4028483" y="1584896"/>
              <a:ext cx="7647" cy="235659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E3EE8074-340B-45F9-873C-7F88397F6691}"/>
                </a:ext>
              </a:extLst>
            </p:cNvPr>
            <p:cNvSpPr/>
            <p:nvPr/>
          </p:nvSpPr>
          <p:spPr>
            <a:xfrm>
              <a:off x="401967" y="1818184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OBSERVADA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D2EA5B9D-6007-4351-8F10-0E2DA72544CD}"/>
                </a:ext>
              </a:extLst>
            </p:cNvPr>
            <p:cNvCxnSpPr>
              <a:cxnSpLocks/>
              <a:stCxn id="35" idx="2"/>
              <a:endCxn id="43" idx="0"/>
            </p:cNvCxnSpPr>
            <p:nvPr/>
          </p:nvCxnSpPr>
          <p:spPr>
            <a:xfrm>
              <a:off x="1056825" y="1588684"/>
              <a:ext cx="0" cy="229500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C77F7A04-6BA6-4AC7-B77A-5962797318D5}"/>
                </a:ext>
              </a:extLst>
            </p:cNvPr>
            <p:cNvSpPr/>
            <p:nvPr/>
          </p:nvSpPr>
          <p:spPr>
            <a:xfrm>
              <a:off x="401967" y="2404407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SUBSANADA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686AD825-D64E-4091-8884-06F4296739BD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1056825" y="2175238"/>
              <a:ext cx="0" cy="229169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0560A207-694D-4DE6-B0DA-F6083EF8F954}"/>
                </a:ext>
              </a:extLst>
            </p:cNvPr>
            <p:cNvSpPr/>
            <p:nvPr/>
          </p:nvSpPr>
          <p:spPr>
            <a:xfrm>
              <a:off x="1951892" y="2404407"/>
              <a:ext cx="1309716" cy="35705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BF1313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050" b="1" dirty="0">
                  <a:solidFill>
                    <a:srgbClr val="25313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RECHAZADA</a:t>
              </a:r>
              <a:endParaRPr lang="es-ES" sz="600" dirty="0">
                <a:solidFill>
                  <a:srgbClr val="253137"/>
                </a:solidFill>
              </a:endParaRPr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93867793-EF34-475D-AEEE-966C1F5C574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1428596" y="1536709"/>
              <a:ext cx="1178154" cy="867698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DB3DC2DE-49DF-4840-8FE2-9503FFA037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1837" y="1584896"/>
              <a:ext cx="29399" cy="819511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A94763F-2C0C-47DE-A799-630B8D135DE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1699837" y="1584896"/>
              <a:ext cx="927320" cy="835999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C1A9371A-087A-4859-9340-44BF9459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246" y="1540223"/>
              <a:ext cx="432454" cy="343700"/>
            </a:xfrm>
            <a:prstGeom prst="line">
              <a:avLst/>
            </a:prstGeom>
            <a:ln>
              <a:solidFill>
                <a:srgbClr val="BF131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ipse 26">
            <a:extLst>
              <a:ext uri="{FF2B5EF4-FFF2-40B4-BE49-F238E27FC236}">
                <a16:creationId xmlns:a16="http://schemas.microsoft.com/office/drawing/2014/main" id="{E51D363E-E6CB-4DF1-BA48-F4198368FFA7}"/>
              </a:ext>
            </a:extLst>
          </p:cNvPr>
          <p:cNvSpPr/>
          <p:nvPr/>
        </p:nvSpPr>
        <p:spPr>
          <a:xfrm>
            <a:off x="9988560" y="4916713"/>
            <a:ext cx="127924" cy="122695"/>
          </a:xfrm>
          <a:prstGeom prst="ellipse">
            <a:avLst/>
          </a:prstGeom>
          <a:noFill/>
          <a:ln w="38100">
            <a:solidFill>
              <a:srgbClr val="427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B90524F-0B55-47E6-8B65-86C1AC458E7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052522" y="4625993"/>
            <a:ext cx="0" cy="290720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85152831-3E36-47DC-AAF2-BB823F5D17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44601" r="51222" b="19783"/>
          <a:stretch/>
        </p:blipFill>
        <p:spPr>
          <a:xfrm>
            <a:off x="5840438" y="1106093"/>
            <a:ext cx="2802581" cy="2274914"/>
          </a:xfrm>
          <a:prstGeom prst="rect">
            <a:avLst/>
          </a:prstGeom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9979734B-B48A-41B0-AD52-D5870D57F58F}"/>
              </a:ext>
            </a:extLst>
          </p:cNvPr>
          <p:cNvSpPr/>
          <p:nvPr/>
        </p:nvSpPr>
        <p:spPr>
          <a:xfrm>
            <a:off x="4891337" y="5439494"/>
            <a:ext cx="127924" cy="122695"/>
          </a:xfrm>
          <a:prstGeom prst="ellipse">
            <a:avLst/>
          </a:prstGeom>
          <a:noFill/>
          <a:ln w="38100">
            <a:solidFill>
              <a:srgbClr val="BF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F910FDB-772C-454F-A45D-EC71BE06A3B0}"/>
              </a:ext>
            </a:extLst>
          </p:cNvPr>
          <p:cNvCxnSpPr>
            <a:cxnSpLocks/>
          </p:cNvCxnSpPr>
          <p:nvPr/>
        </p:nvCxnSpPr>
        <p:spPr>
          <a:xfrm flipV="1">
            <a:off x="4932534" y="5160648"/>
            <a:ext cx="0" cy="243286"/>
          </a:xfrm>
          <a:prstGeom prst="line">
            <a:avLst/>
          </a:prstGeom>
          <a:ln>
            <a:solidFill>
              <a:srgbClr val="BF131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>
            <a:extLst>
              <a:ext uri="{FF2B5EF4-FFF2-40B4-BE49-F238E27FC236}">
                <a16:creationId xmlns:a16="http://schemas.microsoft.com/office/drawing/2014/main" id="{5137A613-BB1F-4B8B-B020-3064245469FD}"/>
              </a:ext>
            </a:extLst>
          </p:cNvPr>
          <p:cNvSpPr/>
          <p:nvPr/>
        </p:nvSpPr>
        <p:spPr>
          <a:xfrm>
            <a:off x="5845328" y="3610507"/>
            <a:ext cx="3019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s-ES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RENDICIÓN DE GASTOS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93" name="Google Shape;102;p1">
            <a:extLst>
              <a:ext uri="{FF2B5EF4-FFF2-40B4-BE49-F238E27FC236}">
                <a16:creationId xmlns:a16="http://schemas.microsoft.com/office/drawing/2014/main" id="{51B34481-A962-4D1D-9D9E-2A0E35FE93AF}"/>
              </a:ext>
            </a:extLst>
          </p:cNvPr>
          <p:cNvSpPr txBox="1"/>
          <p:nvPr/>
        </p:nvSpPr>
        <p:spPr>
          <a:xfrm>
            <a:off x="178188" y="2169782"/>
            <a:ext cx="5454044" cy="31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981" tIns="64473" rIns="128981" bIns="64473" anchor="t" anchorCtr="0">
            <a:spAutoFit/>
          </a:bodyPr>
          <a:lstStyle/>
          <a:p>
            <a:pPr algn="ctr"/>
            <a:r>
              <a:rPr lang="es-ES" sz="1200" dirty="0">
                <a:solidFill>
                  <a:srgbClr val="262626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Solicitud de Fondos </a:t>
            </a:r>
            <a:r>
              <a:rPr lang="es-ES" sz="1200" b="1" dirty="0">
                <a:solidFill>
                  <a:srgbClr val="C0000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|</a:t>
            </a:r>
            <a:r>
              <a:rPr lang="es-ES" sz="1200" dirty="0">
                <a:solidFill>
                  <a:srgbClr val="262626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s-ES" sz="1200" dirty="0">
                <a:solidFill>
                  <a:srgbClr val="262626"/>
                </a:solidFill>
                <a:latin typeface="Montserrat" panose="00000500000000000000" pitchFamily="2" charset="0"/>
                <a:sym typeface="Montserrat"/>
              </a:rPr>
              <a:t>Reposición de Gastos</a:t>
            </a:r>
            <a:r>
              <a:rPr lang="es-ES" sz="1200" b="1" dirty="0">
                <a:solidFill>
                  <a:srgbClr val="C00000"/>
                </a:solidFill>
                <a:latin typeface="Montserrat" panose="00000500000000000000" pitchFamily="2" charset="0"/>
                <a:sym typeface="Montserrat"/>
              </a:rPr>
              <a:t> | </a:t>
            </a:r>
            <a:r>
              <a:rPr lang="es-ES" sz="1200" dirty="0">
                <a:solidFill>
                  <a:srgbClr val="262626"/>
                </a:solidFill>
                <a:latin typeface="Montserrat" panose="00000500000000000000" pitchFamily="2" charset="0"/>
                <a:sym typeface="Montserrat"/>
              </a:rPr>
              <a:t>Rendición de Gastos</a:t>
            </a:r>
            <a:endParaRPr sz="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AAD9F3-D9EE-4858-A975-D8CC00769741}"/>
              </a:ext>
            </a:extLst>
          </p:cNvPr>
          <p:cNvSpPr/>
          <p:nvPr/>
        </p:nvSpPr>
        <p:spPr>
          <a:xfrm>
            <a:off x="-9690" y="-42435"/>
            <a:ext cx="5712130" cy="522049"/>
          </a:xfrm>
          <a:prstGeom prst="rect">
            <a:avLst/>
          </a:prstGeom>
          <a:solidFill>
            <a:srgbClr val="00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VALORIZACIÓN DE SERVICIOS</a:t>
            </a:r>
            <a:endParaRPr lang="es-PE" sz="2400" b="1" dirty="0"/>
          </a:p>
        </p:txBody>
      </p:sp>
      <p:sp>
        <p:nvSpPr>
          <p:cNvPr id="12" name="Diagrama de flujo: retraso 11">
            <a:extLst>
              <a:ext uri="{FF2B5EF4-FFF2-40B4-BE49-F238E27FC236}">
                <a16:creationId xmlns:a16="http://schemas.microsoft.com/office/drawing/2014/main" id="{702BF936-A806-42AC-B429-9A0014AFFA75}"/>
              </a:ext>
            </a:extLst>
          </p:cNvPr>
          <p:cNvSpPr/>
          <p:nvPr/>
        </p:nvSpPr>
        <p:spPr>
          <a:xfrm>
            <a:off x="5175084" y="-43399"/>
            <a:ext cx="1054711" cy="522050"/>
          </a:xfrm>
          <a:prstGeom prst="flowChartDelay">
            <a:avLst/>
          </a:prstGeom>
          <a:solidFill>
            <a:srgbClr val="00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5749AD8-BBB1-4DC4-B569-3AC1E940D551}"/>
              </a:ext>
            </a:extLst>
          </p:cNvPr>
          <p:cNvSpPr/>
          <p:nvPr/>
        </p:nvSpPr>
        <p:spPr>
          <a:xfrm>
            <a:off x="335271" y="1472727"/>
            <a:ext cx="241821" cy="256513"/>
          </a:xfrm>
          <a:prstGeom prst="ellipse">
            <a:avLst/>
          </a:prstGeom>
          <a:solidFill>
            <a:srgbClr val="28A745"/>
          </a:solidFill>
          <a:ln w="38100">
            <a:solidFill>
              <a:srgbClr val="0099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1B2CD745-D3A8-47DE-9CA0-1CF06AFF5EE8}"/>
              </a:ext>
            </a:extLst>
          </p:cNvPr>
          <p:cNvSpPr/>
          <p:nvPr/>
        </p:nvSpPr>
        <p:spPr>
          <a:xfrm>
            <a:off x="979145" y="1416434"/>
            <a:ext cx="1458459" cy="389513"/>
          </a:xfrm>
          <a:prstGeom prst="roundRect">
            <a:avLst>
              <a:gd name="adj" fmla="val 50000"/>
            </a:avLst>
          </a:prstGeom>
          <a:solidFill>
            <a:srgbClr val="28A745"/>
          </a:solidFill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CREADA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C5E69B2-5861-4917-B03C-39A0BBAEF9DF}"/>
              </a:ext>
            </a:extLst>
          </p:cNvPr>
          <p:cNvCxnSpPr>
            <a:cxnSpLocks/>
            <a:stCxn id="65" idx="6"/>
            <a:endCxn id="66" idx="1"/>
          </p:cNvCxnSpPr>
          <p:nvPr/>
        </p:nvCxnSpPr>
        <p:spPr>
          <a:xfrm>
            <a:off x="577092" y="1600984"/>
            <a:ext cx="402053" cy="10207"/>
          </a:xfrm>
          <a:prstGeom prst="line">
            <a:avLst/>
          </a:prstGeom>
          <a:ln>
            <a:solidFill>
              <a:srgbClr val="28A7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DE980596-404C-47B3-B4CC-1248B0504345}"/>
              </a:ext>
            </a:extLst>
          </p:cNvPr>
          <p:cNvSpPr/>
          <p:nvPr/>
        </p:nvSpPr>
        <p:spPr>
          <a:xfrm>
            <a:off x="3190151" y="1419087"/>
            <a:ext cx="1607428" cy="389513"/>
          </a:xfrm>
          <a:prstGeom prst="roundRect">
            <a:avLst>
              <a:gd name="adj" fmla="val 50000"/>
            </a:avLst>
          </a:prstGeom>
          <a:solidFill>
            <a:srgbClr val="28A745"/>
          </a:solidFill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APROBADA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9368F2C-13C5-49D7-AB37-8FF48E12F284}"/>
              </a:ext>
            </a:extLst>
          </p:cNvPr>
          <p:cNvSpPr/>
          <p:nvPr/>
        </p:nvSpPr>
        <p:spPr>
          <a:xfrm>
            <a:off x="5607558" y="1406228"/>
            <a:ext cx="1448990" cy="389513"/>
          </a:xfrm>
          <a:prstGeom prst="roundRect">
            <a:avLst>
              <a:gd name="adj" fmla="val 50000"/>
            </a:avLst>
          </a:prstGeom>
          <a:solidFill>
            <a:srgbClr val="28A745"/>
          </a:solidFill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FACTURADA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0B060261-0675-4297-8F4B-C4F5ADE143F4}"/>
              </a:ext>
            </a:extLst>
          </p:cNvPr>
          <p:cNvSpPr/>
          <p:nvPr/>
        </p:nvSpPr>
        <p:spPr>
          <a:xfrm>
            <a:off x="7619553" y="1406228"/>
            <a:ext cx="1286452" cy="389513"/>
          </a:xfrm>
          <a:prstGeom prst="roundRect">
            <a:avLst>
              <a:gd name="adj" fmla="val 50000"/>
            </a:avLst>
          </a:prstGeom>
          <a:solidFill>
            <a:srgbClr val="28A745"/>
          </a:solidFill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ABONADA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ADC828F-1DBF-4982-B427-0AB824FDCF6D}"/>
              </a:ext>
            </a:extLst>
          </p:cNvPr>
          <p:cNvSpPr/>
          <p:nvPr/>
        </p:nvSpPr>
        <p:spPr>
          <a:xfrm>
            <a:off x="1799456" y="2526969"/>
            <a:ext cx="1354748" cy="389512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OBSERVADA</a:t>
            </a:r>
            <a:endParaRPr lang="es-ES" sz="800" dirty="0">
              <a:solidFill>
                <a:srgbClr val="253137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64FF68A-A359-457E-978F-3DB6B8BF45B6}"/>
              </a:ext>
            </a:extLst>
          </p:cNvPr>
          <p:cNvSpPr/>
          <p:nvPr/>
        </p:nvSpPr>
        <p:spPr>
          <a:xfrm>
            <a:off x="3716444" y="2527602"/>
            <a:ext cx="1354748" cy="389513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SUBSANADA</a:t>
            </a:r>
            <a:endParaRPr lang="es-ES" sz="800" dirty="0">
              <a:solidFill>
                <a:srgbClr val="253137"/>
              </a:solidFill>
            </a:endParaRPr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2A7AC405-8FF0-4446-B263-2119919C14B8}"/>
              </a:ext>
            </a:extLst>
          </p:cNvPr>
          <p:cNvSpPr/>
          <p:nvPr/>
        </p:nvSpPr>
        <p:spPr>
          <a:xfrm>
            <a:off x="9646013" y="1416434"/>
            <a:ext cx="1393760" cy="389513"/>
          </a:xfrm>
          <a:prstGeom prst="roundRect">
            <a:avLst>
              <a:gd name="adj" fmla="val 50000"/>
            </a:avLst>
          </a:prstGeom>
          <a:solidFill>
            <a:srgbClr val="28A745"/>
          </a:solidFill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FINALIZADA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BF14A837-D4E9-4BA6-84BD-78A4D1CC55AA}"/>
              </a:ext>
            </a:extLst>
          </p:cNvPr>
          <p:cNvSpPr/>
          <p:nvPr/>
        </p:nvSpPr>
        <p:spPr>
          <a:xfrm>
            <a:off x="5522073" y="2692464"/>
            <a:ext cx="1619960" cy="389512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F. OBSERVADA</a:t>
            </a:r>
            <a:endParaRPr lang="es-ES" sz="800" dirty="0">
              <a:solidFill>
                <a:srgbClr val="253137"/>
              </a:solidFill>
            </a:endParaRPr>
          </a:p>
        </p:txBody>
      </p:sp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C27FB56C-EFB2-47A3-BED2-7583E2BA59B5}"/>
              </a:ext>
            </a:extLst>
          </p:cNvPr>
          <p:cNvSpPr/>
          <p:nvPr/>
        </p:nvSpPr>
        <p:spPr>
          <a:xfrm>
            <a:off x="5476181" y="3818219"/>
            <a:ext cx="1711744" cy="389513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F. SUBSANADA</a:t>
            </a:r>
            <a:endParaRPr lang="es-ES" sz="800" dirty="0">
              <a:solidFill>
                <a:srgbClr val="253137"/>
              </a:solidFill>
            </a:endParaRPr>
          </a:p>
        </p:txBody>
      </p:sp>
      <p:sp>
        <p:nvSpPr>
          <p:cNvPr id="120" name="Rectángulo: esquinas redondeadas 119">
            <a:extLst>
              <a:ext uri="{FF2B5EF4-FFF2-40B4-BE49-F238E27FC236}">
                <a16:creationId xmlns:a16="http://schemas.microsoft.com/office/drawing/2014/main" id="{B98B1DE8-C93B-49D4-A6F6-6C4F72AB7C89}"/>
              </a:ext>
            </a:extLst>
          </p:cNvPr>
          <p:cNvSpPr/>
          <p:nvPr/>
        </p:nvSpPr>
        <p:spPr>
          <a:xfrm>
            <a:off x="1505893" y="3818219"/>
            <a:ext cx="1584878" cy="389513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994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" sz="1200" b="1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CANCELADA</a:t>
            </a:r>
            <a:endParaRPr lang="es-ES" sz="800" dirty="0">
              <a:solidFill>
                <a:srgbClr val="253137"/>
              </a:solidFill>
            </a:endParaRPr>
          </a:p>
        </p:txBody>
      </p: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91C00D5F-D353-4A3F-B2BB-5A620EE52AF8}"/>
              </a:ext>
            </a:extLst>
          </p:cNvPr>
          <p:cNvCxnSpPr>
            <a:cxnSpLocks/>
            <a:stCxn id="66" idx="2"/>
            <a:endCxn id="120" idx="1"/>
          </p:cNvCxnSpPr>
          <p:nvPr/>
        </p:nvCxnSpPr>
        <p:spPr>
          <a:xfrm flipH="1">
            <a:off x="1505893" y="1805947"/>
            <a:ext cx="202482" cy="2207029"/>
          </a:xfrm>
          <a:prstGeom prst="line">
            <a:avLst/>
          </a:prstGeom>
          <a:ln w="38100">
            <a:solidFill>
              <a:schemeClr val="accent5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ángulo 260">
            <a:extLst>
              <a:ext uri="{FF2B5EF4-FFF2-40B4-BE49-F238E27FC236}">
                <a16:creationId xmlns:a16="http://schemas.microsoft.com/office/drawing/2014/main" id="{37053E55-F8FF-4E7E-B005-CA161C6DF788}"/>
              </a:ext>
            </a:extLst>
          </p:cNvPr>
          <p:cNvSpPr/>
          <p:nvPr/>
        </p:nvSpPr>
        <p:spPr>
          <a:xfrm>
            <a:off x="1270678" y="4662541"/>
            <a:ext cx="3077482" cy="378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Acciones realizadas por el proveedor</a:t>
            </a:r>
          </a:p>
        </p:txBody>
      </p:sp>
      <p:cxnSp>
        <p:nvCxnSpPr>
          <p:cNvPr id="268" name="Conector recto 267">
            <a:extLst>
              <a:ext uri="{FF2B5EF4-FFF2-40B4-BE49-F238E27FC236}">
                <a16:creationId xmlns:a16="http://schemas.microsoft.com/office/drawing/2014/main" id="{DB4E6365-7714-42D8-8280-C0F6748025A1}"/>
              </a:ext>
            </a:extLst>
          </p:cNvPr>
          <p:cNvCxnSpPr>
            <a:cxnSpLocks/>
          </p:cNvCxnSpPr>
          <p:nvPr/>
        </p:nvCxnSpPr>
        <p:spPr>
          <a:xfrm>
            <a:off x="806743" y="4851838"/>
            <a:ext cx="463935" cy="0"/>
          </a:xfrm>
          <a:prstGeom prst="line">
            <a:avLst/>
          </a:prstGeom>
          <a:ln w="38100">
            <a:solidFill>
              <a:schemeClr val="accent5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B9257288-0DE8-4FA7-B702-130E583F9DA5}"/>
              </a:ext>
            </a:extLst>
          </p:cNvPr>
          <p:cNvCxnSpPr>
            <a:cxnSpLocks/>
            <a:stCxn id="119" idx="3"/>
            <a:endCxn id="72" idx="2"/>
          </p:cNvCxnSpPr>
          <p:nvPr/>
        </p:nvCxnSpPr>
        <p:spPr>
          <a:xfrm flipV="1">
            <a:off x="7187925" y="1795741"/>
            <a:ext cx="1074854" cy="2217235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3A838931-63F3-4B09-9CC0-57EA6E9B96A8}"/>
              </a:ext>
            </a:extLst>
          </p:cNvPr>
          <p:cNvCxnSpPr>
            <a:cxnSpLocks/>
          </p:cNvCxnSpPr>
          <p:nvPr/>
        </p:nvCxnSpPr>
        <p:spPr>
          <a:xfrm>
            <a:off x="806743" y="5265330"/>
            <a:ext cx="463935" cy="0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ángulo 274">
            <a:extLst>
              <a:ext uri="{FF2B5EF4-FFF2-40B4-BE49-F238E27FC236}">
                <a16:creationId xmlns:a16="http://schemas.microsoft.com/office/drawing/2014/main" id="{8FE2D6DA-AF56-4B42-9232-AC0E5EDA4EC4}"/>
              </a:ext>
            </a:extLst>
          </p:cNvPr>
          <p:cNvSpPr/>
          <p:nvPr/>
        </p:nvSpPr>
        <p:spPr>
          <a:xfrm>
            <a:off x="1316336" y="5052054"/>
            <a:ext cx="3077482" cy="378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Acciones realizadas por el contratista</a:t>
            </a:r>
          </a:p>
        </p:txBody>
      </p:sp>
      <p:cxnSp>
        <p:nvCxnSpPr>
          <p:cNvPr id="279" name="Conector recto 278">
            <a:extLst>
              <a:ext uri="{FF2B5EF4-FFF2-40B4-BE49-F238E27FC236}">
                <a16:creationId xmlns:a16="http://schemas.microsoft.com/office/drawing/2014/main" id="{6741C4F8-9E1A-42E5-BAFA-8F5EA0FAA849}"/>
              </a:ext>
            </a:extLst>
          </p:cNvPr>
          <p:cNvCxnSpPr>
            <a:cxnSpLocks/>
            <a:stCxn id="70" idx="2"/>
            <a:endCxn id="118" idx="0"/>
          </p:cNvCxnSpPr>
          <p:nvPr/>
        </p:nvCxnSpPr>
        <p:spPr>
          <a:xfrm>
            <a:off x="6332053" y="1795741"/>
            <a:ext cx="0" cy="896723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284">
            <a:extLst>
              <a:ext uri="{FF2B5EF4-FFF2-40B4-BE49-F238E27FC236}">
                <a16:creationId xmlns:a16="http://schemas.microsoft.com/office/drawing/2014/main" id="{87B16A77-9578-41E5-B0FA-560D3691BB83}"/>
              </a:ext>
            </a:extLst>
          </p:cNvPr>
          <p:cNvCxnSpPr>
            <a:cxnSpLocks/>
            <a:stCxn id="76" idx="2"/>
            <a:endCxn id="120" idx="0"/>
          </p:cNvCxnSpPr>
          <p:nvPr/>
        </p:nvCxnSpPr>
        <p:spPr>
          <a:xfrm flipH="1">
            <a:off x="2298332" y="2917115"/>
            <a:ext cx="2095486" cy="901104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5042965C-0FF3-4A6F-AADF-FC6D4D6E9770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1708375" y="1805947"/>
            <a:ext cx="768455" cy="721022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>
            <a:extLst>
              <a:ext uri="{FF2B5EF4-FFF2-40B4-BE49-F238E27FC236}">
                <a16:creationId xmlns:a16="http://schemas.microsoft.com/office/drawing/2014/main" id="{E8A8551E-5F5E-42AC-B30D-1CE54C9C719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2437604" y="1611191"/>
            <a:ext cx="752547" cy="2653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>
            <a:extLst>
              <a:ext uri="{FF2B5EF4-FFF2-40B4-BE49-F238E27FC236}">
                <a16:creationId xmlns:a16="http://schemas.microsoft.com/office/drawing/2014/main" id="{DF72AFB9-CFC0-4333-B273-2FF5FF70D285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 flipV="1">
            <a:off x="4797579" y="1600985"/>
            <a:ext cx="809979" cy="12859"/>
          </a:xfrm>
          <a:prstGeom prst="line">
            <a:avLst/>
          </a:prstGeom>
          <a:ln w="38100">
            <a:solidFill>
              <a:schemeClr val="accent5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recto 299">
            <a:extLst>
              <a:ext uri="{FF2B5EF4-FFF2-40B4-BE49-F238E27FC236}">
                <a16:creationId xmlns:a16="http://schemas.microsoft.com/office/drawing/2014/main" id="{A66DC8F4-659F-4E7B-A914-DDA53488866D}"/>
              </a:ext>
            </a:extLst>
          </p:cNvPr>
          <p:cNvCxnSpPr>
            <a:cxnSpLocks/>
            <a:stCxn id="72" idx="3"/>
            <a:endCxn id="116" idx="1"/>
          </p:cNvCxnSpPr>
          <p:nvPr/>
        </p:nvCxnSpPr>
        <p:spPr>
          <a:xfrm>
            <a:off x="8906005" y="1600985"/>
            <a:ext cx="740008" cy="10206"/>
          </a:xfrm>
          <a:prstGeom prst="line">
            <a:avLst/>
          </a:prstGeom>
          <a:ln w="38100">
            <a:solidFill>
              <a:schemeClr val="accent5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302">
            <a:extLst>
              <a:ext uri="{FF2B5EF4-FFF2-40B4-BE49-F238E27FC236}">
                <a16:creationId xmlns:a16="http://schemas.microsoft.com/office/drawing/2014/main" id="{ABFA9256-F5B8-4C24-8BDF-B353533D3FDF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7056548" y="1600985"/>
            <a:ext cx="563005" cy="0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305">
            <a:extLst>
              <a:ext uri="{FF2B5EF4-FFF2-40B4-BE49-F238E27FC236}">
                <a16:creationId xmlns:a16="http://schemas.microsoft.com/office/drawing/2014/main" id="{4E45E299-F15E-4FB0-BA04-22C0C5985730}"/>
              </a:ext>
            </a:extLst>
          </p:cNvPr>
          <p:cNvCxnSpPr>
            <a:cxnSpLocks/>
            <a:stCxn id="74" idx="2"/>
            <a:endCxn id="120" idx="0"/>
          </p:cNvCxnSpPr>
          <p:nvPr/>
        </p:nvCxnSpPr>
        <p:spPr>
          <a:xfrm flipH="1">
            <a:off x="2298332" y="2916481"/>
            <a:ext cx="178498" cy="901738"/>
          </a:xfrm>
          <a:prstGeom prst="line">
            <a:avLst/>
          </a:prstGeom>
          <a:ln w="38100">
            <a:solidFill>
              <a:schemeClr val="accent5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308">
            <a:extLst>
              <a:ext uri="{FF2B5EF4-FFF2-40B4-BE49-F238E27FC236}">
                <a16:creationId xmlns:a16="http://schemas.microsoft.com/office/drawing/2014/main" id="{C5C5814D-64C1-4953-B1E4-D90B752F9E1A}"/>
              </a:ext>
            </a:extLst>
          </p:cNvPr>
          <p:cNvCxnSpPr>
            <a:cxnSpLocks/>
          </p:cNvCxnSpPr>
          <p:nvPr/>
        </p:nvCxnSpPr>
        <p:spPr>
          <a:xfrm>
            <a:off x="3138999" y="2803644"/>
            <a:ext cx="562240" cy="634"/>
          </a:xfrm>
          <a:prstGeom prst="line">
            <a:avLst/>
          </a:prstGeom>
          <a:ln w="38100">
            <a:solidFill>
              <a:schemeClr val="accent5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311">
            <a:extLst>
              <a:ext uri="{FF2B5EF4-FFF2-40B4-BE49-F238E27FC236}">
                <a16:creationId xmlns:a16="http://schemas.microsoft.com/office/drawing/2014/main" id="{027B372D-1C86-42B6-B7DD-E84C5093C03B}"/>
              </a:ext>
            </a:extLst>
          </p:cNvPr>
          <p:cNvCxnSpPr>
            <a:cxnSpLocks/>
            <a:stCxn id="76" idx="0"/>
            <a:endCxn id="68" idx="2"/>
          </p:cNvCxnSpPr>
          <p:nvPr/>
        </p:nvCxnSpPr>
        <p:spPr>
          <a:xfrm flipH="1" flipV="1">
            <a:off x="3993865" y="1808600"/>
            <a:ext cx="399953" cy="719002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314">
            <a:extLst>
              <a:ext uri="{FF2B5EF4-FFF2-40B4-BE49-F238E27FC236}">
                <a16:creationId xmlns:a16="http://schemas.microsoft.com/office/drawing/2014/main" id="{99DF52CB-E96B-4569-A198-ED6F407C3C24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332053" y="3081976"/>
            <a:ext cx="0" cy="736243"/>
          </a:xfrm>
          <a:prstGeom prst="line">
            <a:avLst/>
          </a:prstGeom>
          <a:ln w="38100">
            <a:solidFill>
              <a:schemeClr val="accent5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319">
            <a:extLst>
              <a:ext uri="{FF2B5EF4-FFF2-40B4-BE49-F238E27FC236}">
                <a16:creationId xmlns:a16="http://schemas.microsoft.com/office/drawing/2014/main" id="{CE3C70A1-17F0-475E-843E-F822EBA06E58}"/>
              </a:ext>
            </a:extLst>
          </p:cNvPr>
          <p:cNvCxnSpPr>
            <a:cxnSpLocks/>
          </p:cNvCxnSpPr>
          <p:nvPr/>
        </p:nvCxnSpPr>
        <p:spPr>
          <a:xfrm flipH="1" flipV="1">
            <a:off x="3111660" y="2608824"/>
            <a:ext cx="562240" cy="634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68FE1F8F-EB11-4D20-8352-104066C5DCD5}"/>
              </a:ext>
            </a:extLst>
          </p:cNvPr>
          <p:cNvCxnSpPr>
            <a:cxnSpLocks/>
          </p:cNvCxnSpPr>
          <p:nvPr/>
        </p:nvCxnSpPr>
        <p:spPr>
          <a:xfrm flipV="1">
            <a:off x="6544699" y="3081976"/>
            <a:ext cx="0" cy="736244"/>
          </a:xfrm>
          <a:prstGeom prst="line">
            <a:avLst/>
          </a:prstGeom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37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167</Words>
  <Application>Microsoft Office PowerPoint</Application>
  <PresentationFormat>Panorámica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Estefany Maricielo Rodríguez Paredes</dc:creator>
  <cp:lastModifiedBy>Usuario</cp:lastModifiedBy>
  <cp:revision>43</cp:revision>
  <dcterms:created xsi:type="dcterms:W3CDTF">2021-04-01T20:53:21Z</dcterms:created>
  <dcterms:modified xsi:type="dcterms:W3CDTF">2021-07-29T07:45:00Z</dcterms:modified>
</cp:coreProperties>
</file>