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0FF"/>
    <a:srgbClr val="2D60D5"/>
    <a:srgbClr val="FFFFFF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BBB34-A9AD-4CC1-9DF6-8C447612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A3B051-895C-4431-B210-BB2CF3488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0B579-3E97-466D-888B-1C3DEC02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8DB18-C0CF-4856-A970-F21E2F53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8DA86-346B-48CA-9850-6304D15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5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CACB-197F-4258-8C63-F8F00172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6628F2-0ACF-4272-BCA7-D0164EF58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989E6-4E4D-45C5-9DE4-958CCC4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29567-D754-41C3-8E79-3642FE16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42DB4-E42A-421D-BC63-E048A47D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684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C6BB0B-8B6F-4DF4-8B72-4A27DBDAD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0D9C31-8A30-4A31-9543-0A403EC8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6F577C-C62F-4EF3-ADC3-8300BF9F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9E3D4-B63C-4DD7-8DE5-2413CB3A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735F0-6A04-4309-B850-857A7CF3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02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E9E96-2A71-4B45-B9C1-A46521A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125C2-241A-4F9F-9CC2-8F2DD731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58BDC-4A12-4473-8751-6A7EE1E5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7F221-57B5-43DC-BCDD-3F74E99E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A8512-D005-44CC-8847-EFEE7360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62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02900-3D0E-4A30-BDD1-EE244080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D2128-1795-40B1-B3D9-FB1EDB7FD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12951-F89C-4F0C-99F9-8746072E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B9509-9BB7-4B41-AC11-EB3BD74D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A6D3A-D39B-463A-BA2E-444BFC2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60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AD30-FA77-4A7B-95C4-DAA0967D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6F0A8-36C3-401D-BF6A-392163135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DC060A-60ED-45AE-ACE2-65963F39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523D2-024D-4359-8DD7-1E3197F4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C7241-768A-4148-95EF-7F1A5A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6D6B7-2D5B-4F7C-8B10-5CCB6B08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7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810FD-258B-4B7B-B6A3-094BF1F2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E087F-9A4E-472E-BA2A-EE1D9922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26023-F28F-4AD1-8A3B-4DCDF2363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AF8580-C529-42C2-A416-D45CA5BAD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C33DDE-4DE3-4234-B5CA-92F5ADFD2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850799-1EAB-4C0B-AF92-D37397E7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14917E-0524-4C18-ADAF-B74AF282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09ECEC-9041-45FA-9D5B-F319AC81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51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D2F1-88D4-4DD9-B2C3-7108BC1A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B66085-ED21-487B-845F-79B457B1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C5AA77-8DAD-47ED-8873-CF17C255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CD1780-5016-4881-9739-AB33AB34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4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100152-BB82-4DBF-9F86-4C101852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5875BC-3D19-4DB6-ACD4-C61B8BB9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71996-275B-4BD4-B1EB-937E0623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84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580D4-89A6-4FC6-A1A8-D69C2EDD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A061D-21D0-4657-9CF3-FFB09B38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2F33D9-5848-40F0-ABCB-39E823909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3DA10-0328-42C4-8A51-7858159F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4AE9AF-442D-4B4B-8AF4-9724708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B76A1-4AD7-4F51-8D67-20AFA03E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00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4609A-7F44-4EED-BA4F-BE1753A9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849724-4BDF-46E4-BA48-4CD5F499E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82788-E25B-4D36-8281-EBE033FF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F91E74-1F18-4F37-AC89-36BEAABC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737002-652B-4699-BA55-931E9B86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DD15C4-C072-4FB1-B437-6453A9E2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8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704B46-4906-42C8-B94D-A55C08E0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1E5417-4DD8-4099-B091-09577A98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08EFA-4037-45AD-9F93-4B4752460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5E8F-9BA9-4970-9B5B-A6635885D3D5}" type="datetimeFigureOut">
              <a:rPr lang="es-PE" smtClean="0"/>
              <a:t>23/09/2021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76246-34C2-4F7F-AE7F-83A88D7B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9D1077-F3E0-48E9-A270-FCC03ABC6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3BA8-7AC6-4322-BD33-93C5EA6729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3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45F0B2D-AE6F-4265-A6B7-41ED05427B1B}"/>
              </a:ext>
            </a:extLst>
          </p:cNvPr>
          <p:cNvSpPr/>
          <p:nvPr/>
        </p:nvSpPr>
        <p:spPr>
          <a:xfrm>
            <a:off x="-45021" y="6699468"/>
            <a:ext cx="12237021" cy="196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edio marco 4">
            <a:extLst>
              <a:ext uri="{FF2B5EF4-FFF2-40B4-BE49-F238E27FC236}">
                <a16:creationId xmlns:a16="http://schemas.microsoft.com/office/drawing/2014/main" id="{3FE300E4-E7FD-463C-8499-F2202C45E1A4}"/>
              </a:ext>
            </a:extLst>
          </p:cNvPr>
          <p:cNvSpPr/>
          <p:nvPr/>
        </p:nvSpPr>
        <p:spPr>
          <a:xfrm>
            <a:off x="102629" y="158532"/>
            <a:ext cx="559963" cy="479946"/>
          </a:xfrm>
          <a:prstGeom prst="halfFrame">
            <a:avLst/>
          </a:prstGeom>
          <a:solidFill>
            <a:srgbClr val="2D6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Medio marco 5">
            <a:extLst>
              <a:ext uri="{FF2B5EF4-FFF2-40B4-BE49-F238E27FC236}">
                <a16:creationId xmlns:a16="http://schemas.microsoft.com/office/drawing/2014/main" id="{74A95477-23E7-4E06-945E-C44F2B9F4843}"/>
              </a:ext>
            </a:extLst>
          </p:cNvPr>
          <p:cNvSpPr/>
          <p:nvPr/>
        </p:nvSpPr>
        <p:spPr>
          <a:xfrm flipH="1">
            <a:off x="11529408" y="102750"/>
            <a:ext cx="559963" cy="479946"/>
          </a:xfrm>
          <a:prstGeom prst="halfFrame">
            <a:avLst/>
          </a:prstGeom>
          <a:solidFill>
            <a:srgbClr val="2D6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DEBF93-BA05-490F-8106-E6A67641392C}"/>
              </a:ext>
            </a:extLst>
          </p:cNvPr>
          <p:cNvSpPr txBox="1"/>
          <p:nvPr/>
        </p:nvSpPr>
        <p:spPr>
          <a:xfrm>
            <a:off x="3573847" y="1361177"/>
            <a:ext cx="499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i="1" dirty="0">
                <a:solidFill>
                  <a:srgbClr val="004AAD"/>
                </a:solidFill>
                <a:latin typeface="Montserrat" panose="00000500000000000000" pitchFamily="2" charset="0"/>
              </a:rPr>
              <a:t>FLUJOGRAMA</a:t>
            </a:r>
            <a:endParaRPr lang="es-PE" sz="2400" b="1" i="1" dirty="0">
              <a:solidFill>
                <a:srgbClr val="004AAD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0997ACD-B6E6-42A1-BCAA-09EEC81CD094}"/>
              </a:ext>
            </a:extLst>
          </p:cNvPr>
          <p:cNvSpPr/>
          <p:nvPr/>
        </p:nvSpPr>
        <p:spPr>
          <a:xfrm>
            <a:off x="662592" y="2490968"/>
            <a:ext cx="201854" cy="193603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427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396B4E2-7377-4E51-87BB-9722F04F7FC7}"/>
              </a:ext>
            </a:extLst>
          </p:cNvPr>
          <p:cNvSpPr/>
          <p:nvPr/>
        </p:nvSpPr>
        <p:spPr>
          <a:xfrm>
            <a:off x="1213172" y="2349736"/>
            <a:ext cx="1428830" cy="476071"/>
          </a:xfrm>
          <a:prstGeom prst="roundRect">
            <a:avLst>
              <a:gd name="adj" fmla="val 37608"/>
            </a:avLst>
          </a:prstGeom>
          <a:solidFill>
            <a:srgbClr val="004AAD"/>
          </a:solidFill>
          <a:ln>
            <a:solidFill>
              <a:srgbClr val="4272AA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s-ES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CREADO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3BC6EC7-6EB5-47B7-8D11-C7C25EB38805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864446" y="2587770"/>
            <a:ext cx="348726" cy="2"/>
          </a:xfrm>
          <a:prstGeom prst="line">
            <a:avLst/>
          </a:prstGeom>
          <a:ln>
            <a:solidFill>
              <a:srgbClr val="4272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E1DD22-CC29-4CC0-BEA8-73F01EDE093A}"/>
              </a:ext>
            </a:extLst>
          </p:cNvPr>
          <p:cNvSpPr/>
          <p:nvPr/>
        </p:nvSpPr>
        <p:spPr>
          <a:xfrm>
            <a:off x="3229048" y="2212396"/>
            <a:ext cx="1916985" cy="765096"/>
          </a:xfrm>
          <a:prstGeom prst="roundRect">
            <a:avLst>
              <a:gd name="adj" fmla="val 35652"/>
            </a:avLst>
          </a:prstGeom>
          <a:solidFill>
            <a:srgbClr val="004AAD"/>
          </a:solidFill>
          <a:ln>
            <a:solidFill>
              <a:srgbClr val="4272AA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s-ES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ARCHIVOS CARGADOS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DBC9554-DC3D-4BAA-80CF-2D8DE6023C1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642002" y="2587772"/>
            <a:ext cx="587046" cy="7172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4BBD194-7BCB-43BC-9392-0B18833AB40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146033" y="2587769"/>
            <a:ext cx="587045" cy="7175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390B8F5-5FD6-4591-8C96-FAB574148C1F}"/>
              </a:ext>
            </a:extLst>
          </p:cNvPr>
          <p:cNvSpPr/>
          <p:nvPr/>
        </p:nvSpPr>
        <p:spPr>
          <a:xfrm>
            <a:off x="5733078" y="2233826"/>
            <a:ext cx="2094455" cy="707886"/>
          </a:xfrm>
          <a:prstGeom prst="roundRect">
            <a:avLst>
              <a:gd name="adj" fmla="val 28478"/>
            </a:avLst>
          </a:prstGeom>
          <a:solidFill>
            <a:srgbClr val="004AAD"/>
          </a:solidFill>
          <a:ln>
            <a:solidFill>
              <a:srgbClr val="4272AA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s-ES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ARCHIVOS PREPARADOS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959D274-1709-4535-BA85-C2FF60E9BC41}"/>
              </a:ext>
            </a:extLst>
          </p:cNvPr>
          <p:cNvSpPr/>
          <p:nvPr/>
        </p:nvSpPr>
        <p:spPr>
          <a:xfrm>
            <a:off x="5760908" y="3467186"/>
            <a:ext cx="2066625" cy="686574"/>
          </a:xfrm>
          <a:prstGeom prst="roundRect">
            <a:avLst>
              <a:gd name="adj" fmla="val 26684"/>
            </a:avLst>
          </a:prstGeom>
          <a:noFill/>
          <a:ln>
            <a:solidFill>
              <a:srgbClr val="4272AA"/>
            </a:solidFill>
          </a:ln>
        </p:spPr>
        <p:txBody>
          <a:bodyPr wrap="square" anchor="t">
            <a:spAutoFit/>
          </a:bodyPr>
          <a:lstStyle/>
          <a:p>
            <a:pPr lvl="0" algn="ctr"/>
            <a:r>
              <a:rPr lang="es-ES" sz="16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DATOS INSERTADOS</a:t>
            </a:r>
            <a:endParaRPr lang="es-ES" sz="1000" dirty="0">
              <a:solidFill>
                <a:srgbClr val="253137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052967B-69E5-4C0C-97A6-4FEBDFDA764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780306" y="2941712"/>
            <a:ext cx="13915" cy="525474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61E8E4F-6AEA-4203-9E73-22129AEAF5C8}"/>
              </a:ext>
            </a:extLst>
          </p:cNvPr>
          <p:cNvSpPr/>
          <p:nvPr/>
        </p:nvSpPr>
        <p:spPr>
          <a:xfrm>
            <a:off x="8524043" y="3575319"/>
            <a:ext cx="2066625" cy="476071"/>
          </a:xfrm>
          <a:prstGeom prst="roundRect">
            <a:avLst>
              <a:gd name="adj" fmla="val 50000"/>
            </a:avLst>
          </a:prstGeom>
          <a:noFill/>
          <a:ln>
            <a:solidFill>
              <a:srgbClr val="4272AA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s-ES" sz="1600" b="1" dirty="0">
                <a:solidFill>
                  <a:srgbClr val="253137"/>
                </a:solidFill>
                <a:latin typeface="Montserrat"/>
                <a:ea typeface="Montserrat"/>
                <a:cs typeface="Montserrat"/>
                <a:sym typeface="Montserrat"/>
              </a:rPr>
              <a:t>ANALIZADO</a:t>
            </a:r>
            <a:endParaRPr lang="es-ES" sz="1000" dirty="0">
              <a:solidFill>
                <a:srgbClr val="253137"/>
              </a:solidFill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0668EB9-777F-41CE-9342-3267CA43B285}"/>
              </a:ext>
            </a:extLst>
          </p:cNvPr>
          <p:cNvCxnSpPr>
            <a:cxnSpLocks/>
            <a:stCxn id="18" idx="2"/>
            <a:endCxn id="105" idx="0"/>
          </p:cNvCxnSpPr>
          <p:nvPr/>
        </p:nvCxnSpPr>
        <p:spPr>
          <a:xfrm flipH="1">
            <a:off x="8329650" y="4051390"/>
            <a:ext cx="1227706" cy="872378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8AC867-C144-4EE8-B6FA-352E07B87EAA}"/>
              </a:ext>
            </a:extLst>
          </p:cNvPr>
          <p:cNvCxnSpPr>
            <a:cxnSpLocks/>
            <a:stCxn id="18" idx="2"/>
            <a:endCxn id="111" idx="0"/>
          </p:cNvCxnSpPr>
          <p:nvPr/>
        </p:nvCxnSpPr>
        <p:spPr>
          <a:xfrm>
            <a:off x="9557356" y="4051390"/>
            <a:ext cx="1127941" cy="872649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AFA842E-2F67-4156-92C3-5810A4FDDBCC}"/>
              </a:ext>
            </a:extLst>
          </p:cNvPr>
          <p:cNvSpPr/>
          <p:nvPr/>
        </p:nvSpPr>
        <p:spPr>
          <a:xfrm>
            <a:off x="9512127" y="6152012"/>
            <a:ext cx="127924" cy="122695"/>
          </a:xfrm>
          <a:prstGeom prst="ellipse">
            <a:avLst/>
          </a:prstGeom>
          <a:noFill/>
          <a:ln w="38100">
            <a:solidFill>
              <a:srgbClr val="4272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1894D0A-DAC6-467B-B581-948DDAAFA229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7827533" y="3810473"/>
            <a:ext cx="696510" cy="2882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3731E988-DE06-452E-9F18-F909B9C9F34B}"/>
              </a:ext>
            </a:extLst>
          </p:cNvPr>
          <p:cNvSpPr/>
          <p:nvPr/>
        </p:nvSpPr>
        <p:spPr>
          <a:xfrm>
            <a:off x="7485539" y="4923768"/>
            <a:ext cx="1688222" cy="430232"/>
          </a:xfrm>
          <a:prstGeom prst="roundRect">
            <a:avLst>
              <a:gd name="adj" fmla="val 37608"/>
            </a:avLst>
          </a:prstGeom>
          <a:solidFill>
            <a:srgbClr val="004AAD"/>
          </a:solidFill>
          <a:ln>
            <a:solidFill>
              <a:srgbClr val="4272AA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s-ES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APROBADO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9C540121-4490-4523-9217-85658E64CCB8}"/>
              </a:ext>
            </a:extLst>
          </p:cNvPr>
          <p:cNvSpPr/>
          <p:nvPr/>
        </p:nvSpPr>
        <p:spPr>
          <a:xfrm>
            <a:off x="9841186" y="4924039"/>
            <a:ext cx="1688222" cy="430232"/>
          </a:xfrm>
          <a:prstGeom prst="roundRect">
            <a:avLst>
              <a:gd name="adj" fmla="val 37608"/>
            </a:avLst>
          </a:prstGeom>
          <a:solidFill>
            <a:srgbClr val="004AAD"/>
          </a:solidFill>
          <a:ln>
            <a:solidFill>
              <a:srgbClr val="4272AA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s-ES" sz="1600" b="1" dirty="0">
                <a:solidFill>
                  <a:schemeClr val="bg1"/>
                </a:solidFill>
                <a:latin typeface="Montserrat"/>
                <a:sym typeface="Montserrat"/>
              </a:rPr>
              <a:t>CANCELADO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9B2D0A22-982C-4F6E-8642-6CACF6C0C59F}"/>
              </a:ext>
            </a:extLst>
          </p:cNvPr>
          <p:cNvCxnSpPr>
            <a:cxnSpLocks/>
            <a:stCxn id="105" idx="2"/>
            <a:endCxn id="22" idx="0"/>
          </p:cNvCxnSpPr>
          <p:nvPr/>
        </p:nvCxnSpPr>
        <p:spPr>
          <a:xfrm>
            <a:off x="8329650" y="5354000"/>
            <a:ext cx="1246439" cy="798012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96A0588-1980-4AAE-9721-86E4C79BB369}"/>
              </a:ext>
            </a:extLst>
          </p:cNvPr>
          <p:cNvCxnSpPr>
            <a:cxnSpLocks/>
            <a:stCxn id="111" idx="2"/>
            <a:endCxn id="22" idx="1"/>
          </p:cNvCxnSpPr>
          <p:nvPr/>
        </p:nvCxnSpPr>
        <p:spPr>
          <a:xfrm flipH="1">
            <a:off x="9530861" y="5354271"/>
            <a:ext cx="1154436" cy="815709"/>
          </a:xfrm>
          <a:prstGeom prst="line">
            <a:avLst/>
          </a:prstGeom>
          <a:ln>
            <a:solidFill>
              <a:srgbClr val="4272AA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Imagen 130">
            <a:extLst>
              <a:ext uri="{FF2B5EF4-FFF2-40B4-BE49-F238E27FC236}">
                <a16:creationId xmlns:a16="http://schemas.microsoft.com/office/drawing/2014/main" id="{A6DF80A3-0C19-4F64-95DC-281E8B333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31754"/>
          <a:stretch/>
        </p:blipFill>
        <p:spPr>
          <a:xfrm>
            <a:off x="4973296" y="171781"/>
            <a:ext cx="2200386" cy="11620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60242B-80F0-4B57-8D28-5F5582A03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23543" b="20739"/>
          <a:stretch/>
        </p:blipFill>
        <p:spPr>
          <a:xfrm>
            <a:off x="-96714" y="3074294"/>
            <a:ext cx="6744471" cy="38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ángulo 143">
            <a:extLst>
              <a:ext uri="{FF2B5EF4-FFF2-40B4-BE49-F238E27FC236}">
                <a16:creationId xmlns:a16="http://schemas.microsoft.com/office/drawing/2014/main" id="{57367BFC-D0FA-456B-9251-95E6FE0DCC4C}"/>
              </a:ext>
            </a:extLst>
          </p:cNvPr>
          <p:cNvSpPr/>
          <p:nvPr/>
        </p:nvSpPr>
        <p:spPr>
          <a:xfrm>
            <a:off x="6073489" y="4280693"/>
            <a:ext cx="5254739" cy="1371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PE" sz="16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5F0B2D-AE6F-4265-A6B7-41ED05427B1B}"/>
              </a:ext>
            </a:extLst>
          </p:cNvPr>
          <p:cNvSpPr/>
          <p:nvPr/>
        </p:nvSpPr>
        <p:spPr>
          <a:xfrm>
            <a:off x="-45021" y="6699468"/>
            <a:ext cx="12237021" cy="196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edio marco 4">
            <a:extLst>
              <a:ext uri="{FF2B5EF4-FFF2-40B4-BE49-F238E27FC236}">
                <a16:creationId xmlns:a16="http://schemas.microsoft.com/office/drawing/2014/main" id="{3FE300E4-E7FD-463C-8499-F2202C45E1A4}"/>
              </a:ext>
            </a:extLst>
          </p:cNvPr>
          <p:cNvSpPr/>
          <p:nvPr/>
        </p:nvSpPr>
        <p:spPr>
          <a:xfrm>
            <a:off x="102629" y="158532"/>
            <a:ext cx="559963" cy="479946"/>
          </a:xfrm>
          <a:prstGeom prst="halfFrame">
            <a:avLst/>
          </a:prstGeom>
          <a:solidFill>
            <a:srgbClr val="2D6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Medio marco 5">
            <a:extLst>
              <a:ext uri="{FF2B5EF4-FFF2-40B4-BE49-F238E27FC236}">
                <a16:creationId xmlns:a16="http://schemas.microsoft.com/office/drawing/2014/main" id="{74A95477-23E7-4E06-945E-C44F2B9F4843}"/>
              </a:ext>
            </a:extLst>
          </p:cNvPr>
          <p:cNvSpPr/>
          <p:nvPr/>
        </p:nvSpPr>
        <p:spPr>
          <a:xfrm flipH="1">
            <a:off x="11529408" y="102750"/>
            <a:ext cx="559963" cy="479946"/>
          </a:xfrm>
          <a:prstGeom prst="halfFrame">
            <a:avLst/>
          </a:prstGeom>
          <a:solidFill>
            <a:srgbClr val="2D6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A6DF80A3-0C19-4F64-95DC-281E8B333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31754"/>
          <a:stretch/>
        </p:blipFill>
        <p:spPr>
          <a:xfrm>
            <a:off x="4973296" y="171781"/>
            <a:ext cx="2200386" cy="1162047"/>
          </a:xfrm>
          <a:prstGeom prst="rect">
            <a:avLst/>
          </a:prstGeom>
        </p:spPr>
      </p:pic>
      <p:sp>
        <p:nvSpPr>
          <p:cNvPr id="133" name="CuadroTexto 132">
            <a:extLst>
              <a:ext uri="{FF2B5EF4-FFF2-40B4-BE49-F238E27FC236}">
                <a16:creationId xmlns:a16="http://schemas.microsoft.com/office/drawing/2014/main" id="{D0370868-4736-4664-B613-45CD3C48D4B3}"/>
              </a:ext>
            </a:extLst>
          </p:cNvPr>
          <p:cNvSpPr txBox="1"/>
          <p:nvPr/>
        </p:nvSpPr>
        <p:spPr>
          <a:xfrm>
            <a:off x="382610" y="1364929"/>
            <a:ext cx="8125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Montserrat" panose="00000500000000000000" pitchFamily="2" charset="0"/>
              </a:rPr>
              <a:t>El vector se ordena de manera descendente según el puntaje total obtenido. </a:t>
            </a:r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137" name="Cerrar llave 136">
            <a:extLst>
              <a:ext uri="{FF2B5EF4-FFF2-40B4-BE49-F238E27FC236}">
                <a16:creationId xmlns:a16="http://schemas.microsoft.com/office/drawing/2014/main" id="{100B7534-5765-4199-B84F-B86A1AF79AA9}"/>
              </a:ext>
            </a:extLst>
          </p:cNvPr>
          <p:cNvSpPr/>
          <p:nvPr/>
        </p:nvSpPr>
        <p:spPr>
          <a:xfrm>
            <a:off x="4078452" y="2575404"/>
            <a:ext cx="532038" cy="1903104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2D6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latin typeface="Montserrat" panose="00000500000000000000" pitchFamily="2" charset="0"/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BB6556E6-CD88-4742-AC54-52F632EEEE44}"/>
              </a:ext>
            </a:extLst>
          </p:cNvPr>
          <p:cNvSpPr txBox="1"/>
          <p:nvPr/>
        </p:nvSpPr>
        <p:spPr>
          <a:xfrm rot="16200000">
            <a:off x="3670444" y="379236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latin typeface="Montserrat" panose="00000500000000000000" pitchFamily="2" charset="0"/>
              </a:rPr>
              <a:t>Vecindario del elemento </a:t>
            </a:r>
            <a:r>
              <a:rPr lang="es-ES" sz="1400" b="1" i="1" dirty="0">
                <a:latin typeface="Montserrat" panose="00000500000000000000" pitchFamily="2" charset="0"/>
              </a:rPr>
              <a:t>i</a:t>
            </a:r>
            <a:endParaRPr lang="es-PE" sz="1400" b="1" i="1" dirty="0">
              <a:latin typeface="Montserrat" panose="00000500000000000000" pitchFamily="2" charset="0"/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28653172-07D1-4BC8-8864-027CEE098F75}"/>
              </a:ext>
            </a:extLst>
          </p:cNvPr>
          <p:cNvSpPr txBox="1"/>
          <p:nvPr/>
        </p:nvSpPr>
        <p:spPr>
          <a:xfrm>
            <a:off x="643769" y="228041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Montserrat" panose="00000500000000000000" pitchFamily="2" charset="0"/>
              </a:rPr>
              <a:t>i</a:t>
            </a:r>
            <a:endParaRPr lang="es-PE" sz="1600" b="1" dirty="0">
              <a:latin typeface="Montserrat" panose="00000500000000000000" pitchFamily="2" charset="0"/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F51477C1-F4B4-4613-B7F3-7F5CB621761B}"/>
              </a:ext>
            </a:extLst>
          </p:cNvPr>
          <p:cNvSpPr txBox="1"/>
          <p:nvPr/>
        </p:nvSpPr>
        <p:spPr>
          <a:xfrm>
            <a:off x="3772736" y="251462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141" name="Tabla 140">
            <a:extLst>
              <a:ext uri="{FF2B5EF4-FFF2-40B4-BE49-F238E27FC236}">
                <a16:creationId xmlns:a16="http://schemas.microsoft.com/office/drawing/2014/main" id="{8E891018-95B3-4924-9E2A-47609DDCD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58366"/>
              </p:ext>
            </p:extLst>
          </p:nvPr>
        </p:nvGraphicFramePr>
        <p:xfrm>
          <a:off x="863772" y="1811380"/>
          <a:ext cx="2941086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02">
                  <a:extLst>
                    <a:ext uri="{9D8B030D-6E8A-4147-A177-3AD203B41FA5}">
                      <a16:colId xmlns:a16="http://schemas.microsoft.com/office/drawing/2014/main" val="3340062802"/>
                    </a:ext>
                  </a:extLst>
                </a:gridCol>
                <a:gridCol w="1740084">
                  <a:extLst>
                    <a:ext uri="{9D8B030D-6E8A-4147-A177-3AD203B41FA5}">
                      <a16:colId xmlns:a16="http://schemas.microsoft.com/office/drawing/2014/main" val="2164807307"/>
                    </a:ext>
                  </a:extLst>
                </a:gridCol>
              </a:tblGrid>
              <a:tr h="20230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Montserrat" panose="00000500000000000000" pitchFamily="2" charset="0"/>
                        </a:rPr>
                        <a:t>Puntaje</a:t>
                      </a:r>
                      <a:endParaRPr lang="es-PE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>
                          <a:latin typeface="Montserrat" panose="00000500000000000000" pitchFamily="2" charset="0"/>
                        </a:rPr>
                        <a:t>StrPreguntas</a:t>
                      </a:r>
                      <a:endParaRPr lang="es-PE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1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PE" sz="900" dirty="0"/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5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101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EBCXAACDEX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99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CDCABACBBD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7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98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ADCAAACBBA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5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98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ADCAAACBBA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2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90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CDCAAACBBD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85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CDCAAAXXXA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1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82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DXAAAACBXX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80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CDCADAECDA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082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80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ACBXABABBA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34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75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ADABDCXXAB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70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CBDXDCXXBA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5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69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ADDXECCBAA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31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68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CBBADECXEA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8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67</a:t>
                      </a: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ADDXECCBAA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7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67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CBBADECXEA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260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66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ADDXECCBAA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5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65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Montserrat" panose="00000500000000000000" pitchFamily="2" charset="0"/>
                        </a:rPr>
                        <a:t>CBBADECXEA</a:t>
                      </a:r>
                      <a:endParaRPr lang="es-PE" sz="900" dirty="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10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PE" sz="900" dirty="0"/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900" dirty="0"/>
                    </a:p>
                  </a:txBody>
                  <a:tcPr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99847"/>
                  </a:ext>
                </a:extLst>
              </a:tr>
            </a:tbl>
          </a:graphicData>
        </a:graphic>
      </p:graphicFrame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BCB40A5-0060-48EF-8DA1-016C56D939D3}"/>
              </a:ext>
            </a:extLst>
          </p:cNvPr>
          <p:cNvSpPr txBox="1"/>
          <p:nvPr/>
        </p:nvSpPr>
        <p:spPr>
          <a:xfrm>
            <a:off x="6096000" y="2306095"/>
            <a:ext cx="525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Montserrat" panose="00000500000000000000" pitchFamily="2" charset="0"/>
              </a:rPr>
              <a:t>Si la </a:t>
            </a:r>
            <a:r>
              <a:rPr lang="es-ES" sz="1600" b="1" dirty="0" err="1">
                <a:latin typeface="Montserrat" panose="00000500000000000000" pitchFamily="2" charset="0"/>
              </a:rPr>
              <a:t>TasaVecindario</a:t>
            </a:r>
            <a:r>
              <a:rPr lang="es-ES" sz="1600" dirty="0">
                <a:latin typeface="Montserrat" panose="00000500000000000000" pitchFamily="2" charset="0"/>
              </a:rPr>
              <a:t> es de </a:t>
            </a:r>
            <a:r>
              <a:rPr lang="es-ES" sz="1600" b="1" dirty="0">
                <a:solidFill>
                  <a:srgbClr val="2D60D5"/>
                </a:solidFill>
                <a:latin typeface="Montserrat" panose="00000500000000000000" pitchFamily="2" charset="0"/>
              </a:rPr>
              <a:t>30%</a:t>
            </a:r>
            <a:r>
              <a:rPr lang="es-ES" sz="1600" dirty="0">
                <a:latin typeface="Montserrat" panose="00000500000000000000" pitchFamily="2" charset="0"/>
              </a:rPr>
              <a:t>, esto significa que los elementos j de su vecindario diferirán como máximo el </a:t>
            </a:r>
            <a:r>
              <a:rPr lang="es-ES" sz="1600" b="1" dirty="0">
                <a:solidFill>
                  <a:srgbClr val="2D60D5"/>
                </a:solidFill>
                <a:latin typeface="Montserrat" panose="00000500000000000000" pitchFamily="2" charset="0"/>
              </a:rPr>
              <a:t>30% </a:t>
            </a:r>
            <a:r>
              <a:rPr lang="es-ES" sz="1600" dirty="0">
                <a:latin typeface="Montserrat" panose="00000500000000000000" pitchFamily="2" charset="0"/>
              </a:rPr>
              <a:t>del puntaje del elemento i. </a:t>
            </a:r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846E822-D965-4C93-AA80-538EF8729A39}"/>
              </a:ext>
            </a:extLst>
          </p:cNvPr>
          <p:cNvSpPr txBox="1"/>
          <p:nvPr/>
        </p:nvSpPr>
        <p:spPr>
          <a:xfrm>
            <a:off x="6193648" y="4409122"/>
            <a:ext cx="4935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Montserrat" panose="00000500000000000000" pitchFamily="2" charset="0"/>
              </a:rPr>
              <a:t>De esta manera, no tenemos que comparar todos los elementos, y aprovechando el </a:t>
            </a:r>
            <a:r>
              <a:rPr lang="es-ES" sz="1600" b="1" dirty="0">
                <a:solidFill>
                  <a:srgbClr val="2D60D5"/>
                </a:solidFill>
                <a:latin typeface="Montserrat" panose="00000500000000000000" pitchFamily="2" charset="0"/>
              </a:rPr>
              <a:t>ordenamiento descendente</a:t>
            </a:r>
            <a:r>
              <a:rPr lang="es-ES" sz="1600" dirty="0">
                <a:solidFill>
                  <a:srgbClr val="2D60D5"/>
                </a:solidFill>
                <a:latin typeface="Montserrat" panose="00000500000000000000" pitchFamily="2" charset="0"/>
              </a:rPr>
              <a:t> </a:t>
            </a:r>
            <a:r>
              <a:rPr lang="es-ES" sz="1600" dirty="0">
                <a:latin typeface="Montserrat" panose="00000500000000000000" pitchFamily="2" charset="0"/>
              </a:rPr>
              <a:t>según puntaje, iremos reduciendo el tamaño del vecindario.</a:t>
            </a:r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092E75A-A38F-4A08-9E15-06B667AB81DB}"/>
              </a:ext>
            </a:extLst>
          </p:cNvPr>
          <p:cNvSpPr txBox="1"/>
          <p:nvPr/>
        </p:nvSpPr>
        <p:spPr>
          <a:xfrm>
            <a:off x="3771058" y="2756427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B4D2999-4436-4615-A85C-DDCA3666A477}"/>
              </a:ext>
            </a:extLst>
          </p:cNvPr>
          <p:cNvSpPr txBox="1"/>
          <p:nvPr/>
        </p:nvSpPr>
        <p:spPr>
          <a:xfrm>
            <a:off x="3775185" y="300821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23FD16-61FD-4A72-BC1B-E41F82019369}"/>
              </a:ext>
            </a:extLst>
          </p:cNvPr>
          <p:cNvSpPr txBox="1"/>
          <p:nvPr/>
        </p:nvSpPr>
        <p:spPr>
          <a:xfrm>
            <a:off x="3771058" y="342185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7DBB9A-3ECD-49F1-916F-7D7B72AE5E5D}"/>
              </a:ext>
            </a:extLst>
          </p:cNvPr>
          <p:cNvSpPr txBox="1"/>
          <p:nvPr/>
        </p:nvSpPr>
        <p:spPr>
          <a:xfrm>
            <a:off x="3764644" y="3656916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6DDB19-F429-4BB1-8446-5B561E3D0EF7}"/>
              </a:ext>
            </a:extLst>
          </p:cNvPr>
          <p:cNvSpPr txBox="1"/>
          <p:nvPr/>
        </p:nvSpPr>
        <p:spPr>
          <a:xfrm>
            <a:off x="3771897" y="391666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D58D683-2FFD-48FA-9240-098E6D0A4A59}"/>
              </a:ext>
            </a:extLst>
          </p:cNvPr>
          <p:cNvSpPr txBox="1"/>
          <p:nvPr/>
        </p:nvSpPr>
        <p:spPr>
          <a:xfrm>
            <a:off x="3771897" y="414219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1B2E40C-AF10-463C-9ABB-497D8EBC2798}"/>
              </a:ext>
            </a:extLst>
          </p:cNvPr>
          <p:cNvSpPr txBox="1"/>
          <p:nvPr/>
        </p:nvSpPr>
        <p:spPr>
          <a:xfrm>
            <a:off x="630179" y="254364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Montserrat" panose="00000500000000000000" pitchFamily="2" charset="0"/>
              </a:rPr>
              <a:t>i</a:t>
            </a:r>
            <a:endParaRPr lang="es-PE" sz="1600" b="1" dirty="0">
              <a:latin typeface="Montserrat" panose="00000500000000000000" pitchFamily="2" charset="0"/>
            </a:endParaRPr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FD8E82A7-2430-4043-8E4C-F9F4AE1213C8}"/>
              </a:ext>
            </a:extLst>
          </p:cNvPr>
          <p:cNvSpPr/>
          <p:nvPr/>
        </p:nvSpPr>
        <p:spPr>
          <a:xfrm>
            <a:off x="4078452" y="2869502"/>
            <a:ext cx="532038" cy="2531727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2D6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latin typeface="Montserrat" panose="00000500000000000000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A52253-156D-4AA8-B0BE-4B13CBDC80AA}"/>
              </a:ext>
            </a:extLst>
          </p:cNvPr>
          <p:cNvSpPr txBox="1"/>
          <p:nvPr/>
        </p:nvSpPr>
        <p:spPr>
          <a:xfrm>
            <a:off x="3771897" y="2756427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CE00B3B-DD2C-4BDA-95A9-9BFB3DABBAAC}"/>
              </a:ext>
            </a:extLst>
          </p:cNvPr>
          <p:cNvSpPr txBox="1"/>
          <p:nvPr/>
        </p:nvSpPr>
        <p:spPr>
          <a:xfrm>
            <a:off x="3777818" y="300878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8DAF90C-9584-4F1E-9AB5-ED288050715D}"/>
              </a:ext>
            </a:extLst>
          </p:cNvPr>
          <p:cNvSpPr txBox="1"/>
          <p:nvPr/>
        </p:nvSpPr>
        <p:spPr>
          <a:xfrm>
            <a:off x="3775185" y="321706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0A6E204-1247-4377-B5C7-98FA2D94CFA1}"/>
              </a:ext>
            </a:extLst>
          </p:cNvPr>
          <p:cNvSpPr txBox="1"/>
          <p:nvPr/>
        </p:nvSpPr>
        <p:spPr>
          <a:xfrm>
            <a:off x="3768335" y="365691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8285DC5-2CFC-40CB-B6A9-3D75043D21A0}"/>
              </a:ext>
            </a:extLst>
          </p:cNvPr>
          <p:cNvSpPr txBox="1"/>
          <p:nvPr/>
        </p:nvSpPr>
        <p:spPr>
          <a:xfrm>
            <a:off x="3771897" y="391785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769BB49-A760-4043-8553-CD38C06257EA}"/>
              </a:ext>
            </a:extLst>
          </p:cNvPr>
          <p:cNvSpPr txBox="1"/>
          <p:nvPr/>
        </p:nvSpPr>
        <p:spPr>
          <a:xfrm>
            <a:off x="3771058" y="4150512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AD4443-E9F2-4172-AD3B-ED6D46A83D43}"/>
              </a:ext>
            </a:extLst>
          </p:cNvPr>
          <p:cNvSpPr txBox="1"/>
          <p:nvPr/>
        </p:nvSpPr>
        <p:spPr>
          <a:xfrm>
            <a:off x="3768213" y="436243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76D507-E2F1-4D38-BD0E-4EDF69D2FA96}"/>
              </a:ext>
            </a:extLst>
          </p:cNvPr>
          <p:cNvSpPr txBox="1"/>
          <p:nvPr/>
        </p:nvSpPr>
        <p:spPr>
          <a:xfrm>
            <a:off x="3749244" y="4586630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1C06F37-5ABC-4CA1-983C-2C4DECD76033}"/>
              </a:ext>
            </a:extLst>
          </p:cNvPr>
          <p:cNvSpPr txBox="1"/>
          <p:nvPr/>
        </p:nvSpPr>
        <p:spPr>
          <a:xfrm>
            <a:off x="3758729" y="4836651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2DBC807-CEEF-412E-964F-BB481DA15F4C}"/>
              </a:ext>
            </a:extLst>
          </p:cNvPr>
          <p:cNvSpPr/>
          <p:nvPr/>
        </p:nvSpPr>
        <p:spPr>
          <a:xfrm>
            <a:off x="6096000" y="3393689"/>
            <a:ext cx="50334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600" i="1" dirty="0">
                <a:latin typeface="Montserrat" panose="00000500000000000000" pitchFamily="2" charset="0"/>
              </a:rPr>
              <a:t>Definimos al </a:t>
            </a:r>
            <a:r>
              <a:rPr lang="es-ES" sz="1600" b="1" i="1" dirty="0">
                <a:solidFill>
                  <a:srgbClr val="2D60D5"/>
                </a:solidFill>
                <a:latin typeface="Montserrat" panose="00000500000000000000" pitchFamily="2" charset="0"/>
              </a:rPr>
              <a:t>vecindario</a:t>
            </a:r>
            <a:r>
              <a:rPr lang="es-ES" sz="1600" i="1" dirty="0">
                <a:latin typeface="Montserrat" panose="00000500000000000000" pitchFamily="2" charset="0"/>
              </a:rPr>
              <a:t> como todos los elementos dentro de este intervalo</a:t>
            </a:r>
            <a:endParaRPr lang="es-PE" sz="1600" i="1" dirty="0"/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61210DC3-1C0C-4D29-898E-229DC0B5D5BA}"/>
              </a:ext>
            </a:extLst>
          </p:cNvPr>
          <p:cNvSpPr/>
          <p:nvPr/>
        </p:nvSpPr>
        <p:spPr>
          <a:xfrm>
            <a:off x="4075891" y="3708508"/>
            <a:ext cx="532038" cy="2531727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rgbClr val="2D6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latin typeface="Montserrat" panose="00000500000000000000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6DE216A-67A7-477C-9A2F-BF2B76D2AB69}"/>
              </a:ext>
            </a:extLst>
          </p:cNvPr>
          <p:cNvSpPr txBox="1"/>
          <p:nvPr/>
        </p:nvSpPr>
        <p:spPr>
          <a:xfrm>
            <a:off x="3768213" y="5066796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0220BE0-EA17-4BA7-AFE2-EFAAABF9683D}"/>
              </a:ext>
            </a:extLst>
          </p:cNvPr>
          <p:cNvSpPr txBox="1"/>
          <p:nvPr/>
        </p:nvSpPr>
        <p:spPr>
          <a:xfrm>
            <a:off x="3765521" y="3661678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6057D7-E1CC-4469-98C5-97E104D7ACF6}"/>
              </a:ext>
            </a:extLst>
          </p:cNvPr>
          <p:cNvSpPr txBox="1"/>
          <p:nvPr/>
        </p:nvSpPr>
        <p:spPr>
          <a:xfrm>
            <a:off x="3773292" y="3914817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070411C-7797-4679-A5AB-549629F879A4}"/>
              </a:ext>
            </a:extLst>
          </p:cNvPr>
          <p:cNvSpPr txBox="1"/>
          <p:nvPr/>
        </p:nvSpPr>
        <p:spPr>
          <a:xfrm>
            <a:off x="3770834" y="414695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E7BFD7-99F8-41E8-ABF7-FCAF9EFA631A}"/>
              </a:ext>
            </a:extLst>
          </p:cNvPr>
          <p:cNvSpPr txBox="1"/>
          <p:nvPr/>
        </p:nvSpPr>
        <p:spPr>
          <a:xfrm>
            <a:off x="3765521" y="436224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28A5E31-36C8-4064-95B8-2972E691415E}"/>
              </a:ext>
            </a:extLst>
          </p:cNvPr>
          <p:cNvSpPr txBox="1"/>
          <p:nvPr/>
        </p:nvSpPr>
        <p:spPr>
          <a:xfrm>
            <a:off x="3752497" y="4581867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F7BDF5-1344-4C7A-94B1-5B615B503581}"/>
              </a:ext>
            </a:extLst>
          </p:cNvPr>
          <p:cNvSpPr txBox="1"/>
          <p:nvPr/>
        </p:nvSpPr>
        <p:spPr>
          <a:xfrm>
            <a:off x="3817430" y="4829355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9B0CC02-13F2-40B4-AA66-BF221C7BDF1C}"/>
              </a:ext>
            </a:extLst>
          </p:cNvPr>
          <p:cNvSpPr txBox="1"/>
          <p:nvPr/>
        </p:nvSpPr>
        <p:spPr>
          <a:xfrm>
            <a:off x="3765443" y="5068318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B4BF5BB-DEBA-43C0-BB73-41A704E6BA44}"/>
              </a:ext>
            </a:extLst>
          </p:cNvPr>
          <p:cNvSpPr txBox="1"/>
          <p:nvPr/>
        </p:nvSpPr>
        <p:spPr>
          <a:xfrm>
            <a:off x="3755613" y="528378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FC44596-A87E-49DE-BF74-B76790A1A7E1}"/>
              </a:ext>
            </a:extLst>
          </p:cNvPr>
          <p:cNvSpPr txBox="1"/>
          <p:nvPr/>
        </p:nvSpPr>
        <p:spPr>
          <a:xfrm>
            <a:off x="3755613" y="5521266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282B096-7A12-4B8F-89C9-F558E01EF80F}"/>
              </a:ext>
            </a:extLst>
          </p:cNvPr>
          <p:cNvSpPr txBox="1"/>
          <p:nvPr/>
        </p:nvSpPr>
        <p:spPr>
          <a:xfrm>
            <a:off x="3755613" y="5722193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A07531E-4607-4274-87E9-57937FCD63D7}"/>
              </a:ext>
            </a:extLst>
          </p:cNvPr>
          <p:cNvSpPr txBox="1"/>
          <p:nvPr/>
        </p:nvSpPr>
        <p:spPr>
          <a:xfrm>
            <a:off x="3762121" y="5979006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165DCA-B6B7-4C74-B45D-1149AA3740D5}"/>
              </a:ext>
            </a:extLst>
          </p:cNvPr>
          <p:cNvSpPr txBox="1"/>
          <p:nvPr/>
        </p:nvSpPr>
        <p:spPr>
          <a:xfrm>
            <a:off x="630179" y="279162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Montserrat" panose="00000500000000000000" pitchFamily="2" charset="0"/>
              </a:rPr>
              <a:t>i</a:t>
            </a:r>
            <a:endParaRPr lang="es-PE" sz="1600" b="1" dirty="0">
              <a:latin typeface="Montserrat" panose="00000500000000000000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78F0BED-AAB9-4A4B-876B-E14569302F27}"/>
              </a:ext>
            </a:extLst>
          </p:cNvPr>
          <p:cNvSpPr txBox="1"/>
          <p:nvPr/>
        </p:nvSpPr>
        <p:spPr>
          <a:xfrm>
            <a:off x="3771205" y="321825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j</a:t>
            </a:r>
            <a:endParaRPr lang="es-PE" sz="12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9" grpId="0"/>
      <p:bldP spid="139" grpId="1"/>
      <p:bldP spid="140" grpId="0"/>
      <p:bldP spid="140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 animBg="1"/>
      <p:bldP spid="24" grpId="1" animBg="1"/>
      <p:bldP spid="24" grpId="2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5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9" grpId="0"/>
      <p:bldP spid="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AA1648-7710-4C31-998C-932DB9257C1C}"/>
              </a:ext>
            </a:extLst>
          </p:cNvPr>
          <p:cNvSpPr/>
          <p:nvPr/>
        </p:nvSpPr>
        <p:spPr>
          <a:xfrm>
            <a:off x="4165058" y="4380270"/>
            <a:ext cx="6730249" cy="1234324"/>
          </a:xfrm>
          <a:prstGeom prst="rect">
            <a:avLst/>
          </a:prstGeom>
          <a:solidFill>
            <a:schemeClr val="bg1"/>
          </a:solidFill>
          <a:ln>
            <a:solidFill>
              <a:srgbClr val="E5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5F0B2D-AE6F-4265-A6B7-41ED05427B1B}"/>
              </a:ext>
            </a:extLst>
          </p:cNvPr>
          <p:cNvSpPr/>
          <p:nvPr/>
        </p:nvSpPr>
        <p:spPr>
          <a:xfrm>
            <a:off x="-45021" y="6699468"/>
            <a:ext cx="12237021" cy="196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Medio marco 4">
            <a:extLst>
              <a:ext uri="{FF2B5EF4-FFF2-40B4-BE49-F238E27FC236}">
                <a16:creationId xmlns:a16="http://schemas.microsoft.com/office/drawing/2014/main" id="{3FE300E4-E7FD-463C-8499-F2202C45E1A4}"/>
              </a:ext>
            </a:extLst>
          </p:cNvPr>
          <p:cNvSpPr/>
          <p:nvPr/>
        </p:nvSpPr>
        <p:spPr>
          <a:xfrm>
            <a:off x="102629" y="158532"/>
            <a:ext cx="559963" cy="479946"/>
          </a:xfrm>
          <a:prstGeom prst="halfFrame">
            <a:avLst/>
          </a:prstGeom>
          <a:solidFill>
            <a:srgbClr val="2D6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Medio marco 5">
            <a:extLst>
              <a:ext uri="{FF2B5EF4-FFF2-40B4-BE49-F238E27FC236}">
                <a16:creationId xmlns:a16="http://schemas.microsoft.com/office/drawing/2014/main" id="{74A95477-23E7-4E06-945E-C44F2B9F4843}"/>
              </a:ext>
            </a:extLst>
          </p:cNvPr>
          <p:cNvSpPr/>
          <p:nvPr/>
        </p:nvSpPr>
        <p:spPr>
          <a:xfrm flipH="1">
            <a:off x="11529408" y="102750"/>
            <a:ext cx="559963" cy="479946"/>
          </a:xfrm>
          <a:prstGeom prst="halfFrame">
            <a:avLst/>
          </a:prstGeom>
          <a:solidFill>
            <a:srgbClr val="2D6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A6DF80A3-0C19-4F64-95DC-281E8B333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31754"/>
          <a:stretch/>
        </p:blipFill>
        <p:spPr>
          <a:xfrm>
            <a:off x="4973296" y="171781"/>
            <a:ext cx="2200386" cy="116204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31CB252-A8E3-4F7C-8288-009C595FADA3}"/>
              </a:ext>
            </a:extLst>
          </p:cNvPr>
          <p:cNvSpPr txBox="1"/>
          <p:nvPr/>
        </p:nvSpPr>
        <p:spPr>
          <a:xfrm>
            <a:off x="437319" y="1333828"/>
            <a:ext cx="307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Montserrat" panose="00000500000000000000" pitchFamily="2" charset="0"/>
              </a:rPr>
              <a:t>Al comparar dos elementos </a:t>
            </a:r>
            <a:endParaRPr lang="es-PE" sz="1600" dirty="0">
              <a:latin typeface="Montserrat" panose="00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EE1DDB-6975-47BF-9329-F9B9AA622277}"/>
              </a:ext>
            </a:extLst>
          </p:cNvPr>
          <p:cNvSpPr txBox="1"/>
          <p:nvPr/>
        </p:nvSpPr>
        <p:spPr>
          <a:xfrm>
            <a:off x="434778" y="3013189"/>
            <a:ext cx="4491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Montserrat" panose="00000500000000000000" pitchFamily="2" charset="0"/>
              </a:rPr>
              <a:t>Cantidad de Coincidencias: </a:t>
            </a:r>
            <a:r>
              <a:rPr lang="es-ES" sz="1600" b="1" dirty="0">
                <a:latin typeface="Montserrat" panose="00000500000000000000" pitchFamily="2" charset="0"/>
              </a:rPr>
              <a:t>4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8FD0DE72-C5EE-467C-8B5F-AB4822CD9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00520"/>
              </p:ext>
            </p:extLst>
          </p:nvPr>
        </p:nvGraphicFramePr>
        <p:xfrm>
          <a:off x="940862" y="1825102"/>
          <a:ext cx="1007618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51">
                  <a:extLst>
                    <a:ext uri="{9D8B030D-6E8A-4147-A177-3AD203B41FA5}">
                      <a16:colId xmlns:a16="http://schemas.microsoft.com/office/drawing/2014/main" val="964925906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3950404727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1684694341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3594978830"/>
                    </a:ext>
                  </a:extLst>
                </a:gridCol>
                <a:gridCol w="694938">
                  <a:extLst>
                    <a:ext uri="{9D8B030D-6E8A-4147-A177-3AD203B41FA5}">
                      <a16:colId xmlns:a16="http://schemas.microsoft.com/office/drawing/2014/main" val="979933342"/>
                    </a:ext>
                  </a:extLst>
                </a:gridCol>
                <a:gridCol w="927888">
                  <a:extLst>
                    <a:ext uri="{9D8B030D-6E8A-4147-A177-3AD203B41FA5}">
                      <a16:colId xmlns:a16="http://schemas.microsoft.com/office/drawing/2014/main" val="2844094939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3960232034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1511627777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1820147235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2233600724"/>
                    </a:ext>
                  </a:extLst>
                </a:gridCol>
                <a:gridCol w="811413">
                  <a:extLst>
                    <a:ext uri="{9D8B030D-6E8A-4147-A177-3AD203B41FA5}">
                      <a16:colId xmlns:a16="http://schemas.microsoft.com/office/drawing/2014/main" val="2749128465"/>
                    </a:ext>
                  </a:extLst>
                </a:gridCol>
              </a:tblGrid>
              <a:tr h="24606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ontserrat" panose="00000500000000000000" pitchFamily="2" charset="0"/>
                        </a:rPr>
                        <a:t>Elemento i</a:t>
                      </a:r>
                      <a:endParaRPr lang="es-PE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D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C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C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125497"/>
                  </a:ext>
                </a:extLst>
              </a:tr>
              <a:tr h="24606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ontserrat" panose="00000500000000000000" pitchFamily="2" charset="0"/>
                        </a:rPr>
                        <a:t>Elemento j</a:t>
                      </a:r>
                      <a:endParaRPr lang="es-PE" sz="14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C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54980"/>
                  </a:ext>
                </a:extLst>
              </a:tr>
              <a:tr h="246064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Montserrat" panose="00000500000000000000" pitchFamily="2" charset="0"/>
                        </a:rPr>
                        <a:t>Coincidencias:</a:t>
                      </a:r>
                      <a:endParaRPr lang="es-PE" sz="1400" dirty="0">
                        <a:latin typeface="Montserrat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X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B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A</a:t>
                      </a:r>
                      <a:endParaRPr lang="es-PE" sz="12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D6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618584"/>
                  </a:ext>
                </a:extLst>
              </a:tr>
            </a:tbl>
          </a:graphicData>
        </a:graphic>
      </p:graphicFrame>
      <p:pic>
        <p:nvPicPr>
          <p:cNvPr id="18" name="Imagen 17">
            <a:extLst>
              <a:ext uri="{FF2B5EF4-FFF2-40B4-BE49-F238E27FC236}">
                <a16:creationId xmlns:a16="http://schemas.microsoft.com/office/drawing/2014/main" id="{77FFC318-11C6-4B94-B7D7-098E7D290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2" r="6114"/>
          <a:stretch/>
        </p:blipFill>
        <p:spPr>
          <a:xfrm>
            <a:off x="809716" y="3416393"/>
            <a:ext cx="2331690" cy="3176136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A4967EA-E114-4286-8779-A00F2AC44317}"/>
              </a:ext>
            </a:extLst>
          </p:cNvPr>
          <p:cNvSpPr/>
          <p:nvPr/>
        </p:nvSpPr>
        <p:spPr>
          <a:xfrm>
            <a:off x="743471" y="3952567"/>
            <a:ext cx="2397935" cy="427703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F82E6E-F7D2-4CFC-A1D8-E4908E520F60}"/>
              </a:ext>
            </a:extLst>
          </p:cNvPr>
          <p:cNvSpPr txBox="1"/>
          <p:nvPr/>
        </p:nvSpPr>
        <p:spPr>
          <a:xfrm>
            <a:off x="4011862" y="3018467"/>
            <a:ext cx="70051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Montserrat" panose="00000500000000000000" pitchFamily="2" charset="0"/>
              </a:rPr>
              <a:t>Según nuestra tabla, para romper la tolerancia se requiere que la cantidad de coincidencias sea mayor al </a:t>
            </a:r>
            <a:r>
              <a:rPr lang="es-ES" b="1" dirty="0">
                <a:solidFill>
                  <a:srgbClr val="2D60D5"/>
                </a:solidFill>
                <a:latin typeface="Montserrat" panose="00000500000000000000" pitchFamily="2" charset="0"/>
              </a:rPr>
              <a:t>45%</a:t>
            </a:r>
            <a:r>
              <a:rPr lang="es-ES" sz="1600" dirty="0">
                <a:latin typeface="Montserrat" panose="00000500000000000000" pitchFamily="2" charset="0"/>
              </a:rPr>
              <a:t> de la cantidad de respuestas del elemento i.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EC67053-1FAC-4E4E-B092-29AB2EF04E8A}"/>
              </a:ext>
            </a:extLst>
          </p:cNvPr>
          <p:cNvSpPr txBox="1"/>
          <p:nvPr/>
        </p:nvSpPr>
        <p:spPr>
          <a:xfrm>
            <a:off x="4011861" y="3947784"/>
            <a:ext cx="688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Montserrat" panose="00000500000000000000" pitchFamily="2" charset="0"/>
              </a:rPr>
              <a:t>Cantidad de respuestas elemento </a:t>
            </a:r>
            <a:r>
              <a:rPr lang="es-ES" sz="1600" b="1" dirty="0">
                <a:latin typeface="Montserrat" panose="00000500000000000000" pitchFamily="2" charset="0"/>
              </a:rPr>
              <a:t>i = 10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01E38E-82C9-4B96-A255-CCE8BA6E4F9F}"/>
              </a:ext>
            </a:extLst>
          </p:cNvPr>
          <p:cNvSpPr txBox="1"/>
          <p:nvPr/>
        </p:nvSpPr>
        <p:spPr>
          <a:xfrm>
            <a:off x="4165058" y="4412656"/>
            <a:ext cx="6851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Montserrat" panose="00000500000000000000" pitchFamily="2" charset="0"/>
              </a:rPr>
              <a:t>Evaluamos: </a:t>
            </a:r>
          </a:p>
          <a:p>
            <a:r>
              <a:rPr lang="es-ES" sz="1400" dirty="0" err="1">
                <a:latin typeface="Montserrat" panose="00000500000000000000" pitchFamily="2" charset="0"/>
              </a:rPr>
              <a:t>CantRespuestasElementoi</a:t>
            </a:r>
            <a:r>
              <a:rPr lang="es-ES" sz="1400" dirty="0">
                <a:latin typeface="Montserrat" panose="00000500000000000000" pitchFamily="2" charset="0"/>
              </a:rPr>
              <a:t>*</a:t>
            </a:r>
            <a:r>
              <a:rPr lang="es-ES" sz="1400" dirty="0" err="1">
                <a:latin typeface="Montserrat" panose="00000500000000000000" pitchFamily="2" charset="0"/>
              </a:rPr>
              <a:t>tasaTolerancia</a:t>
            </a:r>
            <a:r>
              <a:rPr lang="es-ES" sz="1400" dirty="0">
                <a:latin typeface="Montserrat" panose="00000500000000000000" pitchFamily="2" charset="0"/>
              </a:rPr>
              <a:t> &lt; </a:t>
            </a:r>
            <a:r>
              <a:rPr lang="es-ES" sz="1400" dirty="0" err="1">
                <a:latin typeface="Montserrat" panose="00000500000000000000" pitchFamily="2" charset="0"/>
              </a:rPr>
              <a:t>cantCoincidencias</a:t>
            </a:r>
            <a:endParaRPr lang="es-ES" sz="1400" dirty="0">
              <a:latin typeface="Montserrat" panose="00000500000000000000" pitchFamily="2" charset="0"/>
            </a:endParaRPr>
          </a:p>
          <a:p>
            <a:r>
              <a:rPr lang="es-ES" sz="1400" dirty="0">
                <a:latin typeface="Montserrat" panose="00000500000000000000" pitchFamily="2" charset="0"/>
              </a:rPr>
              <a:t>10 * 45% &lt; 4</a:t>
            </a:r>
          </a:p>
          <a:p>
            <a:r>
              <a:rPr lang="es-ES" sz="1400" dirty="0">
                <a:latin typeface="Montserrat" panose="00000500000000000000" pitchFamily="2" charset="0"/>
              </a:rPr>
              <a:t>4,5 &lt; 5</a:t>
            </a:r>
          </a:p>
          <a:p>
            <a:r>
              <a:rPr lang="es-ES" sz="1400" b="1" dirty="0">
                <a:solidFill>
                  <a:schemeClr val="bg1"/>
                </a:solidFill>
                <a:highlight>
                  <a:srgbClr val="2D60D5"/>
                </a:highlight>
                <a:latin typeface="Montserrat" panose="00000500000000000000" pitchFamily="2" charset="0"/>
              </a:rPr>
              <a:t>FALSO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A33315-2CEA-4A37-AF4A-8E690B8F916C}"/>
              </a:ext>
            </a:extLst>
          </p:cNvPr>
          <p:cNvSpPr/>
          <p:nvPr/>
        </p:nvSpPr>
        <p:spPr>
          <a:xfrm>
            <a:off x="4011861" y="5788115"/>
            <a:ext cx="7005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Montserrat" panose="00000500000000000000" pitchFamily="2" charset="0"/>
              </a:rPr>
              <a:t>Por lo tanto, esta comparación no ha roto la tolerancia necesaria.</a:t>
            </a:r>
          </a:p>
          <a:p>
            <a:r>
              <a:rPr lang="es-ES" sz="1600" dirty="0">
                <a:latin typeface="Montserrat" panose="00000500000000000000" pitchFamily="2" charset="0"/>
              </a:rPr>
              <a:t>Si hubiera resultado </a:t>
            </a:r>
            <a:r>
              <a:rPr lang="es-ES" sz="1600" b="1" dirty="0">
                <a:solidFill>
                  <a:schemeClr val="bg1"/>
                </a:solidFill>
                <a:highlight>
                  <a:srgbClr val="2D60D5"/>
                </a:highlight>
                <a:latin typeface="Montserrat" panose="00000500000000000000" pitchFamily="2" charset="0"/>
              </a:rPr>
              <a:t>VERDADERO</a:t>
            </a:r>
            <a:r>
              <a:rPr lang="es-ES" sz="1600" dirty="0">
                <a:latin typeface="Montserrat" panose="00000500000000000000" pitchFamily="2" charset="0"/>
              </a:rPr>
              <a:t>, añadimos este par de elementos a la tabla </a:t>
            </a:r>
            <a:r>
              <a:rPr lang="es-ES" sz="1600" dirty="0" err="1">
                <a:latin typeface="Montserrat" panose="00000500000000000000" pitchFamily="2" charset="0"/>
              </a:rPr>
              <a:t>GrupoPatron</a:t>
            </a:r>
            <a:r>
              <a:rPr lang="es-ES" sz="16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5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288</Words>
  <Application>Microsoft Office PowerPoint</Application>
  <PresentationFormat>Panorámica</PresentationFormat>
  <Paragraphs>125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61</cp:revision>
  <dcterms:created xsi:type="dcterms:W3CDTF">2021-09-23T01:43:45Z</dcterms:created>
  <dcterms:modified xsi:type="dcterms:W3CDTF">2021-09-23T09:17:21Z</dcterms:modified>
</cp:coreProperties>
</file>