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52C48-64DB-47FB-B527-ABAF53228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26A2AF-2228-47BD-9C43-CEA052FF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BD758C-3CBA-46B9-A139-55E42E1B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65F9-C197-44B2-B940-E97A9C21FD00}" type="datetimeFigureOut">
              <a:rPr lang="es-PE" smtClean="0"/>
              <a:t>12/09/2021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27BA4A-9EAA-498B-A68D-362C94AA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D3467E-8507-4269-AB61-A4FA0690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6D8-D479-4CE6-96B4-19B77CAA9C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14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2B04B-8483-4A87-8C52-EA492FFB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F6017E-1535-4C4F-85D1-87BC7F6B5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8A5FA9-49C0-4A64-8E26-F1E5C010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65F9-C197-44B2-B940-E97A9C21FD00}" type="datetimeFigureOut">
              <a:rPr lang="es-PE" smtClean="0"/>
              <a:t>12/09/2021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0DD8C9-F7C2-4750-A85A-43071FF1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C440CA-021B-4A11-BD63-15BFEF73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6D8-D479-4CE6-96B4-19B77CAA9C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815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558D33-4CFA-4E2C-B587-30E01E2A6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EC0A9B-067A-4D15-8A5B-8008EF9F6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BE370C-2682-4D9C-A87D-EACB2A7C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65F9-C197-44B2-B940-E97A9C21FD00}" type="datetimeFigureOut">
              <a:rPr lang="es-PE" smtClean="0"/>
              <a:t>12/09/2021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5FCAC2-510A-4E61-AEFC-9CC4B905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84CA8-90CE-4A5D-880B-F874B94A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6D8-D479-4CE6-96B4-19B77CAA9C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919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CA3DA-1861-40F7-8E6A-5DC2324F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55FD10-14CA-47F5-82B4-601AD61E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E5744D-2100-4360-A35B-278DE409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65F9-C197-44B2-B940-E97A9C21FD00}" type="datetimeFigureOut">
              <a:rPr lang="es-PE" smtClean="0"/>
              <a:t>12/09/2021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2868D3-9EDE-4DF9-A7B0-438A777D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18B21E-3FFD-4A2C-8975-F33A2270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6D8-D479-4CE6-96B4-19B77CAA9C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07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AB4C8-2D37-49D1-B6DB-3EB1F867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34B75A-D99D-4C67-B8EE-6264E3F1E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296E16-FD07-4D8C-993F-87F841AE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65F9-C197-44B2-B940-E97A9C21FD00}" type="datetimeFigureOut">
              <a:rPr lang="es-PE" smtClean="0"/>
              <a:t>12/09/2021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E0A10B-0BFD-411A-9221-E040BD60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B6FB36-126D-41EA-AEF5-01711CA1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6D8-D479-4CE6-96B4-19B77CAA9C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930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2A8B-D9C0-4EA0-A1EC-2A75E162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000A6C-1848-4DD0-A97C-3853C683B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C78940-F6AB-4D5B-9357-96C90112D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00B135-43B4-4344-AA38-2D593F8C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65F9-C197-44B2-B940-E97A9C21FD00}" type="datetimeFigureOut">
              <a:rPr lang="es-PE" smtClean="0"/>
              <a:t>12/09/2021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778893-6F50-465E-A4E9-20E09DF4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8C779E-ED74-4641-850F-9095C2A0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6D8-D479-4CE6-96B4-19B77CAA9C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026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58199-176D-4CFF-805E-B8ADFCFB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F32997-9171-42AE-81BB-FD80A559C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53F7F2-0398-41CD-AF9A-953F6FBF7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A0AE89-D181-4641-9CAE-481C20C66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B74B0C-362E-49FD-9A39-C9092A157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92576DF-21E7-4375-9FE3-CA0ACF3A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65F9-C197-44B2-B940-E97A9C21FD00}" type="datetimeFigureOut">
              <a:rPr lang="es-PE" smtClean="0"/>
              <a:t>12/09/2021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8915DB-BA25-45B2-B879-FF903F66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1E3413-DFAE-4107-97AB-A75331CD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6D8-D479-4CE6-96B4-19B77CAA9C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559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CD8AE-C8A4-47E5-9680-8D9B824D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F13458-DF86-46C3-A4C7-5117A854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65F9-C197-44B2-B940-E97A9C21FD00}" type="datetimeFigureOut">
              <a:rPr lang="es-PE" smtClean="0"/>
              <a:t>12/09/2021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92B938-6F6F-459F-B3AD-F6126F6B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9EEC4C-FB2C-4D7D-9126-C1FADC1C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6D8-D479-4CE6-96B4-19B77CAA9C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015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512910-E54C-4438-BEF5-C990491A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65F9-C197-44B2-B940-E97A9C21FD00}" type="datetimeFigureOut">
              <a:rPr lang="es-PE" smtClean="0"/>
              <a:t>12/09/2021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AFE36F-3C0F-4D4E-9C06-808C871B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070FE3-FDCB-4260-BD01-3B079917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6D8-D479-4CE6-96B4-19B77CAA9C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214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964A6-E60A-4F34-8362-05017211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3297A-CD9D-4800-BADD-5F3352EEF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5B7DF4-495F-4EDD-9115-FCC4753EA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9353E3-C0F1-4AD3-918D-669BD43D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65F9-C197-44B2-B940-E97A9C21FD00}" type="datetimeFigureOut">
              <a:rPr lang="es-PE" smtClean="0"/>
              <a:t>12/09/2021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414A2E-B624-409C-B49D-3549A3FD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1F672F-6864-402E-9373-0A8FAC39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6D8-D479-4CE6-96B4-19B77CAA9C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361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9E6AC-1480-40A7-A362-720F5D0F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79F647-400B-46EB-A9F3-DB2C49D39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EAEA92-CB93-4FA4-9358-803DA2DD4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3744F2-6F10-4649-A977-591E8C0D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65F9-C197-44B2-B940-E97A9C21FD00}" type="datetimeFigureOut">
              <a:rPr lang="es-PE" smtClean="0"/>
              <a:t>12/09/2021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20B8F2-A539-4E4B-AC8A-102E77E9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7F3372-B6AD-431E-B774-A7A90591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6D8-D479-4CE6-96B4-19B77CAA9C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075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4FBEEA-4365-48A9-8112-B1396A74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6E786A-ED82-4A87-93E3-06B8E4993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1A35CC-183C-4CB4-89D5-6F4967515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A65F9-C197-44B2-B940-E97A9C21FD00}" type="datetimeFigureOut">
              <a:rPr lang="es-PE" smtClean="0"/>
              <a:t>12/09/2021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A8EF14-14B8-44A0-972D-257B831BC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CAD4D0-74AC-4188-8429-4B6B40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206D8-D479-4CE6-96B4-19B77CAA9C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704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BC51983-C1CC-4E15-A355-D75DA04FCDA4}"/>
              </a:ext>
            </a:extLst>
          </p:cNvPr>
          <p:cNvSpPr/>
          <p:nvPr/>
        </p:nvSpPr>
        <p:spPr>
          <a:xfrm>
            <a:off x="10275064" y="2649557"/>
            <a:ext cx="1795751" cy="102456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EVALUACIÓN DE CRÉDITO</a:t>
            </a:r>
            <a:endParaRPr lang="es-PE" sz="16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765449EB-8EB8-4E6F-A355-FD540A2CC108}"/>
              </a:ext>
            </a:extLst>
          </p:cNvPr>
          <p:cNvSpPr/>
          <p:nvPr/>
        </p:nvSpPr>
        <p:spPr>
          <a:xfrm rot="5400000">
            <a:off x="6698501" y="2708560"/>
            <a:ext cx="6285122" cy="868003"/>
          </a:xfrm>
          <a:prstGeom prst="triangle">
            <a:avLst>
              <a:gd name="adj" fmla="val 4996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600" dirty="0">
              <a:latin typeface="Montserrat" panose="00000500000000000000" pitchFamily="2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35E0CCB-2FC8-44FD-89C2-2189C398692C}"/>
              </a:ext>
            </a:extLst>
          </p:cNvPr>
          <p:cNvSpPr/>
          <p:nvPr/>
        </p:nvSpPr>
        <p:spPr>
          <a:xfrm>
            <a:off x="10396250" y="3674126"/>
            <a:ext cx="1795750" cy="5866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  <a:latin typeface="Montserrat" panose="00000500000000000000" pitchFamily="2" charset="0"/>
              </a:rPr>
              <a:t>Aprobado</a:t>
            </a:r>
          </a:p>
          <a:p>
            <a:r>
              <a:rPr lang="es-ES" sz="1200" dirty="0">
                <a:solidFill>
                  <a:schemeClr val="tx1"/>
                </a:solidFill>
                <a:latin typeface="Montserrat" panose="00000500000000000000" pitchFamily="2" charset="0"/>
              </a:rPr>
              <a:t>No aprobado</a:t>
            </a:r>
            <a:endParaRPr lang="es-PE" sz="12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7615AE0-1BD3-48FA-82D4-B2DB99F380AC}"/>
              </a:ext>
            </a:extLst>
          </p:cNvPr>
          <p:cNvCxnSpPr>
            <a:cxnSpLocks/>
          </p:cNvCxnSpPr>
          <p:nvPr/>
        </p:nvCxnSpPr>
        <p:spPr>
          <a:xfrm>
            <a:off x="8070349" y="570361"/>
            <a:ext cx="13385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847EF80-F1E9-487A-8452-8734D3E8F62D}"/>
              </a:ext>
            </a:extLst>
          </p:cNvPr>
          <p:cNvCxnSpPr>
            <a:cxnSpLocks/>
          </p:cNvCxnSpPr>
          <p:nvPr/>
        </p:nvCxnSpPr>
        <p:spPr>
          <a:xfrm>
            <a:off x="8066671" y="2656303"/>
            <a:ext cx="1340389" cy="36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816D0EA-F676-4375-AB5A-BA966026DC9A}"/>
              </a:ext>
            </a:extLst>
          </p:cNvPr>
          <p:cNvCxnSpPr>
            <a:cxnSpLocks/>
          </p:cNvCxnSpPr>
          <p:nvPr/>
        </p:nvCxnSpPr>
        <p:spPr>
          <a:xfrm>
            <a:off x="7607460" y="5516713"/>
            <a:ext cx="1784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75E6F08-649C-435E-806B-F1D18654E424}"/>
              </a:ext>
            </a:extLst>
          </p:cNvPr>
          <p:cNvSpPr/>
          <p:nvPr/>
        </p:nvSpPr>
        <p:spPr>
          <a:xfrm>
            <a:off x="6793811" y="315133"/>
            <a:ext cx="1276537" cy="86115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Nivel de Préstamo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B0B8391-BB6E-4B8D-BEB1-5B4C0D1EED8B}"/>
              </a:ext>
            </a:extLst>
          </p:cNvPr>
          <p:cNvSpPr/>
          <p:nvPr/>
        </p:nvSpPr>
        <p:spPr>
          <a:xfrm>
            <a:off x="8086875" y="603783"/>
            <a:ext cx="99151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100" dirty="0">
                <a:solidFill>
                  <a:srgbClr val="000000"/>
                </a:solidFill>
                <a:latin typeface="Montserrat" panose="00000500000000000000" pitchFamily="2" charset="0"/>
              </a:rPr>
              <a:t>Alto</a:t>
            </a:r>
            <a:endParaRPr lang="es-PE" sz="1100" b="0" dirty="0">
              <a:effectLst/>
              <a:latin typeface="Montserrat" panose="00000500000000000000" pitchFamily="2" charset="0"/>
            </a:endParaRPr>
          </a:p>
          <a:p>
            <a:r>
              <a:rPr lang="es-PE" sz="1100" dirty="0">
                <a:solidFill>
                  <a:srgbClr val="000000"/>
                </a:solidFill>
                <a:latin typeface="Montserrat" panose="00000500000000000000" pitchFamily="2" charset="0"/>
              </a:rPr>
              <a:t>Medio</a:t>
            </a:r>
            <a:endParaRPr lang="es-PE" sz="1100" b="0" dirty="0">
              <a:effectLst/>
              <a:latin typeface="Montserrat" panose="00000500000000000000" pitchFamily="2" charset="0"/>
            </a:endParaRPr>
          </a:p>
          <a:p>
            <a:r>
              <a:rPr lang="es-PE" sz="1100" dirty="0">
                <a:solidFill>
                  <a:srgbClr val="000000"/>
                </a:solidFill>
                <a:latin typeface="Montserrat" panose="00000500000000000000" pitchFamily="2" charset="0"/>
              </a:rPr>
              <a:t>Bajo </a:t>
            </a:r>
            <a:endParaRPr lang="es-PE" sz="1100" b="0" dirty="0">
              <a:effectLst/>
              <a:latin typeface="Montserrat" panose="00000500000000000000" pitchFamily="2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26EE9E0-C0F7-49DE-801C-4E6AC0434F62}"/>
              </a:ext>
            </a:extLst>
          </p:cNvPr>
          <p:cNvSpPr/>
          <p:nvPr/>
        </p:nvSpPr>
        <p:spPr>
          <a:xfrm>
            <a:off x="6791973" y="2321122"/>
            <a:ext cx="1276537" cy="86115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Capacidad Financiera</a:t>
            </a:r>
            <a:endParaRPr lang="es-E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C1920F7A-8133-434B-B867-AEA94A6F9B69}"/>
              </a:ext>
            </a:extLst>
          </p:cNvPr>
          <p:cNvSpPr/>
          <p:nvPr/>
        </p:nvSpPr>
        <p:spPr>
          <a:xfrm>
            <a:off x="6775265" y="5275872"/>
            <a:ext cx="1276537" cy="86115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Respaldo Financiera</a:t>
            </a:r>
            <a:endParaRPr lang="es-E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D21F50F-DED6-4962-BF42-2AA94B3144CE}"/>
              </a:ext>
            </a:extLst>
          </p:cNvPr>
          <p:cNvSpPr/>
          <p:nvPr/>
        </p:nvSpPr>
        <p:spPr>
          <a:xfrm>
            <a:off x="8086875" y="2714801"/>
            <a:ext cx="12008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000000"/>
                </a:solidFill>
                <a:latin typeface="Montserrat" panose="00000500000000000000" pitchFamily="2" charset="0"/>
              </a:rPr>
              <a:t>Pequeña </a:t>
            </a:r>
          </a:p>
          <a:p>
            <a:r>
              <a:rPr lang="es-ES" sz="1100" dirty="0">
                <a:solidFill>
                  <a:srgbClr val="000000"/>
                </a:solidFill>
                <a:latin typeface="Montserrat" panose="00000500000000000000" pitchFamily="2" charset="0"/>
              </a:rPr>
              <a:t>Mediana</a:t>
            </a:r>
          </a:p>
          <a:p>
            <a:r>
              <a:rPr lang="es-ES" sz="1100" dirty="0">
                <a:solidFill>
                  <a:srgbClr val="000000"/>
                </a:solidFill>
                <a:latin typeface="Montserrat" panose="00000500000000000000" pitchFamily="2" charset="0"/>
              </a:rPr>
              <a:t>Grande</a:t>
            </a:r>
          </a:p>
          <a:p>
            <a:r>
              <a:rPr lang="es-ES" sz="1100" dirty="0">
                <a:solidFill>
                  <a:srgbClr val="000000"/>
                </a:solidFill>
                <a:latin typeface="Montserrat" panose="00000500000000000000" pitchFamily="2" charset="0"/>
              </a:rPr>
              <a:t>Muy grande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E1792CB-1FD9-4E97-88F1-0FFF452D81DB}"/>
              </a:ext>
            </a:extLst>
          </p:cNvPr>
          <p:cNvSpPr/>
          <p:nvPr/>
        </p:nvSpPr>
        <p:spPr>
          <a:xfrm>
            <a:off x="8051802" y="5575212"/>
            <a:ext cx="99151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100" dirty="0">
                <a:solidFill>
                  <a:srgbClr val="000000"/>
                </a:solidFill>
                <a:latin typeface="Montserrat" panose="00000500000000000000" pitchFamily="2" charset="0"/>
              </a:rPr>
              <a:t>Poco</a:t>
            </a:r>
            <a:endParaRPr lang="es-PE" sz="1100" b="0" dirty="0">
              <a:effectLst/>
              <a:latin typeface="Montserrat" panose="00000500000000000000" pitchFamily="2" charset="0"/>
            </a:endParaRPr>
          </a:p>
          <a:p>
            <a:r>
              <a:rPr lang="es-PE" sz="1100" dirty="0">
                <a:solidFill>
                  <a:srgbClr val="000000"/>
                </a:solidFill>
                <a:latin typeface="Montserrat" panose="00000500000000000000" pitchFamily="2" charset="0"/>
              </a:rPr>
              <a:t>Regular</a:t>
            </a:r>
            <a:endParaRPr lang="es-PE" sz="1100" b="0" dirty="0">
              <a:effectLst/>
              <a:latin typeface="Montserrat" panose="00000500000000000000" pitchFamily="2" charset="0"/>
            </a:endParaRPr>
          </a:p>
          <a:p>
            <a:r>
              <a:rPr lang="es-PE" sz="1100" dirty="0">
                <a:solidFill>
                  <a:srgbClr val="000000"/>
                </a:solidFill>
                <a:latin typeface="Montserrat" panose="00000500000000000000" pitchFamily="2" charset="0"/>
              </a:rPr>
              <a:t>Bastante </a:t>
            </a:r>
            <a:endParaRPr lang="es-PE" sz="1100" b="0" dirty="0">
              <a:effectLst/>
              <a:latin typeface="Montserrat" panose="00000500000000000000" pitchFamily="2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D836D42-50A5-446A-AF47-8C57CCA90F52}"/>
              </a:ext>
            </a:extLst>
          </p:cNvPr>
          <p:cNvSpPr/>
          <p:nvPr/>
        </p:nvSpPr>
        <p:spPr>
          <a:xfrm>
            <a:off x="4625632" y="638878"/>
            <a:ext cx="178840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dirty="0">
                <a:solidFill>
                  <a:srgbClr val="000000"/>
                </a:solidFill>
                <a:latin typeface="Montserrat" panose="00000500000000000000" pitchFamily="2" charset="0"/>
              </a:rPr>
              <a:t>0&lt; NP &lt; 5000</a:t>
            </a:r>
            <a:endParaRPr lang="pl-PL" sz="1100" b="0" dirty="0">
              <a:effectLst/>
            </a:endParaRPr>
          </a:p>
          <a:p>
            <a:r>
              <a:rPr lang="pl-PL" sz="1100" dirty="0">
                <a:solidFill>
                  <a:srgbClr val="000000"/>
                </a:solidFill>
                <a:latin typeface="Montserrat" panose="00000500000000000000" pitchFamily="2" charset="0"/>
              </a:rPr>
              <a:t>5000≤NP&lt;20000</a:t>
            </a:r>
            <a:endParaRPr lang="pl-PL" sz="1100" b="0" dirty="0">
              <a:effectLst/>
            </a:endParaRPr>
          </a:p>
          <a:p>
            <a:r>
              <a:rPr lang="pl-PL" sz="1100" dirty="0">
                <a:solidFill>
                  <a:srgbClr val="000000"/>
                </a:solidFill>
                <a:latin typeface="Montserrat" panose="00000500000000000000" pitchFamily="2" charset="0"/>
              </a:rPr>
              <a:t>NP≥ 20000</a:t>
            </a:r>
            <a:endParaRPr lang="pl-PL" sz="1100" b="0" dirty="0">
              <a:effectLst/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7A794E6-585A-420A-9E7C-CE87AECFC8B7}"/>
              </a:ext>
            </a:extLst>
          </p:cNvPr>
          <p:cNvCxnSpPr>
            <a:cxnSpLocks/>
          </p:cNvCxnSpPr>
          <p:nvPr/>
        </p:nvCxnSpPr>
        <p:spPr>
          <a:xfrm>
            <a:off x="4567391" y="570361"/>
            <a:ext cx="17278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234CB515-D878-449F-AEB0-94D61A1889C6}"/>
              </a:ext>
            </a:extLst>
          </p:cNvPr>
          <p:cNvSpPr/>
          <p:nvPr/>
        </p:nvSpPr>
        <p:spPr>
          <a:xfrm>
            <a:off x="3451125" y="327070"/>
            <a:ext cx="1159407" cy="4865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Importe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7C740208-DA3A-43BB-A3D9-5918649AE058}"/>
              </a:ext>
            </a:extLst>
          </p:cNvPr>
          <p:cNvSpPr/>
          <p:nvPr/>
        </p:nvSpPr>
        <p:spPr>
          <a:xfrm>
            <a:off x="3652942" y="1623252"/>
            <a:ext cx="1301984" cy="6001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Nivel de utilidades</a:t>
            </a:r>
            <a:endParaRPr lang="es-E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02F0B88-D9A5-4EA5-8DC6-4830CD4D3E8E}"/>
              </a:ext>
            </a:extLst>
          </p:cNvPr>
          <p:cNvSpPr/>
          <p:nvPr/>
        </p:nvSpPr>
        <p:spPr>
          <a:xfrm>
            <a:off x="2588035" y="1793565"/>
            <a:ext cx="15918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00" dirty="0">
                <a:solidFill>
                  <a:srgbClr val="000000"/>
                </a:solidFill>
                <a:latin typeface="Montserrat" panose="00000500000000000000" pitchFamily="2" charset="0"/>
              </a:rPr>
              <a:t>0&lt; </a:t>
            </a:r>
            <a:r>
              <a:rPr lang="es-ES" sz="1000" dirty="0">
                <a:solidFill>
                  <a:srgbClr val="000000"/>
                </a:solidFill>
                <a:latin typeface="Montserrat" panose="00000500000000000000" pitchFamily="2" charset="0"/>
              </a:rPr>
              <a:t>UT</a:t>
            </a:r>
            <a:r>
              <a:rPr lang="pl-PL" sz="1000" dirty="0">
                <a:solidFill>
                  <a:srgbClr val="000000"/>
                </a:solidFill>
                <a:latin typeface="Montserrat" panose="00000500000000000000" pitchFamily="2" charset="0"/>
              </a:rPr>
              <a:t> &lt; 10000</a:t>
            </a:r>
            <a:endParaRPr lang="pl-PL" sz="1000" dirty="0"/>
          </a:p>
          <a:p>
            <a:r>
              <a:rPr lang="pl-PL" sz="1000" dirty="0">
                <a:solidFill>
                  <a:srgbClr val="000000"/>
                </a:solidFill>
                <a:latin typeface="Montserrat" panose="00000500000000000000" pitchFamily="2" charset="0"/>
              </a:rPr>
              <a:t>10000≤</a:t>
            </a:r>
            <a:r>
              <a:rPr lang="es-ES" sz="1000" dirty="0">
                <a:solidFill>
                  <a:srgbClr val="000000"/>
                </a:solidFill>
                <a:latin typeface="Montserrat" panose="00000500000000000000" pitchFamily="2" charset="0"/>
              </a:rPr>
              <a:t> UT</a:t>
            </a:r>
            <a:r>
              <a:rPr lang="pl-PL" sz="1000" dirty="0">
                <a:solidFill>
                  <a:srgbClr val="000000"/>
                </a:solidFill>
                <a:latin typeface="Montserrat" panose="00000500000000000000" pitchFamily="2" charset="0"/>
              </a:rPr>
              <a:t> &lt; 15000</a:t>
            </a:r>
            <a:endParaRPr lang="pl-PL" sz="1000" dirty="0"/>
          </a:p>
          <a:p>
            <a:r>
              <a:rPr lang="pl-PL" sz="1000" dirty="0">
                <a:solidFill>
                  <a:srgbClr val="000000"/>
                </a:solidFill>
                <a:latin typeface="Montserrat" panose="00000500000000000000" pitchFamily="2" charset="0"/>
              </a:rPr>
              <a:t>15000≤</a:t>
            </a:r>
            <a:r>
              <a:rPr lang="es-ES" sz="1000" dirty="0">
                <a:solidFill>
                  <a:srgbClr val="000000"/>
                </a:solidFill>
                <a:latin typeface="Montserrat" panose="00000500000000000000" pitchFamily="2" charset="0"/>
              </a:rPr>
              <a:t> UT</a:t>
            </a:r>
            <a:endParaRPr lang="pl-PL" sz="1000" dirty="0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65532F92-B2DE-4091-BF2E-6313A007CF74}"/>
              </a:ext>
            </a:extLst>
          </p:cNvPr>
          <p:cNvSpPr/>
          <p:nvPr/>
        </p:nvSpPr>
        <p:spPr>
          <a:xfrm rot="5400000">
            <a:off x="6004637" y="489892"/>
            <a:ext cx="1036507" cy="511638"/>
          </a:xfrm>
          <a:prstGeom prst="triangle">
            <a:avLst>
              <a:gd name="adj" fmla="val 4996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600" dirty="0">
              <a:latin typeface="Montserrat" panose="00000500000000000000" pitchFamily="2" charset="0"/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D9D2F88D-16FE-49A4-8C1F-60560F14B58E}"/>
              </a:ext>
            </a:extLst>
          </p:cNvPr>
          <p:cNvSpPr/>
          <p:nvPr/>
        </p:nvSpPr>
        <p:spPr>
          <a:xfrm>
            <a:off x="3634409" y="2456852"/>
            <a:ext cx="1302168" cy="6001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Morosidad Infocorp</a:t>
            </a:r>
          </a:p>
        </p:txBody>
      </p:sp>
      <p:sp>
        <p:nvSpPr>
          <p:cNvPr id="28" name="Triángulo isósceles 27">
            <a:extLst>
              <a:ext uri="{FF2B5EF4-FFF2-40B4-BE49-F238E27FC236}">
                <a16:creationId xmlns:a16="http://schemas.microsoft.com/office/drawing/2014/main" id="{7F47F51A-CC9E-4C08-B22F-378D3F1092E1}"/>
              </a:ext>
            </a:extLst>
          </p:cNvPr>
          <p:cNvSpPr/>
          <p:nvPr/>
        </p:nvSpPr>
        <p:spPr>
          <a:xfrm rot="5400000">
            <a:off x="4963326" y="2906322"/>
            <a:ext cx="3133350" cy="521463"/>
          </a:xfrm>
          <a:prstGeom prst="triangle">
            <a:avLst>
              <a:gd name="adj" fmla="val 4996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600" dirty="0">
              <a:latin typeface="Montserrat" panose="00000500000000000000" pitchFamily="2" charset="0"/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DDB38BF-1B38-4301-9292-1C955B6E52FD}"/>
              </a:ext>
            </a:extLst>
          </p:cNvPr>
          <p:cNvCxnSpPr>
            <a:cxnSpLocks/>
          </p:cNvCxnSpPr>
          <p:nvPr/>
        </p:nvCxnSpPr>
        <p:spPr>
          <a:xfrm>
            <a:off x="4957426" y="1762246"/>
            <a:ext cx="1295999" cy="57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6843A96-0BCF-4948-829B-469F597C1B41}"/>
              </a:ext>
            </a:extLst>
          </p:cNvPr>
          <p:cNvSpPr/>
          <p:nvPr/>
        </p:nvSpPr>
        <p:spPr>
          <a:xfrm>
            <a:off x="4931222" y="1769531"/>
            <a:ext cx="94707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50" dirty="0">
                <a:solidFill>
                  <a:srgbClr val="000000"/>
                </a:solidFill>
                <a:latin typeface="Montserrat" panose="00000500000000000000" pitchFamily="2" charset="0"/>
              </a:rPr>
              <a:t>Medio</a:t>
            </a:r>
            <a:endParaRPr lang="es-PE" sz="1050" b="0" dirty="0">
              <a:effectLst/>
              <a:latin typeface="Montserrat" panose="00000500000000000000" pitchFamily="2" charset="0"/>
            </a:endParaRPr>
          </a:p>
          <a:p>
            <a:r>
              <a:rPr lang="es-PE" sz="1050" dirty="0">
                <a:solidFill>
                  <a:srgbClr val="000000"/>
                </a:solidFill>
                <a:latin typeface="Montserrat" panose="00000500000000000000" pitchFamily="2" charset="0"/>
              </a:rPr>
              <a:t>Alto</a:t>
            </a:r>
            <a:endParaRPr lang="es-PE" sz="1050" dirty="0">
              <a:latin typeface="Montserrat" panose="00000500000000000000" pitchFamily="2" charset="0"/>
            </a:endParaRPr>
          </a:p>
          <a:p>
            <a:r>
              <a:rPr lang="es-PE" sz="1050" dirty="0">
                <a:solidFill>
                  <a:srgbClr val="000000"/>
                </a:solidFill>
                <a:latin typeface="Montserrat" panose="00000500000000000000" pitchFamily="2" charset="0"/>
              </a:rPr>
              <a:t>Bajo</a:t>
            </a:r>
            <a:endParaRPr lang="es-PE" sz="1050" b="0" dirty="0">
              <a:effectLst/>
              <a:latin typeface="Montserrat" panose="00000500000000000000" pitchFamily="2" charset="0"/>
            </a:endParaRP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6BEFE29-9BE8-4FBA-9F3C-DFB5EC7BF334}"/>
              </a:ext>
            </a:extLst>
          </p:cNvPr>
          <p:cNvCxnSpPr>
            <a:cxnSpLocks/>
          </p:cNvCxnSpPr>
          <p:nvPr/>
        </p:nvCxnSpPr>
        <p:spPr>
          <a:xfrm>
            <a:off x="4930551" y="2593834"/>
            <a:ext cx="13385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91E81FC-EBB3-4E63-AA4F-1A457BC179A0}"/>
              </a:ext>
            </a:extLst>
          </p:cNvPr>
          <p:cNvSpPr/>
          <p:nvPr/>
        </p:nvSpPr>
        <p:spPr>
          <a:xfrm>
            <a:off x="4891474" y="2643477"/>
            <a:ext cx="14410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00" dirty="0">
                <a:solidFill>
                  <a:srgbClr val="000000"/>
                </a:solidFill>
                <a:latin typeface="Montserrat" panose="00000500000000000000" pitchFamily="2" charset="0"/>
              </a:rPr>
              <a:t>Con antecedentes</a:t>
            </a:r>
          </a:p>
          <a:p>
            <a:r>
              <a:rPr lang="es-PE" sz="1000" dirty="0">
                <a:solidFill>
                  <a:srgbClr val="000000"/>
                </a:solidFill>
                <a:latin typeface="Montserrat" panose="00000500000000000000" pitchFamily="2" charset="0"/>
              </a:rPr>
              <a:t>Sin antecedentes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0AA1A25B-8D75-4376-9152-E9C634C5E01D}"/>
              </a:ext>
            </a:extLst>
          </p:cNvPr>
          <p:cNvSpPr/>
          <p:nvPr/>
        </p:nvSpPr>
        <p:spPr>
          <a:xfrm>
            <a:off x="1629804" y="1628789"/>
            <a:ext cx="991518" cy="6001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Utilidad</a:t>
            </a:r>
            <a:endParaRPr lang="es-E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EC3D03FF-64EF-43ED-BF83-F518271722A2}"/>
              </a:ext>
            </a:extLst>
          </p:cNvPr>
          <p:cNvSpPr/>
          <p:nvPr/>
        </p:nvSpPr>
        <p:spPr>
          <a:xfrm>
            <a:off x="39230" y="1411558"/>
            <a:ext cx="953632" cy="4865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Ingresos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EA572BDB-ACB5-4D91-A967-CD713D2E8C2C}"/>
              </a:ext>
            </a:extLst>
          </p:cNvPr>
          <p:cNvSpPr/>
          <p:nvPr/>
        </p:nvSpPr>
        <p:spPr>
          <a:xfrm>
            <a:off x="39230" y="1999233"/>
            <a:ext cx="953632" cy="4865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Egresos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393A2D9-7378-4479-9F7C-442639838EFE}"/>
              </a:ext>
            </a:extLst>
          </p:cNvPr>
          <p:cNvCxnSpPr>
            <a:cxnSpLocks/>
          </p:cNvCxnSpPr>
          <p:nvPr/>
        </p:nvCxnSpPr>
        <p:spPr>
          <a:xfrm>
            <a:off x="990216" y="1669876"/>
            <a:ext cx="3691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1199C981-A9E1-4A7E-B2EC-8FFFD0F2DFD4}"/>
              </a:ext>
            </a:extLst>
          </p:cNvPr>
          <p:cNvSpPr/>
          <p:nvPr/>
        </p:nvSpPr>
        <p:spPr>
          <a:xfrm rot="5400000">
            <a:off x="930484" y="1794505"/>
            <a:ext cx="1091258" cy="304368"/>
          </a:xfrm>
          <a:prstGeom prst="triangle">
            <a:avLst>
              <a:gd name="adj" fmla="val 4996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600" dirty="0">
              <a:latin typeface="Montserrat" panose="00000500000000000000" pitchFamily="2" charset="0"/>
            </a:endParaRP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222DDE4C-16D8-4BAA-848D-59E10CED0E3A}"/>
              </a:ext>
            </a:extLst>
          </p:cNvPr>
          <p:cNvCxnSpPr>
            <a:cxnSpLocks/>
          </p:cNvCxnSpPr>
          <p:nvPr/>
        </p:nvCxnSpPr>
        <p:spPr>
          <a:xfrm>
            <a:off x="990216" y="2244310"/>
            <a:ext cx="3691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B595E729-4498-447F-BA55-51DBA5F0474E}"/>
              </a:ext>
            </a:extLst>
          </p:cNvPr>
          <p:cNvCxnSpPr>
            <a:cxnSpLocks/>
          </p:cNvCxnSpPr>
          <p:nvPr/>
        </p:nvCxnSpPr>
        <p:spPr>
          <a:xfrm flipV="1">
            <a:off x="2621322" y="1775686"/>
            <a:ext cx="1070655" cy="153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498006F8-CC6F-4947-89D0-D2CA4FCBAD7A}"/>
              </a:ext>
            </a:extLst>
          </p:cNvPr>
          <p:cNvSpPr/>
          <p:nvPr/>
        </p:nvSpPr>
        <p:spPr>
          <a:xfrm rot="5400000">
            <a:off x="2933140" y="2515492"/>
            <a:ext cx="801059" cy="472969"/>
          </a:xfrm>
          <a:prstGeom prst="triangle">
            <a:avLst>
              <a:gd name="adj" fmla="val 4996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600" dirty="0">
              <a:latin typeface="Montserrat" panose="00000500000000000000" pitchFamily="2" charset="0"/>
            </a:endParaRP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57CCF275-37D1-499E-A353-D370710A98F3}"/>
              </a:ext>
            </a:extLst>
          </p:cNvPr>
          <p:cNvCxnSpPr>
            <a:cxnSpLocks/>
          </p:cNvCxnSpPr>
          <p:nvPr/>
        </p:nvCxnSpPr>
        <p:spPr>
          <a:xfrm>
            <a:off x="2740121" y="2751700"/>
            <a:ext cx="3691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C6482C8E-4BDD-4FAA-AFAB-0ACA60FBC84D}"/>
              </a:ext>
            </a:extLst>
          </p:cNvPr>
          <p:cNvSpPr/>
          <p:nvPr/>
        </p:nvSpPr>
        <p:spPr>
          <a:xfrm>
            <a:off x="2015217" y="2536243"/>
            <a:ext cx="724904" cy="4865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DNI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DB2F1EBA-FD16-48E6-B002-FE17D2A5B815}"/>
              </a:ext>
            </a:extLst>
          </p:cNvPr>
          <p:cNvSpPr/>
          <p:nvPr/>
        </p:nvSpPr>
        <p:spPr>
          <a:xfrm>
            <a:off x="3634409" y="3259841"/>
            <a:ext cx="1285500" cy="6001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Riesgo por edad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64BAFD45-12A6-4998-9463-417E914E640F}"/>
              </a:ext>
            </a:extLst>
          </p:cNvPr>
          <p:cNvCxnSpPr>
            <a:cxnSpLocks/>
          </p:cNvCxnSpPr>
          <p:nvPr/>
        </p:nvCxnSpPr>
        <p:spPr>
          <a:xfrm>
            <a:off x="4913883" y="3396823"/>
            <a:ext cx="13385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ABA3E08F-E1DD-4584-8461-A74A6DAB8F60}"/>
              </a:ext>
            </a:extLst>
          </p:cNvPr>
          <p:cNvSpPr/>
          <p:nvPr/>
        </p:nvSpPr>
        <p:spPr>
          <a:xfrm>
            <a:off x="4874806" y="3446466"/>
            <a:ext cx="14410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00" dirty="0">
                <a:solidFill>
                  <a:srgbClr val="000000"/>
                </a:solidFill>
                <a:latin typeface="Montserrat" panose="00000500000000000000" pitchFamily="2" charset="0"/>
              </a:rPr>
              <a:t>No Suficiente</a:t>
            </a:r>
          </a:p>
          <a:p>
            <a:r>
              <a:rPr lang="es-PE" sz="1000" dirty="0">
                <a:solidFill>
                  <a:srgbClr val="000000"/>
                </a:solidFill>
                <a:latin typeface="Montserrat" panose="00000500000000000000" pitchFamily="2" charset="0"/>
              </a:rPr>
              <a:t>Suficiente</a:t>
            </a:r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86AAEF74-7D80-4A7B-948E-06EA9C32EBC7}"/>
              </a:ext>
            </a:extLst>
          </p:cNvPr>
          <p:cNvSpPr/>
          <p:nvPr/>
        </p:nvSpPr>
        <p:spPr>
          <a:xfrm rot="5400000">
            <a:off x="2916472" y="3318481"/>
            <a:ext cx="801059" cy="472969"/>
          </a:xfrm>
          <a:prstGeom prst="triangle">
            <a:avLst>
              <a:gd name="adj" fmla="val 4996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600" dirty="0">
              <a:latin typeface="Montserrat" panose="00000500000000000000" pitchFamily="2" charset="0"/>
            </a:endParaRP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E8CB7086-1699-41D2-BA40-6820B2193842}"/>
              </a:ext>
            </a:extLst>
          </p:cNvPr>
          <p:cNvCxnSpPr>
            <a:cxnSpLocks/>
          </p:cNvCxnSpPr>
          <p:nvPr/>
        </p:nvCxnSpPr>
        <p:spPr>
          <a:xfrm>
            <a:off x="1838025" y="3337853"/>
            <a:ext cx="1266506" cy="150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F88BEF10-8FB1-4FE2-B61B-764C5DEF9BE4}"/>
              </a:ext>
            </a:extLst>
          </p:cNvPr>
          <p:cNvSpPr/>
          <p:nvPr/>
        </p:nvSpPr>
        <p:spPr>
          <a:xfrm>
            <a:off x="1118035" y="3187691"/>
            <a:ext cx="724904" cy="4865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Edad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34133178-D307-45F8-B570-5F898C3A74C4}"/>
              </a:ext>
            </a:extLst>
          </p:cNvPr>
          <p:cNvSpPr/>
          <p:nvPr/>
        </p:nvSpPr>
        <p:spPr>
          <a:xfrm>
            <a:off x="3548074" y="4133568"/>
            <a:ext cx="1384543" cy="6001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Tasa probable de retorno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7978C68B-066D-4A89-9951-D6DDB0249B87}"/>
              </a:ext>
            </a:extLst>
          </p:cNvPr>
          <p:cNvCxnSpPr>
            <a:cxnSpLocks/>
          </p:cNvCxnSpPr>
          <p:nvPr/>
        </p:nvCxnSpPr>
        <p:spPr>
          <a:xfrm>
            <a:off x="4926591" y="4270550"/>
            <a:ext cx="13385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808543E3-0CA8-4109-831B-5084BF7A20CC}"/>
              </a:ext>
            </a:extLst>
          </p:cNvPr>
          <p:cNvSpPr/>
          <p:nvPr/>
        </p:nvSpPr>
        <p:spPr>
          <a:xfrm>
            <a:off x="4938461" y="4321390"/>
            <a:ext cx="14410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00" dirty="0">
                <a:solidFill>
                  <a:srgbClr val="000000"/>
                </a:solidFill>
                <a:latin typeface="Montserrat" panose="00000500000000000000" pitchFamily="2" charset="0"/>
              </a:rPr>
              <a:t>Baja</a:t>
            </a:r>
          </a:p>
          <a:p>
            <a:r>
              <a:rPr lang="es-PE" sz="1000" dirty="0">
                <a:solidFill>
                  <a:srgbClr val="000000"/>
                </a:solidFill>
                <a:latin typeface="Montserrat" panose="00000500000000000000" pitchFamily="2" charset="0"/>
              </a:rPr>
              <a:t>Regular</a:t>
            </a:r>
          </a:p>
          <a:p>
            <a:r>
              <a:rPr lang="es-PE" sz="1000" dirty="0">
                <a:solidFill>
                  <a:srgbClr val="000000"/>
                </a:solidFill>
                <a:latin typeface="Montserrat" panose="00000500000000000000" pitchFamily="2" charset="0"/>
              </a:rPr>
              <a:t>Alta</a:t>
            </a:r>
          </a:p>
        </p:txBody>
      </p:sp>
      <p:sp>
        <p:nvSpPr>
          <p:cNvPr id="53" name="Triángulo isósceles 52">
            <a:extLst>
              <a:ext uri="{FF2B5EF4-FFF2-40B4-BE49-F238E27FC236}">
                <a16:creationId xmlns:a16="http://schemas.microsoft.com/office/drawing/2014/main" id="{3C056534-5743-4951-988E-6B6E0088E1AA}"/>
              </a:ext>
            </a:extLst>
          </p:cNvPr>
          <p:cNvSpPr/>
          <p:nvPr/>
        </p:nvSpPr>
        <p:spPr>
          <a:xfrm rot="5400000">
            <a:off x="2929180" y="4192208"/>
            <a:ext cx="801059" cy="472969"/>
          </a:xfrm>
          <a:prstGeom prst="triangle">
            <a:avLst>
              <a:gd name="adj" fmla="val 4996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600" dirty="0">
              <a:latin typeface="Montserrat" panose="00000500000000000000" pitchFamily="2" charset="0"/>
            </a:endParaRP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3C6D8DC4-E697-43AB-B83D-C062CB5742EE}"/>
              </a:ext>
            </a:extLst>
          </p:cNvPr>
          <p:cNvCxnSpPr>
            <a:cxnSpLocks/>
          </p:cNvCxnSpPr>
          <p:nvPr/>
        </p:nvCxnSpPr>
        <p:spPr>
          <a:xfrm>
            <a:off x="1842961" y="4260776"/>
            <a:ext cx="125026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9D283833-6AD2-4A99-B153-EA0A820C940B}"/>
              </a:ext>
            </a:extLst>
          </p:cNvPr>
          <p:cNvSpPr/>
          <p:nvPr/>
        </p:nvSpPr>
        <p:spPr>
          <a:xfrm>
            <a:off x="785756" y="4133568"/>
            <a:ext cx="1055965" cy="4865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Razón de crédito</a:t>
            </a:r>
          </a:p>
        </p:txBody>
      </p:sp>
      <p:sp>
        <p:nvSpPr>
          <p:cNvPr id="56" name="Triángulo isósceles 55">
            <a:extLst>
              <a:ext uri="{FF2B5EF4-FFF2-40B4-BE49-F238E27FC236}">
                <a16:creationId xmlns:a16="http://schemas.microsoft.com/office/drawing/2014/main" id="{7824867C-43C6-4442-8958-6A32E01456D2}"/>
              </a:ext>
            </a:extLst>
          </p:cNvPr>
          <p:cNvSpPr/>
          <p:nvPr/>
        </p:nvSpPr>
        <p:spPr>
          <a:xfrm rot="5400000">
            <a:off x="6132488" y="5518184"/>
            <a:ext cx="818070" cy="511638"/>
          </a:xfrm>
          <a:prstGeom prst="triangle">
            <a:avLst>
              <a:gd name="adj" fmla="val 4996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600" dirty="0">
              <a:latin typeface="Montserrat" panose="00000500000000000000" pitchFamily="2" charset="0"/>
            </a:endParaRP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A243C649-8FCA-4F40-A975-BDE400E0B168}"/>
              </a:ext>
            </a:extLst>
          </p:cNvPr>
          <p:cNvSpPr/>
          <p:nvPr/>
        </p:nvSpPr>
        <p:spPr>
          <a:xfrm>
            <a:off x="1843559" y="3385119"/>
            <a:ext cx="724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100" dirty="0">
                <a:solidFill>
                  <a:srgbClr val="000000"/>
                </a:solidFill>
                <a:latin typeface="Montserrat" panose="00000500000000000000" pitchFamily="2" charset="0"/>
              </a:rPr>
              <a:t>E&lt;65</a:t>
            </a:r>
          </a:p>
          <a:p>
            <a:r>
              <a:rPr lang="es-PE" sz="1100" dirty="0">
                <a:solidFill>
                  <a:srgbClr val="000000"/>
                </a:solidFill>
                <a:latin typeface="Montserrat" panose="00000500000000000000" pitchFamily="2" charset="0"/>
              </a:rPr>
              <a:t>E ≥ 65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CCECED08-5507-45D2-ADD1-3495C981A251}"/>
              </a:ext>
            </a:extLst>
          </p:cNvPr>
          <p:cNvSpPr/>
          <p:nvPr/>
        </p:nvSpPr>
        <p:spPr>
          <a:xfrm>
            <a:off x="1850834" y="4321390"/>
            <a:ext cx="11649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00" dirty="0">
                <a:solidFill>
                  <a:srgbClr val="000000"/>
                </a:solidFill>
                <a:latin typeface="Montserrat" panose="00000500000000000000" pitchFamily="2" charset="0"/>
              </a:rPr>
              <a:t>0 &lt; TR  &lt; 1 %</a:t>
            </a:r>
            <a:endParaRPr lang="es-PE" sz="1000" dirty="0"/>
          </a:p>
          <a:p>
            <a:r>
              <a:rPr lang="es-PE" sz="1000" dirty="0">
                <a:solidFill>
                  <a:srgbClr val="000000"/>
                </a:solidFill>
                <a:latin typeface="Montserrat" panose="00000500000000000000" pitchFamily="2" charset="0"/>
              </a:rPr>
              <a:t>1 ≤ TR &lt; 5 %</a:t>
            </a:r>
            <a:endParaRPr lang="es-PE" sz="1000" dirty="0"/>
          </a:p>
          <a:p>
            <a:r>
              <a:rPr lang="es-PE" sz="1000" dirty="0">
                <a:solidFill>
                  <a:srgbClr val="000000"/>
                </a:solidFill>
                <a:latin typeface="Montserrat" panose="00000500000000000000" pitchFamily="2" charset="0"/>
              </a:rPr>
              <a:t>TR ≥  5 %</a:t>
            </a:r>
            <a:endParaRPr lang="es-PE" sz="1000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73C571C9-8F5B-4D8F-AA92-6B06D04EC51E}"/>
              </a:ext>
            </a:extLst>
          </p:cNvPr>
          <p:cNvSpPr/>
          <p:nvPr/>
        </p:nvSpPr>
        <p:spPr>
          <a:xfrm>
            <a:off x="4915923" y="5583031"/>
            <a:ext cx="1486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00" dirty="0">
                <a:solidFill>
                  <a:srgbClr val="000000"/>
                </a:solidFill>
                <a:latin typeface="Montserrat" panose="00000500000000000000" pitchFamily="2" charset="0"/>
              </a:rPr>
              <a:t>0&lt; FR &lt; 50000</a:t>
            </a:r>
            <a:endParaRPr lang="es-PE" sz="1000" dirty="0"/>
          </a:p>
          <a:p>
            <a:r>
              <a:rPr lang="es-PE" sz="1000" dirty="0">
                <a:solidFill>
                  <a:srgbClr val="000000"/>
                </a:solidFill>
                <a:latin typeface="Montserrat" panose="00000500000000000000" pitchFamily="2" charset="0"/>
              </a:rPr>
              <a:t>50000≤FR&lt;100000</a:t>
            </a:r>
            <a:endParaRPr lang="es-PE" sz="1000" dirty="0"/>
          </a:p>
          <a:p>
            <a:r>
              <a:rPr lang="es-PE" sz="1000" dirty="0">
                <a:solidFill>
                  <a:srgbClr val="000000"/>
                </a:solidFill>
                <a:latin typeface="Montserrat" panose="00000500000000000000" pitchFamily="2" charset="0"/>
              </a:rPr>
              <a:t>FR ≥ 100000</a:t>
            </a:r>
            <a:endParaRPr lang="es-PE" sz="1000" dirty="0"/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B1AFC2F5-3059-4F7C-826F-A1822EA4464E}"/>
              </a:ext>
            </a:extLst>
          </p:cNvPr>
          <p:cNvCxnSpPr>
            <a:cxnSpLocks/>
          </p:cNvCxnSpPr>
          <p:nvPr/>
        </p:nvCxnSpPr>
        <p:spPr>
          <a:xfrm>
            <a:off x="4874055" y="5558035"/>
            <a:ext cx="14186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D44E7504-69D0-432E-8D4F-8DE3A8718591}"/>
              </a:ext>
            </a:extLst>
          </p:cNvPr>
          <p:cNvSpPr/>
          <p:nvPr/>
        </p:nvSpPr>
        <p:spPr>
          <a:xfrm>
            <a:off x="3533343" y="5343867"/>
            <a:ext cx="1384543" cy="6001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Factor </a:t>
            </a:r>
          </a:p>
          <a:p>
            <a:pPr algn="ctr"/>
            <a:r>
              <a:rPr lang="es-PE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Respaldo</a:t>
            </a:r>
          </a:p>
        </p:txBody>
      </p:sp>
      <p:sp>
        <p:nvSpPr>
          <p:cNvPr id="65" name="Triángulo isósceles 64">
            <a:extLst>
              <a:ext uri="{FF2B5EF4-FFF2-40B4-BE49-F238E27FC236}">
                <a16:creationId xmlns:a16="http://schemas.microsoft.com/office/drawing/2014/main" id="{644D139C-5C4F-4DF2-88A6-31EE215B5C30}"/>
              </a:ext>
            </a:extLst>
          </p:cNvPr>
          <p:cNvSpPr/>
          <p:nvPr/>
        </p:nvSpPr>
        <p:spPr>
          <a:xfrm rot="5400000">
            <a:off x="2581431" y="5507477"/>
            <a:ext cx="1426853" cy="472969"/>
          </a:xfrm>
          <a:prstGeom prst="triangle">
            <a:avLst>
              <a:gd name="adj" fmla="val 4996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600" dirty="0">
              <a:latin typeface="Montserrat" panose="00000500000000000000" pitchFamily="2" charset="0"/>
            </a:endParaRP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3D9F9F4-ACCA-47B1-86F8-C67FB76C66AF}"/>
              </a:ext>
            </a:extLst>
          </p:cNvPr>
          <p:cNvSpPr/>
          <p:nvPr/>
        </p:nvSpPr>
        <p:spPr>
          <a:xfrm>
            <a:off x="1424560" y="4970360"/>
            <a:ext cx="1250263" cy="4865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Inmueble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CFFB08AA-E085-497B-8EAF-07172A0393F8}"/>
              </a:ext>
            </a:extLst>
          </p:cNvPr>
          <p:cNvSpPr/>
          <p:nvPr/>
        </p:nvSpPr>
        <p:spPr>
          <a:xfrm>
            <a:off x="1408856" y="5893738"/>
            <a:ext cx="1249821" cy="4865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Capital</a:t>
            </a:r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15C7DBC7-CBDB-498A-87E9-227A5D99183C}"/>
              </a:ext>
            </a:extLst>
          </p:cNvPr>
          <p:cNvCxnSpPr>
            <a:cxnSpLocks/>
          </p:cNvCxnSpPr>
          <p:nvPr/>
        </p:nvCxnSpPr>
        <p:spPr>
          <a:xfrm>
            <a:off x="2672177" y="5228678"/>
            <a:ext cx="3691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260FB004-63CB-4653-B3EA-BFE496BD3101}"/>
              </a:ext>
            </a:extLst>
          </p:cNvPr>
          <p:cNvCxnSpPr>
            <a:cxnSpLocks/>
          </p:cNvCxnSpPr>
          <p:nvPr/>
        </p:nvCxnSpPr>
        <p:spPr>
          <a:xfrm>
            <a:off x="2711395" y="6183038"/>
            <a:ext cx="3691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17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BC51983-C1CC-4E15-A355-D75DA04FCDA4}"/>
              </a:ext>
            </a:extLst>
          </p:cNvPr>
          <p:cNvSpPr/>
          <p:nvPr/>
        </p:nvSpPr>
        <p:spPr>
          <a:xfrm>
            <a:off x="3744967" y="6163068"/>
            <a:ext cx="3954664" cy="406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Evaluación del crédito</a:t>
            </a:r>
            <a:endParaRPr lang="es-PE" sz="12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847EF80-F1E9-487A-8452-8734D3E8F62D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533866" y="5013865"/>
            <a:ext cx="1" cy="6763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7A794E6-585A-420A-9E7C-CE87AECFC8B7}"/>
              </a:ext>
            </a:extLst>
          </p:cNvPr>
          <p:cNvCxnSpPr>
            <a:cxnSpLocks/>
          </p:cNvCxnSpPr>
          <p:nvPr/>
        </p:nvCxnSpPr>
        <p:spPr>
          <a:xfrm>
            <a:off x="1533866" y="5690213"/>
            <a:ext cx="868854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234CB515-D878-449F-AEB0-94D61A1889C6}"/>
              </a:ext>
            </a:extLst>
          </p:cNvPr>
          <p:cNvSpPr/>
          <p:nvPr/>
        </p:nvSpPr>
        <p:spPr>
          <a:xfrm>
            <a:off x="4740125" y="4671457"/>
            <a:ext cx="1964349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Capacidad financiera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0D2FAF47-083C-4D28-858D-5DCA3049B4CC}"/>
              </a:ext>
            </a:extLst>
          </p:cNvPr>
          <p:cNvSpPr/>
          <p:nvPr/>
        </p:nvSpPr>
        <p:spPr>
          <a:xfrm>
            <a:off x="551692" y="4654286"/>
            <a:ext cx="1964349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Nivel de préstamo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F133152-30EC-447B-8767-9198ECF30301}"/>
              </a:ext>
            </a:extLst>
          </p:cNvPr>
          <p:cNvSpPr/>
          <p:nvPr/>
        </p:nvSpPr>
        <p:spPr>
          <a:xfrm>
            <a:off x="902873" y="3255816"/>
            <a:ext cx="1242204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Importe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2F504C43-8F74-42D1-A6B9-E2620347A74D}"/>
              </a:ext>
            </a:extLst>
          </p:cNvPr>
          <p:cNvSpPr/>
          <p:nvPr/>
        </p:nvSpPr>
        <p:spPr>
          <a:xfrm>
            <a:off x="9240232" y="4654285"/>
            <a:ext cx="1964349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Nivel Respaldo financiero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5E5A9C0-9A68-4701-8E42-62E1022E86FB}"/>
              </a:ext>
            </a:extLst>
          </p:cNvPr>
          <p:cNvCxnSpPr>
            <a:cxnSpLocks/>
          </p:cNvCxnSpPr>
          <p:nvPr/>
        </p:nvCxnSpPr>
        <p:spPr>
          <a:xfrm flipH="1">
            <a:off x="3375471" y="3594945"/>
            <a:ext cx="1" cy="621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D0C3FAD-FE44-44C6-A7DA-E06CD8539680}"/>
              </a:ext>
            </a:extLst>
          </p:cNvPr>
          <p:cNvCxnSpPr>
            <a:cxnSpLocks/>
          </p:cNvCxnSpPr>
          <p:nvPr/>
        </p:nvCxnSpPr>
        <p:spPr>
          <a:xfrm>
            <a:off x="10222510" y="4994845"/>
            <a:ext cx="1" cy="7143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B419CA1-8199-47D7-97CB-577D2C56658A}"/>
              </a:ext>
            </a:extLst>
          </p:cNvPr>
          <p:cNvSpPr/>
          <p:nvPr/>
        </p:nvSpPr>
        <p:spPr>
          <a:xfrm>
            <a:off x="2822187" y="3255816"/>
            <a:ext cx="1242205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Nivel de utilidades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55001DA6-D373-4D98-BD7F-EF63B989419E}"/>
              </a:ext>
            </a:extLst>
          </p:cNvPr>
          <p:cNvSpPr/>
          <p:nvPr/>
        </p:nvSpPr>
        <p:spPr>
          <a:xfrm>
            <a:off x="4153494" y="3242025"/>
            <a:ext cx="1368633" cy="4968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Condición de Morosidad INFOCORP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D98566A6-E131-48AD-9263-3231675532E1}"/>
              </a:ext>
            </a:extLst>
          </p:cNvPr>
          <p:cNvSpPr/>
          <p:nvPr/>
        </p:nvSpPr>
        <p:spPr>
          <a:xfrm>
            <a:off x="5606985" y="3266728"/>
            <a:ext cx="1242205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Calificación por edad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DF7C685D-14A5-4F1B-AED3-D424514F654C}"/>
              </a:ext>
            </a:extLst>
          </p:cNvPr>
          <p:cNvSpPr/>
          <p:nvPr/>
        </p:nvSpPr>
        <p:spPr>
          <a:xfrm>
            <a:off x="7030356" y="2308564"/>
            <a:ext cx="1338550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Tasa probable de no retorno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C818604-F811-4F85-ACE8-F10EAF2F923E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>
            <a:off x="1523975" y="3615395"/>
            <a:ext cx="9892" cy="10388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36CAAC3E-B7B6-4744-9BA6-A2B04FCF91B8}"/>
              </a:ext>
            </a:extLst>
          </p:cNvPr>
          <p:cNvCxnSpPr>
            <a:cxnSpLocks/>
          </p:cNvCxnSpPr>
          <p:nvPr/>
        </p:nvCxnSpPr>
        <p:spPr>
          <a:xfrm>
            <a:off x="3384688" y="4216789"/>
            <a:ext cx="429901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4BBE4327-6AC6-4108-AADF-E1871D2932FA}"/>
              </a:ext>
            </a:extLst>
          </p:cNvPr>
          <p:cNvSpPr/>
          <p:nvPr/>
        </p:nvSpPr>
        <p:spPr>
          <a:xfrm>
            <a:off x="2822187" y="2308564"/>
            <a:ext cx="1242205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Utilidad Neta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A7F7D57D-4B54-4724-870A-F782A06FE4B4}"/>
              </a:ext>
            </a:extLst>
          </p:cNvPr>
          <p:cNvSpPr/>
          <p:nvPr/>
        </p:nvSpPr>
        <p:spPr>
          <a:xfrm>
            <a:off x="2346297" y="938657"/>
            <a:ext cx="951782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Ingresos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B1CDE392-FE32-4DA5-9C9F-1503298362F9}"/>
              </a:ext>
            </a:extLst>
          </p:cNvPr>
          <p:cNvSpPr/>
          <p:nvPr/>
        </p:nvSpPr>
        <p:spPr>
          <a:xfrm>
            <a:off x="3511108" y="946349"/>
            <a:ext cx="951782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Egresos</a:t>
            </a: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769E1F10-455D-4EAF-91D7-E89D74BFEEA0}"/>
              </a:ext>
            </a:extLst>
          </p:cNvPr>
          <p:cNvSpPr/>
          <p:nvPr/>
        </p:nvSpPr>
        <p:spPr>
          <a:xfrm>
            <a:off x="4278707" y="2305449"/>
            <a:ext cx="1078302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DNI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82E7FE64-69A6-4452-B1F4-29D9C7F99A50}"/>
              </a:ext>
            </a:extLst>
          </p:cNvPr>
          <p:cNvSpPr/>
          <p:nvPr/>
        </p:nvSpPr>
        <p:spPr>
          <a:xfrm>
            <a:off x="5688937" y="2289411"/>
            <a:ext cx="1078302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Edad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D2DCEF4C-DE71-458B-822A-D366822351EB}"/>
              </a:ext>
            </a:extLst>
          </p:cNvPr>
          <p:cNvSpPr/>
          <p:nvPr/>
        </p:nvSpPr>
        <p:spPr>
          <a:xfrm>
            <a:off x="7142153" y="1313670"/>
            <a:ext cx="1078302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Razón de crédito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82C6BCE8-8E38-4F78-9F2B-0A071D7F5E91}"/>
              </a:ext>
            </a:extLst>
          </p:cNvPr>
          <p:cNvSpPr/>
          <p:nvPr/>
        </p:nvSpPr>
        <p:spPr>
          <a:xfrm>
            <a:off x="8495940" y="2448137"/>
            <a:ext cx="1009502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Precio Inmuebles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444BC472-C445-4BD6-A4F6-98D07373B8F3}"/>
              </a:ext>
            </a:extLst>
          </p:cNvPr>
          <p:cNvSpPr/>
          <p:nvPr/>
        </p:nvSpPr>
        <p:spPr>
          <a:xfrm>
            <a:off x="10759909" y="2440449"/>
            <a:ext cx="1009502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Respaldo en Capital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5A1D792C-E43F-4FF5-9EDE-39D11B3783F6}"/>
              </a:ext>
            </a:extLst>
          </p:cNvPr>
          <p:cNvCxnSpPr>
            <a:cxnSpLocks/>
          </p:cNvCxnSpPr>
          <p:nvPr/>
        </p:nvCxnSpPr>
        <p:spPr>
          <a:xfrm>
            <a:off x="8997784" y="3402103"/>
            <a:ext cx="232904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18321493-9C11-4091-8E37-48EA28D781D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722299" y="5673747"/>
            <a:ext cx="0" cy="4893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C53B0926-8D0A-45C4-905B-EF9910B6D8C0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4837811" y="3738889"/>
            <a:ext cx="0" cy="4539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8F50C09F-E25D-4E3C-8D9D-0037E843C62F}"/>
              </a:ext>
            </a:extLst>
          </p:cNvPr>
          <p:cNvCxnSpPr>
            <a:cxnSpLocks/>
          </p:cNvCxnSpPr>
          <p:nvPr/>
        </p:nvCxnSpPr>
        <p:spPr>
          <a:xfrm flipH="1">
            <a:off x="6295905" y="3595627"/>
            <a:ext cx="1" cy="621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570E3E6D-9FA4-4660-BCC1-B0FE336031F2}"/>
              </a:ext>
            </a:extLst>
          </p:cNvPr>
          <p:cNvCxnSpPr>
            <a:cxnSpLocks/>
          </p:cNvCxnSpPr>
          <p:nvPr/>
        </p:nvCxnSpPr>
        <p:spPr>
          <a:xfrm flipH="1">
            <a:off x="7683701" y="3609891"/>
            <a:ext cx="1" cy="621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9C8003E7-BDE9-42EF-B6D6-0BA470BB8385}"/>
              </a:ext>
            </a:extLst>
          </p:cNvPr>
          <p:cNvCxnSpPr>
            <a:cxnSpLocks/>
          </p:cNvCxnSpPr>
          <p:nvPr/>
        </p:nvCxnSpPr>
        <p:spPr>
          <a:xfrm flipH="1">
            <a:off x="7681304" y="1673487"/>
            <a:ext cx="1" cy="621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9BFB8208-2E83-48F7-8011-5F521DBB69F5}"/>
              </a:ext>
            </a:extLst>
          </p:cNvPr>
          <p:cNvCxnSpPr>
            <a:cxnSpLocks/>
          </p:cNvCxnSpPr>
          <p:nvPr/>
        </p:nvCxnSpPr>
        <p:spPr>
          <a:xfrm flipH="1">
            <a:off x="6291301" y="2665028"/>
            <a:ext cx="1" cy="621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3F722346-79F5-41AA-993F-32121EBFCFF1}"/>
              </a:ext>
            </a:extLst>
          </p:cNvPr>
          <p:cNvCxnSpPr>
            <a:cxnSpLocks/>
          </p:cNvCxnSpPr>
          <p:nvPr/>
        </p:nvCxnSpPr>
        <p:spPr>
          <a:xfrm flipH="1">
            <a:off x="4867667" y="2635734"/>
            <a:ext cx="1" cy="621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90B03F1E-AFAE-43EB-AF1A-987D616C20D9}"/>
              </a:ext>
            </a:extLst>
          </p:cNvPr>
          <p:cNvCxnSpPr>
            <a:cxnSpLocks/>
          </p:cNvCxnSpPr>
          <p:nvPr/>
        </p:nvCxnSpPr>
        <p:spPr>
          <a:xfrm flipH="1">
            <a:off x="3384687" y="2633291"/>
            <a:ext cx="1" cy="621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A86ECF0E-89F5-466A-ABEE-21594A02CF5B}"/>
              </a:ext>
            </a:extLst>
          </p:cNvPr>
          <p:cNvCxnSpPr>
            <a:cxnSpLocks/>
          </p:cNvCxnSpPr>
          <p:nvPr/>
        </p:nvCxnSpPr>
        <p:spPr>
          <a:xfrm flipH="1">
            <a:off x="8997784" y="2800709"/>
            <a:ext cx="1" cy="621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7104E139-C211-4E53-8F2C-9FEB5D36BF70}"/>
              </a:ext>
            </a:extLst>
          </p:cNvPr>
          <p:cNvCxnSpPr>
            <a:cxnSpLocks/>
          </p:cNvCxnSpPr>
          <p:nvPr/>
        </p:nvCxnSpPr>
        <p:spPr>
          <a:xfrm flipH="1">
            <a:off x="11268028" y="2780259"/>
            <a:ext cx="1" cy="621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AEE3F927-4059-48A3-BDD8-F00E64D0691D}"/>
              </a:ext>
            </a:extLst>
          </p:cNvPr>
          <p:cNvCxnSpPr>
            <a:cxnSpLocks/>
          </p:cNvCxnSpPr>
          <p:nvPr/>
        </p:nvCxnSpPr>
        <p:spPr>
          <a:xfrm>
            <a:off x="10197939" y="3422553"/>
            <a:ext cx="1" cy="4170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D0F182DD-792D-4E6D-B3A6-BECAF9D9DF90}"/>
              </a:ext>
            </a:extLst>
          </p:cNvPr>
          <p:cNvCxnSpPr>
            <a:cxnSpLocks/>
          </p:cNvCxnSpPr>
          <p:nvPr/>
        </p:nvCxnSpPr>
        <p:spPr>
          <a:xfrm>
            <a:off x="5722298" y="4235393"/>
            <a:ext cx="1" cy="4170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32DE133E-690D-485D-B90E-90C8E00C7F21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722298" y="5031036"/>
            <a:ext cx="2" cy="6033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EDF2C428-62D7-4A3E-AC83-6A9ACF1B405A}"/>
              </a:ext>
            </a:extLst>
          </p:cNvPr>
          <p:cNvCxnSpPr>
            <a:cxnSpLocks/>
          </p:cNvCxnSpPr>
          <p:nvPr/>
        </p:nvCxnSpPr>
        <p:spPr>
          <a:xfrm>
            <a:off x="2822187" y="1891832"/>
            <a:ext cx="1164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32790FBD-CA23-469E-86CD-142275E80148}"/>
              </a:ext>
            </a:extLst>
          </p:cNvPr>
          <p:cNvCxnSpPr>
            <a:cxnSpLocks/>
          </p:cNvCxnSpPr>
          <p:nvPr/>
        </p:nvCxnSpPr>
        <p:spPr>
          <a:xfrm flipH="1">
            <a:off x="3986999" y="1313670"/>
            <a:ext cx="1" cy="621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D3E57A22-CCCA-4C8C-9644-AAD5262585B2}"/>
              </a:ext>
            </a:extLst>
          </p:cNvPr>
          <p:cNvCxnSpPr>
            <a:cxnSpLocks/>
          </p:cNvCxnSpPr>
          <p:nvPr/>
        </p:nvCxnSpPr>
        <p:spPr>
          <a:xfrm flipH="1">
            <a:off x="2822187" y="1291471"/>
            <a:ext cx="1" cy="621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3B944E61-1F25-4DDC-A41C-42376FE2B289}"/>
              </a:ext>
            </a:extLst>
          </p:cNvPr>
          <p:cNvCxnSpPr>
            <a:cxnSpLocks/>
          </p:cNvCxnSpPr>
          <p:nvPr/>
        </p:nvCxnSpPr>
        <p:spPr>
          <a:xfrm>
            <a:off x="3384687" y="1892513"/>
            <a:ext cx="1" cy="4170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58BDBF3E-0563-4C13-B027-9F7FC41660BA}"/>
              </a:ext>
            </a:extLst>
          </p:cNvPr>
          <p:cNvSpPr/>
          <p:nvPr/>
        </p:nvSpPr>
        <p:spPr>
          <a:xfrm>
            <a:off x="6999384" y="3244783"/>
            <a:ext cx="1338550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Riesgo de no retorno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5F83A0AD-ED75-40EC-96FC-4B751152851C}"/>
              </a:ext>
            </a:extLst>
          </p:cNvPr>
          <p:cNvCxnSpPr>
            <a:cxnSpLocks/>
          </p:cNvCxnSpPr>
          <p:nvPr/>
        </p:nvCxnSpPr>
        <p:spPr>
          <a:xfrm flipH="1">
            <a:off x="7681304" y="2665028"/>
            <a:ext cx="1" cy="621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748CA8B1-A43B-4371-B726-3081D18EE8EC}"/>
              </a:ext>
            </a:extLst>
          </p:cNvPr>
          <p:cNvSpPr/>
          <p:nvPr/>
        </p:nvSpPr>
        <p:spPr>
          <a:xfrm>
            <a:off x="9629706" y="3881491"/>
            <a:ext cx="1130203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Patrimonio Total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F213564D-574C-4043-89E1-0CD5C94CB558}"/>
              </a:ext>
            </a:extLst>
          </p:cNvPr>
          <p:cNvCxnSpPr>
            <a:cxnSpLocks/>
          </p:cNvCxnSpPr>
          <p:nvPr/>
        </p:nvCxnSpPr>
        <p:spPr>
          <a:xfrm>
            <a:off x="10194807" y="4233645"/>
            <a:ext cx="1" cy="4170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08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2F504C43-8F74-42D1-A6B9-E2620347A74D}"/>
              </a:ext>
            </a:extLst>
          </p:cNvPr>
          <p:cNvSpPr/>
          <p:nvPr/>
        </p:nvSpPr>
        <p:spPr>
          <a:xfrm>
            <a:off x="5560540" y="2622607"/>
            <a:ext cx="1795739" cy="5561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RESPALDO FINANCIERO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18321493-9C11-4091-8E37-48EA28D781D4}"/>
              </a:ext>
            </a:extLst>
          </p:cNvPr>
          <p:cNvCxnSpPr>
            <a:cxnSpLocks/>
            <a:stCxn id="55" idx="2"/>
            <a:endCxn id="24" idx="0"/>
          </p:cNvCxnSpPr>
          <p:nvPr/>
        </p:nvCxnSpPr>
        <p:spPr>
          <a:xfrm flipH="1">
            <a:off x="4369923" y="1816913"/>
            <a:ext cx="1124543" cy="776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D0F182DD-792D-4E6D-B3A6-BECAF9D9DF90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8757561" y="3226392"/>
            <a:ext cx="0" cy="758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231EEA32-F630-478A-8998-43D15215BEAD}"/>
              </a:ext>
            </a:extLst>
          </p:cNvPr>
          <p:cNvSpPr/>
          <p:nvPr/>
        </p:nvSpPr>
        <p:spPr>
          <a:xfrm>
            <a:off x="3472041" y="3984481"/>
            <a:ext cx="2174987" cy="7527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DETERMINACIÓN DE APROBACIÓN DE CRÉDITO</a:t>
            </a:r>
            <a:endParaRPr lang="es-PE" sz="16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32546950-FE5A-4C64-9F02-4AF43D1090BC}"/>
              </a:ext>
            </a:extLst>
          </p:cNvPr>
          <p:cNvSpPr/>
          <p:nvPr/>
        </p:nvSpPr>
        <p:spPr>
          <a:xfrm>
            <a:off x="1333496" y="1260732"/>
            <a:ext cx="8321940" cy="5561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EVALUACIÓN CREDITICIA</a:t>
            </a:r>
            <a:endParaRPr lang="es-PE" sz="16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4C2B44E6-0B82-4F08-AE6F-E5A4AD492220}"/>
              </a:ext>
            </a:extLst>
          </p:cNvPr>
          <p:cNvSpPr/>
          <p:nvPr/>
        </p:nvSpPr>
        <p:spPr>
          <a:xfrm>
            <a:off x="7859686" y="2670211"/>
            <a:ext cx="1795750" cy="5561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SEGUIMIENTO DEL PRÉSTAMO</a:t>
            </a:r>
            <a:endParaRPr lang="es-PE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234CB515-D878-449F-AEB0-94D61A1889C6}"/>
              </a:ext>
            </a:extLst>
          </p:cNvPr>
          <p:cNvSpPr/>
          <p:nvPr/>
        </p:nvSpPr>
        <p:spPr>
          <a:xfrm>
            <a:off x="3472053" y="2593873"/>
            <a:ext cx="1795739" cy="5298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CAPACIDAD FINANCIERA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0D2FAF47-083C-4D28-858D-5DCA3049B4CC}"/>
              </a:ext>
            </a:extLst>
          </p:cNvPr>
          <p:cNvSpPr/>
          <p:nvPr/>
        </p:nvSpPr>
        <p:spPr>
          <a:xfrm>
            <a:off x="1333496" y="2585070"/>
            <a:ext cx="1795739" cy="5298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NIVEL DE PRÉSTAMO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4EA02061-F2C4-4475-82C8-F124029E7779}"/>
              </a:ext>
            </a:extLst>
          </p:cNvPr>
          <p:cNvSpPr/>
          <p:nvPr/>
        </p:nvSpPr>
        <p:spPr>
          <a:xfrm>
            <a:off x="7859686" y="3984482"/>
            <a:ext cx="1795750" cy="7527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OTRAS FUNCIONES</a:t>
            </a:r>
            <a:endParaRPr lang="es-PE" sz="16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22B5229D-645F-4E6D-9716-B59793AA36EA}"/>
              </a:ext>
            </a:extLst>
          </p:cNvPr>
          <p:cNvCxnSpPr>
            <a:cxnSpLocks/>
            <a:stCxn id="55" idx="2"/>
            <a:endCxn id="20" idx="0"/>
          </p:cNvCxnSpPr>
          <p:nvPr/>
        </p:nvCxnSpPr>
        <p:spPr>
          <a:xfrm flipH="1">
            <a:off x="2231366" y="1816913"/>
            <a:ext cx="3263100" cy="7681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3A926DB2-6BEB-43A2-B2EB-AE533C7A9D0E}"/>
              </a:ext>
            </a:extLst>
          </p:cNvPr>
          <p:cNvCxnSpPr>
            <a:cxnSpLocks/>
            <a:stCxn id="55" idx="2"/>
            <a:endCxn id="25" idx="0"/>
          </p:cNvCxnSpPr>
          <p:nvPr/>
        </p:nvCxnSpPr>
        <p:spPr>
          <a:xfrm>
            <a:off x="5494466" y="1816913"/>
            <a:ext cx="963944" cy="8056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CE4779C1-6AD8-46DE-A802-9F45B933E2BE}"/>
              </a:ext>
            </a:extLst>
          </p:cNvPr>
          <p:cNvCxnSpPr>
            <a:cxnSpLocks/>
            <a:stCxn id="24" idx="2"/>
            <a:endCxn id="45" idx="0"/>
          </p:cNvCxnSpPr>
          <p:nvPr/>
        </p:nvCxnSpPr>
        <p:spPr>
          <a:xfrm>
            <a:off x="4369923" y="3123732"/>
            <a:ext cx="189612" cy="8607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5C6EB66D-D775-43DF-B2FE-183D04CBBFC3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494466" y="1816913"/>
            <a:ext cx="3263095" cy="8532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2275303F-7F34-4B6A-A61E-C43D9522B9A2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>
            <a:off x="2231366" y="3114929"/>
            <a:ext cx="2328169" cy="8695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18A9815B-B819-493F-A3D7-C4CE5F51CA52}"/>
              </a:ext>
            </a:extLst>
          </p:cNvPr>
          <p:cNvCxnSpPr>
            <a:cxnSpLocks/>
            <a:stCxn id="25" idx="2"/>
            <a:endCxn id="45" idx="0"/>
          </p:cNvCxnSpPr>
          <p:nvPr/>
        </p:nvCxnSpPr>
        <p:spPr>
          <a:xfrm flipH="1">
            <a:off x="4559535" y="3178787"/>
            <a:ext cx="1898875" cy="8056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19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194</Words>
  <Application>Microsoft Office PowerPoint</Application>
  <PresentationFormat>Panorámica</PresentationFormat>
  <Paragraphs>81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Estefany Maricielo Rodríguez Paredes</dc:creator>
  <cp:lastModifiedBy>Usuario</cp:lastModifiedBy>
  <cp:revision>17</cp:revision>
  <dcterms:created xsi:type="dcterms:W3CDTF">2021-08-06T07:09:07Z</dcterms:created>
  <dcterms:modified xsi:type="dcterms:W3CDTF">2021-09-13T03:39:47Z</dcterms:modified>
</cp:coreProperties>
</file>