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3" r:id="rId4"/>
  </p:sldMasterIdLst>
  <p:notesMasterIdLst>
    <p:notesMasterId r:id="rId14"/>
  </p:notesMasterIdLst>
  <p:handoutMasterIdLst>
    <p:handoutMasterId r:id="rId15"/>
  </p:handoutMasterIdLst>
  <p:sldIdLst>
    <p:sldId id="317" r:id="rId5"/>
    <p:sldId id="309" r:id="rId6"/>
    <p:sldId id="318" r:id="rId7"/>
    <p:sldId id="319" r:id="rId8"/>
    <p:sldId id="320" r:id="rId9"/>
    <p:sldId id="321" r:id="rId10"/>
    <p:sldId id="322" r:id="rId11"/>
    <p:sldId id="323" r:id="rId12"/>
    <p:sldId id="32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405" autoAdjust="0"/>
  </p:normalViewPr>
  <p:slideViewPr>
    <p:cSldViewPr snapToGrid="0">
      <p:cViewPr varScale="1">
        <p:scale>
          <a:sx n="58" d="100"/>
          <a:sy n="58" d="100"/>
        </p:scale>
        <p:origin x="96" y="1062"/>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1/12/2025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1/12/2025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09950204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30373197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87818171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1109908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95698223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59283474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9925289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36442905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663389006"/>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34724167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22330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435329464"/>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827081887"/>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7114315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14658136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57565573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1/12/2025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8FB4751-880F-D840-AAA9-3A15815CC996}" type="slidenum">
              <a:rPr lang="en-US" smtClean="0"/>
              <a:pPr/>
              <a:t>‹#›</a:t>
            </a:fld>
            <a:endParaRPr lang="en-US" dirty="0"/>
          </a:p>
        </p:txBody>
      </p:sp>
      <p:grpSp>
        <p:nvGrpSpPr>
          <p:cNvPr id="5" name="Group 4">
            <a:extLst>
              <a:ext uri="{FF2B5EF4-FFF2-40B4-BE49-F238E27FC236}">
                <a16:creationId xmlns:a16="http://schemas.microsoft.com/office/drawing/2014/main" id="{72ADC976-E756-8262-3CA8-EE3BAF234BAA}"/>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6" name="Freeform: Shape 5">
              <a:extLst>
                <a:ext uri="{FF2B5EF4-FFF2-40B4-BE49-F238E27FC236}">
                  <a16:creationId xmlns:a16="http://schemas.microsoft.com/office/drawing/2014/main" id="{E4279A51-D9A1-0B69-517C-74D9A5B6AE3E}"/>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126C6F4-7590-01BB-E1FD-717E01D34DB5}"/>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Freeform: Shape 7">
            <a:extLst>
              <a:ext uri="{FF2B5EF4-FFF2-40B4-BE49-F238E27FC236}">
                <a16:creationId xmlns:a16="http://schemas.microsoft.com/office/drawing/2014/main" id="{5F0DB80D-3726-69F7-2C8D-3150DE7BA74A}"/>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091527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6703776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19383544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8FB4751-880F-D840-AAA9-3A15815CC996}" type="slidenum">
              <a:rPr lang="en-US" smtClean="0"/>
              <a:pPr/>
              <a:t>‹#›</a:t>
            </a:fld>
            <a:endParaRPr lang="en-US" dirty="0"/>
          </a:p>
        </p:txBody>
      </p:sp>
      <p:cxnSp>
        <p:nvCxnSpPr>
          <p:cNvPr id="7" name="Straight Connector 6">
            <a:extLst>
              <a:ext uri="{FF2B5EF4-FFF2-40B4-BE49-F238E27FC236}">
                <a16:creationId xmlns:a16="http://schemas.microsoft.com/office/drawing/2014/main" id="{4AC5E65D-5A92-07FF-C613-25AB471B5B67}"/>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33685231"/>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675" r:id="rId20"/>
    <p:sldLayoutId id="2147483651" r:id="rId21"/>
    <p:sldLayoutId id="2147483661" r:id="rId22"/>
    <p:sldLayoutId id="2147483670" r:id="rId23"/>
    <p:sldLayoutId id="2147483678" r:id="rId24"/>
    <p:sldLayoutId id="2147483664" r:id="rId25"/>
    <p:sldLayoutId id="2147483680" r:id="rId26"/>
    <p:sldLayoutId id="2147483681" r:id="rId27"/>
    <p:sldLayoutId id="2147483682" r:id="rId28"/>
    <p:sldLayoutId id="2147483666" r:id="rId29"/>
    <p:sldLayoutId id="2147483654" r:id="rId30"/>
  </p:sldLayoutIdLst>
  <p:hf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p:txBody>
          <a:bodyPr anchor="ctr"/>
          <a:lstStyle/>
          <a:p>
            <a:r>
              <a:rPr lang="en-US" dirty="0"/>
              <a:t>The Technology Value Stream</a:t>
            </a:r>
            <a:br>
              <a:rPr lang="en-US" dirty="0"/>
            </a:br>
            <a:r>
              <a:rPr lang="en-US" sz="1600" dirty="0"/>
              <a:t>Violet Gonzalez, module 1.2, 1.12.25</a:t>
            </a:r>
            <a:endParaRPr lang="en-US" dirty="0"/>
          </a:p>
        </p:txBody>
      </p:sp>
    </p:spTree>
    <p:extLst>
      <p:ext uri="{BB962C8B-B14F-4D97-AF65-F5344CB8AC3E}">
        <p14:creationId xmlns:p14="http://schemas.microsoft.com/office/powerpoint/2010/main" val="133816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p:txBody>
          <a:bodyPr/>
          <a:lstStyle/>
          <a:p>
            <a:r>
              <a:rPr lang="en-US" sz="3200" dirty="0">
                <a:solidFill>
                  <a:schemeClr val="accent1"/>
                </a:solidFill>
              </a:rPr>
              <a:t>What is Technology Value Stream?</a:t>
            </a:r>
            <a:endParaRPr lang="en-US" dirty="0">
              <a:solidFill>
                <a:schemeClr val="accent1"/>
              </a:solidFill>
            </a:endParaRP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p:txBody>
          <a:bodyPr/>
          <a:lstStyle/>
          <a:p>
            <a:pPr marL="36900" indent="0">
              <a:buNone/>
            </a:pPr>
            <a:r>
              <a:rPr lang="en-US" dirty="0"/>
              <a:t>In DevOps there are many terms that will come which all hold a significance in their own way; however, another important term that you may hear is Technology Value Stream. </a:t>
            </a:r>
          </a:p>
          <a:p>
            <a:pPr marL="36900" indent="0">
              <a:buNone/>
            </a:pPr>
            <a:endParaRPr lang="en-US" dirty="0"/>
          </a:p>
          <a:p>
            <a:pPr marL="36900" indent="0">
              <a:buNone/>
            </a:pPr>
            <a:r>
              <a:rPr lang="en-US" b="1" dirty="0"/>
              <a:t>Technology Value Stream: </a:t>
            </a:r>
            <a:r>
              <a:rPr lang="en-US" dirty="0"/>
              <a:t>:”The process required to convert a business hypothesis into a technology-enabled service that delivers value to the customer” – Kim, Humble, Debois, Willis, Forsgen (2021)</a:t>
            </a:r>
          </a:p>
          <a:p>
            <a:pPr marL="36900" indent="0">
              <a:buNone/>
            </a:pPr>
            <a:endParaRPr lang="en-US" b="1"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p:txBody>
          <a:bodyPr/>
          <a:lstStyle/>
          <a:p>
            <a:r>
              <a:rPr lang="en-US" dirty="0"/>
              <a:t>2</a:t>
            </a:r>
          </a:p>
        </p:txBody>
      </p:sp>
    </p:spTree>
    <p:extLst>
      <p:ext uri="{BB962C8B-B14F-4D97-AF65-F5344CB8AC3E}">
        <p14:creationId xmlns:p14="http://schemas.microsoft.com/office/powerpoint/2010/main" val="1966913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EF5DD-DD5C-21EF-16F3-62C67388B011}"/>
              </a:ext>
            </a:extLst>
          </p:cNvPr>
          <p:cNvSpPr>
            <a:spLocks noGrp="1"/>
          </p:cNvSpPr>
          <p:nvPr>
            <p:ph type="title"/>
          </p:nvPr>
        </p:nvSpPr>
        <p:spPr>
          <a:xfrm>
            <a:off x="1064029" y="216130"/>
            <a:ext cx="10360152" cy="1048235"/>
          </a:xfrm>
        </p:spPr>
        <p:txBody>
          <a:bodyPr>
            <a:normAutofit/>
          </a:bodyPr>
          <a:lstStyle/>
          <a:p>
            <a:r>
              <a:rPr lang="en-US" sz="3200" dirty="0">
                <a:solidFill>
                  <a:schemeClr val="accent2"/>
                </a:solidFill>
              </a:rPr>
              <a:t>Key Concepts of Technology Value Stream</a:t>
            </a:r>
          </a:p>
        </p:txBody>
      </p:sp>
      <p:sp>
        <p:nvSpPr>
          <p:cNvPr id="3" name="Table Placeholder 2">
            <a:extLst>
              <a:ext uri="{FF2B5EF4-FFF2-40B4-BE49-F238E27FC236}">
                <a16:creationId xmlns:a16="http://schemas.microsoft.com/office/drawing/2014/main" id="{5C5469E9-D6A9-9495-C1E8-A6DC64469BF0}"/>
              </a:ext>
            </a:extLst>
          </p:cNvPr>
          <p:cNvSpPr>
            <a:spLocks noGrp="1"/>
          </p:cNvSpPr>
          <p:nvPr>
            <p:ph type="tbl" sz="quarter" idx="4294967295"/>
          </p:nvPr>
        </p:nvSpPr>
        <p:spPr>
          <a:xfrm>
            <a:off x="2194561" y="2048221"/>
            <a:ext cx="8412479" cy="4676775"/>
          </a:xfrm>
        </p:spPr>
        <p:txBody>
          <a:bodyPr>
            <a:normAutofit/>
          </a:bodyPr>
          <a:lstStyle/>
          <a:p>
            <a:pPr marL="36900" indent="0" algn="ctr">
              <a:buNone/>
            </a:pPr>
            <a:r>
              <a:rPr lang="en-US" sz="1800" dirty="0"/>
              <a:t>With the integration of DevOps, the delivery of the value stream is improved through the tools and practices which would help indicate any points of inefficiency. </a:t>
            </a:r>
          </a:p>
          <a:p>
            <a:pPr marL="36900" indent="0" algn="ctr">
              <a:buNone/>
            </a:pPr>
            <a:endParaRPr lang="en-US" dirty="0"/>
          </a:p>
          <a:p>
            <a:r>
              <a:rPr lang="en-US" dirty="0"/>
              <a:t>Value Stream focuses on the process that used to deliver value (a software)</a:t>
            </a:r>
          </a:p>
          <a:p>
            <a:r>
              <a:rPr lang="en-US" dirty="0"/>
              <a:t>The goal is to maintain the customer value</a:t>
            </a:r>
          </a:p>
          <a:p>
            <a:r>
              <a:rPr lang="en-US" dirty="0"/>
              <a:t>There are three main portions in  the value stream:</a:t>
            </a:r>
          </a:p>
          <a:p>
            <a:pPr lvl="1"/>
            <a:r>
              <a:rPr lang="en-US" dirty="0"/>
              <a:t>Value creation: Key parts required to make the final software </a:t>
            </a:r>
          </a:p>
          <a:p>
            <a:pPr lvl="1"/>
            <a:r>
              <a:rPr lang="en-US" dirty="0"/>
              <a:t>Value delivery: Marketing and sales</a:t>
            </a:r>
          </a:p>
          <a:p>
            <a:pPr lvl="1"/>
            <a:r>
              <a:rPr lang="en-US" dirty="0"/>
              <a:t>Value Capture: pricing the service</a:t>
            </a:r>
          </a:p>
        </p:txBody>
      </p:sp>
      <p:sp>
        <p:nvSpPr>
          <p:cNvPr id="4" name="Slide Number Placeholder 3">
            <a:extLst>
              <a:ext uri="{FF2B5EF4-FFF2-40B4-BE49-F238E27FC236}">
                <a16:creationId xmlns:a16="http://schemas.microsoft.com/office/drawing/2014/main" id="{4B34BBDE-A08E-0F92-B6D3-CE5F3BDB43CF}"/>
              </a:ext>
            </a:extLst>
          </p:cNvPr>
          <p:cNvSpPr>
            <a:spLocks noGrp="1"/>
          </p:cNvSpPr>
          <p:nvPr>
            <p:ph type="sldNum" sz="quarter" idx="4294967295"/>
          </p:nvPr>
        </p:nvSpPr>
        <p:spPr>
          <a:xfrm>
            <a:off x="11530013" y="5880100"/>
            <a:ext cx="661987" cy="895350"/>
          </a:xfrm>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2981829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7127E-1B49-485A-BC7E-B59DFC909BA7}"/>
              </a:ext>
            </a:extLst>
          </p:cNvPr>
          <p:cNvSpPr>
            <a:spLocks noGrp="1"/>
          </p:cNvSpPr>
          <p:nvPr>
            <p:ph type="title"/>
          </p:nvPr>
        </p:nvSpPr>
        <p:spPr>
          <a:xfrm>
            <a:off x="881149" y="1429789"/>
            <a:ext cx="10360152" cy="914400"/>
          </a:xfrm>
        </p:spPr>
        <p:txBody>
          <a:bodyPr/>
          <a:lstStyle/>
          <a:p>
            <a:r>
              <a:rPr lang="en-US" dirty="0">
                <a:solidFill>
                  <a:schemeClr val="accent2"/>
                </a:solidFill>
              </a:rPr>
              <a:t>What Technology Value Stream Looks Like:</a:t>
            </a:r>
          </a:p>
        </p:txBody>
      </p:sp>
      <p:pic>
        <p:nvPicPr>
          <p:cNvPr id="5" name="Table Placeholder 4">
            <a:extLst>
              <a:ext uri="{FF2B5EF4-FFF2-40B4-BE49-F238E27FC236}">
                <a16:creationId xmlns:a16="http://schemas.microsoft.com/office/drawing/2014/main" id="{A8074155-620B-D39B-7C37-6374BA30F647}"/>
              </a:ext>
            </a:extLst>
          </p:cNvPr>
          <p:cNvPicPr>
            <a:picLocks noGrp="1" noChangeAspect="1"/>
          </p:cNvPicPr>
          <p:nvPr>
            <p:ph type="tbl" sz="quarter" idx="14"/>
          </p:nvPr>
        </p:nvPicPr>
        <p:blipFill>
          <a:blip r:embed="rId2"/>
          <a:stretch>
            <a:fillRect/>
          </a:stretch>
        </p:blipFill>
        <p:spPr>
          <a:xfrm>
            <a:off x="1117430" y="4265439"/>
            <a:ext cx="10321634" cy="2592561"/>
          </a:xfrm>
          <a:prstGeom prst="rect">
            <a:avLst/>
          </a:prstGeom>
        </p:spPr>
      </p:pic>
      <p:sp>
        <p:nvSpPr>
          <p:cNvPr id="4" name="Slide Number Placeholder 3">
            <a:extLst>
              <a:ext uri="{FF2B5EF4-FFF2-40B4-BE49-F238E27FC236}">
                <a16:creationId xmlns:a16="http://schemas.microsoft.com/office/drawing/2014/main" id="{D06A71C3-3A03-50BE-72F0-1FF5C219C9C2}"/>
              </a:ext>
            </a:extLst>
          </p:cNvPr>
          <p:cNvSpPr>
            <a:spLocks noGrp="1"/>
          </p:cNvSpPr>
          <p:nvPr>
            <p:ph type="sldNum" sz="quarter" idx="4"/>
          </p:nvPr>
        </p:nvSpPr>
        <p:spPr/>
        <p:txBody>
          <a:bodyPr/>
          <a:lstStyle/>
          <a:p>
            <a:fld id="{58FB4751-880F-D840-AAA9-3A15815CC996}" type="slidenum">
              <a:rPr lang="en-US" smtClean="0"/>
              <a:pPr/>
              <a:t>4</a:t>
            </a:fld>
            <a:endParaRPr lang="en-US" dirty="0"/>
          </a:p>
        </p:txBody>
      </p:sp>
    </p:spTree>
    <p:extLst>
      <p:ext uri="{BB962C8B-B14F-4D97-AF65-F5344CB8AC3E}">
        <p14:creationId xmlns:p14="http://schemas.microsoft.com/office/powerpoint/2010/main" val="2578635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B539B-320E-7512-F18D-489BC084D069}"/>
              </a:ext>
            </a:extLst>
          </p:cNvPr>
          <p:cNvSpPr>
            <a:spLocks noGrp="1"/>
          </p:cNvSpPr>
          <p:nvPr>
            <p:ph type="title"/>
          </p:nvPr>
        </p:nvSpPr>
        <p:spPr>
          <a:xfrm>
            <a:off x="864524" y="332509"/>
            <a:ext cx="10360152" cy="914400"/>
          </a:xfrm>
        </p:spPr>
        <p:txBody>
          <a:bodyPr/>
          <a:lstStyle/>
          <a:p>
            <a:r>
              <a:rPr lang="en-US" dirty="0">
                <a:solidFill>
                  <a:schemeClr val="accent1"/>
                </a:solidFill>
              </a:rPr>
              <a:t>Lead Time vs. Processing Time</a:t>
            </a:r>
          </a:p>
        </p:txBody>
      </p:sp>
      <p:sp>
        <p:nvSpPr>
          <p:cNvPr id="3" name="Content Placeholder 2">
            <a:extLst>
              <a:ext uri="{FF2B5EF4-FFF2-40B4-BE49-F238E27FC236}">
                <a16:creationId xmlns:a16="http://schemas.microsoft.com/office/drawing/2014/main" id="{C001D2F5-0031-A549-C480-9F8D2686CEA3}"/>
              </a:ext>
            </a:extLst>
          </p:cNvPr>
          <p:cNvSpPr>
            <a:spLocks noGrp="1"/>
          </p:cNvSpPr>
          <p:nvPr>
            <p:ph sz="quarter" idx="11"/>
          </p:nvPr>
        </p:nvSpPr>
        <p:spPr/>
        <p:txBody>
          <a:bodyPr/>
          <a:lstStyle/>
          <a:p>
            <a:r>
              <a:rPr lang="en-US" b="1" dirty="0"/>
              <a:t>Lead Time: Starts from the beginning of request till when the product is fulfilled</a:t>
            </a:r>
          </a:p>
          <a:p>
            <a:pPr marL="342900" indent="-342900">
              <a:buFont typeface="Arial" panose="020B0604020202020204" pitchFamily="34" charset="0"/>
              <a:buChar char="•"/>
            </a:pPr>
            <a:r>
              <a:rPr lang="en-US" dirty="0"/>
              <a:t>A longer process </a:t>
            </a:r>
          </a:p>
          <a:p>
            <a:pPr marL="342900" indent="-342900">
              <a:buFont typeface="Arial" panose="020B0604020202020204" pitchFamily="34" charset="0"/>
              <a:buChar char="•"/>
            </a:pPr>
            <a:r>
              <a:rPr lang="en-US" dirty="0"/>
              <a:t>Beneficial for interacting with the customer and with planning </a:t>
            </a:r>
          </a:p>
          <a:p>
            <a:pPr marL="342900" indent="-342900">
              <a:buFont typeface="Arial" panose="020B0604020202020204" pitchFamily="34" charset="0"/>
              <a:buChar char="•"/>
            </a:pPr>
            <a:r>
              <a:rPr lang="en-US" dirty="0"/>
              <a:t>Allows for more responsiveness and flexibility </a:t>
            </a:r>
          </a:p>
          <a:p>
            <a:pPr marL="342900" indent="-342900">
              <a:buFont typeface="Arial" panose="020B0604020202020204" pitchFamily="34" charset="0"/>
              <a:buChar char="•"/>
            </a:pPr>
            <a:r>
              <a:rPr lang="en-US" dirty="0"/>
              <a:t>Better management of inventory</a:t>
            </a:r>
          </a:p>
        </p:txBody>
      </p:sp>
      <p:sp>
        <p:nvSpPr>
          <p:cNvPr id="4" name="Content Placeholder 3">
            <a:extLst>
              <a:ext uri="{FF2B5EF4-FFF2-40B4-BE49-F238E27FC236}">
                <a16:creationId xmlns:a16="http://schemas.microsoft.com/office/drawing/2014/main" id="{63F1E8CB-075B-3BA1-78B7-38D4B9B8671C}"/>
              </a:ext>
            </a:extLst>
          </p:cNvPr>
          <p:cNvSpPr>
            <a:spLocks noGrp="1"/>
          </p:cNvSpPr>
          <p:nvPr>
            <p:ph sz="quarter" idx="12"/>
          </p:nvPr>
        </p:nvSpPr>
        <p:spPr/>
        <p:txBody>
          <a:bodyPr/>
          <a:lstStyle/>
          <a:p>
            <a:r>
              <a:rPr lang="en-US" b="1" dirty="0"/>
              <a:t>Processing Time: Starts when work begins for customer request and ends when the work is completed. </a:t>
            </a:r>
          </a:p>
          <a:p>
            <a:pPr marL="342900" indent="-342900">
              <a:buFont typeface="Arial" panose="020B0604020202020204" pitchFamily="34" charset="0"/>
              <a:buChar char="•"/>
            </a:pPr>
            <a:r>
              <a:rPr lang="en-US" dirty="0"/>
              <a:t>Shorter process</a:t>
            </a:r>
          </a:p>
          <a:p>
            <a:pPr marL="342900" indent="-342900">
              <a:buFont typeface="Arial" panose="020B0604020202020204" pitchFamily="34" charset="0"/>
              <a:buChar char="•"/>
            </a:pPr>
            <a:r>
              <a:rPr lang="en-US" dirty="0"/>
              <a:t>Beneficial for optimization of each step with the production process</a:t>
            </a:r>
          </a:p>
          <a:p>
            <a:pPr marL="342900" indent="-342900">
              <a:buFont typeface="Arial" panose="020B0604020202020204" pitchFamily="34" charset="0"/>
              <a:buChar char="•"/>
            </a:pPr>
            <a:r>
              <a:rPr lang="en-US" dirty="0"/>
              <a:t>Catches unnecessary steps</a:t>
            </a:r>
          </a:p>
          <a:p>
            <a:pPr marL="342900" indent="-342900">
              <a:buFont typeface="Arial" panose="020B0604020202020204" pitchFamily="34" charset="0"/>
              <a:buChar char="•"/>
            </a:pPr>
            <a:r>
              <a:rPr lang="en-US" dirty="0"/>
              <a:t>More efficient and speedy delivery time</a:t>
            </a:r>
          </a:p>
          <a:p>
            <a:pPr marL="342900" indent="-342900">
              <a:buFont typeface="Arial" panose="020B0604020202020204" pitchFamily="34" charset="0"/>
              <a:buChar char="•"/>
            </a:pPr>
            <a:endParaRPr lang="en-US" dirty="0"/>
          </a:p>
        </p:txBody>
      </p:sp>
      <p:sp>
        <p:nvSpPr>
          <p:cNvPr id="5" name="Slide Number Placeholder 4">
            <a:extLst>
              <a:ext uri="{FF2B5EF4-FFF2-40B4-BE49-F238E27FC236}">
                <a16:creationId xmlns:a16="http://schemas.microsoft.com/office/drawing/2014/main" id="{BE298DAF-1A8D-B2A5-B649-A1CFE3FB9ADB}"/>
              </a:ext>
            </a:extLst>
          </p:cNvPr>
          <p:cNvSpPr>
            <a:spLocks noGrp="1"/>
          </p:cNvSpPr>
          <p:nvPr>
            <p:ph type="sldNum" sz="quarter" idx="4"/>
          </p:nvPr>
        </p:nvSpPr>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293556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9645-0F87-645B-E070-712A3F865B05}"/>
              </a:ext>
            </a:extLst>
          </p:cNvPr>
          <p:cNvSpPr>
            <a:spLocks noGrp="1"/>
          </p:cNvSpPr>
          <p:nvPr>
            <p:ph type="title"/>
          </p:nvPr>
        </p:nvSpPr>
        <p:spPr>
          <a:xfrm>
            <a:off x="931025" y="448887"/>
            <a:ext cx="10000228" cy="2092313"/>
          </a:xfrm>
        </p:spPr>
        <p:txBody>
          <a:bodyPr/>
          <a:lstStyle/>
          <a:p>
            <a:r>
              <a:rPr lang="en-US" dirty="0">
                <a:solidFill>
                  <a:schemeClr val="accent1"/>
                </a:solidFill>
              </a:rPr>
              <a:t>Lead Time vs. Graphic Time Example</a:t>
            </a:r>
          </a:p>
        </p:txBody>
      </p:sp>
      <p:pic>
        <p:nvPicPr>
          <p:cNvPr id="7" name="Content Placeholder 6" descr="A diagram of a work process&#10;&#10;Description automatically generated">
            <a:extLst>
              <a:ext uri="{FF2B5EF4-FFF2-40B4-BE49-F238E27FC236}">
                <a16:creationId xmlns:a16="http://schemas.microsoft.com/office/drawing/2014/main" id="{B9DAFA5B-A81D-FD5B-4177-D0CBD4D07D0E}"/>
              </a:ext>
            </a:extLst>
          </p:cNvPr>
          <p:cNvPicPr>
            <a:picLocks noGrp="1" noChangeAspect="1"/>
          </p:cNvPicPr>
          <p:nvPr>
            <p:ph idx="10"/>
          </p:nvPr>
        </p:nvPicPr>
        <p:blipFill>
          <a:blip r:embed="rId2"/>
          <a:stretch>
            <a:fillRect/>
          </a:stretch>
        </p:blipFill>
        <p:spPr>
          <a:xfrm>
            <a:off x="1446415" y="3112231"/>
            <a:ext cx="9027622" cy="3061085"/>
          </a:xfrm>
        </p:spPr>
      </p:pic>
      <p:sp>
        <p:nvSpPr>
          <p:cNvPr id="8" name="TextBox 7">
            <a:extLst>
              <a:ext uri="{FF2B5EF4-FFF2-40B4-BE49-F238E27FC236}">
                <a16:creationId xmlns:a16="http://schemas.microsoft.com/office/drawing/2014/main" id="{F40D7CCC-5AB1-8F41-BE6E-0289CC7E79D6}"/>
              </a:ext>
            </a:extLst>
          </p:cNvPr>
          <p:cNvSpPr txBox="1"/>
          <p:nvPr/>
        </p:nvSpPr>
        <p:spPr>
          <a:xfrm>
            <a:off x="714895" y="6483927"/>
            <a:ext cx="5785658" cy="369332"/>
          </a:xfrm>
          <a:prstGeom prst="rect">
            <a:avLst/>
          </a:prstGeom>
          <a:noFill/>
        </p:spPr>
        <p:txBody>
          <a:bodyPr wrap="square" rtlCol="0">
            <a:spAutoFit/>
          </a:bodyPr>
          <a:lstStyle/>
          <a:p>
            <a:r>
              <a:rPr lang="en-US" dirty="0"/>
              <a:t>Kim, Humble, Debois, Willis, Forsgen (2021)</a:t>
            </a:r>
          </a:p>
        </p:txBody>
      </p:sp>
      <p:sp>
        <p:nvSpPr>
          <p:cNvPr id="12" name="TextBox 11">
            <a:extLst>
              <a:ext uri="{FF2B5EF4-FFF2-40B4-BE49-F238E27FC236}">
                <a16:creationId xmlns:a16="http://schemas.microsoft.com/office/drawing/2014/main" id="{32D9CD6D-0CFA-C5A7-D245-6384A11D2604}"/>
              </a:ext>
            </a:extLst>
          </p:cNvPr>
          <p:cNvSpPr txBox="1"/>
          <p:nvPr/>
        </p:nvSpPr>
        <p:spPr>
          <a:xfrm>
            <a:off x="11039302" y="5719156"/>
            <a:ext cx="997527" cy="769441"/>
          </a:xfrm>
          <a:prstGeom prst="rect">
            <a:avLst/>
          </a:prstGeom>
          <a:noFill/>
        </p:spPr>
        <p:txBody>
          <a:bodyPr wrap="square" rtlCol="0">
            <a:spAutoFit/>
          </a:bodyPr>
          <a:lstStyle/>
          <a:p>
            <a:r>
              <a:rPr lang="en-US" sz="4400" dirty="0"/>
              <a:t>- 6</a:t>
            </a:r>
          </a:p>
        </p:txBody>
      </p:sp>
    </p:spTree>
    <p:extLst>
      <p:ext uri="{BB962C8B-B14F-4D97-AF65-F5344CB8AC3E}">
        <p14:creationId xmlns:p14="http://schemas.microsoft.com/office/powerpoint/2010/main" val="1036642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458AE30-95BD-8AE1-90A7-8CA33C302A39}"/>
              </a:ext>
            </a:extLst>
          </p:cNvPr>
          <p:cNvSpPr>
            <a:spLocks noGrp="1"/>
          </p:cNvSpPr>
          <p:nvPr>
            <p:ph type="ctrTitle"/>
          </p:nvPr>
        </p:nvSpPr>
        <p:spPr>
          <a:xfrm>
            <a:off x="964276" y="548639"/>
            <a:ext cx="9626138" cy="2019993"/>
          </a:xfrm>
        </p:spPr>
        <p:txBody>
          <a:bodyPr/>
          <a:lstStyle/>
          <a:p>
            <a:r>
              <a:rPr lang="en-US" b="0" i="0" dirty="0">
                <a:effectLst/>
              </a:rPr>
              <a:t>Deployment Lead Times Requiring Months</a:t>
            </a:r>
            <a:endParaRPr lang="en-US" dirty="0"/>
          </a:p>
        </p:txBody>
      </p:sp>
      <p:sp>
        <p:nvSpPr>
          <p:cNvPr id="5" name="TextBox 4">
            <a:extLst>
              <a:ext uri="{FF2B5EF4-FFF2-40B4-BE49-F238E27FC236}">
                <a16:creationId xmlns:a16="http://schemas.microsoft.com/office/drawing/2014/main" id="{9C59E25E-065D-3A47-FE90-5403A03150F2}"/>
              </a:ext>
            </a:extLst>
          </p:cNvPr>
          <p:cNvSpPr txBox="1"/>
          <p:nvPr/>
        </p:nvSpPr>
        <p:spPr>
          <a:xfrm>
            <a:off x="2394065" y="2892829"/>
            <a:ext cx="8212975" cy="2862322"/>
          </a:xfrm>
          <a:prstGeom prst="rect">
            <a:avLst/>
          </a:prstGeom>
          <a:noFill/>
        </p:spPr>
        <p:txBody>
          <a:bodyPr wrap="square" rtlCol="0">
            <a:spAutoFit/>
          </a:bodyPr>
          <a:lstStyle/>
          <a:p>
            <a:r>
              <a:rPr lang="en-US" dirty="0"/>
              <a:t>As mentioned previously lead time isa lengthy process therefore is takes more time to deploy the application. However, that is not to say that having a lead time of several months is bad. When considering the reasons why it would be factored into the following:</a:t>
            </a:r>
          </a:p>
          <a:p>
            <a:pPr marL="285750" indent="-285750">
              <a:buFont typeface="Arial" panose="020B0604020202020204" pitchFamily="34" charset="0"/>
              <a:buChar char="•"/>
            </a:pPr>
            <a:r>
              <a:rPr lang="en-US" dirty="0"/>
              <a:t>Long test</a:t>
            </a:r>
          </a:p>
          <a:p>
            <a:pPr marL="285750" indent="-285750">
              <a:buFont typeface="Arial" panose="020B0604020202020204" pitchFamily="34" charset="0"/>
              <a:buChar char="•"/>
            </a:pPr>
            <a:r>
              <a:rPr lang="en-US" dirty="0"/>
              <a:t>Multiple approvals throughout the process</a:t>
            </a:r>
          </a:p>
          <a:p>
            <a:pPr marL="285750" indent="-285750">
              <a:buFont typeface="Arial" panose="020B0604020202020204" pitchFamily="34" charset="0"/>
              <a:buChar char="•"/>
            </a:pPr>
            <a:r>
              <a:rPr lang="en-US" dirty="0"/>
              <a:t>Scarce integration test environment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investigate a problem may take a prolonged amount of time and focuses on who and how toe application become broken</a:t>
            </a:r>
          </a:p>
        </p:txBody>
      </p:sp>
      <p:sp>
        <p:nvSpPr>
          <p:cNvPr id="7" name="TextBox 6">
            <a:extLst>
              <a:ext uri="{FF2B5EF4-FFF2-40B4-BE49-F238E27FC236}">
                <a16:creationId xmlns:a16="http://schemas.microsoft.com/office/drawing/2014/main" id="{F0CE4305-EC7B-831D-75AD-E4AD6FBF588C}"/>
              </a:ext>
            </a:extLst>
          </p:cNvPr>
          <p:cNvSpPr txBox="1"/>
          <p:nvPr/>
        </p:nvSpPr>
        <p:spPr>
          <a:xfrm>
            <a:off x="10922924" y="6027003"/>
            <a:ext cx="6118166" cy="830997"/>
          </a:xfrm>
          <a:prstGeom prst="rect">
            <a:avLst/>
          </a:prstGeom>
          <a:noFill/>
        </p:spPr>
        <p:txBody>
          <a:bodyPr wrap="square">
            <a:spAutoFit/>
          </a:bodyPr>
          <a:lstStyle/>
          <a:p>
            <a:r>
              <a:rPr lang="en-US" sz="4800" dirty="0"/>
              <a:t>- 7</a:t>
            </a:r>
          </a:p>
        </p:txBody>
      </p:sp>
    </p:spTree>
    <p:extLst>
      <p:ext uri="{BB962C8B-B14F-4D97-AF65-F5344CB8AC3E}">
        <p14:creationId xmlns:p14="http://schemas.microsoft.com/office/powerpoint/2010/main" val="1945351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0F49A-A898-E815-454D-CD67CACC1D30}"/>
              </a:ext>
            </a:extLst>
          </p:cNvPr>
          <p:cNvSpPr>
            <a:spLocks noGrp="1"/>
          </p:cNvSpPr>
          <p:nvPr>
            <p:ph type="ctrTitle"/>
          </p:nvPr>
        </p:nvSpPr>
        <p:spPr>
          <a:xfrm>
            <a:off x="964276" y="332509"/>
            <a:ext cx="9742516" cy="1745673"/>
          </a:xfrm>
        </p:spPr>
        <p:txBody>
          <a:bodyPr/>
          <a:lstStyle/>
          <a:p>
            <a:r>
              <a:rPr lang="en-US" b="0" i="0" dirty="0">
                <a:effectLst/>
              </a:rPr>
              <a:t>Deployment Lead Times of Minutes</a:t>
            </a:r>
            <a:endParaRPr lang="en-US" dirty="0"/>
          </a:p>
        </p:txBody>
      </p:sp>
      <p:sp>
        <p:nvSpPr>
          <p:cNvPr id="4" name="TextBox 3">
            <a:extLst>
              <a:ext uri="{FF2B5EF4-FFF2-40B4-BE49-F238E27FC236}">
                <a16:creationId xmlns:a16="http://schemas.microsoft.com/office/drawing/2014/main" id="{3B0BA0BC-EC02-E4C5-01D7-E44A37D62F2B}"/>
              </a:ext>
            </a:extLst>
          </p:cNvPr>
          <p:cNvSpPr txBox="1"/>
          <p:nvPr/>
        </p:nvSpPr>
        <p:spPr>
          <a:xfrm>
            <a:off x="1612669" y="2510444"/>
            <a:ext cx="9094123" cy="2862322"/>
          </a:xfrm>
          <a:prstGeom prst="rect">
            <a:avLst/>
          </a:prstGeom>
          <a:noFill/>
        </p:spPr>
        <p:txBody>
          <a:bodyPr wrap="square" rtlCol="0">
            <a:spAutoFit/>
          </a:bodyPr>
          <a:lstStyle/>
          <a:p>
            <a:r>
              <a:rPr lang="en-US" dirty="0"/>
              <a:t>Although the later sounded uncanny, it is a true process for many organization; however, that is not necessarily and ideal scenario. Typical DevOps would encourage for Deployment lead times to be in minutes rather than months. There are many benefits to this as well such as:</a:t>
            </a:r>
          </a:p>
          <a:p>
            <a:pPr marL="285750" indent="-285750">
              <a:buFont typeface="Arial" panose="020B0604020202020204" pitchFamily="34" charset="0"/>
              <a:buChar char="•"/>
            </a:pPr>
            <a:r>
              <a:rPr lang="en-US" dirty="0"/>
              <a:t>Reduction of cost</a:t>
            </a:r>
          </a:p>
          <a:p>
            <a:pPr marL="285750" indent="-285750">
              <a:buFont typeface="Arial" panose="020B0604020202020204" pitchFamily="34" charset="0"/>
              <a:buChar char="•"/>
            </a:pPr>
            <a:r>
              <a:rPr lang="en-US" dirty="0"/>
              <a:t>Better customer service</a:t>
            </a:r>
          </a:p>
          <a:p>
            <a:pPr marL="285750" indent="-285750">
              <a:buFont typeface="Arial" panose="020B0604020202020204" pitchFamily="34" charset="0"/>
              <a:buChar char="•"/>
            </a:pPr>
            <a:endParaRPr lang="en-US" dirty="0"/>
          </a:p>
          <a:p>
            <a:r>
              <a:rPr lang="en-US" dirty="0"/>
              <a:t>This desired method is achieved by assessing and fixing code small snippets of the code that has made its way to the repository. Automated performances and testing without constraints always allows for a faster streamline of deployment</a:t>
            </a:r>
          </a:p>
        </p:txBody>
      </p:sp>
      <p:sp>
        <p:nvSpPr>
          <p:cNvPr id="6" name="TextBox 5">
            <a:extLst>
              <a:ext uri="{FF2B5EF4-FFF2-40B4-BE49-F238E27FC236}">
                <a16:creationId xmlns:a16="http://schemas.microsoft.com/office/drawing/2014/main" id="{6761DC46-4F82-D89F-B3C7-30EC660804E6}"/>
              </a:ext>
            </a:extLst>
          </p:cNvPr>
          <p:cNvSpPr txBox="1"/>
          <p:nvPr/>
        </p:nvSpPr>
        <p:spPr>
          <a:xfrm>
            <a:off x="11205559" y="6141319"/>
            <a:ext cx="6118166" cy="646331"/>
          </a:xfrm>
          <a:prstGeom prst="rect">
            <a:avLst/>
          </a:prstGeom>
          <a:noFill/>
        </p:spPr>
        <p:txBody>
          <a:bodyPr wrap="square">
            <a:spAutoFit/>
          </a:bodyPr>
          <a:lstStyle/>
          <a:p>
            <a:r>
              <a:rPr lang="en-US" sz="3600" dirty="0"/>
              <a:t>- 8</a:t>
            </a:r>
          </a:p>
        </p:txBody>
      </p:sp>
    </p:spTree>
    <p:extLst>
      <p:ext uri="{BB962C8B-B14F-4D97-AF65-F5344CB8AC3E}">
        <p14:creationId xmlns:p14="http://schemas.microsoft.com/office/powerpoint/2010/main" val="1611970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BFA5-A16E-101B-EEF6-3FDC9BFA4F49}"/>
              </a:ext>
            </a:extLst>
          </p:cNvPr>
          <p:cNvSpPr>
            <a:spLocks noGrp="1"/>
          </p:cNvSpPr>
          <p:nvPr>
            <p:ph type="title"/>
          </p:nvPr>
        </p:nvSpPr>
        <p:spPr>
          <a:xfrm>
            <a:off x="365760" y="1047405"/>
            <a:ext cx="5641848" cy="847898"/>
          </a:xfrm>
        </p:spPr>
        <p:txBody>
          <a:bodyPr>
            <a:normAutofit fontScale="90000"/>
          </a:bodyPr>
          <a:lstStyle/>
          <a:p>
            <a:r>
              <a:rPr lang="en-US" dirty="0"/>
              <a:t>References:</a:t>
            </a:r>
            <a:br>
              <a:rPr lang="en-US" dirty="0"/>
            </a:br>
            <a:endParaRPr lang="en-US" dirty="0"/>
          </a:p>
        </p:txBody>
      </p:sp>
      <p:sp>
        <p:nvSpPr>
          <p:cNvPr id="4" name="TextBox 3">
            <a:extLst>
              <a:ext uri="{FF2B5EF4-FFF2-40B4-BE49-F238E27FC236}">
                <a16:creationId xmlns:a16="http://schemas.microsoft.com/office/drawing/2014/main" id="{6F95C568-E7C5-12B9-AD2F-631ECEF5D888}"/>
              </a:ext>
            </a:extLst>
          </p:cNvPr>
          <p:cNvSpPr txBox="1"/>
          <p:nvPr/>
        </p:nvSpPr>
        <p:spPr>
          <a:xfrm>
            <a:off x="581891" y="2078182"/>
            <a:ext cx="6600306" cy="3970318"/>
          </a:xfrm>
          <a:prstGeom prst="rect">
            <a:avLst/>
          </a:prstGeom>
          <a:noFill/>
        </p:spPr>
        <p:txBody>
          <a:bodyPr wrap="square" rtlCol="0">
            <a:spAutoFit/>
          </a:bodyPr>
          <a:lstStyle/>
          <a:p>
            <a:r>
              <a:rPr lang="en-US" dirty="0">
                <a:effectLst/>
              </a:rPr>
              <a:t>Kim, G., Humble, J., Debois, P., Willis, J., </a:t>
            </a:r>
            <a:r>
              <a:rPr lang="en-US" dirty="0" err="1">
                <a:effectLst/>
              </a:rPr>
              <a:t>Forsgren</a:t>
            </a:r>
            <a:r>
              <a:rPr lang="en-US" dirty="0">
                <a:effectLst/>
              </a:rPr>
              <a:t>, N., &amp; </a:t>
            </a:r>
            <a:r>
              <a:rPr lang="en-US" dirty="0" err="1">
                <a:effectLst/>
              </a:rPr>
              <a:t>Allspaw</a:t>
            </a:r>
            <a:r>
              <a:rPr lang="en-US" dirty="0">
                <a:effectLst/>
              </a:rPr>
              <a:t>, J. (2021). </a:t>
            </a:r>
            <a:r>
              <a:rPr lang="en-US" i="1" dirty="0">
                <a:effectLst/>
              </a:rPr>
              <a:t>The </a:t>
            </a:r>
            <a:r>
              <a:rPr lang="en-US" i="1" dirty="0" err="1">
                <a:effectLst/>
              </a:rPr>
              <a:t>devops</a:t>
            </a:r>
            <a:r>
              <a:rPr lang="en-US" i="1" dirty="0">
                <a:effectLst/>
              </a:rPr>
              <a:t> handbook: How to create world-class agility, reliability, &amp; Security in Technology Organizations</a:t>
            </a:r>
            <a:r>
              <a:rPr lang="en-US" dirty="0">
                <a:effectLst/>
              </a:rPr>
              <a:t>. IT Revolution Press. </a:t>
            </a:r>
          </a:p>
          <a:p>
            <a:endParaRPr lang="en-US" dirty="0"/>
          </a:p>
          <a:p>
            <a:r>
              <a:rPr lang="en-US" dirty="0">
                <a:effectLst/>
              </a:rPr>
              <a:t>Blogs, P. (2019, December 27). </a:t>
            </a:r>
            <a:r>
              <a:rPr lang="en-US" i="1" dirty="0">
                <a:effectLst/>
              </a:rPr>
              <a:t>Value streams in software: A definition and detailed guide</a:t>
            </a:r>
            <a:r>
              <a:rPr lang="en-US" dirty="0">
                <a:effectLst/>
              </a:rPr>
              <a:t>. https://www.plutora.com/blog/value-streams-in-software-guide </a:t>
            </a:r>
          </a:p>
          <a:p>
            <a:endParaRPr lang="en-US" dirty="0"/>
          </a:p>
          <a:p>
            <a:r>
              <a:rPr lang="en-US" i="1" dirty="0" err="1">
                <a:effectLst/>
              </a:rPr>
              <a:t>WorkClout</a:t>
            </a:r>
            <a:r>
              <a:rPr lang="en-US" i="1" dirty="0">
                <a:effectLst/>
              </a:rPr>
              <a:t> - the benefits of cycle time, lead time, and Takt Time</a:t>
            </a:r>
            <a:r>
              <a:rPr lang="en-US" dirty="0">
                <a:effectLst/>
              </a:rPr>
              <a:t>. RSS. (n.d.). https://www.workclout.com/blog/the-benefits-of-cycle-time-lead-time-and-takt-time </a:t>
            </a:r>
          </a:p>
          <a:p>
            <a:endParaRPr lang="en-US" dirty="0">
              <a:effectLst/>
            </a:endParaRPr>
          </a:p>
          <a:p>
            <a:endParaRPr lang="en-US" dirty="0"/>
          </a:p>
        </p:txBody>
      </p:sp>
    </p:spTree>
    <p:extLst>
      <p:ext uri="{BB962C8B-B14F-4D97-AF65-F5344CB8AC3E}">
        <p14:creationId xmlns:p14="http://schemas.microsoft.com/office/powerpoint/2010/main" val="23326614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Slate</Template>
  <TotalTime>195</TotalTime>
  <Words>603</Words>
  <Application>Microsoft Office PowerPoint</Application>
  <PresentationFormat>Widescreen</PresentationFormat>
  <Paragraphs>56</Paragraphs>
  <Slides>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Calisto MT</vt:lpstr>
      <vt:lpstr>Courier New</vt:lpstr>
      <vt:lpstr>Sagona Book</vt:lpstr>
      <vt:lpstr>Wingdings 2</vt:lpstr>
      <vt:lpstr>Slate</vt:lpstr>
      <vt:lpstr>The Technology Value Stream Violet Gonzalez, module 1.2, 1.12.25</vt:lpstr>
      <vt:lpstr>What is Technology Value Stream?</vt:lpstr>
      <vt:lpstr>Key Concepts of Technology Value Stream</vt:lpstr>
      <vt:lpstr>What Technology Value Stream Looks Like:</vt:lpstr>
      <vt:lpstr>Lead Time vs. Processing Time</vt:lpstr>
      <vt:lpstr>Lead Time vs. Graphic Time Example</vt:lpstr>
      <vt:lpstr>Deployment Lead Times Requiring Months</vt:lpstr>
      <vt:lpstr>Deployment Lead Times of Minutes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Violet Gonzalez</dc:creator>
  <cp:lastModifiedBy>Violet Gonzalez</cp:lastModifiedBy>
  <cp:revision>1</cp:revision>
  <dcterms:created xsi:type="dcterms:W3CDTF">2025-01-13T02:51:05Z</dcterms:created>
  <dcterms:modified xsi:type="dcterms:W3CDTF">2025-01-13T06:06:43Z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