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644958" y="0"/>
            <a:ext cx="10458653" cy="7117070"/>
            <a:chOff x="-644958" y="0"/>
            <a:chExt cx="10458653" cy="7117070"/>
          </a:xfrm>
        </p:grpSpPr>
        <p:grpSp>
          <p:nvGrpSpPr>
            <p:cNvPr id="55" name="Shape 5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6" name="Shape 56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57" name="Shape 57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0" name="Shape 60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61" name="Shape 61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Shape 64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65" name="Shape 65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8" name="Shape 68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1" name="Shape 71"/>
            <p:cNvSpPr/>
            <p:nvPr/>
          </p:nvSpPr>
          <p:spPr>
            <a:xfrm>
              <a:off x="-11875" y="5035137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-11875" y="3467594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-23750" y="5640778"/>
              <a:ext cx="3004457" cy="121128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137558" y="5132119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1800000">
              <a:off x="-382403" y="4201527"/>
              <a:ext cx="1261499" cy="1388235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1800000">
              <a:off x="8306521" y="4055629"/>
              <a:ext cx="1243407" cy="1388235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1800000">
              <a:off x="8306771" y="1511523"/>
              <a:ext cx="1241871" cy="1388821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3" name="Shap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Shape 95"/>
          <p:cNvSpPr txBox="1"/>
          <p:nvPr>
            <p:ph type="ctrTitle"/>
          </p:nvPr>
        </p:nvSpPr>
        <p:spPr>
          <a:xfrm>
            <a:off x="4733364" y="2708475"/>
            <a:ext cx="3313354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4733364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738744" y="1516828"/>
            <a:ext cx="2133599" cy="7509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5303519" y="5719966"/>
            <a:ext cx="28315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 rot="5400000">
            <a:off x="2677662" y="689481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 rot="5400000">
            <a:off x="4981454" y="2678092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 rot="5400000">
            <a:off x="1374975" y="708466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258645" y="2900828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258645" y="4267200"/>
            <a:ext cx="6637466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042416" y="2313432"/>
            <a:ext cx="3419855" cy="34930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45151" y="2313431"/>
            <a:ext cx="3419855" cy="34930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412111" y="2316008"/>
            <a:ext cx="305714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1041720" y="2974693"/>
            <a:ext cx="3419855" cy="2835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7960" lvl="1" marL="64008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1732" lvl="2" marL="914400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8495" lvl="3" marL="1124712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987" lvl="5" marL="1517904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5955" lvl="6" marL="1719072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3923" lvl="7" marL="192024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1891" lvl="8" marL="2121408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5011837" y="2316009"/>
            <a:ext cx="30557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4645151" y="2974693"/>
            <a:ext cx="3419855" cy="2835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7960" lvl="1" marL="64008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1732" lvl="2" marL="914400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8495" lvl="3" marL="1124712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987" lvl="5" marL="1517904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5955" lvl="6" marL="1719072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3923" lvl="7" marL="192024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1891" lvl="8" marL="2121408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-644958" y="0"/>
            <a:ext cx="10458653" cy="7117070"/>
            <a:chOff x="-644958" y="0"/>
            <a:chExt cx="10458653" cy="7117070"/>
          </a:xfrm>
        </p:grpSpPr>
        <p:grpSp>
          <p:nvGrpSpPr>
            <p:cNvPr id="141" name="Shape 14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2" name="Shape 142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46" name="Shape 146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147" name="Shape 147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Shape 150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151" name="Shape 151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4" name="Shape 15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57" name="Shape 157"/>
            <p:cNvSpPr/>
            <p:nvPr/>
          </p:nvSpPr>
          <p:spPr>
            <a:xfrm>
              <a:off x="-11875" y="5035137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-11875" y="3467594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-23750" y="5640778"/>
              <a:ext cx="3004457" cy="121128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137558" y="5132119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 rot="1800000">
              <a:off x="-382403" y="4201527"/>
              <a:ext cx="1261499" cy="1388235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1800000">
              <a:off x="8306521" y="4055629"/>
              <a:ext cx="1243407" cy="1388235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1800000">
              <a:off x="8306771" y="1511523"/>
              <a:ext cx="1241871" cy="1388821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9" name="Shape 17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83" name="Shape 183"/>
          <p:cNvSpPr/>
          <p:nvPr/>
        </p:nvSpPr>
        <p:spPr>
          <a:xfrm>
            <a:off x="905570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45894" y="856526"/>
            <a:ext cx="3090440" cy="5150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38683" lvl="5" marL="1517904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36652" lvl="6" marL="1719072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34619" lvl="7" marL="192024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32587" lvl="8" marL="2121408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4739832" y="2657433"/>
            <a:ext cx="3304571" cy="1463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736592" y="4136994"/>
            <a:ext cx="3298784" cy="15179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Shape 190"/>
          <p:cNvGrpSpPr/>
          <p:nvPr/>
        </p:nvGrpSpPr>
        <p:grpSpPr>
          <a:xfrm>
            <a:off x="-644958" y="0"/>
            <a:ext cx="10458653" cy="7117070"/>
            <a:chOff x="-644958" y="0"/>
            <a:chExt cx="10458653" cy="7117070"/>
          </a:xfrm>
        </p:grpSpPr>
        <p:grpSp>
          <p:nvGrpSpPr>
            <p:cNvPr id="191" name="Shape 19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2" name="Shape 192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193" name="Shape 193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96" name="Shape 196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197" name="Shape 197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Shape 200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201" name="Shape 201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4" name="Shape 20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07" name="Shape 207"/>
            <p:cNvSpPr/>
            <p:nvPr/>
          </p:nvSpPr>
          <p:spPr>
            <a:xfrm>
              <a:off x="-11875" y="5035137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-11875" y="3467594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-23750" y="5640778"/>
              <a:ext cx="3004457" cy="121128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137558" y="5132119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 rot="1800000">
              <a:off x="-382403" y="4201527"/>
              <a:ext cx="1261499" cy="1388235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 rot="1800000">
              <a:off x="8306521" y="4055629"/>
              <a:ext cx="1243407" cy="1388235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1800000">
              <a:off x="8306771" y="1511523"/>
              <a:ext cx="1241871" cy="1388821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05570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E1E1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734423" y="2660903"/>
            <a:ext cx="3300983" cy="14630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Shape 234"/>
          <p:cNvSpPr/>
          <p:nvPr>
            <p:ph idx="2" type="pic"/>
          </p:nvPr>
        </p:nvSpPr>
        <p:spPr>
          <a:xfrm>
            <a:off x="1005208" y="693795"/>
            <a:ext cx="3359623" cy="5468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734630" y="4133087"/>
            <a:ext cx="3300572" cy="1519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567354" y="0"/>
            <a:ext cx="10458653" cy="7117070"/>
            <a:chOff x="-644958" y="0"/>
            <a:chExt cx="10458653" cy="7117070"/>
          </a:xfrm>
        </p:grpSpPr>
        <p:grpSp>
          <p:nvGrpSpPr>
            <p:cNvPr id="7" name="Shape 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Shape 8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9" name="Shape 9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" name="Shape 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2" name="Shape 12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13" name="Shape 13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Shape 16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" name="Shape 2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3" name="Shape 23"/>
            <p:cNvSpPr/>
            <p:nvPr/>
          </p:nvSpPr>
          <p:spPr>
            <a:xfrm>
              <a:off x="-11875" y="5035137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-11875" y="3467594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-23750" y="5640778"/>
              <a:ext cx="3004457" cy="121128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137558" y="5132119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800000">
              <a:off x="-382403" y="4201527"/>
              <a:ext cx="1261499" cy="1388235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1800000">
              <a:off x="8306521" y="4055629"/>
              <a:ext cx="1243407" cy="1388235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1800000">
              <a:off x="8306771" y="1511523"/>
              <a:ext cx="1241871" cy="1388821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457200" y="333487"/>
            <a:ext cx="8229600" cy="618564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4561242" y="-21511"/>
            <a:ext cx="3679116" cy="699243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4733364" y="2158981"/>
            <a:ext cx="3313354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Merger</a:t>
            </a:r>
          </a:p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4733364" y="3861841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Design Team</a:t>
            </a:r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Samuel Germain</a:t>
            </a:r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Warren Fehr</a:t>
            </a:r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Richard Granger</a:t>
            </a:r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Mohammed Kassem</a:t>
            </a:r>
          </a:p>
          <a:p>
            <a:pPr indent="0" lvl="0" marL="0" marR="0" rtl="0" algn="ctr">
              <a:spcBef>
                <a:spcPts val="2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Vigor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570" y="0"/>
            <a:ext cx="8212509" cy="676929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7077075" y="868080"/>
            <a:ext cx="244149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Keeping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33" y="-188932"/>
            <a:ext cx="8774042" cy="6812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598922" y="731629"/>
            <a:ext cx="337022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61" y="367368"/>
            <a:ext cx="8490760" cy="60038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4686528" y="815600"/>
            <a:ext cx="3909092" cy="28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Locations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Travelling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Exhibitions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1391" y="1191775"/>
            <a:ext cx="9144000" cy="402486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959525" y="595179"/>
            <a:ext cx="208227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922" y="399838"/>
            <a:ext cx="8018382" cy="642765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5037598" y="0"/>
            <a:ext cx="2511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6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Exhibitions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7315" y="2666771"/>
            <a:ext cx="8940799" cy="37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955309" y="700139"/>
            <a:ext cx="7233394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 of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Travelling Exhibitions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07641"/>
            <a:ext cx="9144000" cy="508019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/>
          <p:nvPr/>
        </p:nvSpPr>
        <p:spPr>
          <a:xfrm>
            <a:off x="899463" y="416741"/>
            <a:ext cx="734507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0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 of Temporal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Pertaining to Exhibitions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20920" y="429891"/>
            <a:ext cx="274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Triggers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50" y="1206625"/>
            <a:ext cx="8404724" cy="570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75" y="923400"/>
            <a:ext cx="7774049" cy="57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/>
          <p:nvPr/>
        </p:nvSpPr>
        <p:spPr>
          <a:xfrm>
            <a:off x="521795" y="221616"/>
            <a:ext cx="274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Triggers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500" y="1085275"/>
            <a:ext cx="7762425" cy="5833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521795" y="161866"/>
            <a:ext cx="274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Triggers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148" y="491537"/>
            <a:ext cx="7032917" cy="598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Transactions for adding, updating, and removing data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458175" y="2027625"/>
            <a:ext cx="3707400" cy="47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-Each table in our new database design has a graphical user interface to insert, delete, or update data.  All of these are accessible via DBVisualizer and are easy to use with no programming skills required.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ide7.png"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50" y="2489085"/>
            <a:ext cx="4330249" cy="37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 1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517053" y="2021225"/>
            <a:ext cx="6233999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multi-table transaction that is higher level, allowing the database to process the purchase of a new work for the museum.  In a single form, a user can enter the information of a work, and it will automatically be entered into the works table, recorded as a new insurance record in the workinsurance table, and be logged as a purchase transaction in the worktransaction table.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tre1.png"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424" y="4308974"/>
            <a:ext cx="4695575" cy="25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#2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1043501" y="2323650"/>
            <a:ext cx="3619500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multi-table transaction that is meant to be user friendly to process selling a work that belongs to a museum.  Through filling out the form, the data entered by the user automatically logs the work into the worktransaction table as being sold, and creates a new record of ownership and sets and end date of the previous record in the workowners table.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e2.png"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650" y="2682775"/>
            <a:ext cx="30099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#3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789872" y="2170675"/>
            <a:ext cx="4312200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multi-table transaction that is meant to be user friendly to allow a user to process the loaning of a museum work to another museum.  Through filling out the form, a transaction is created, and the location of the work is updated in the worklocations table by inserting the new location and setting the end date for the old location.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effffd.png"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387" y="2452675"/>
            <a:ext cx="27717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#4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043500" y="2323650"/>
            <a:ext cx="6507000" cy="22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multi-table transaction that is meant to be user friendly.  It allows a user to create a log in the system of borrowing a work.  By filling out the form, the work being borrowed is recorded as a transaction and its location is updated and previous location ended, similiar to the loaning of a work.</a:t>
            </a:r>
          </a:p>
        </p:txBody>
      </p:sp>
      <p:pic>
        <p:nvPicPr>
          <p:cNvPr descr="tredone.png"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31013"/>
            <a:ext cx="9144000" cy="226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#5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043491" y="2323651"/>
            <a:ext cx="6777300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 transaction processes the selling of works between museums.  It logs it as a transaction and changes the works location and the works owners and updates all applicable information with regards to the object in the workowners, worklocations, and transactions table.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#6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1043491" y="2323651"/>
            <a:ext cx="6777300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 transaction is meant for a new owner purchasing a work.  Throughout filling a single form, a new owner is added to the system, the ownership of the work updated and transferred to them, and the transaction of this logged in the transactions table.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Part H Presentation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043491" y="2323651"/>
            <a:ext cx="6777300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38343" r="-38343" t="0"/>
          <a:stretch/>
        </p:blipFill>
        <p:spPr>
          <a:xfrm>
            <a:off x="-2382425" y="136452"/>
            <a:ext cx="14336531" cy="672154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606808" y="574185"/>
            <a:ext cx="21789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5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485160" y="1391791"/>
            <a:ext cx="3083762" cy="422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1</a:t>
            </a:r>
          </a:p>
          <a:p>
            <a:pPr indent="-5080" lvl="0" marL="6858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</a:t>
            </a:r>
          </a:p>
          <a:p>
            <a:pPr indent="-5080" lvl="0" marL="6858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Painting </a:t>
            </a:r>
            <a:r>
              <a:rPr b="0" i="0" lang="en-US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</a:p>
          <a:p>
            <a:pPr indent="-5080" lvl="0" marL="6858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History Painting	</a:t>
            </a:r>
          </a:p>
          <a:p>
            <a:pPr indent="-5080" lvl="0" marL="685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Portrait Art.</a:t>
            </a:r>
          </a:p>
          <a:p>
            <a:pPr indent="-5080" lvl="0" marL="685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Landscape Painting</a:t>
            </a:r>
          </a:p>
          <a:p>
            <a:pPr indent="-5080" lvl="0" marL="6858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" lvl="0" marL="6858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Clocks</a:t>
            </a:r>
          </a:p>
          <a:p>
            <a:pPr indent="-10159" lvl="1" marL="36576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Mantel</a:t>
            </a:r>
          </a:p>
          <a:p>
            <a:pPr indent="-10159" lvl="1" marL="36576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Pendant </a:t>
            </a:r>
          </a:p>
          <a:p>
            <a:pPr indent="-10159" lvl="1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5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" lvl="0" marL="6858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Textile Art</a:t>
            </a:r>
          </a:p>
          <a:p>
            <a:pPr indent="-10159" lvl="1" marL="36576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Tapestry</a:t>
            </a:r>
          </a:p>
          <a:p>
            <a:pPr indent="-10159" lvl="1" marL="36576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Carpet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2725957" y="1468433"/>
            <a:ext cx="3163861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Computing Technology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Digital Peripheral Devices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Analog Computing Devices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Astronomy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Observation Equipment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Commemorative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Photography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Cine Cinemas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Computing Devices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5889817" y="1391791"/>
            <a:ext cx="2539848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Metal Work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Painting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Furniture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Clothing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Subtypes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Asian Art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American Modernism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Decorative Arts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Arts of the Americas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455682" y="4853975"/>
            <a:ext cx="3601766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 Descriptive Categories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Human Creation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Natural World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Artistic Intricacy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Human Body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 Pieces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31212" y="552489"/>
            <a:ext cx="701225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Categorization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2319" y="1239333"/>
            <a:ext cx="9144000" cy="379168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/>
          <p:nvPr/>
        </p:nvSpPr>
        <p:spPr>
          <a:xfrm>
            <a:off x="331212" y="637162"/>
            <a:ext cx="701225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Categorization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79" y="1351483"/>
            <a:ext cx="7435111" cy="570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362887" y="553193"/>
            <a:ext cx="705384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Creation Dates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1083"/>
            <a:ext cx="9152757" cy="394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471720" y="605675"/>
            <a:ext cx="784372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Insurance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013" y="668460"/>
            <a:ext cx="6289856" cy="5763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4515094" y="-10494"/>
            <a:ext cx="37131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6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29" y="0"/>
            <a:ext cx="9144000" cy="677009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/>
          <p:nvPr/>
        </p:nvSpPr>
        <p:spPr>
          <a:xfrm>
            <a:off x="4310123" y="720877"/>
            <a:ext cx="470530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 of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Temporal Data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Pertaining to 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