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lacial Indifference" charset="1" panose="00000000000000000000"/>
      <p:regular r:id="rId17"/>
    </p:embeddedFont>
    <p:embeddedFont>
      <p:font typeface="Chau Philomene" charset="1" panose="0200080604000002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73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74469" y="5833292"/>
            <a:ext cx="6806338" cy="6707337"/>
          </a:xfrm>
          <a:custGeom>
            <a:avLst/>
            <a:gdLst/>
            <a:ahLst/>
            <a:cxnLst/>
            <a:rect r="r" b="b" t="t" l="l"/>
            <a:pathLst>
              <a:path h="6707337" w="6806338">
                <a:moveTo>
                  <a:pt x="0" y="0"/>
                </a:moveTo>
                <a:lnTo>
                  <a:pt x="6806338" y="0"/>
                </a:lnTo>
                <a:lnTo>
                  <a:pt x="6806338" y="6707337"/>
                </a:lnTo>
                <a:lnTo>
                  <a:pt x="0" y="670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56138" y="5833292"/>
            <a:ext cx="5382034" cy="5382034"/>
          </a:xfrm>
          <a:custGeom>
            <a:avLst/>
            <a:gdLst/>
            <a:ahLst/>
            <a:cxnLst/>
            <a:rect r="r" b="b" t="t" l="l"/>
            <a:pathLst>
              <a:path h="5382034" w="5382034">
                <a:moveTo>
                  <a:pt x="0" y="0"/>
                </a:moveTo>
                <a:lnTo>
                  <a:pt x="5382033" y="0"/>
                </a:lnTo>
                <a:lnTo>
                  <a:pt x="5382033" y="5382034"/>
                </a:lnTo>
                <a:lnTo>
                  <a:pt x="0" y="538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93417" y="1762691"/>
            <a:ext cx="11101165" cy="6761619"/>
          </a:xfrm>
          <a:custGeom>
            <a:avLst/>
            <a:gdLst/>
            <a:ahLst/>
            <a:cxnLst/>
            <a:rect r="r" b="b" t="t" l="l"/>
            <a:pathLst>
              <a:path h="6761619" w="11101165">
                <a:moveTo>
                  <a:pt x="0" y="0"/>
                </a:moveTo>
                <a:lnTo>
                  <a:pt x="11101166" y="0"/>
                </a:lnTo>
                <a:lnTo>
                  <a:pt x="11101166" y="6761618"/>
                </a:lnTo>
                <a:lnTo>
                  <a:pt x="0" y="6761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42010" y="2594081"/>
            <a:ext cx="3105144" cy="3265448"/>
          </a:xfrm>
          <a:custGeom>
            <a:avLst/>
            <a:gdLst/>
            <a:ahLst/>
            <a:cxnLst/>
            <a:rect r="r" b="b" t="t" l="l"/>
            <a:pathLst>
              <a:path h="3265448" w="3105144">
                <a:moveTo>
                  <a:pt x="0" y="0"/>
                </a:moveTo>
                <a:lnTo>
                  <a:pt x="3105145" y="0"/>
                </a:lnTo>
                <a:lnTo>
                  <a:pt x="3105145" y="3265448"/>
                </a:lnTo>
                <a:lnTo>
                  <a:pt x="0" y="3265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6017" y="30319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62204" y="3785508"/>
            <a:ext cx="6163592" cy="76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5660" spc="2247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projeto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02713" y="4831653"/>
            <a:ext cx="9882573" cy="233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43"/>
              </a:lnSpc>
            </a:pPr>
            <a:r>
              <a:rPr lang="en-US" sz="17129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ITAU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12207" y="7249354"/>
            <a:ext cx="6163592" cy="76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5660" spc="2247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Grupo 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4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88708" y="1131925"/>
            <a:ext cx="5020426" cy="1858784"/>
            <a:chOff x="0" y="0"/>
            <a:chExt cx="5438141" cy="20134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8141" cy="2013441"/>
            </a:xfrm>
            <a:custGeom>
              <a:avLst/>
              <a:gdLst/>
              <a:ahLst/>
              <a:cxnLst/>
              <a:rect r="r" b="b" t="t" l="l"/>
              <a:pathLst>
                <a:path h="2013441" w="5438141">
                  <a:moveTo>
                    <a:pt x="0" y="0"/>
                  </a:moveTo>
                  <a:lnTo>
                    <a:pt x="5438141" y="0"/>
                  </a:lnTo>
                  <a:lnTo>
                    <a:pt x="5438141" y="2013441"/>
                  </a:lnTo>
                  <a:lnTo>
                    <a:pt x="0" y="2013441"/>
                  </a:lnTo>
                  <a:close/>
                </a:path>
              </a:pathLst>
            </a:custGeom>
            <a:solidFill>
              <a:srgbClr val="1D364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38141" cy="2051541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78866" y="1028700"/>
            <a:ext cx="4982023" cy="1776855"/>
            <a:chOff x="0" y="0"/>
            <a:chExt cx="5396543" cy="1924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6543" cy="1924695"/>
            </a:xfrm>
            <a:custGeom>
              <a:avLst/>
              <a:gdLst/>
              <a:ahLst/>
              <a:cxnLst/>
              <a:rect r="r" b="b" t="t" l="l"/>
              <a:pathLst>
                <a:path h="1924695" w="5396543">
                  <a:moveTo>
                    <a:pt x="0" y="0"/>
                  </a:moveTo>
                  <a:lnTo>
                    <a:pt x="5396543" y="0"/>
                  </a:lnTo>
                  <a:lnTo>
                    <a:pt x="5396543" y="1924695"/>
                  </a:lnTo>
                  <a:lnTo>
                    <a:pt x="0" y="1924695"/>
                  </a:lnTo>
                  <a:close/>
                </a:path>
              </a:pathLst>
            </a:custGeom>
            <a:solidFill>
              <a:srgbClr val="F6EED9"/>
            </a:solidFill>
            <a:ln w="28575" cap="sq">
              <a:solidFill>
                <a:srgbClr val="1D364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96543" cy="1962795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49258" y="3470575"/>
            <a:ext cx="17389484" cy="5787725"/>
          </a:xfrm>
          <a:custGeom>
            <a:avLst/>
            <a:gdLst/>
            <a:ahLst/>
            <a:cxnLst/>
            <a:rect r="r" b="b" t="t" l="l"/>
            <a:pathLst>
              <a:path h="5787725" w="17389484">
                <a:moveTo>
                  <a:pt x="0" y="0"/>
                </a:moveTo>
                <a:lnTo>
                  <a:pt x="17389484" y="0"/>
                </a:lnTo>
                <a:lnTo>
                  <a:pt x="17389484" y="5787725"/>
                </a:lnTo>
                <a:lnTo>
                  <a:pt x="0" y="5787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42168" y="1235363"/>
            <a:ext cx="4255420" cy="146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5497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DICIONÁRIO</a:t>
            </a:r>
          </a:p>
          <a:p>
            <a:pPr algn="ctr">
              <a:lnSpc>
                <a:spcPts val="5662"/>
              </a:lnSpc>
            </a:pPr>
            <a:r>
              <a:rPr lang="en-US" sz="5497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DE DADOS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D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65281" y="4845815"/>
            <a:ext cx="9871619" cy="9728032"/>
          </a:xfrm>
          <a:custGeom>
            <a:avLst/>
            <a:gdLst/>
            <a:ahLst/>
            <a:cxnLst/>
            <a:rect r="r" b="b" t="t" l="l"/>
            <a:pathLst>
              <a:path h="9728032" w="9871619">
                <a:moveTo>
                  <a:pt x="0" y="0"/>
                </a:moveTo>
                <a:lnTo>
                  <a:pt x="9871619" y="0"/>
                </a:lnTo>
                <a:lnTo>
                  <a:pt x="9871619" y="9728032"/>
                </a:lnTo>
                <a:lnTo>
                  <a:pt x="0" y="972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65212" y="5859529"/>
            <a:ext cx="3494088" cy="3494088"/>
          </a:xfrm>
          <a:custGeom>
            <a:avLst/>
            <a:gdLst/>
            <a:ahLst/>
            <a:cxnLst/>
            <a:rect r="r" b="b" t="t" l="l"/>
            <a:pathLst>
              <a:path h="3494088" w="3494088">
                <a:moveTo>
                  <a:pt x="0" y="0"/>
                </a:moveTo>
                <a:lnTo>
                  <a:pt x="3494088" y="0"/>
                </a:lnTo>
                <a:lnTo>
                  <a:pt x="3494088" y="3494088"/>
                </a:lnTo>
                <a:lnTo>
                  <a:pt x="0" y="3494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93417" y="1762691"/>
            <a:ext cx="11101165" cy="6761619"/>
          </a:xfrm>
          <a:custGeom>
            <a:avLst/>
            <a:gdLst/>
            <a:ahLst/>
            <a:cxnLst/>
            <a:rect r="r" b="b" t="t" l="l"/>
            <a:pathLst>
              <a:path h="6761619" w="11101165">
                <a:moveTo>
                  <a:pt x="0" y="0"/>
                </a:moveTo>
                <a:lnTo>
                  <a:pt x="11101166" y="0"/>
                </a:lnTo>
                <a:lnTo>
                  <a:pt x="11101166" y="6761618"/>
                </a:lnTo>
                <a:lnTo>
                  <a:pt x="0" y="6761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42010" y="2594081"/>
            <a:ext cx="3105144" cy="3265448"/>
          </a:xfrm>
          <a:custGeom>
            <a:avLst/>
            <a:gdLst/>
            <a:ahLst/>
            <a:cxnLst/>
            <a:rect r="r" b="b" t="t" l="l"/>
            <a:pathLst>
              <a:path h="3265448" w="3105144">
                <a:moveTo>
                  <a:pt x="0" y="0"/>
                </a:moveTo>
                <a:lnTo>
                  <a:pt x="3105145" y="0"/>
                </a:lnTo>
                <a:lnTo>
                  <a:pt x="3105145" y="3265448"/>
                </a:lnTo>
                <a:lnTo>
                  <a:pt x="0" y="3265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48899" y="623659"/>
            <a:ext cx="3289037" cy="3289037"/>
          </a:xfrm>
          <a:custGeom>
            <a:avLst/>
            <a:gdLst/>
            <a:ahLst/>
            <a:cxnLst/>
            <a:rect r="r" b="b" t="t" l="l"/>
            <a:pathLst>
              <a:path h="3289037" w="3289037">
                <a:moveTo>
                  <a:pt x="0" y="0"/>
                </a:moveTo>
                <a:lnTo>
                  <a:pt x="3289037" y="0"/>
                </a:lnTo>
                <a:lnTo>
                  <a:pt x="3289037" y="3289038"/>
                </a:lnTo>
                <a:lnTo>
                  <a:pt x="0" y="32890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02713" y="4627542"/>
            <a:ext cx="9882573" cy="181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30"/>
              </a:lnSpc>
            </a:pPr>
            <a:r>
              <a:rPr lang="en-US" sz="13330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OBRIGADO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17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74469" y="5833292"/>
            <a:ext cx="6806338" cy="6707337"/>
          </a:xfrm>
          <a:custGeom>
            <a:avLst/>
            <a:gdLst/>
            <a:ahLst/>
            <a:cxnLst/>
            <a:rect r="r" b="b" t="t" l="l"/>
            <a:pathLst>
              <a:path h="6707337" w="6806338">
                <a:moveTo>
                  <a:pt x="0" y="0"/>
                </a:moveTo>
                <a:lnTo>
                  <a:pt x="6806338" y="0"/>
                </a:lnTo>
                <a:lnTo>
                  <a:pt x="6806338" y="6707337"/>
                </a:lnTo>
                <a:lnTo>
                  <a:pt x="0" y="670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56138" y="5833292"/>
            <a:ext cx="5382034" cy="5382034"/>
          </a:xfrm>
          <a:custGeom>
            <a:avLst/>
            <a:gdLst/>
            <a:ahLst/>
            <a:cxnLst/>
            <a:rect r="r" b="b" t="t" l="l"/>
            <a:pathLst>
              <a:path h="5382034" w="5382034">
                <a:moveTo>
                  <a:pt x="0" y="0"/>
                </a:moveTo>
                <a:lnTo>
                  <a:pt x="5382033" y="0"/>
                </a:lnTo>
                <a:lnTo>
                  <a:pt x="5382033" y="5382034"/>
                </a:lnTo>
                <a:lnTo>
                  <a:pt x="0" y="538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93417" y="1762691"/>
            <a:ext cx="11101165" cy="6761619"/>
          </a:xfrm>
          <a:custGeom>
            <a:avLst/>
            <a:gdLst/>
            <a:ahLst/>
            <a:cxnLst/>
            <a:rect r="r" b="b" t="t" l="l"/>
            <a:pathLst>
              <a:path h="6761619" w="11101165">
                <a:moveTo>
                  <a:pt x="0" y="0"/>
                </a:moveTo>
                <a:lnTo>
                  <a:pt x="11101166" y="0"/>
                </a:lnTo>
                <a:lnTo>
                  <a:pt x="11101166" y="6761618"/>
                </a:lnTo>
                <a:lnTo>
                  <a:pt x="0" y="6761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42010" y="2594081"/>
            <a:ext cx="3105144" cy="3265448"/>
          </a:xfrm>
          <a:custGeom>
            <a:avLst/>
            <a:gdLst/>
            <a:ahLst/>
            <a:cxnLst/>
            <a:rect r="r" b="b" t="t" l="l"/>
            <a:pathLst>
              <a:path h="3265448" w="3105144">
                <a:moveTo>
                  <a:pt x="0" y="0"/>
                </a:moveTo>
                <a:lnTo>
                  <a:pt x="3105145" y="0"/>
                </a:lnTo>
                <a:lnTo>
                  <a:pt x="3105145" y="3265448"/>
                </a:lnTo>
                <a:lnTo>
                  <a:pt x="0" y="3265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6017" y="30319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94304" y="4102410"/>
            <a:ext cx="4899393" cy="3528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4"/>
              </a:lnSpc>
            </a:pPr>
            <a:r>
              <a:rPr lang="en-US" sz="4499" spc="1786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Mikael</a:t>
            </a:r>
          </a:p>
          <a:p>
            <a:pPr algn="ctr">
              <a:lnSpc>
                <a:spcPts val="4634"/>
              </a:lnSpc>
            </a:pPr>
            <a:r>
              <a:rPr lang="en-US" sz="4499" spc="1786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Pedro</a:t>
            </a:r>
          </a:p>
          <a:p>
            <a:pPr algn="ctr">
              <a:lnSpc>
                <a:spcPts val="4634"/>
              </a:lnSpc>
            </a:pPr>
            <a:r>
              <a:rPr lang="en-US" sz="4499" spc="1786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Simon</a:t>
            </a:r>
          </a:p>
          <a:p>
            <a:pPr algn="ctr">
              <a:lnSpc>
                <a:spcPts val="4634"/>
              </a:lnSpc>
            </a:pPr>
            <a:r>
              <a:rPr lang="en-US" sz="4499" spc="1786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Viviany</a:t>
            </a:r>
          </a:p>
          <a:p>
            <a:pPr algn="ctr">
              <a:lnSpc>
                <a:spcPts val="4634"/>
              </a:lnSpc>
            </a:pPr>
            <a:r>
              <a:rPr lang="en-US" sz="4499" spc="1786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Fellipe</a:t>
            </a:r>
          </a:p>
          <a:p>
            <a:pPr algn="ctr">
              <a:lnSpc>
                <a:spcPts val="4634"/>
              </a:lnSpc>
            </a:pPr>
            <a:r>
              <a:rPr lang="en-US" sz="4499" spc="1786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Felipe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62204" y="2679806"/>
            <a:ext cx="6163592" cy="76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5660" spc="2247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Grupo 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700" y="1618632"/>
            <a:ext cx="7049737" cy="7049737"/>
            <a:chOff x="0" y="0"/>
            <a:chExt cx="3241040" cy="3241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2700"/>
              <a:ext cx="3228340" cy="186690"/>
            </a:xfrm>
            <a:custGeom>
              <a:avLst/>
              <a:gdLst/>
              <a:ahLst/>
              <a:cxnLst/>
              <a:rect r="r" b="b" t="t" l="l"/>
              <a:pathLst>
                <a:path h="186690" w="3228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3101340" y="0"/>
                  </a:lnTo>
                  <a:cubicBezTo>
                    <a:pt x="3171190" y="0"/>
                    <a:pt x="3228340" y="57150"/>
                    <a:pt x="3228340" y="127000"/>
                  </a:cubicBezTo>
                  <a:lnTo>
                    <a:pt x="3228340" y="186690"/>
                  </a:lnTo>
                  <a:cubicBezTo>
                    <a:pt x="3228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5173C2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solidFill>
              <a:srgbClr val="F6F7F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blipFill>
              <a:blip r:embed="rId2"/>
              <a:stretch>
                <a:fillRect l="-40376" t="0" r="-40376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41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3241040">
                  <a:moveTo>
                    <a:pt x="3107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3107690" y="3241040"/>
                  </a:lnTo>
                  <a:cubicBezTo>
                    <a:pt x="3181350" y="3241040"/>
                    <a:pt x="3241040" y="3181350"/>
                    <a:pt x="3241040" y="3107690"/>
                  </a:cubicBezTo>
                  <a:lnTo>
                    <a:pt x="3241040" y="133350"/>
                  </a:lnTo>
                  <a:cubicBezTo>
                    <a:pt x="3241040" y="59690"/>
                    <a:pt x="3181350" y="0"/>
                    <a:pt x="3107690" y="0"/>
                  </a:cubicBezTo>
                  <a:close/>
                  <a:moveTo>
                    <a:pt x="133350" y="12700"/>
                  </a:moveTo>
                  <a:lnTo>
                    <a:pt x="3107690" y="12700"/>
                  </a:lnTo>
                  <a:cubicBezTo>
                    <a:pt x="3173730" y="12700"/>
                    <a:pt x="3228340" y="67310"/>
                    <a:pt x="3228340" y="133350"/>
                  </a:cubicBezTo>
                  <a:lnTo>
                    <a:pt x="3228340" y="186690"/>
                  </a:ln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close/>
                  <a:moveTo>
                    <a:pt x="3107690" y="3228340"/>
                  </a:move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3228340" y="199390"/>
                  </a:lnTo>
                  <a:lnTo>
                    <a:pt x="3228340" y="3107690"/>
                  </a:lnTo>
                  <a:cubicBezTo>
                    <a:pt x="3228340" y="3175000"/>
                    <a:pt x="3175000" y="3228340"/>
                    <a:pt x="3107690" y="3228340"/>
                  </a:cubicBezTo>
                  <a:close/>
                </a:path>
              </a:pathLst>
            </a:custGeom>
            <a:solidFill>
              <a:srgbClr val="1D3642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7DB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2508250" cy="33020"/>
            </a:xfrm>
            <a:custGeom>
              <a:avLst/>
              <a:gdLst/>
              <a:ahLst/>
              <a:cxnLst/>
              <a:rect r="r" b="b" t="t" l="l"/>
              <a:pathLst>
                <a:path h="33020" w="2508250">
                  <a:moveTo>
                    <a:pt x="2491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2491740" y="0"/>
                  </a:lnTo>
                  <a:cubicBezTo>
                    <a:pt x="2500630" y="0"/>
                    <a:pt x="2508250" y="7620"/>
                    <a:pt x="2508250" y="16510"/>
                  </a:cubicBezTo>
                  <a:lnTo>
                    <a:pt x="2508250" y="16510"/>
                  </a:lnTo>
                  <a:cubicBezTo>
                    <a:pt x="2506980" y="25400"/>
                    <a:pt x="2500630" y="33020"/>
                    <a:pt x="2491740" y="33020"/>
                  </a:cubicBezTo>
                  <a:close/>
                </a:path>
              </a:pathLst>
            </a:custGeom>
            <a:solidFill>
              <a:srgbClr val="5173C2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32072" y="6982117"/>
            <a:ext cx="2696404" cy="2657183"/>
          </a:xfrm>
          <a:custGeom>
            <a:avLst/>
            <a:gdLst/>
            <a:ahLst/>
            <a:cxnLst/>
            <a:rect r="r" b="b" t="t" l="l"/>
            <a:pathLst>
              <a:path h="2657183" w="2696404">
                <a:moveTo>
                  <a:pt x="0" y="0"/>
                </a:moveTo>
                <a:lnTo>
                  <a:pt x="2696404" y="0"/>
                </a:lnTo>
                <a:lnTo>
                  <a:pt x="2696404" y="2657183"/>
                </a:lnTo>
                <a:lnTo>
                  <a:pt x="0" y="26571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81809" y="2132032"/>
            <a:ext cx="1593255" cy="1829416"/>
          </a:xfrm>
          <a:custGeom>
            <a:avLst/>
            <a:gdLst/>
            <a:ahLst/>
            <a:cxnLst/>
            <a:rect r="r" b="b" t="t" l="l"/>
            <a:pathLst>
              <a:path h="1829416" w="1593255">
                <a:moveTo>
                  <a:pt x="0" y="0"/>
                </a:moveTo>
                <a:lnTo>
                  <a:pt x="1593255" y="0"/>
                </a:lnTo>
                <a:lnTo>
                  <a:pt x="1593255" y="1829416"/>
                </a:lnTo>
                <a:lnTo>
                  <a:pt x="0" y="1829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47443" y="858012"/>
            <a:ext cx="2528929" cy="2548039"/>
          </a:xfrm>
          <a:custGeom>
            <a:avLst/>
            <a:gdLst/>
            <a:ahLst/>
            <a:cxnLst/>
            <a:rect r="r" b="b" t="t" l="l"/>
            <a:pathLst>
              <a:path h="2548039" w="2528929">
                <a:moveTo>
                  <a:pt x="0" y="0"/>
                </a:moveTo>
                <a:lnTo>
                  <a:pt x="2528928" y="0"/>
                </a:lnTo>
                <a:lnTo>
                  <a:pt x="2528928" y="2548039"/>
                </a:lnTo>
                <a:lnTo>
                  <a:pt x="0" y="25480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875064" y="1000887"/>
            <a:ext cx="7302399" cy="123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9"/>
              </a:lnSpc>
            </a:pPr>
            <a:r>
              <a:rPr lang="en-US" sz="9087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PROPOSTA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3868308"/>
            <a:ext cx="7731093" cy="5389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0"/>
              </a:lnSpc>
            </a:pPr>
            <a:r>
              <a:rPr lang="en-US" sz="3475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Itaú deseja aprimorar a gestão e o controle das informações dos clientes em seu banco de dados, garantindo maior eficiência no processamento de dados e otimização das operações financeiras. Para isso, a empresa solicita a criação de um sistema de banco de dados que armazene dados essenciais dos clientes, permitindo uma melhor análise de perfil e segmentação para oferta de produtos e serviços personalizados.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B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85855" y="1475104"/>
            <a:ext cx="6048628" cy="1645895"/>
            <a:chOff x="0" y="0"/>
            <a:chExt cx="5438141" cy="1479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8141" cy="1479775"/>
            </a:xfrm>
            <a:custGeom>
              <a:avLst/>
              <a:gdLst/>
              <a:ahLst/>
              <a:cxnLst/>
              <a:rect r="r" b="b" t="t" l="l"/>
              <a:pathLst>
                <a:path h="1479775" w="5438141">
                  <a:moveTo>
                    <a:pt x="0" y="0"/>
                  </a:moveTo>
                  <a:lnTo>
                    <a:pt x="5438141" y="0"/>
                  </a:lnTo>
                  <a:lnTo>
                    <a:pt x="5438141" y="1479775"/>
                  </a:lnTo>
                  <a:lnTo>
                    <a:pt x="0" y="1479775"/>
                  </a:lnTo>
                  <a:close/>
                </a:path>
              </a:pathLst>
            </a:custGeom>
            <a:solidFill>
              <a:srgbClr val="1D364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38141" cy="1517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53517" y="1350738"/>
            <a:ext cx="6002360" cy="1565736"/>
            <a:chOff x="0" y="0"/>
            <a:chExt cx="5396543" cy="14077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6543" cy="1407707"/>
            </a:xfrm>
            <a:custGeom>
              <a:avLst/>
              <a:gdLst/>
              <a:ahLst/>
              <a:cxnLst/>
              <a:rect r="r" b="b" t="t" l="l"/>
              <a:pathLst>
                <a:path h="1407707" w="5396543">
                  <a:moveTo>
                    <a:pt x="0" y="0"/>
                  </a:moveTo>
                  <a:lnTo>
                    <a:pt x="5396543" y="0"/>
                  </a:lnTo>
                  <a:lnTo>
                    <a:pt x="5396543" y="1407707"/>
                  </a:lnTo>
                  <a:lnTo>
                    <a:pt x="0" y="1407707"/>
                  </a:lnTo>
                  <a:close/>
                </a:path>
              </a:pathLst>
            </a:custGeom>
            <a:solidFill>
              <a:srgbClr val="F6EED9"/>
            </a:solidFill>
            <a:ln w="38100" cap="sq">
              <a:solidFill>
                <a:srgbClr val="1D364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96543" cy="1445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59565" y="1797069"/>
            <a:ext cx="5568870" cy="90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2"/>
              </a:lnSpc>
            </a:pPr>
            <a:r>
              <a:rPr lang="en-US" sz="6623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ETAPAS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37463" y="3422739"/>
            <a:ext cx="1654139" cy="1630079"/>
          </a:xfrm>
          <a:custGeom>
            <a:avLst/>
            <a:gdLst/>
            <a:ahLst/>
            <a:cxnLst/>
            <a:rect r="r" b="b" t="t" l="l"/>
            <a:pathLst>
              <a:path h="1630079" w="1654139">
                <a:moveTo>
                  <a:pt x="0" y="0"/>
                </a:moveTo>
                <a:lnTo>
                  <a:pt x="1654139" y="0"/>
                </a:lnTo>
                <a:lnTo>
                  <a:pt x="1654139" y="1630078"/>
                </a:lnTo>
                <a:lnTo>
                  <a:pt x="0" y="1630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7463" y="5357617"/>
            <a:ext cx="1654139" cy="1630079"/>
          </a:xfrm>
          <a:custGeom>
            <a:avLst/>
            <a:gdLst/>
            <a:ahLst/>
            <a:cxnLst/>
            <a:rect r="r" b="b" t="t" l="l"/>
            <a:pathLst>
              <a:path h="1630079" w="1654139">
                <a:moveTo>
                  <a:pt x="0" y="0"/>
                </a:moveTo>
                <a:lnTo>
                  <a:pt x="1654139" y="0"/>
                </a:lnTo>
                <a:lnTo>
                  <a:pt x="1654139" y="1630079"/>
                </a:lnTo>
                <a:lnTo>
                  <a:pt x="0" y="1630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33756" y="5444769"/>
            <a:ext cx="1654139" cy="1630079"/>
          </a:xfrm>
          <a:custGeom>
            <a:avLst/>
            <a:gdLst/>
            <a:ahLst/>
            <a:cxnLst/>
            <a:rect r="r" b="b" t="t" l="l"/>
            <a:pathLst>
              <a:path h="1630079" w="1654139">
                <a:moveTo>
                  <a:pt x="0" y="0"/>
                </a:moveTo>
                <a:lnTo>
                  <a:pt x="1654139" y="0"/>
                </a:lnTo>
                <a:lnTo>
                  <a:pt x="1654139" y="1630079"/>
                </a:lnTo>
                <a:lnTo>
                  <a:pt x="0" y="1630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33756" y="3422739"/>
            <a:ext cx="1654139" cy="1630079"/>
          </a:xfrm>
          <a:custGeom>
            <a:avLst/>
            <a:gdLst/>
            <a:ahLst/>
            <a:cxnLst/>
            <a:rect r="r" b="b" t="t" l="l"/>
            <a:pathLst>
              <a:path h="1630079" w="1654139">
                <a:moveTo>
                  <a:pt x="0" y="0"/>
                </a:moveTo>
                <a:lnTo>
                  <a:pt x="1654139" y="0"/>
                </a:lnTo>
                <a:lnTo>
                  <a:pt x="1654139" y="1630078"/>
                </a:lnTo>
                <a:lnTo>
                  <a:pt x="0" y="1630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005984" y="5444769"/>
            <a:ext cx="1654139" cy="1630079"/>
          </a:xfrm>
          <a:custGeom>
            <a:avLst/>
            <a:gdLst/>
            <a:ahLst/>
            <a:cxnLst/>
            <a:rect r="r" b="b" t="t" l="l"/>
            <a:pathLst>
              <a:path h="1630079" w="1654139">
                <a:moveTo>
                  <a:pt x="0" y="0"/>
                </a:moveTo>
                <a:lnTo>
                  <a:pt x="1654139" y="0"/>
                </a:lnTo>
                <a:lnTo>
                  <a:pt x="1654139" y="1630079"/>
                </a:lnTo>
                <a:lnTo>
                  <a:pt x="0" y="1630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005984" y="3422739"/>
            <a:ext cx="1654139" cy="1630079"/>
          </a:xfrm>
          <a:custGeom>
            <a:avLst/>
            <a:gdLst/>
            <a:ahLst/>
            <a:cxnLst/>
            <a:rect r="r" b="b" t="t" l="l"/>
            <a:pathLst>
              <a:path h="1630079" w="1654139">
                <a:moveTo>
                  <a:pt x="0" y="0"/>
                </a:moveTo>
                <a:lnTo>
                  <a:pt x="1654139" y="0"/>
                </a:lnTo>
                <a:lnTo>
                  <a:pt x="1654139" y="1630078"/>
                </a:lnTo>
                <a:lnTo>
                  <a:pt x="0" y="1630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419927" y="3832406"/>
            <a:ext cx="2862738" cy="84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3140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conceitual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19927" y="5767285"/>
            <a:ext cx="3109029" cy="84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3140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Criação da Tabela RL01CL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2810" y="3959634"/>
            <a:ext cx="1203444" cy="63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4700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62810" y="5894513"/>
            <a:ext cx="1203444" cy="63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4700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59103" y="3959634"/>
            <a:ext cx="1203444" cy="63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4700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59103" y="5981664"/>
            <a:ext cx="1203444" cy="63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4700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815571" y="4037194"/>
            <a:ext cx="2862738" cy="439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3140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lógico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15571" y="5854436"/>
            <a:ext cx="3112865" cy="84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3140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Inserção de Dados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31332" y="3958437"/>
            <a:ext cx="1203444" cy="63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4700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31332" y="5981664"/>
            <a:ext cx="1203444" cy="63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4700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987799" y="3832406"/>
            <a:ext cx="3549638" cy="84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3140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Criação da base de dados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87799" y="6059224"/>
            <a:ext cx="3671754" cy="439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3140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Criação de View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449225" y="7379648"/>
            <a:ext cx="1654139" cy="1630079"/>
          </a:xfrm>
          <a:custGeom>
            <a:avLst/>
            <a:gdLst/>
            <a:ahLst/>
            <a:cxnLst/>
            <a:rect r="r" b="b" t="t" l="l"/>
            <a:pathLst>
              <a:path h="1630079" w="1654139">
                <a:moveTo>
                  <a:pt x="0" y="0"/>
                </a:moveTo>
                <a:lnTo>
                  <a:pt x="1654139" y="0"/>
                </a:lnTo>
                <a:lnTo>
                  <a:pt x="1654139" y="1630079"/>
                </a:lnTo>
                <a:lnTo>
                  <a:pt x="0" y="1630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674573" y="7916543"/>
            <a:ext cx="1203444" cy="63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4700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7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6845519" y="7379648"/>
            <a:ext cx="1654139" cy="1630079"/>
          </a:xfrm>
          <a:custGeom>
            <a:avLst/>
            <a:gdLst/>
            <a:ahLst/>
            <a:cxnLst/>
            <a:rect r="r" b="b" t="t" l="l"/>
            <a:pathLst>
              <a:path h="1630079" w="1654139">
                <a:moveTo>
                  <a:pt x="0" y="0"/>
                </a:moveTo>
                <a:lnTo>
                  <a:pt x="1654139" y="0"/>
                </a:lnTo>
                <a:lnTo>
                  <a:pt x="1654139" y="1630079"/>
                </a:lnTo>
                <a:lnTo>
                  <a:pt x="0" y="1630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7070866" y="7916543"/>
            <a:ext cx="1203444" cy="63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4700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8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815571" y="7870185"/>
            <a:ext cx="3671754" cy="84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3140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Carregamento do Projeto no GitHub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87349" y="8074973"/>
            <a:ext cx="3671754" cy="439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3140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.ETL e Power BI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D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18943" y="989739"/>
            <a:ext cx="8410748" cy="8410748"/>
            <a:chOff x="0" y="0"/>
            <a:chExt cx="3241040" cy="3241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2700"/>
              <a:ext cx="3228340" cy="186690"/>
            </a:xfrm>
            <a:custGeom>
              <a:avLst/>
              <a:gdLst/>
              <a:ahLst/>
              <a:cxnLst/>
              <a:rect r="r" b="b" t="t" l="l"/>
              <a:pathLst>
                <a:path h="186690" w="3228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3101340" y="0"/>
                  </a:lnTo>
                  <a:cubicBezTo>
                    <a:pt x="3171190" y="0"/>
                    <a:pt x="3228340" y="57150"/>
                    <a:pt x="3228340" y="127000"/>
                  </a:cubicBezTo>
                  <a:lnTo>
                    <a:pt x="3228340" y="186690"/>
                  </a:lnTo>
                  <a:cubicBezTo>
                    <a:pt x="3228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solidFill>
              <a:srgbClr val="F6F7F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blipFill>
              <a:blip r:embed="rId2"/>
              <a:stretch>
                <a:fillRect l="-22965" t="0" r="-17494" b="-554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41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3241040">
                  <a:moveTo>
                    <a:pt x="3107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3107690" y="3241040"/>
                  </a:lnTo>
                  <a:cubicBezTo>
                    <a:pt x="3181350" y="3241040"/>
                    <a:pt x="3241040" y="3181350"/>
                    <a:pt x="3241040" y="3107690"/>
                  </a:cubicBezTo>
                  <a:lnTo>
                    <a:pt x="3241040" y="133350"/>
                  </a:lnTo>
                  <a:cubicBezTo>
                    <a:pt x="3241040" y="59690"/>
                    <a:pt x="3181350" y="0"/>
                    <a:pt x="3107690" y="0"/>
                  </a:cubicBezTo>
                  <a:close/>
                  <a:moveTo>
                    <a:pt x="133350" y="12700"/>
                  </a:moveTo>
                  <a:lnTo>
                    <a:pt x="3107690" y="12700"/>
                  </a:lnTo>
                  <a:cubicBezTo>
                    <a:pt x="3173730" y="12700"/>
                    <a:pt x="3228340" y="67310"/>
                    <a:pt x="3228340" y="133350"/>
                  </a:cubicBezTo>
                  <a:lnTo>
                    <a:pt x="3228340" y="186690"/>
                  </a:ln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close/>
                  <a:moveTo>
                    <a:pt x="3107690" y="3228340"/>
                  </a:move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3228340" y="199390"/>
                  </a:lnTo>
                  <a:lnTo>
                    <a:pt x="3228340" y="3107690"/>
                  </a:lnTo>
                  <a:cubicBezTo>
                    <a:pt x="3228340" y="3175000"/>
                    <a:pt x="3175000" y="3228340"/>
                    <a:pt x="3107690" y="3228340"/>
                  </a:cubicBezTo>
                  <a:close/>
                </a:path>
              </a:pathLst>
            </a:custGeom>
            <a:solidFill>
              <a:srgbClr val="1D3642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5173C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2508250" cy="33020"/>
            </a:xfrm>
            <a:custGeom>
              <a:avLst/>
              <a:gdLst/>
              <a:ahLst/>
              <a:cxnLst/>
              <a:rect r="r" b="b" t="t" l="l"/>
              <a:pathLst>
                <a:path h="33020" w="2508250">
                  <a:moveTo>
                    <a:pt x="2491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2491740" y="0"/>
                  </a:lnTo>
                  <a:cubicBezTo>
                    <a:pt x="2500630" y="0"/>
                    <a:pt x="2508250" y="7620"/>
                    <a:pt x="2508250" y="16510"/>
                  </a:cubicBezTo>
                  <a:lnTo>
                    <a:pt x="2508250" y="16510"/>
                  </a:lnTo>
                  <a:cubicBezTo>
                    <a:pt x="2506980" y="25400"/>
                    <a:pt x="2500630" y="33020"/>
                    <a:pt x="2491740" y="3302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525578" y="4265720"/>
            <a:ext cx="5020426" cy="1858784"/>
            <a:chOff x="0" y="0"/>
            <a:chExt cx="5438141" cy="20134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8141" cy="2013441"/>
            </a:xfrm>
            <a:custGeom>
              <a:avLst/>
              <a:gdLst/>
              <a:ahLst/>
              <a:cxnLst/>
              <a:rect r="r" b="b" t="t" l="l"/>
              <a:pathLst>
                <a:path h="2013441" w="5438141">
                  <a:moveTo>
                    <a:pt x="0" y="0"/>
                  </a:moveTo>
                  <a:lnTo>
                    <a:pt x="5438141" y="0"/>
                  </a:lnTo>
                  <a:lnTo>
                    <a:pt x="5438141" y="2013441"/>
                  </a:lnTo>
                  <a:lnTo>
                    <a:pt x="0" y="2013441"/>
                  </a:lnTo>
                  <a:close/>
                </a:path>
              </a:pathLst>
            </a:custGeom>
            <a:solidFill>
              <a:srgbClr val="1D3642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438141" cy="2051541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15736" y="4162495"/>
            <a:ext cx="4982023" cy="1776855"/>
            <a:chOff x="0" y="0"/>
            <a:chExt cx="5396543" cy="19246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96543" cy="1924695"/>
            </a:xfrm>
            <a:custGeom>
              <a:avLst/>
              <a:gdLst/>
              <a:ahLst/>
              <a:cxnLst/>
              <a:rect r="r" b="b" t="t" l="l"/>
              <a:pathLst>
                <a:path h="1924695" w="5396543">
                  <a:moveTo>
                    <a:pt x="0" y="0"/>
                  </a:moveTo>
                  <a:lnTo>
                    <a:pt x="5396543" y="0"/>
                  </a:lnTo>
                  <a:lnTo>
                    <a:pt x="5396543" y="1924695"/>
                  </a:lnTo>
                  <a:lnTo>
                    <a:pt x="0" y="1924695"/>
                  </a:lnTo>
                  <a:close/>
                </a:path>
              </a:pathLst>
            </a:custGeom>
            <a:solidFill>
              <a:srgbClr val="F6EED9"/>
            </a:solidFill>
            <a:ln w="28575" cap="sq">
              <a:solidFill>
                <a:srgbClr val="1D3642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396543" cy="1962795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779038" y="4369158"/>
            <a:ext cx="4255420" cy="146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5497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MODELO CONCEITUAL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6B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18943" y="989739"/>
            <a:ext cx="8410748" cy="8410748"/>
            <a:chOff x="0" y="0"/>
            <a:chExt cx="3241040" cy="3241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2700"/>
              <a:ext cx="3228340" cy="186690"/>
            </a:xfrm>
            <a:custGeom>
              <a:avLst/>
              <a:gdLst/>
              <a:ahLst/>
              <a:cxnLst/>
              <a:rect r="r" b="b" t="t" l="l"/>
              <a:pathLst>
                <a:path h="186690" w="3228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3101340" y="0"/>
                  </a:lnTo>
                  <a:cubicBezTo>
                    <a:pt x="3171190" y="0"/>
                    <a:pt x="3228340" y="57150"/>
                    <a:pt x="3228340" y="127000"/>
                  </a:cubicBezTo>
                  <a:lnTo>
                    <a:pt x="3228340" y="186690"/>
                  </a:lnTo>
                  <a:cubicBezTo>
                    <a:pt x="3228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solidFill>
              <a:srgbClr val="F6F7F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blipFill>
              <a:blip r:embed="rId2"/>
              <a:stretch>
                <a:fillRect l="-15179" t="-22741" r="-17438" b="-30229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41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3241040">
                  <a:moveTo>
                    <a:pt x="3107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3107690" y="3241040"/>
                  </a:lnTo>
                  <a:cubicBezTo>
                    <a:pt x="3181350" y="3241040"/>
                    <a:pt x="3241040" y="3181350"/>
                    <a:pt x="3241040" y="3107690"/>
                  </a:cubicBezTo>
                  <a:lnTo>
                    <a:pt x="3241040" y="133350"/>
                  </a:lnTo>
                  <a:cubicBezTo>
                    <a:pt x="3241040" y="59690"/>
                    <a:pt x="3181350" y="0"/>
                    <a:pt x="3107690" y="0"/>
                  </a:cubicBezTo>
                  <a:close/>
                  <a:moveTo>
                    <a:pt x="133350" y="12700"/>
                  </a:moveTo>
                  <a:lnTo>
                    <a:pt x="3107690" y="12700"/>
                  </a:lnTo>
                  <a:cubicBezTo>
                    <a:pt x="3173730" y="12700"/>
                    <a:pt x="3228340" y="67310"/>
                    <a:pt x="3228340" y="133350"/>
                  </a:cubicBezTo>
                  <a:lnTo>
                    <a:pt x="3228340" y="186690"/>
                  </a:ln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close/>
                  <a:moveTo>
                    <a:pt x="3107690" y="3228340"/>
                  </a:move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3228340" y="199390"/>
                  </a:lnTo>
                  <a:lnTo>
                    <a:pt x="3228340" y="3107690"/>
                  </a:lnTo>
                  <a:cubicBezTo>
                    <a:pt x="3228340" y="3175000"/>
                    <a:pt x="3175000" y="3228340"/>
                    <a:pt x="3107690" y="3228340"/>
                  </a:cubicBezTo>
                  <a:close/>
                </a:path>
              </a:pathLst>
            </a:custGeom>
            <a:solidFill>
              <a:srgbClr val="1D3642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5173C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2508250" cy="33020"/>
            </a:xfrm>
            <a:custGeom>
              <a:avLst/>
              <a:gdLst/>
              <a:ahLst/>
              <a:cxnLst/>
              <a:rect r="r" b="b" t="t" l="l"/>
              <a:pathLst>
                <a:path h="33020" w="2508250">
                  <a:moveTo>
                    <a:pt x="2491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2491740" y="0"/>
                  </a:lnTo>
                  <a:cubicBezTo>
                    <a:pt x="2500630" y="0"/>
                    <a:pt x="2508250" y="7620"/>
                    <a:pt x="2508250" y="16510"/>
                  </a:cubicBezTo>
                  <a:lnTo>
                    <a:pt x="2508250" y="16510"/>
                  </a:lnTo>
                  <a:cubicBezTo>
                    <a:pt x="2506980" y="25400"/>
                    <a:pt x="2500630" y="33020"/>
                    <a:pt x="2491740" y="3302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525578" y="4265720"/>
            <a:ext cx="5020426" cy="1858784"/>
            <a:chOff x="0" y="0"/>
            <a:chExt cx="5438141" cy="20134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8141" cy="2013441"/>
            </a:xfrm>
            <a:custGeom>
              <a:avLst/>
              <a:gdLst/>
              <a:ahLst/>
              <a:cxnLst/>
              <a:rect r="r" b="b" t="t" l="l"/>
              <a:pathLst>
                <a:path h="2013441" w="5438141">
                  <a:moveTo>
                    <a:pt x="0" y="0"/>
                  </a:moveTo>
                  <a:lnTo>
                    <a:pt x="5438141" y="0"/>
                  </a:lnTo>
                  <a:lnTo>
                    <a:pt x="5438141" y="2013441"/>
                  </a:lnTo>
                  <a:lnTo>
                    <a:pt x="0" y="2013441"/>
                  </a:lnTo>
                  <a:close/>
                </a:path>
              </a:pathLst>
            </a:custGeom>
            <a:solidFill>
              <a:srgbClr val="1D3642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438141" cy="2051541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15736" y="4162495"/>
            <a:ext cx="4982023" cy="1776855"/>
            <a:chOff x="0" y="0"/>
            <a:chExt cx="5396543" cy="19246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96543" cy="1924695"/>
            </a:xfrm>
            <a:custGeom>
              <a:avLst/>
              <a:gdLst/>
              <a:ahLst/>
              <a:cxnLst/>
              <a:rect r="r" b="b" t="t" l="l"/>
              <a:pathLst>
                <a:path h="1924695" w="5396543">
                  <a:moveTo>
                    <a:pt x="0" y="0"/>
                  </a:moveTo>
                  <a:lnTo>
                    <a:pt x="5396543" y="0"/>
                  </a:lnTo>
                  <a:lnTo>
                    <a:pt x="5396543" y="1924695"/>
                  </a:lnTo>
                  <a:lnTo>
                    <a:pt x="0" y="1924695"/>
                  </a:lnTo>
                  <a:close/>
                </a:path>
              </a:pathLst>
            </a:custGeom>
            <a:solidFill>
              <a:srgbClr val="F6EED9"/>
            </a:solidFill>
            <a:ln w="28575" cap="sq">
              <a:solidFill>
                <a:srgbClr val="1D3642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396543" cy="1962795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779038" y="4369158"/>
            <a:ext cx="4255420" cy="146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5497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MODELO LÓGICO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B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18943" y="989739"/>
            <a:ext cx="8410748" cy="8410748"/>
            <a:chOff x="0" y="0"/>
            <a:chExt cx="3241040" cy="3241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2700"/>
              <a:ext cx="3228340" cy="186690"/>
            </a:xfrm>
            <a:custGeom>
              <a:avLst/>
              <a:gdLst/>
              <a:ahLst/>
              <a:cxnLst/>
              <a:rect r="r" b="b" t="t" l="l"/>
              <a:pathLst>
                <a:path h="186690" w="3228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3101340" y="0"/>
                  </a:lnTo>
                  <a:cubicBezTo>
                    <a:pt x="3171190" y="0"/>
                    <a:pt x="3228340" y="57150"/>
                    <a:pt x="3228340" y="127000"/>
                  </a:cubicBezTo>
                  <a:lnTo>
                    <a:pt x="3228340" y="186690"/>
                  </a:lnTo>
                  <a:cubicBezTo>
                    <a:pt x="3228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solidFill>
              <a:srgbClr val="F6F7F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blipFill>
              <a:blip r:embed="rId2"/>
              <a:stretch>
                <a:fillRect l="-10119" t="-49675" r="-197104" b="-3365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41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3241040">
                  <a:moveTo>
                    <a:pt x="3107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3107690" y="3241040"/>
                  </a:lnTo>
                  <a:cubicBezTo>
                    <a:pt x="3181350" y="3241040"/>
                    <a:pt x="3241040" y="3181350"/>
                    <a:pt x="3241040" y="3107690"/>
                  </a:cubicBezTo>
                  <a:lnTo>
                    <a:pt x="3241040" y="133350"/>
                  </a:lnTo>
                  <a:cubicBezTo>
                    <a:pt x="3241040" y="59690"/>
                    <a:pt x="3181350" y="0"/>
                    <a:pt x="3107690" y="0"/>
                  </a:cubicBezTo>
                  <a:close/>
                  <a:moveTo>
                    <a:pt x="133350" y="12700"/>
                  </a:moveTo>
                  <a:lnTo>
                    <a:pt x="3107690" y="12700"/>
                  </a:lnTo>
                  <a:cubicBezTo>
                    <a:pt x="3173730" y="12700"/>
                    <a:pt x="3228340" y="67310"/>
                    <a:pt x="3228340" y="133350"/>
                  </a:cubicBezTo>
                  <a:lnTo>
                    <a:pt x="3228340" y="186690"/>
                  </a:ln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close/>
                  <a:moveTo>
                    <a:pt x="3107690" y="3228340"/>
                  </a:move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3228340" y="199390"/>
                  </a:lnTo>
                  <a:lnTo>
                    <a:pt x="3228340" y="3107690"/>
                  </a:lnTo>
                  <a:cubicBezTo>
                    <a:pt x="3228340" y="3175000"/>
                    <a:pt x="3175000" y="3228340"/>
                    <a:pt x="3107690" y="3228340"/>
                  </a:cubicBezTo>
                  <a:close/>
                </a:path>
              </a:pathLst>
            </a:custGeom>
            <a:solidFill>
              <a:srgbClr val="1D3642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5173C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2508250" cy="33020"/>
            </a:xfrm>
            <a:custGeom>
              <a:avLst/>
              <a:gdLst/>
              <a:ahLst/>
              <a:cxnLst/>
              <a:rect r="r" b="b" t="t" l="l"/>
              <a:pathLst>
                <a:path h="33020" w="2508250">
                  <a:moveTo>
                    <a:pt x="2491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2491740" y="0"/>
                  </a:lnTo>
                  <a:cubicBezTo>
                    <a:pt x="2500630" y="0"/>
                    <a:pt x="2508250" y="7620"/>
                    <a:pt x="2508250" y="16510"/>
                  </a:cubicBezTo>
                  <a:lnTo>
                    <a:pt x="2508250" y="16510"/>
                  </a:lnTo>
                  <a:cubicBezTo>
                    <a:pt x="2506980" y="25400"/>
                    <a:pt x="2500630" y="33020"/>
                    <a:pt x="2491740" y="3302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525578" y="4265720"/>
            <a:ext cx="5020426" cy="1858784"/>
            <a:chOff x="0" y="0"/>
            <a:chExt cx="5438141" cy="20134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8141" cy="2013441"/>
            </a:xfrm>
            <a:custGeom>
              <a:avLst/>
              <a:gdLst/>
              <a:ahLst/>
              <a:cxnLst/>
              <a:rect r="r" b="b" t="t" l="l"/>
              <a:pathLst>
                <a:path h="2013441" w="5438141">
                  <a:moveTo>
                    <a:pt x="0" y="0"/>
                  </a:moveTo>
                  <a:lnTo>
                    <a:pt x="5438141" y="0"/>
                  </a:lnTo>
                  <a:lnTo>
                    <a:pt x="5438141" y="2013441"/>
                  </a:lnTo>
                  <a:lnTo>
                    <a:pt x="0" y="2013441"/>
                  </a:lnTo>
                  <a:close/>
                </a:path>
              </a:pathLst>
            </a:custGeom>
            <a:solidFill>
              <a:srgbClr val="1D3642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438141" cy="2051541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15736" y="4162495"/>
            <a:ext cx="4982023" cy="1776855"/>
            <a:chOff x="0" y="0"/>
            <a:chExt cx="5396543" cy="19246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96543" cy="1924695"/>
            </a:xfrm>
            <a:custGeom>
              <a:avLst/>
              <a:gdLst/>
              <a:ahLst/>
              <a:cxnLst/>
              <a:rect r="r" b="b" t="t" l="l"/>
              <a:pathLst>
                <a:path h="1924695" w="5396543">
                  <a:moveTo>
                    <a:pt x="0" y="0"/>
                  </a:moveTo>
                  <a:lnTo>
                    <a:pt x="5396543" y="0"/>
                  </a:lnTo>
                  <a:lnTo>
                    <a:pt x="5396543" y="1924695"/>
                  </a:lnTo>
                  <a:lnTo>
                    <a:pt x="0" y="1924695"/>
                  </a:lnTo>
                  <a:close/>
                </a:path>
              </a:pathLst>
            </a:custGeom>
            <a:solidFill>
              <a:srgbClr val="F6EED9"/>
            </a:solidFill>
            <a:ln w="28575" cap="sq">
              <a:solidFill>
                <a:srgbClr val="1D3642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396543" cy="1962795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779038" y="4727718"/>
            <a:ext cx="4255420" cy="75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5497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CARTÃO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35989" y="6411476"/>
            <a:ext cx="3941517" cy="892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3379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Quantidade total de</a:t>
            </a:r>
          </a:p>
          <a:p>
            <a:pPr algn="ctr">
              <a:lnSpc>
                <a:spcPts val="3480"/>
              </a:lnSpc>
            </a:pPr>
            <a:r>
              <a:rPr lang="en-US" sz="3379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clientes em SP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73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18943" y="989739"/>
            <a:ext cx="8410748" cy="8410748"/>
            <a:chOff x="0" y="0"/>
            <a:chExt cx="3241040" cy="3241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2700"/>
              <a:ext cx="3228340" cy="186690"/>
            </a:xfrm>
            <a:custGeom>
              <a:avLst/>
              <a:gdLst/>
              <a:ahLst/>
              <a:cxnLst/>
              <a:rect r="r" b="b" t="t" l="l"/>
              <a:pathLst>
                <a:path h="186690" w="3228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3101340" y="0"/>
                  </a:lnTo>
                  <a:cubicBezTo>
                    <a:pt x="3171190" y="0"/>
                    <a:pt x="3228340" y="57150"/>
                    <a:pt x="3228340" y="127000"/>
                  </a:cubicBezTo>
                  <a:lnTo>
                    <a:pt x="3228340" y="186690"/>
                  </a:lnTo>
                  <a:cubicBezTo>
                    <a:pt x="3228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solidFill>
              <a:srgbClr val="F6F7F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blipFill>
              <a:blip r:embed="rId2"/>
              <a:stretch>
                <a:fillRect l="-9501" t="-46759" r="-175279" b="-23178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41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3241040">
                  <a:moveTo>
                    <a:pt x="3107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3107690" y="3241040"/>
                  </a:lnTo>
                  <a:cubicBezTo>
                    <a:pt x="3181350" y="3241040"/>
                    <a:pt x="3241040" y="3181350"/>
                    <a:pt x="3241040" y="3107690"/>
                  </a:cubicBezTo>
                  <a:lnTo>
                    <a:pt x="3241040" y="133350"/>
                  </a:lnTo>
                  <a:cubicBezTo>
                    <a:pt x="3241040" y="59690"/>
                    <a:pt x="3181350" y="0"/>
                    <a:pt x="3107690" y="0"/>
                  </a:cubicBezTo>
                  <a:close/>
                  <a:moveTo>
                    <a:pt x="133350" y="12700"/>
                  </a:moveTo>
                  <a:lnTo>
                    <a:pt x="3107690" y="12700"/>
                  </a:lnTo>
                  <a:cubicBezTo>
                    <a:pt x="3173730" y="12700"/>
                    <a:pt x="3228340" y="67310"/>
                    <a:pt x="3228340" y="133350"/>
                  </a:cubicBezTo>
                  <a:lnTo>
                    <a:pt x="3228340" y="186690"/>
                  </a:ln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close/>
                  <a:moveTo>
                    <a:pt x="3107690" y="3228340"/>
                  </a:move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3228340" y="199390"/>
                  </a:lnTo>
                  <a:lnTo>
                    <a:pt x="3228340" y="3107690"/>
                  </a:lnTo>
                  <a:cubicBezTo>
                    <a:pt x="3228340" y="3175000"/>
                    <a:pt x="3175000" y="3228340"/>
                    <a:pt x="3107690" y="3228340"/>
                  </a:cubicBezTo>
                  <a:close/>
                </a:path>
              </a:pathLst>
            </a:custGeom>
            <a:solidFill>
              <a:srgbClr val="1D3642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5173C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2508250" cy="33020"/>
            </a:xfrm>
            <a:custGeom>
              <a:avLst/>
              <a:gdLst/>
              <a:ahLst/>
              <a:cxnLst/>
              <a:rect r="r" b="b" t="t" l="l"/>
              <a:pathLst>
                <a:path h="33020" w="2508250">
                  <a:moveTo>
                    <a:pt x="2491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2491740" y="0"/>
                  </a:lnTo>
                  <a:cubicBezTo>
                    <a:pt x="2500630" y="0"/>
                    <a:pt x="2508250" y="7620"/>
                    <a:pt x="2508250" y="16510"/>
                  </a:cubicBezTo>
                  <a:lnTo>
                    <a:pt x="2508250" y="16510"/>
                  </a:lnTo>
                  <a:cubicBezTo>
                    <a:pt x="2506980" y="25400"/>
                    <a:pt x="2500630" y="33020"/>
                    <a:pt x="2491740" y="3302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525578" y="4265720"/>
            <a:ext cx="5020426" cy="1858784"/>
            <a:chOff x="0" y="0"/>
            <a:chExt cx="5438141" cy="20134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8141" cy="2013441"/>
            </a:xfrm>
            <a:custGeom>
              <a:avLst/>
              <a:gdLst/>
              <a:ahLst/>
              <a:cxnLst/>
              <a:rect r="r" b="b" t="t" l="l"/>
              <a:pathLst>
                <a:path h="2013441" w="5438141">
                  <a:moveTo>
                    <a:pt x="0" y="0"/>
                  </a:moveTo>
                  <a:lnTo>
                    <a:pt x="5438141" y="0"/>
                  </a:lnTo>
                  <a:lnTo>
                    <a:pt x="5438141" y="2013441"/>
                  </a:lnTo>
                  <a:lnTo>
                    <a:pt x="0" y="2013441"/>
                  </a:lnTo>
                  <a:close/>
                </a:path>
              </a:pathLst>
            </a:custGeom>
            <a:solidFill>
              <a:srgbClr val="1D3642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438141" cy="2051541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15736" y="4162495"/>
            <a:ext cx="4982023" cy="1776855"/>
            <a:chOff x="0" y="0"/>
            <a:chExt cx="5396543" cy="19246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96543" cy="1924695"/>
            </a:xfrm>
            <a:custGeom>
              <a:avLst/>
              <a:gdLst/>
              <a:ahLst/>
              <a:cxnLst/>
              <a:rect r="r" b="b" t="t" l="l"/>
              <a:pathLst>
                <a:path h="1924695" w="5396543">
                  <a:moveTo>
                    <a:pt x="0" y="0"/>
                  </a:moveTo>
                  <a:lnTo>
                    <a:pt x="5396543" y="0"/>
                  </a:lnTo>
                  <a:lnTo>
                    <a:pt x="5396543" y="1924695"/>
                  </a:lnTo>
                  <a:lnTo>
                    <a:pt x="0" y="1924695"/>
                  </a:lnTo>
                  <a:close/>
                </a:path>
              </a:pathLst>
            </a:custGeom>
            <a:solidFill>
              <a:srgbClr val="F6EED9"/>
            </a:solidFill>
            <a:ln w="28575" cap="sq">
              <a:solidFill>
                <a:srgbClr val="1D3642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396543" cy="1962795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779038" y="4727718"/>
            <a:ext cx="4255420" cy="750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5497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CARTÃO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35989" y="6411476"/>
            <a:ext cx="3941517" cy="892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3379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Média de renda mensal dos clientes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1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18943" y="989739"/>
            <a:ext cx="8410748" cy="8410748"/>
            <a:chOff x="0" y="0"/>
            <a:chExt cx="3241040" cy="3241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2700"/>
              <a:ext cx="3228340" cy="186690"/>
            </a:xfrm>
            <a:custGeom>
              <a:avLst/>
              <a:gdLst/>
              <a:ahLst/>
              <a:cxnLst/>
              <a:rect r="r" b="b" t="t" l="l"/>
              <a:pathLst>
                <a:path h="186690" w="3228340">
                  <a:moveTo>
                    <a:pt x="0" y="186690"/>
                  </a:moveTo>
                  <a:lnTo>
                    <a:pt x="0" y="127000"/>
                  </a:lnTo>
                  <a:cubicBezTo>
                    <a:pt x="0" y="57150"/>
                    <a:pt x="57150" y="0"/>
                    <a:pt x="127000" y="0"/>
                  </a:cubicBezTo>
                  <a:lnTo>
                    <a:pt x="3101340" y="0"/>
                  </a:lnTo>
                  <a:cubicBezTo>
                    <a:pt x="3171190" y="0"/>
                    <a:pt x="3228340" y="57150"/>
                    <a:pt x="3228340" y="127000"/>
                  </a:cubicBezTo>
                  <a:lnTo>
                    <a:pt x="3228340" y="186690"/>
                  </a:lnTo>
                  <a:cubicBezTo>
                    <a:pt x="3228340" y="186690"/>
                    <a:pt x="0" y="186690"/>
                    <a:pt x="0" y="18669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solidFill>
              <a:srgbClr val="F6F7F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3228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3228340">
                  <a:moveTo>
                    <a:pt x="3101340" y="3041650"/>
                  </a:moveTo>
                  <a:lnTo>
                    <a:pt x="127000" y="3041650"/>
                  </a:lnTo>
                  <a:cubicBezTo>
                    <a:pt x="57150" y="3041650"/>
                    <a:pt x="0" y="2984500"/>
                    <a:pt x="0" y="2914650"/>
                  </a:cubicBezTo>
                  <a:lnTo>
                    <a:pt x="0" y="0"/>
                  </a:lnTo>
                  <a:lnTo>
                    <a:pt x="3228340" y="0"/>
                  </a:lnTo>
                  <a:lnTo>
                    <a:pt x="3228340" y="2914650"/>
                  </a:lnTo>
                  <a:cubicBezTo>
                    <a:pt x="3228340" y="2985770"/>
                    <a:pt x="3171190" y="3041650"/>
                    <a:pt x="3101340" y="3041650"/>
                  </a:cubicBezTo>
                  <a:close/>
                </a:path>
              </a:pathLst>
            </a:custGeom>
            <a:blipFill>
              <a:blip r:embed="rId2"/>
              <a:stretch>
                <a:fillRect l="-32692" t="-36065" r="-131293" b="-21463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41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3241040">
                  <a:moveTo>
                    <a:pt x="3107690" y="0"/>
                  </a:moveTo>
                  <a:lnTo>
                    <a:pt x="133350" y="0"/>
                  </a:lnTo>
                  <a:cubicBezTo>
                    <a:pt x="59690" y="0"/>
                    <a:pt x="0" y="59690"/>
                    <a:pt x="0" y="133350"/>
                  </a:cubicBezTo>
                  <a:lnTo>
                    <a:pt x="0" y="3107690"/>
                  </a:lnTo>
                  <a:cubicBezTo>
                    <a:pt x="0" y="3181350"/>
                    <a:pt x="59690" y="3241040"/>
                    <a:pt x="133350" y="3241040"/>
                  </a:cubicBezTo>
                  <a:lnTo>
                    <a:pt x="3107690" y="3241040"/>
                  </a:lnTo>
                  <a:cubicBezTo>
                    <a:pt x="3181350" y="3241040"/>
                    <a:pt x="3241040" y="3181350"/>
                    <a:pt x="3241040" y="3107690"/>
                  </a:cubicBezTo>
                  <a:lnTo>
                    <a:pt x="3241040" y="133350"/>
                  </a:lnTo>
                  <a:cubicBezTo>
                    <a:pt x="3241040" y="59690"/>
                    <a:pt x="3181350" y="0"/>
                    <a:pt x="3107690" y="0"/>
                  </a:cubicBezTo>
                  <a:close/>
                  <a:moveTo>
                    <a:pt x="133350" y="12700"/>
                  </a:moveTo>
                  <a:lnTo>
                    <a:pt x="3107690" y="12700"/>
                  </a:lnTo>
                  <a:cubicBezTo>
                    <a:pt x="3173730" y="12700"/>
                    <a:pt x="3228340" y="67310"/>
                    <a:pt x="3228340" y="133350"/>
                  </a:cubicBezTo>
                  <a:lnTo>
                    <a:pt x="3228340" y="186690"/>
                  </a:lnTo>
                  <a:lnTo>
                    <a:pt x="12700" y="186690"/>
                  </a:lnTo>
                  <a:lnTo>
                    <a:pt x="12700" y="133350"/>
                  </a:lnTo>
                  <a:cubicBezTo>
                    <a:pt x="12700" y="67310"/>
                    <a:pt x="67310" y="12700"/>
                    <a:pt x="133350" y="12700"/>
                  </a:cubicBezTo>
                  <a:close/>
                  <a:moveTo>
                    <a:pt x="3107690" y="3228340"/>
                  </a:moveTo>
                  <a:lnTo>
                    <a:pt x="133350" y="3228340"/>
                  </a:lnTo>
                  <a:cubicBezTo>
                    <a:pt x="67310" y="3228340"/>
                    <a:pt x="12700" y="3173730"/>
                    <a:pt x="12700" y="3107690"/>
                  </a:cubicBezTo>
                  <a:lnTo>
                    <a:pt x="12700" y="199390"/>
                  </a:lnTo>
                  <a:lnTo>
                    <a:pt x="3228340" y="199390"/>
                  </a:lnTo>
                  <a:lnTo>
                    <a:pt x="3228340" y="3107690"/>
                  </a:lnTo>
                  <a:cubicBezTo>
                    <a:pt x="3228340" y="3175000"/>
                    <a:pt x="3175000" y="3228340"/>
                    <a:pt x="3107690" y="3228340"/>
                  </a:cubicBezTo>
                  <a:close/>
                </a:path>
              </a:pathLst>
            </a:custGeom>
            <a:solidFill>
              <a:srgbClr val="1D3642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5173C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2508250" cy="33020"/>
            </a:xfrm>
            <a:custGeom>
              <a:avLst/>
              <a:gdLst/>
              <a:ahLst/>
              <a:cxnLst/>
              <a:rect r="r" b="b" t="t" l="l"/>
              <a:pathLst>
                <a:path h="33020" w="2508250">
                  <a:moveTo>
                    <a:pt x="2491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2491740" y="0"/>
                  </a:lnTo>
                  <a:cubicBezTo>
                    <a:pt x="2500630" y="0"/>
                    <a:pt x="2508250" y="7620"/>
                    <a:pt x="2508250" y="16510"/>
                  </a:cubicBezTo>
                  <a:lnTo>
                    <a:pt x="2508250" y="16510"/>
                  </a:lnTo>
                  <a:cubicBezTo>
                    <a:pt x="2506980" y="25400"/>
                    <a:pt x="2500630" y="33020"/>
                    <a:pt x="2491740" y="33020"/>
                  </a:cubicBezTo>
                  <a:close/>
                </a:path>
              </a:pathLst>
            </a:custGeom>
            <a:solidFill>
              <a:srgbClr val="FFD14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525578" y="4265720"/>
            <a:ext cx="5020426" cy="1858784"/>
            <a:chOff x="0" y="0"/>
            <a:chExt cx="5438141" cy="20134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38141" cy="2013441"/>
            </a:xfrm>
            <a:custGeom>
              <a:avLst/>
              <a:gdLst/>
              <a:ahLst/>
              <a:cxnLst/>
              <a:rect r="r" b="b" t="t" l="l"/>
              <a:pathLst>
                <a:path h="2013441" w="5438141">
                  <a:moveTo>
                    <a:pt x="0" y="0"/>
                  </a:moveTo>
                  <a:lnTo>
                    <a:pt x="5438141" y="0"/>
                  </a:lnTo>
                  <a:lnTo>
                    <a:pt x="5438141" y="2013441"/>
                  </a:lnTo>
                  <a:lnTo>
                    <a:pt x="0" y="2013441"/>
                  </a:lnTo>
                  <a:close/>
                </a:path>
              </a:pathLst>
            </a:custGeom>
            <a:solidFill>
              <a:srgbClr val="1D3642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438141" cy="2051541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15736" y="4162495"/>
            <a:ext cx="4982023" cy="1776855"/>
            <a:chOff x="0" y="0"/>
            <a:chExt cx="5396543" cy="19246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96543" cy="1924695"/>
            </a:xfrm>
            <a:custGeom>
              <a:avLst/>
              <a:gdLst/>
              <a:ahLst/>
              <a:cxnLst/>
              <a:rect r="r" b="b" t="t" l="l"/>
              <a:pathLst>
                <a:path h="1924695" w="5396543">
                  <a:moveTo>
                    <a:pt x="0" y="0"/>
                  </a:moveTo>
                  <a:lnTo>
                    <a:pt x="5396543" y="0"/>
                  </a:lnTo>
                  <a:lnTo>
                    <a:pt x="5396543" y="1924695"/>
                  </a:lnTo>
                  <a:lnTo>
                    <a:pt x="0" y="1924695"/>
                  </a:lnTo>
                  <a:close/>
                </a:path>
              </a:pathLst>
            </a:custGeom>
            <a:solidFill>
              <a:srgbClr val="F6EED9"/>
            </a:solidFill>
            <a:ln w="28575" cap="sq">
              <a:solidFill>
                <a:srgbClr val="1D3642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396543" cy="1962795"/>
            </a:xfrm>
            <a:prstGeom prst="rect">
              <a:avLst/>
            </a:prstGeom>
          </p:spPr>
          <p:txBody>
            <a:bodyPr anchor="ctr" rtlCol="false" tIns="42165" lIns="42165" bIns="42165" rIns="4216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779038" y="4369158"/>
            <a:ext cx="4255420" cy="146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5497">
                <a:solidFill>
                  <a:srgbClr val="1D3642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GRÁFICO DE BARRAS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35989" y="6192401"/>
            <a:ext cx="3941517" cy="133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3379">
                <a:solidFill>
                  <a:srgbClr val="1D36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Distribuição de clientes por cidade dentro do estado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DAGdq-Csm8Q</dc:identifier>
  <dcterms:modified xsi:type="dcterms:W3CDTF">2011-08-01T06:04:30Z</dcterms:modified>
  <cp:revision>1</cp:revision>
  <dc:title>criativo</dc:title>
</cp:coreProperties>
</file>