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1" r:id="rId3"/>
  </p:sldMasterIdLst>
  <p:notesMasterIdLst>
    <p:notesMasterId r:id="rId22"/>
  </p:notesMasterIdLst>
  <p:sldIdLst>
    <p:sldId id="450" r:id="rId4"/>
    <p:sldId id="477" r:id="rId5"/>
    <p:sldId id="478" r:id="rId6"/>
    <p:sldId id="464" r:id="rId7"/>
    <p:sldId id="479" r:id="rId8"/>
    <p:sldId id="466" r:id="rId9"/>
    <p:sldId id="476" r:id="rId10"/>
    <p:sldId id="467" r:id="rId11"/>
    <p:sldId id="480" r:id="rId12"/>
    <p:sldId id="468" r:id="rId13"/>
    <p:sldId id="481" r:id="rId14"/>
    <p:sldId id="482" r:id="rId15"/>
    <p:sldId id="483" r:id="rId16"/>
    <p:sldId id="484" r:id="rId17"/>
    <p:sldId id="485" r:id="rId18"/>
    <p:sldId id="486" r:id="rId19"/>
    <p:sldId id="475" r:id="rId20"/>
    <p:sldId id="48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3E71C-3FA0-46BF-9C3E-1CB55DD54CFB}" type="datetimeFigureOut">
              <a:rPr lang="en-US" smtClean="0"/>
              <a:t>7/3/2022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9A4B4-B12C-4EEF-A57F-E2F73673ABF2}" type="slidenum">
              <a:rPr lang="en-US" smtClean="0"/>
              <a:t>‹#›</a:t>
            </a:fld>
            <a:endParaRPr lang="en-US"/>
          </a:p>
        </p:txBody>
      </p:sp>
    </p:spTree>
    <p:extLst>
      <p:ext uri="{BB962C8B-B14F-4D97-AF65-F5344CB8AC3E}">
        <p14:creationId xmlns:p14="http://schemas.microsoft.com/office/powerpoint/2010/main" val="9546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38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720725"/>
            <a:ext cx="50895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FEB637-BC42-497E-9119-65CA0380A6EE}" type="slidenum">
              <a:rPr kumimoji="0" lang="en-GB"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992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9D453-0461-370B-7677-A32AB7D925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95DE8E-2CFC-14B1-5946-2C55138D7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055EA0-2372-8236-A830-133EB6B2AFB8}"/>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5" name="页脚占位符 4">
            <a:extLst>
              <a:ext uri="{FF2B5EF4-FFF2-40B4-BE49-F238E27FC236}">
                <a16:creationId xmlns:a16="http://schemas.microsoft.com/office/drawing/2014/main" id="{17E5E51B-E037-52FF-C6F3-38EC4F498D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4DCE7-4889-F2AE-39DA-B8233D306737}"/>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88744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FA637-6EEB-5BB2-608E-66CC9F9630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F3FADF-8010-337A-EE6B-F849DE5046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A40453-1DAB-D29C-B108-11D5A0A056B5}"/>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5" name="页脚占位符 4">
            <a:extLst>
              <a:ext uri="{FF2B5EF4-FFF2-40B4-BE49-F238E27FC236}">
                <a16:creationId xmlns:a16="http://schemas.microsoft.com/office/drawing/2014/main" id="{0D1634E4-73E3-D21A-1FEF-2EE50EC229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EFC75-F30C-EAF8-342E-F8BD299F4E5E}"/>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3072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4BEA04-AFB8-6979-97E6-EF542DFFE5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4FD7FA-7DCA-EA54-7B85-F8A7719E35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7FB93B-7796-26C2-7432-21CF478FF4A0}"/>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5" name="页脚占位符 4">
            <a:extLst>
              <a:ext uri="{FF2B5EF4-FFF2-40B4-BE49-F238E27FC236}">
                <a16:creationId xmlns:a16="http://schemas.microsoft.com/office/drawing/2014/main" id="{518E368C-D111-CC3C-49BF-364CA4990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8EEBA-28A7-BBC2-E199-2C438E484AF7}"/>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93437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a:t>单击图标添加图片</a:t>
            </a:r>
            <a:endParaRPr lang="en-US" noProof="0" dirty="0"/>
          </a:p>
        </p:txBody>
      </p:sp>
      <p:pic>
        <p:nvPicPr>
          <p:cNvPr id="19"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14128697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3418237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pic>
        <p:nvPicPr>
          <p:cNvPr id="26" name="175商标"/>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Tree>
    <p:extLst>
      <p:ext uri="{BB962C8B-B14F-4D97-AF65-F5344CB8AC3E}">
        <p14:creationId xmlns:p14="http://schemas.microsoft.com/office/powerpoint/2010/main" val="35916718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946615312"/>
      </p:ext>
    </p:extLst>
  </p:cSld>
  <p:clrMapOvr>
    <a:masterClrMapping/>
  </p:clrMapOvr>
  <p:transition>
    <p:fade/>
  </p:transition>
  <p:extLst>
    <p:ext uri="{DCECCB84-F9BA-43D5-87BE-67443E8EF086}">
      <p15:sldGuideLst xmlns:p15="http://schemas.microsoft.com/office/powerpoint/2012/main">
        <p15:guide id="1" orient="horz" pos="238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40081926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933188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065628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3737394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318E1-EEDA-A561-B8ED-02C631E6F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89D79-1159-FCB7-3849-EB3916E689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77C6C9-2084-C1B3-D029-286761969B22}"/>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5" name="页脚占位符 4">
            <a:extLst>
              <a:ext uri="{FF2B5EF4-FFF2-40B4-BE49-F238E27FC236}">
                <a16:creationId xmlns:a16="http://schemas.microsoft.com/office/drawing/2014/main" id="{8E82426F-546F-9826-F4B8-200441F45D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5309B-4818-7267-AAEA-10D4AA90BE12}"/>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4037109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1496898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4055520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2878096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1106796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8809469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3207300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单击此处编辑母版文本样式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983122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829486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a:t>点击添加标题</a:t>
            </a:r>
            <a:endParaRPr lang="en-US" dirty="0"/>
          </a:p>
        </p:txBody>
      </p:sp>
    </p:spTree>
    <p:extLst>
      <p:ext uri="{BB962C8B-B14F-4D97-AF65-F5344CB8AC3E}">
        <p14:creationId xmlns:p14="http://schemas.microsoft.com/office/powerpoint/2010/main" val="293922272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n-lt"/>
                <a:ea typeface="+mn-ea"/>
                <a:cs typeface="Calibri" panose="020F0502020204030204" pitchFamily="34" charset="0"/>
              </a:rPr>
              <a:t>演示文稿标题</a:t>
            </a: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a:t>单击此处编辑母版文本样式</a:t>
            </a:r>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a:t>单击此处编辑母版文本样式</a:t>
            </a:r>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409855982"/>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1BD8E-37DC-0FDF-E654-E6F48534BE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5DF6A2-0ADB-BC17-F607-0FDF6281A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AA153D-97A0-8F15-49F2-91E56B236385}"/>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5" name="页脚占位符 4">
            <a:extLst>
              <a:ext uri="{FF2B5EF4-FFF2-40B4-BE49-F238E27FC236}">
                <a16:creationId xmlns:a16="http://schemas.microsoft.com/office/drawing/2014/main" id="{C4F1FD7C-1CA7-95B6-5DF6-FDB3F21DA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16BD17-6A9C-520D-A91D-ABC87CA1A433}"/>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32182539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838357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3839029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40399579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32970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734961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2018139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a:t>单击此处编辑母版文本样式</a:t>
            </a:r>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59042321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414672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083939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7443861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4996B-97C8-2503-90CD-79AAA61D99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87DB23-4471-6A9D-8AAB-16B64A0594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596B33-4D52-9603-AA2B-C4D8840A0C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49E53F-7F57-7322-F0C8-6D9D99264111}"/>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6" name="页脚占位符 5">
            <a:extLst>
              <a:ext uri="{FF2B5EF4-FFF2-40B4-BE49-F238E27FC236}">
                <a16:creationId xmlns:a16="http://schemas.microsoft.com/office/drawing/2014/main" id="{E05DDD38-D89C-8D64-DFC5-FA72156A1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662AD-3880-2A92-05FD-91DD1C9EEA6F}"/>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1567380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71906066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399396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5378920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03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016500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72856230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07043545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89522331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a:t>单击此处编辑母版标题样式</a:t>
            </a:r>
            <a:endParaRPr lang="en-US" noProof="0" dirty="0"/>
          </a:p>
        </p:txBody>
      </p:sp>
    </p:spTree>
    <p:extLst>
      <p:ext uri="{BB962C8B-B14F-4D97-AF65-F5344CB8AC3E}">
        <p14:creationId xmlns:p14="http://schemas.microsoft.com/office/powerpoint/2010/main" val="214451637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2244003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7C4E9-AFB6-8693-A533-8BB7717E41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51E8C4-6C91-9E16-03CE-A0B32F787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60272A-BFBF-F18B-9565-310881E786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27435E-0A08-2273-4B6F-E50348C03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F76AC3-4697-0269-61D0-9AB169D6A9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0D5946-2E62-8138-F5E4-F98B6DDE470A}"/>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8" name="页脚占位符 7">
            <a:extLst>
              <a:ext uri="{FF2B5EF4-FFF2-40B4-BE49-F238E27FC236}">
                <a16:creationId xmlns:a16="http://schemas.microsoft.com/office/drawing/2014/main" id="{83C7BF0B-7864-39B4-2CBE-1F04B6117BA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A0ACA2-3E39-50F6-08B8-2F954D2DC268}"/>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3860923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a:t>   此处为赞助书</a:t>
            </a:r>
            <a:r>
              <a:rPr lang="en-US" altLang="zh-CN" sz="900" dirty="0"/>
              <a:t>/</a:t>
            </a:r>
            <a:r>
              <a:rPr lang="zh-CN" altLang="en-US" sz="900" dirty="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a:t>单击此处编辑母版文本样式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2866815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a:t>单击此处编辑母版文本样式</a:t>
            </a:r>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5241629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endParaRPr lang="zh-CN" altLang="en-US" noProof="0" dirty="0"/>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smtClean="0"/>
              <a:t>点击添加文稿标题</a:t>
            </a:r>
            <a:endParaRPr lang="zh-CN" altLang="en-US" noProof="0" dirty="0"/>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smtClean="0"/>
              <a:t>单击图标添加图片</a:t>
            </a:r>
            <a:endParaRPr lang="en-US" noProof="0" dirty="0"/>
          </a:p>
        </p:txBody>
      </p:sp>
      <p:pic>
        <p:nvPicPr>
          <p:cNvPr id="19"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184439866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50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endParaRPr lang="zh-CN" altLang="en-US" noProof="0" dirty="0"/>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smtClean="0"/>
              <a:t>点击添加文稿标题</a:t>
            </a:r>
            <a:endParaRPr lang="zh-CN" altLang="en-US" noProof="0" dirty="0"/>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smtClean="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26714919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506">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pic>
        <p:nvPicPr>
          <p:cNvPr id="26"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endParaRPr lang="zh-CN" altLang="en-US" noProof="0" dirty="0"/>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smtClean="0"/>
              <a:t>点击添加文稿标题</a:t>
            </a:r>
            <a:endParaRPr lang="zh-CN" altLang="en-US" noProof="0" dirty="0"/>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smtClean="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378765501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506">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a:t>
            </a:r>
            <a:r>
              <a:rPr lang="zh-CN" altLang="en-US" noProof="0" dirty="0" smtClean="0"/>
              <a:t>文本样式</a:t>
            </a:r>
            <a:endParaRPr lang="zh-CN" altLang="en-US" noProof="0" dirty="0"/>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000130668"/>
      </p:ext>
    </p:extLst>
  </p:cSld>
  <p:clrMapOvr>
    <a:masterClrMapping/>
  </p:clrMapOvr>
  <p:transition>
    <p:fade/>
  </p:transition>
  <p:extLst mod="1">
    <p:ext uri="{DCECCB84-F9BA-43D5-87BE-67443E8EF086}">
      <p15:sldGuideLst xmlns:p15="http://schemas.microsoft.com/office/powerpoint/2012/main">
        <p15:guide id="1" orient="horz" pos="238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1633323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51944495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a:t>
            </a:r>
            <a:r>
              <a:rPr lang="zh-CN" altLang="en-US" noProof="0" dirty="0" smtClean="0"/>
              <a:t>编辑</a:t>
            </a:r>
            <a:r>
              <a:rPr lang="zh-CN" altLang="en-US" noProof="0" dirty="0"/>
              <a:t>母版标题</a:t>
            </a:r>
            <a:r>
              <a:rPr lang="zh-CN" altLang="en-US" noProof="0" dirty="0" smtClean="0"/>
              <a:t>样式</a:t>
            </a:r>
            <a:endParaRPr lang="en-US" noProof="0" dirty="0"/>
          </a:p>
        </p:txBody>
      </p:sp>
    </p:spTree>
    <p:extLst>
      <p:ext uri="{BB962C8B-B14F-4D97-AF65-F5344CB8AC3E}">
        <p14:creationId xmlns:p14="http://schemas.microsoft.com/office/powerpoint/2010/main" val="37344402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a:t>
            </a:r>
            <a:r>
              <a:rPr lang="zh-CN" altLang="en-US" noProof="0" dirty="0" smtClean="0"/>
              <a:t>样式</a:t>
            </a:r>
            <a:endParaRPr lang="zh-CN" altLang="en-US" noProof="0" dirty="0"/>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0587398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B1A1E-9501-0EB0-1023-60BFD6B62A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0D9CC4-CF10-9915-60B0-3309B8FBB657}"/>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4" name="页脚占位符 3">
            <a:extLst>
              <a:ext uri="{FF2B5EF4-FFF2-40B4-BE49-F238E27FC236}">
                <a16:creationId xmlns:a16="http://schemas.microsoft.com/office/drawing/2014/main" id="{FEE1A1E6-90FE-C043-37C5-6463327C15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EDCE7A-B66C-EA45-8AC6-9087FC2FB27C}"/>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421289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8162651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a:t>
            </a:r>
            <a:r>
              <a:rPr lang="zh-CN" altLang="en-US" noProof="0" dirty="0" smtClean="0"/>
              <a:t>编辑母版</a:t>
            </a:r>
            <a:r>
              <a:rPr lang="zh-CN" altLang="en-US" noProof="0" dirty="0"/>
              <a:t>标题</a:t>
            </a:r>
            <a:r>
              <a:rPr lang="zh-CN" altLang="en-US" noProof="0" dirty="0" smtClean="0"/>
              <a:t>样式</a:t>
            </a:r>
            <a:endParaRPr lang="en-US" noProof="0" dirty="0"/>
          </a:p>
        </p:txBody>
      </p:sp>
    </p:spTree>
    <p:extLst>
      <p:ext uri="{BB962C8B-B14F-4D97-AF65-F5344CB8AC3E}">
        <p14:creationId xmlns:p14="http://schemas.microsoft.com/office/powerpoint/2010/main" val="404736366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n-lt"/>
                <a:ea typeface="+mn-ea"/>
                <a:cs typeface="Calibri" panose="020F0502020204030204" pitchFamily="34" charset="0"/>
              </a:rPr>
              <a:t>演示文稿标题</a:t>
            </a:r>
            <a:endParaRPr lang="zh-CN" altLang="en-US" sz="726" kern="1200" noProof="0" dirty="0">
              <a:solidFill>
                <a:schemeClr val="bg1"/>
              </a:solidFill>
              <a:latin typeface="+mn-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点击添加关键幻灯片内容</a:t>
            </a:r>
            <a:endParaRPr lang="zh-CN" altLang="en-US" noProof="0" dirty="0"/>
          </a:p>
        </p:txBody>
      </p:sp>
    </p:spTree>
    <p:extLst>
      <p:ext uri="{BB962C8B-B14F-4D97-AF65-F5344CB8AC3E}">
        <p14:creationId xmlns:p14="http://schemas.microsoft.com/office/powerpoint/2010/main" val="373687816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n-lt"/>
                <a:ea typeface="+mn-ea"/>
                <a:cs typeface="Calibri" panose="020F0502020204030204" pitchFamily="34" charset="0"/>
              </a:rPr>
              <a:t>演示文稿标题</a:t>
            </a:r>
            <a:endParaRPr lang="zh-CN" altLang="en-US" sz="726" kern="1200" noProof="0" dirty="0">
              <a:solidFill>
                <a:schemeClr val="bg1"/>
              </a:solidFill>
              <a:latin typeface="+mn-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a:t>
            </a:r>
            <a:r>
              <a:rPr lang="zh-CN" altLang="en-US" noProof="0" smtClean="0"/>
              <a:t>幻灯片内容</a:t>
            </a:r>
            <a:endParaRPr lang="zh-CN" altLang="en-US" noProof="0" dirty="0"/>
          </a:p>
        </p:txBody>
      </p:sp>
    </p:spTree>
    <p:extLst>
      <p:ext uri="{BB962C8B-B14F-4D97-AF65-F5344CB8AC3E}">
        <p14:creationId xmlns:p14="http://schemas.microsoft.com/office/powerpoint/2010/main" val="2695880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n-lt"/>
                <a:ea typeface="+mn-ea"/>
                <a:cs typeface="Calibri" panose="020F0502020204030204" pitchFamily="34" charset="0"/>
              </a:rPr>
              <a:t>演示文稿标题</a:t>
            </a:r>
            <a:endParaRPr lang="zh-CN" altLang="en-US" sz="726" kern="1200" noProof="0" dirty="0">
              <a:solidFill>
                <a:schemeClr val="bg1"/>
              </a:solidFill>
              <a:latin typeface="+mn-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a:t>
            </a:r>
            <a:r>
              <a:rPr lang="zh-CN" altLang="en-US" noProof="0" smtClean="0"/>
              <a:t>幻灯片内容</a:t>
            </a:r>
            <a:endParaRPr lang="zh-CN" altLang="en-US" noProof="0" dirty="0"/>
          </a:p>
        </p:txBody>
      </p:sp>
    </p:spTree>
    <p:extLst>
      <p:ext uri="{BB962C8B-B14F-4D97-AF65-F5344CB8AC3E}">
        <p14:creationId xmlns:p14="http://schemas.microsoft.com/office/powerpoint/2010/main" val="348708995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点击添加关键幻灯片内容</a:t>
            </a:r>
            <a:endParaRPr lang="zh-CN" altLang="en-US" noProof="0" dirty="0"/>
          </a:p>
        </p:txBody>
      </p:sp>
    </p:spTree>
    <p:extLst>
      <p:ext uri="{BB962C8B-B14F-4D97-AF65-F5344CB8AC3E}">
        <p14:creationId xmlns:p14="http://schemas.microsoft.com/office/powerpoint/2010/main" val="36917151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a:t>
            </a:r>
            <a:r>
              <a:rPr lang="zh-CN" altLang="en-US" dirty="0" smtClean="0"/>
              <a:t>文本</a:t>
            </a:r>
            <a:r>
              <a:rPr lang="zh-CN" altLang="en-US" dirty="0"/>
              <a:t>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81228385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3789348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smtClean="0"/>
              <a:t>点击添加标题</a:t>
            </a:r>
            <a:endParaRPr lang="en-US" dirty="0"/>
          </a:p>
        </p:txBody>
      </p:sp>
    </p:spTree>
    <p:extLst>
      <p:ext uri="{BB962C8B-B14F-4D97-AF65-F5344CB8AC3E}">
        <p14:creationId xmlns:p14="http://schemas.microsoft.com/office/powerpoint/2010/main" val="256453903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tx1"/>
                </a:solidFill>
                <a:latin typeface="+mn-lt"/>
                <a:ea typeface="+mn-ea"/>
                <a:cs typeface="Calibri" panose="020F0502020204030204" pitchFamily="34" charset="0"/>
              </a:rPr>
              <a:t>演示文稿标题</a:t>
            </a:r>
            <a:endParaRPr lang="zh-CN" altLang="en-US" sz="726" kern="1200" noProof="0" dirty="0">
              <a:solidFill>
                <a:schemeClr val="tx1"/>
              </a:solidFill>
              <a:latin typeface="+mn-lt"/>
              <a:ea typeface="+mn-ea"/>
              <a:cs typeface="Calibri" panose="020F0502020204030204" pitchFamily="34" charset="0"/>
            </a:endParaRP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smtClean="0"/>
              <a:t>单击此处编辑母版文本样式</a:t>
            </a:r>
            <a:endParaRPr lang="zh-CN" altLang="en-US" dirty="0"/>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smtClean="0"/>
              <a:t>单击此处编辑母版文本样式</a:t>
            </a:r>
            <a:endParaRPr lang="zh-CN" altLang="en-US" dirty="0"/>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697656383"/>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20B63D-AAB4-BAB8-2183-931545C2ACAC}"/>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3" name="页脚占位符 2">
            <a:extLst>
              <a:ext uri="{FF2B5EF4-FFF2-40B4-BE49-F238E27FC236}">
                <a16:creationId xmlns:a16="http://schemas.microsoft.com/office/drawing/2014/main" id="{B5CF0168-6B3C-FFA2-2E7B-C498B10DF6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1DDD76-74D3-A134-CF4D-A45365071481}"/>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6005340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smtClean="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82814359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62832506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smtClean="0"/>
              <a:t>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70077582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04161157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01219912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9946967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smtClean="0"/>
              <a:t>单击此处编辑母版文本样式</a:t>
            </a:r>
            <a:endParaRPr lang="zh-CN" altLang="en-US" noProof="0" dirty="0"/>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54413146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smtClean="0"/>
              <a:t>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74795404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smtClean="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smtClean="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smtClean="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smtClean="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39018290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smtClean="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smtClean="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smtClean="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smtClean="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0846669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61C9C-59F6-AF1E-91EF-81318322F0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524E44-D2E4-1061-106C-5E4F3291B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4C999A-2D53-216F-368F-963B0D1E3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D2C713-32E8-AE27-9D63-D36E7119FBC3}"/>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6" name="页脚占位符 5">
            <a:extLst>
              <a:ext uri="{FF2B5EF4-FFF2-40B4-BE49-F238E27FC236}">
                <a16:creationId xmlns:a16="http://schemas.microsoft.com/office/drawing/2014/main" id="{2598F82E-79E6-E552-79DC-D41076AA4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64BAE5-69A8-63C6-DAE6-0C4783009BBE}"/>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6137267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52834978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423502846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50000684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47992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57596958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6655287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54942921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8692295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smtClean="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prstClr val="white"/>
                </a:solidFill>
                <a:effectLst/>
                <a:uLnTx/>
                <a:uFillTx/>
                <a:latin typeface="Calibri"/>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smtClean="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smtClean="0"/>
              <a:t>单击此处编辑母版标题样式</a:t>
            </a:r>
            <a:endParaRPr lang="en-US" noProof="0" dirty="0"/>
          </a:p>
        </p:txBody>
      </p:sp>
    </p:spTree>
    <p:extLst>
      <p:ext uri="{BB962C8B-B14F-4D97-AF65-F5344CB8AC3E}">
        <p14:creationId xmlns:p14="http://schemas.microsoft.com/office/powerpoint/2010/main" val="19807794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6944757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18BD4-AA5A-07DE-CFDC-EE715651E4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A7D70D-11D7-2386-E93B-CB0299A19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03A11A-F8E3-E0F1-07BA-464EF4033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74A234-4A43-3E76-3B88-5FAB8910C831}"/>
              </a:ext>
            </a:extLst>
          </p:cNvPr>
          <p:cNvSpPr>
            <a:spLocks noGrp="1"/>
          </p:cNvSpPr>
          <p:nvPr>
            <p:ph type="dt" sz="half" idx="10"/>
          </p:nvPr>
        </p:nvSpPr>
        <p:spPr/>
        <p:txBody>
          <a:bodyPr/>
          <a:lstStyle/>
          <a:p>
            <a:fld id="{545C5464-B179-41A4-BE42-183DEF7605A8}" type="datetimeFigureOut">
              <a:rPr lang="zh-CN" altLang="en-US" smtClean="0"/>
              <a:t>03/07/2022</a:t>
            </a:fld>
            <a:endParaRPr lang="zh-CN" altLang="en-US"/>
          </a:p>
        </p:txBody>
      </p:sp>
      <p:sp>
        <p:nvSpPr>
          <p:cNvPr id="6" name="页脚占位符 5">
            <a:extLst>
              <a:ext uri="{FF2B5EF4-FFF2-40B4-BE49-F238E27FC236}">
                <a16:creationId xmlns:a16="http://schemas.microsoft.com/office/drawing/2014/main" id="{40B2FFC4-2380-E3BF-A468-F52217F2A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EDACBB-A6FA-C316-A27D-6A8497D10339}"/>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8017974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smtClean="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smtClean="0"/>
              <a:t>   此处为赞助书</a:t>
            </a:r>
            <a:r>
              <a:rPr lang="en-US" altLang="zh-CN" sz="900" dirty="0" smtClean="0"/>
              <a:t>/</a:t>
            </a:r>
            <a:r>
              <a:rPr lang="zh-CN" altLang="en-US" sz="900" dirty="0" smtClean="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smtClean="0"/>
              <a:t>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311146351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smtClean="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smtClean="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smtClean="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smtClean="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smtClean="0"/>
              <a:t>单击此处编辑母版文本样式</a:t>
            </a:r>
            <a:endParaRPr lang="zh-CN" altLang="en-US" dirty="0"/>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8883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CA1692-70D2-7862-DC8C-7BB839741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0D09D4-D41E-7663-5F5B-5DC5D9961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0FD4AC-563B-58A4-2A94-836724BF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C5464-B179-41A4-BE42-183DEF7605A8}" type="datetimeFigureOut">
              <a:rPr lang="zh-CN" altLang="en-US" smtClean="0"/>
              <a:t>03/07/2022</a:t>
            </a:fld>
            <a:endParaRPr lang="zh-CN" altLang="en-US"/>
          </a:p>
        </p:txBody>
      </p:sp>
      <p:sp>
        <p:nvSpPr>
          <p:cNvPr id="5" name="页脚占位符 4">
            <a:extLst>
              <a:ext uri="{FF2B5EF4-FFF2-40B4-BE49-F238E27FC236}">
                <a16:creationId xmlns:a16="http://schemas.microsoft.com/office/drawing/2014/main" id="{31F0739D-1FFA-47AE-FF68-35E42B048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1757B1-D3A8-91A9-E4D8-6FC22021D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16681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5" name="演示文稿标题"/>
          <p:cNvSpPr txBox="1"/>
          <p:nvPr/>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j-lt"/>
                <a:ea typeface="+mn-ea"/>
                <a:cs typeface="Calibri" panose="020F0502020204030204" pitchFamily="34" charset="0"/>
              </a:rPr>
              <a:t>演示文稿标题</a:t>
            </a: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a:t>单击此处编辑母版文本样式</a:t>
            </a:r>
          </a:p>
        </p:txBody>
      </p:sp>
    </p:spTree>
    <p:extLst>
      <p:ext uri="{BB962C8B-B14F-4D97-AF65-F5344CB8AC3E}">
        <p14:creationId xmlns:p14="http://schemas.microsoft.com/office/powerpoint/2010/main" val="1502537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5" name="演示文稿标题"/>
          <p:cNvSpPr txBox="1"/>
          <p:nvPr/>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tx1"/>
                </a:solidFill>
                <a:latin typeface="+mj-lt"/>
                <a:ea typeface="+mn-ea"/>
                <a:cs typeface="Calibri" panose="020F0502020204030204" pitchFamily="34" charset="0"/>
              </a:rPr>
              <a:t>演示文稿标题</a:t>
            </a:r>
            <a:endParaRPr lang="zh-CN" altLang="en-US" sz="726" kern="1200" noProof="0" dirty="0">
              <a:solidFill>
                <a:schemeClr val="tx1"/>
              </a:solidFill>
              <a:latin typeface="+mj-lt"/>
              <a:ea typeface="+mn-ea"/>
              <a:cs typeface="Calibri" panose="020F0502020204030204" pitchFamily="34" charset="0"/>
            </a:endParaRP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120962223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www.deloitte.com/cn/about" TargetMode="External"/><Relationship Id="rId2" Type="http://schemas.openxmlformats.org/officeDocument/2006/relationships/notesSlide" Target="../notesSlides/notesSlide2.xml"/><Relationship Id="rId1" Type="http://schemas.openxmlformats.org/officeDocument/2006/relationships/slideLayout" Target="../slideLayouts/slideLayout91.xml"/><Relationship Id="rId5" Type="http://schemas.openxmlformats.org/officeDocument/2006/relationships/image" Target="../media/image16.png"/><Relationship Id="rId4" Type="http://schemas.openxmlformats.org/officeDocument/2006/relationships/hyperlink" Target="http://www2.deloitte.com/cn/zh/social-medi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8"/>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3807964" y="635733"/>
            <a:ext cx="4664955" cy="4797144"/>
          </a:xfrm>
        </p:spPr>
      </p:pic>
      <p:sp>
        <p:nvSpPr>
          <p:cNvPr id="8" name="Title 2"/>
          <p:cNvSpPr txBox="1">
            <a:spLocks/>
          </p:cNvSpPr>
          <p:nvPr/>
        </p:nvSpPr>
        <p:spPr bwMode="gray">
          <a:xfrm>
            <a:off x="1574410" y="5108824"/>
            <a:ext cx="5931290" cy="1321972"/>
          </a:xfrm>
          <a:prstGeom prst="rect">
            <a:avLst/>
          </a:prstGeom>
        </p:spPr>
        <p:txBody>
          <a:bodyPr vert="horz" lIns="0" tIns="0" rIns="0" bIns="0" rtlCol="0" anchor="t" anchorCtr="0">
            <a:noAutofit/>
          </a:bodyPr>
          <a:lstStyle>
            <a:lvl1pPr algn="l" defTabSz="1007943" rtl="0" eaLnBrk="1" latinLnBrk="0" hangingPunct="1">
              <a:lnSpc>
                <a:spcPct val="100000"/>
              </a:lnSpc>
              <a:spcBef>
                <a:spcPct val="0"/>
              </a:spcBef>
              <a:buNone/>
              <a:defRPr sz="1900" b="1" kern="1200">
                <a:solidFill>
                  <a:schemeClr val="bg1"/>
                </a:solidFill>
                <a:latin typeface="+mj-lt"/>
                <a:ea typeface="+mj-ea"/>
                <a:cs typeface="Open Sans" panose="020B0606030504020204" pitchFamily="34" charset="0"/>
              </a:defRPr>
            </a:lvl1pPr>
          </a:lstStyle>
          <a:p>
            <a:pPr defTabSz="829544">
              <a:spcBef>
                <a:spcPts val="0"/>
              </a:spcBef>
              <a:buSzPct val="100000"/>
            </a:pPr>
            <a:r>
              <a:rPr lang="zh-CN" altLang="en-US" sz="3200" b="0" dirty="0">
                <a:solidFill>
                  <a:srgbClr val="86BC25"/>
                </a:solidFill>
                <a:latin typeface="Calibri"/>
                <a:ea typeface="华文细黑"/>
                <a:cs typeface="Calibri Light" panose="020F0302020204030204" pitchFamily="34" charset="0"/>
              </a:rPr>
              <a:t>模型可解释性分析</a:t>
            </a:r>
            <a:br>
              <a:rPr lang="zh-CN" altLang="en-US" sz="3200" b="0" dirty="0">
                <a:solidFill>
                  <a:srgbClr val="86BC25"/>
                </a:solidFill>
                <a:latin typeface="Calibri"/>
                <a:ea typeface="华文细黑"/>
                <a:cs typeface="Calibri Light" panose="020F0302020204030204" pitchFamily="34" charset="0"/>
              </a:rPr>
            </a:br>
            <a:r>
              <a:rPr lang="en-US" altLang="zh-CN" sz="3200" b="0" dirty="0">
                <a:solidFill>
                  <a:srgbClr val="86BC25"/>
                </a:solidFill>
                <a:latin typeface="Calibri"/>
                <a:ea typeface="华文细黑"/>
                <a:cs typeface="Calibri Light" panose="020F0302020204030204" pitchFamily="34" charset="0"/>
              </a:rPr>
              <a:t>Model Interpretability Analysis</a:t>
            </a:r>
            <a:endParaRPr lang="zh-CN" altLang="en-US" sz="3200" b="0" dirty="0">
              <a:solidFill>
                <a:srgbClr val="86BC25"/>
              </a:solidFill>
              <a:latin typeface="Calibri"/>
              <a:ea typeface="华文细黑"/>
              <a:cs typeface="Calibri Light" panose="020F0302020204030204" pitchFamily="34" charset="0"/>
            </a:endParaRPr>
          </a:p>
        </p:txBody>
      </p:sp>
      <p:sp>
        <p:nvSpPr>
          <p:cNvPr id="10" name="Text Placeholder 4"/>
          <p:cNvSpPr txBox="1">
            <a:spLocks/>
          </p:cNvSpPr>
          <p:nvPr/>
        </p:nvSpPr>
        <p:spPr>
          <a:xfrm>
            <a:off x="1574410" y="6101870"/>
            <a:ext cx="5155061" cy="657852"/>
          </a:xfrm>
          <a:prstGeom prst="rect">
            <a:avLst/>
          </a:prstGeom>
        </p:spPr>
        <p:txBody>
          <a:bodyPr vert="horz" lIns="0" tIns="0" rIns="0" bIns="0" rtlCol="0">
            <a:noAutofit/>
          </a:bodyPr>
          <a:lstStyle>
            <a:lvl1pPr marL="0" indent="0" algn="l" defTabSz="1007943" rtl="0" eaLnBrk="1" latinLnBrk="0" hangingPunct="1">
              <a:spcBef>
                <a:spcPts val="0"/>
              </a:spcBef>
              <a:spcAft>
                <a:spcPts val="0"/>
              </a:spcAft>
              <a:buSzPct val="100000"/>
              <a:buFont typeface="Arial" panose="020B0604020202020204" pitchFamily="34" charset="0"/>
              <a:buNone/>
              <a:defRPr sz="1100" b="0" kern="1200">
                <a:solidFill>
                  <a:schemeClr val="bg1"/>
                </a:solidFill>
                <a:latin typeface="+mn-lt"/>
                <a:ea typeface="+mn-ea"/>
                <a:cs typeface="+mn-cs"/>
              </a:defRPr>
            </a:lvl1pPr>
            <a:lvl2pPr marL="0" indent="0" algn="l" defTabSz="1007943" rtl="0" eaLnBrk="1" latinLnBrk="0" hangingPunct="1">
              <a:spcBef>
                <a:spcPts val="0"/>
              </a:spcBef>
              <a:spcAft>
                <a:spcPts val="1102"/>
              </a:spcAft>
              <a:buClrTx/>
              <a:buSzPct val="100000"/>
              <a:buFont typeface="Arial"/>
              <a:buNone/>
              <a:defRPr lang="en-US" sz="1300" b="1" kern="1200">
                <a:solidFill>
                  <a:schemeClr val="bg1"/>
                </a:solidFill>
                <a:latin typeface="+mn-lt"/>
                <a:ea typeface="+mn-ea"/>
                <a:cs typeface="+mn-cs"/>
              </a:defRPr>
            </a:lvl2pPr>
            <a:lvl3pPr marL="194446" indent="-194446" algn="l" defTabSz="1007943" rtl="0" eaLnBrk="1" latinLnBrk="0" hangingPunct="1">
              <a:spcBef>
                <a:spcPts val="0"/>
              </a:spcBef>
              <a:spcAft>
                <a:spcPts val="1102"/>
              </a:spcAft>
              <a:buClrTx/>
              <a:buSzPct val="100000"/>
              <a:buFont typeface="Arial" panose="020B0604020202020204" pitchFamily="34" charset="0"/>
              <a:buChar char="•"/>
              <a:defRPr lang="en-US" sz="1300" kern="1200">
                <a:solidFill>
                  <a:schemeClr val="bg1"/>
                </a:solidFill>
                <a:latin typeface="+mn-lt"/>
                <a:ea typeface="+mn-ea"/>
                <a:cs typeface="+mn-cs"/>
              </a:defRPr>
            </a:lvl3pPr>
            <a:lvl4pPr marL="392860" indent="-194446" algn="l" defTabSz="1007943" rtl="0" eaLnBrk="1" latinLnBrk="0" hangingPunct="1">
              <a:spcBef>
                <a:spcPts val="0"/>
              </a:spcBef>
              <a:spcAft>
                <a:spcPts val="1102"/>
              </a:spcAft>
              <a:buClrTx/>
              <a:buSzPct val="100000"/>
              <a:buFont typeface="Verdana" panose="020B0604030504040204" pitchFamily="34" charset="0"/>
              <a:buChar char="−"/>
              <a:defRPr lang="en-US" sz="1300" kern="1200" baseline="0">
                <a:solidFill>
                  <a:schemeClr val="bg1"/>
                </a:solidFill>
                <a:latin typeface="+mn-lt"/>
                <a:ea typeface="+mn-ea"/>
                <a:cs typeface="+mn-cs"/>
              </a:defRPr>
            </a:lvl4pPr>
            <a:lvl5pPr marL="587305" indent="-194446" algn="l" defTabSz="880201" rtl="0" eaLnBrk="1" latinLnBrk="0" hangingPunct="1">
              <a:spcBef>
                <a:spcPts val="0"/>
              </a:spcBef>
              <a:spcAft>
                <a:spcPts val="1102"/>
              </a:spcAft>
              <a:buClrTx/>
              <a:buSzPct val="100000"/>
              <a:buFont typeface="Verdana" panose="020B0604030504040204" pitchFamily="34" charset="0"/>
              <a:buChar char="−"/>
              <a:tabLst/>
              <a:defRPr lang="en-US" sz="1300" kern="1200" baseline="0">
                <a:solidFill>
                  <a:schemeClr val="bg1"/>
                </a:solidFill>
                <a:latin typeface="+mn-lt"/>
                <a:ea typeface="+mn-ea"/>
                <a:cs typeface="+mn-cs"/>
              </a:defRPr>
            </a:lvl5pPr>
            <a:lvl6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6pPr>
            <a:lvl7pPr marL="587305" indent="-194446" algn="l" defTabSz="1007943" rtl="0" eaLnBrk="1" latinLnBrk="0" hangingPunct="1">
              <a:spcBef>
                <a:spcPts val="0"/>
              </a:spcBef>
              <a:spcAft>
                <a:spcPts val="1102"/>
              </a:spcAft>
              <a:buFont typeface="Verdana" panose="020B0604030504040204" pitchFamily="34" charset="0"/>
              <a:buChar char="−"/>
              <a:defRPr sz="1323" kern="1200">
                <a:solidFill>
                  <a:schemeClr val="tx1"/>
                </a:solidFill>
                <a:latin typeface="+mn-lt"/>
                <a:ea typeface="+mn-ea"/>
                <a:cs typeface="+mn-cs"/>
              </a:defRPr>
            </a:lvl7pPr>
            <a:lvl8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8pPr>
            <a:lvl9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9pPr>
          </a:lstStyle>
          <a:p>
            <a:pPr defTabSz="829544"/>
            <a:r>
              <a:rPr lang="zh-CN" altLang="en-US" sz="1400" b="1" dirty="0"/>
              <a:t>黄卓</a:t>
            </a:r>
            <a:r>
              <a:rPr lang="zh-CN" altLang="en-US" sz="1400" b="1" dirty="0" smtClean="0"/>
              <a:t>民，</a:t>
            </a:r>
            <a:r>
              <a:rPr lang="en-US" altLang="zh-CN" sz="1400" b="1" dirty="0" smtClean="0">
                <a:solidFill>
                  <a:prstClr val="white"/>
                </a:solidFill>
                <a:latin typeface="Calibri"/>
                <a:ea typeface="华文细黑"/>
                <a:cs typeface="Calibri Light" panose="020F0302020204030204" pitchFamily="34" charset="0"/>
              </a:rPr>
              <a:t>2022/07/02</a:t>
            </a:r>
            <a:endParaRPr lang="en-US" sz="1400" b="1" dirty="0">
              <a:solidFill>
                <a:prstClr val="white"/>
              </a:solidFill>
              <a:latin typeface="Calibri"/>
              <a:ea typeface="华文细黑"/>
              <a:cs typeface="Calibri Light" panose="020F0302020204030204" pitchFamily="34" charset="0"/>
            </a:endParaRPr>
          </a:p>
        </p:txBody>
      </p:sp>
    </p:spTree>
    <p:extLst>
      <p:ext uri="{BB962C8B-B14F-4D97-AF65-F5344CB8AC3E}">
        <p14:creationId xmlns:p14="http://schemas.microsoft.com/office/powerpoint/2010/main" val="230946194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schemeClr val="bg1"/>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schemeClr val="bg1"/>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schemeClr val="bg1"/>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schemeClr val="bg1"/>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schemeClr val="bg1"/>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schemeClr val="bg1"/>
                </a:solidFill>
                <a:effectLst/>
                <a:uLnTx/>
                <a:uFillTx/>
                <a:latin typeface="华文细黑"/>
                <a:ea typeface="华文细黑"/>
                <a:cs typeface="+mn-cs"/>
              </a:rPr>
              <a:t>）</a:t>
            </a:r>
          </a:p>
        </p:txBody>
      </p:sp>
      <p:pic>
        <p:nvPicPr>
          <p:cNvPr id="12" name="图片 11">
            <a:extLst>
              <a:ext uri="{FF2B5EF4-FFF2-40B4-BE49-F238E27FC236}">
                <a16:creationId xmlns:a16="http://schemas.microsoft.com/office/drawing/2014/main" id="{2DFF9F11-0889-D32F-01E7-D9BB54563167}"/>
              </a:ext>
            </a:extLst>
          </p:cNvPr>
          <p:cNvPicPr>
            <a:picLocks noChangeAspect="1"/>
          </p:cNvPicPr>
          <p:nvPr/>
        </p:nvPicPr>
        <p:blipFill>
          <a:blip r:embed="rId2"/>
          <a:stretch>
            <a:fillRect/>
          </a:stretch>
        </p:blipFill>
        <p:spPr>
          <a:xfrm>
            <a:off x="1362075" y="2208312"/>
            <a:ext cx="4911130" cy="3701950"/>
          </a:xfrm>
          <a:prstGeom prst="rect">
            <a:avLst/>
          </a:prstGeom>
        </p:spPr>
      </p:pic>
      <p:sp>
        <p:nvSpPr>
          <p:cNvPr id="13" name="文本框 12">
            <a:extLst>
              <a:ext uri="{FF2B5EF4-FFF2-40B4-BE49-F238E27FC236}">
                <a16:creationId xmlns:a16="http://schemas.microsoft.com/office/drawing/2014/main" id="{D5FCA418-0F2F-090F-BB62-279D841A4CD6}"/>
              </a:ext>
            </a:extLst>
          </p:cNvPr>
          <p:cNvSpPr txBox="1"/>
          <p:nvPr/>
        </p:nvSpPr>
        <p:spPr>
          <a:xfrm>
            <a:off x="7477124" y="2314575"/>
            <a:ext cx="4467225" cy="2723823"/>
          </a:xfrm>
          <a:prstGeom prst="rect">
            <a:avLst/>
          </a:prstGeom>
          <a:noFill/>
        </p:spPr>
        <p:txBody>
          <a:bodyPr wrap="square" lIns="0" tIns="0" rIns="0" bIns="0" rtlCol="0">
            <a:spAutoFit/>
          </a:bodyPr>
          <a:lstStyle/>
          <a:p>
            <a:pPr>
              <a:lnSpc>
                <a:spcPct val="150000"/>
              </a:lnSpc>
              <a:spcBef>
                <a:spcPts val="600"/>
              </a:spcBef>
              <a:buSzPct val="100000"/>
            </a:pPr>
            <a:r>
              <a:rPr lang="en-US" altLang="zh-CN" sz="1400" b="1" dirty="0" smtClean="0">
                <a:solidFill>
                  <a:srgbClr val="92D050"/>
                </a:solidFill>
                <a:latin typeface="+mj-lt"/>
              </a:rPr>
              <a:t>Insight</a:t>
            </a:r>
          </a:p>
          <a:p>
            <a:pPr>
              <a:lnSpc>
                <a:spcPct val="150000"/>
              </a:lnSpc>
              <a:spcBef>
                <a:spcPts val="600"/>
              </a:spcBef>
              <a:buSzPct val="100000"/>
            </a:pPr>
            <a:r>
              <a:rPr lang="zh-CN" altLang="en-US" sz="1400" b="1" dirty="0" smtClean="0">
                <a:solidFill>
                  <a:schemeClr val="bg1"/>
                </a:solidFill>
              </a:rPr>
              <a:t>影响</a:t>
            </a:r>
            <a:r>
              <a:rPr lang="zh-CN" altLang="en-US" sz="1400" b="1" dirty="0">
                <a:solidFill>
                  <a:schemeClr val="bg1"/>
                </a:solidFill>
              </a:rPr>
              <a:t>价格降低的头部因素是：</a:t>
            </a:r>
            <a:endParaRPr lang="en-US" altLang="zh-CN" sz="1400" b="1" dirty="0">
              <a:solidFill>
                <a:schemeClr val="bg1"/>
              </a:solidFill>
            </a:endParaRPr>
          </a:p>
          <a:p>
            <a:pPr marL="203200" indent="-203200">
              <a:lnSpc>
                <a:spcPct val="150000"/>
              </a:lnSpc>
              <a:spcBef>
                <a:spcPts val="600"/>
              </a:spcBef>
              <a:buSzPct val="100000"/>
              <a:buFont typeface="Arial"/>
              <a:buChar char="•"/>
            </a:pPr>
            <a:r>
              <a:rPr lang="zh-CN" altLang="en-US" sz="1400" dirty="0">
                <a:solidFill>
                  <a:schemeClr val="bg1"/>
                </a:solidFill>
              </a:rPr>
              <a:t>低收入人群占比（</a:t>
            </a:r>
            <a:r>
              <a:rPr lang="en-US" altLang="zh-CN" sz="1400" dirty="0">
                <a:solidFill>
                  <a:schemeClr val="bg1"/>
                </a:solidFill>
              </a:rPr>
              <a:t>LSTAT)</a:t>
            </a:r>
          </a:p>
          <a:p>
            <a:pPr marL="203200" indent="-203200">
              <a:lnSpc>
                <a:spcPct val="150000"/>
              </a:lnSpc>
              <a:spcBef>
                <a:spcPts val="600"/>
              </a:spcBef>
              <a:buSzPct val="100000"/>
              <a:buFont typeface="Arial"/>
              <a:buChar char="•"/>
            </a:pPr>
            <a:r>
              <a:rPr lang="zh-CN" altLang="en-US" sz="1400" dirty="0">
                <a:solidFill>
                  <a:schemeClr val="bg1"/>
                </a:solidFill>
              </a:rPr>
              <a:t>到市就业中心的距离（</a:t>
            </a:r>
            <a:r>
              <a:rPr lang="en-US" altLang="zh-CN" sz="1400" dirty="0">
                <a:solidFill>
                  <a:schemeClr val="bg1"/>
                </a:solidFill>
              </a:rPr>
              <a:t>DIS</a:t>
            </a:r>
            <a:r>
              <a:rPr lang="zh-CN" altLang="en-US" sz="1400" dirty="0" smtClean="0">
                <a:solidFill>
                  <a:schemeClr val="bg1"/>
                </a:solidFill>
              </a:rPr>
              <a:t>）</a:t>
            </a:r>
            <a:endParaRPr lang="en-US" altLang="zh-CN" sz="1400" dirty="0">
              <a:solidFill>
                <a:schemeClr val="bg1"/>
              </a:solidFill>
            </a:endParaRPr>
          </a:p>
          <a:p>
            <a:pPr>
              <a:lnSpc>
                <a:spcPct val="150000"/>
              </a:lnSpc>
              <a:spcBef>
                <a:spcPts val="600"/>
              </a:spcBef>
              <a:buSzPct val="100000"/>
            </a:pPr>
            <a:r>
              <a:rPr lang="zh-CN" altLang="en-US" sz="1400" b="1" dirty="0" smtClean="0">
                <a:solidFill>
                  <a:schemeClr val="bg1"/>
                </a:solidFill>
              </a:rPr>
              <a:t>影响</a:t>
            </a:r>
            <a:r>
              <a:rPr lang="zh-CN" altLang="en-US" sz="1400" b="1" dirty="0">
                <a:solidFill>
                  <a:schemeClr val="bg1"/>
                </a:solidFill>
              </a:rPr>
              <a:t>价格升高的头部因素是：</a:t>
            </a:r>
            <a:endParaRPr lang="en-US" altLang="zh-CN" sz="1400" b="1"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每栋房屋的平均房间数（</a:t>
            </a:r>
            <a:r>
              <a:rPr lang="en-US" altLang="zh-CN" sz="1400" dirty="0">
                <a:solidFill>
                  <a:schemeClr val="bg1"/>
                </a:solidFill>
              </a:rPr>
              <a:t>RM</a:t>
            </a:r>
            <a:r>
              <a:rPr lang="zh-CN" altLang="en-US" sz="1400" dirty="0">
                <a:solidFill>
                  <a:schemeClr val="bg1"/>
                </a:solidFill>
              </a:rPr>
              <a:t>）</a:t>
            </a:r>
            <a:endParaRPr lang="en-US" altLang="zh-CN" sz="1400"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到径向公路的可达性系数（</a:t>
            </a:r>
            <a:r>
              <a:rPr lang="en-US" altLang="zh-CN" sz="1400" dirty="0">
                <a:solidFill>
                  <a:schemeClr val="bg1"/>
                </a:solidFill>
              </a:rPr>
              <a:t>RAD</a:t>
            </a:r>
            <a:r>
              <a:rPr lang="zh-CN" altLang="en-US" sz="1400" dirty="0">
                <a:solidFill>
                  <a:schemeClr val="bg1"/>
                </a:solidFill>
              </a:rPr>
              <a:t>）</a:t>
            </a:r>
          </a:p>
        </p:txBody>
      </p:sp>
      <p:sp>
        <p:nvSpPr>
          <p:cNvPr id="5" name="减号 4"/>
          <p:cNvSpPr/>
          <p:nvPr/>
        </p:nvSpPr>
        <p:spPr bwMode="gray">
          <a:xfrm>
            <a:off x="6803921" y="2064774"/>
            <a:ext cx="424753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41296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a:spcBef>
                <a:spcPts val="600"/>
              </a:spcBef>
              <a:buSzPct val="100000"/>
              <a:defRPr/>
            </a:pPr>
            <a:r>
              <a:rPr lang="zh-CN" altLang="en-US" sz="1400" dirty="0">
                <a:solidFill>
                  <a:schemeClr val="bg1"/>
                </a:solidFill>
              </a:rPr>
              <a:t>基于线性回归（</a:t>
            </a:r>
            <a:r>
              <a:rPr lang="en-US" altLang="zh-CN" sz="1400" dirty="0">
                <a:solidFill>
                  <a:schemeClr val="bg1"/>
                </a:solidFill>
              </a:rPr>
              <a:t>Linear Regression</a:t>
            </a:r>
            <a:r>
              <a:rPr lang="zh-CN" altLang="en-US" sz="1400" dirty="0">
                <a:solidFill>
                  <a:schemeClr val="bg1"/>
                </a:solidFill>
              </a:rPr>
              <a:t>）的可解释性</a:t>
            </a:r>
          </a:p>
        </p:txBody>
      </p:sp>
    </p:spTree>
    <p:extLst>
      <p:ext uri="{BB962C8B-B14F-4D97-AF65-F5344CB8AC3E}">
        <p14:creationId xmlns:p14="http://schemas.microsoft.com/office/powerpoint/2010/main" val="26821100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339473" y="2415678"/>
            <a:ext cx="4467225" cy="3524042"/>
          </a:xfrm>
          <a:prstGeom prst="rect">
            <a:avLst/>
          </a:prstGeom>
          <a:noFill/>
        </p:spPr>
        <p:txBody>
          <a:bodyPr wrap="square" lIns="0" tIns="0" rIns="0" bIns="0" rtlCol="0">
            <a:spAutoFit/>
          </a:bodyPr>
          <a:lstStyle/>
          <a:p>
            <a:pPr lvl="0">
              <a:lnSpc>
                <a:spcPct val="150000"/>
              </a:lnSpc>
              <a:spcBef>
                <a:spcPts val="600"/>
              </a:spcBef>
              <a:buSzPct val="100000"/>
              <a:defRPr/>
            </a:pPr>
            <a:r>
              <a:rPr lang="en-US" altLang="zh-CN" sz="1400" b="1" dirty="0" smtClean="0">
                <a:solidFill>
                  <a:srgbClr val="92D050"/>
                </a:solidFill>
                <a:latin typeface="+mj-lt"/>
              </a:rPr>
              <a:t>Insight</a:t>
            </a:r>
          </a:p>
          <a:p>
            <a:pPr lvl="0">
              <a:lnSpc>
                <a:spcPct val="150000"/>
              </a:lnSpc>
              <a:spcBef>
                <a:spcPts val="600"/>
              </a:spcBef>
              <a:buSzPct val="100000"/>
              <a:defRPr/>
            </a:pPr>
            <a:r>
              <a:rPr lang="zh-CN" altLang="en-US" sz="1400" b="1" dirty="0" smtClean="0">
                <a:solidFill>
                  <a:prstClr val="white"/>
                </a:solidFill>
              </a:rPr>
              <a:t>树模型的特征重要性</a:t>
            </a:r>
            <a:r>
              <a:rPr lang="zh-CN" altLang="en-US" sz="1400" b="1" dirty="0" smtClean="0">
                <a:solidFill>
                  <a:schemeClr val="bg1"/>
                </a:solidFill>
              </a:rPr>
              <a:t>并没有正负相关影响</a:t>
            </a:r>
            <a:endParaRPr lang="en-US" altLang="zh-CN" sz="1400" b="1" dirty="0" smtClean="0">
              <a:solidFill>
                <a:schemeClr val="bg1"/>
              </a:solidFill>
            </a:endParaRPr>
          </a:p>
          <a:p>
            <a:pPr lvl="0">
              <a:lnSpc>
                <a:spcPct val="150000"/>
              </a:lnSpc>
              <a:spcBef>
                <a:spcPts val="600"/>
              </a:spcBef>
              <a:buSzPct val="100000"/>
              <a:defRPr/>
            </a:pPr>
            <a:r>
              <a:rPr lang="zh-CN" altLang="en-US" sz="1400" b="1" dirty="0" smtClean="0">
                <a:solidFill>
                  <a:prstClr val="white"/>
                </a:solidFill>
              </a:rPr>
              <a:t>影响房价的头部因素是：</a:t>
            </a:r>
            <a:endParaRPr lang="en-US" altLang="zh-CN" sz="1400" b="1" dirty="0" smtClean="0">
              <a:solidFill>
                <a:prstClr val="white"/>
              </a:solidFill>
            </a:endParaRPr>
          </a:p>
          <a:p>
            <a:pPr marL="285750" indent="-285750">
              <a:lnSpc>
                <a:spcPct val="150000"/>
              </a:lnSpc>
              <a:spcBef>
                <a:spcPts val="600"/>
              </a:spcBef>
              <a:buSzPct val="100000"/>
              <a:buFont typeface="Arial" panose="020B0604020202020204" pitchFamily="34" charset="0"/>
              <a:buChar char="•"/>
            </a:pPr>
            <a:r>
              <a:rPr lang="zh-CN" altLang="en-US" sz="1400" dirty="0" smtClean="0">
                <a:solidFill>
                  <a:schemeClr val="bg1"/>
                </a:solidFill>
              </a:rPr>
              <a:t>低收入人群占比（</a:t>
            </a:r>
            <a:r>
              <a:rPr lang="en-US" altLang="zh-CN" sz="1400" dirty="0" smtClean="0">
                <a:solidFill>
                  <a:schemeClr val="bg1"/>
                </a:solidFill>
              </a:rPr>
              <a:t>LSTAT)</a:t>
            </a:r>
          </a:p>
          <a:p>
            <a:pPr marL="285750" indent="-285750">
              <a:lnSpc>
                <a:spcPct val="150000"/>
              </a:lnSpc>
              <a:spcBef>
                <a:spcPts val="600"/>
              </a:spcBef>
              <a:buSzPct val="100000"/>
              <a:buFont typeface="Arial" panose="020B0604020202020204" pitchFamily="34" charset="0"/>
              <a:buChar char="•"/>
            </a:pPr>
            <a:r>
              <a:rPr lang="zh-CN" altLang="en-US" sz="1400" dirty="0" smtClean="0">
                <a:solidFill>
                  <a:schemeClr val="bg1"/>
                </a:solidFill>
              </a:rPr>
              <a:t>到市就业中心的距离（</a:t>
            </a:r>
            <a:r>
              <a:rPr lang="en-US" altLang="zh-CN" sz="1400" dirty="0" smtClean="0">
                <a:solidFill>
                  <a:schemeClr val="bg1"/>
                </a:solidFill>
              </a:rPr>
              <a:t>DIS</a:t>
            </a:r>
            <a:r>
              <a:rPr lang="zh-CN" altLang="en-US" sz="1400" dirty="0" smtClean="0">
                <a:solidFill>
                  <a:schemeClr val="bg1"/>
                </a:solidFill>
              </a:rPr>
              <a:t>）</a:t>
            </a:r>
            <a:endParaRPr lang="en-US" altLang="zh-CN" sz="1400" dirty="0" smtClean="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smtClean="0">
                <a:solidFill>
                  <a:schemeClr val="bg1"/>
                </a:solidFill>
              </a:rPr>
              <a:t>每栋房屋的平均房间数（</a:t>
            </a:r>
            <a:r>
              <a:rPr lang="en-US" altLang="zh-CN" sz="1400" dirty="0" smtClean="0">
                <a:solidFill>
                  <a:schemeClr val="bg1"/>
                </a:solidFill>
              </a:rPr>
              <a:t>RM</a:t>
            </a:r>
            <a:r>
              <a:rPr lang="zh-CN" altLang="en-US" sz="1400" dirty="0" smtClean="0">
                <a:solidFill>
                  <a:schemeClr val="bg1"/>
                </a:solidFill>
              </a:rPr>
              <a:t>）</a:t>
            </a:r>
            <a:endParaRPr lang="en-US" altLang="zh-CN" sz="1400" dirty="0" smtClean="0">
              <a:solidFill>
                <a:schemeClr val="bg1"/>
              </a:solidFill>
            </a:endParaRPr>
          </a:p>
          <a:p>
            <a:pPr marL="285750" lvl="0" indent="-285750">
              <a:lnSpc>
                <a:spcPct val="150000"/>
              </a:lnSpc>
              <a:spcBef>
                <a:spcPts val="600"/>
              </a:spcBef>
              <a:buSzPct val="100000"/>
              <a:buFont typeface="Arial" panose="020B0604020202020204" pitchFamily="34" charset="0"/>
              <a:buChar char="•"/>
              <a:defRPr/>
            </a:pPr>
            <a:endParaRPr lang="en-US" altLang="zh-CN" sz="1400" dirty="0">
              <a:solidFill>
                <a:schemeClr val="bg1"/>
              </a:solidFill>
            </a:endParaRPr>
          </a:p>
          <a:p>
            <a:pPr marR="0" lvl="0" algn="l" defTabSz="914400" rtl="0" eaLnBrk="1" fontAlgn="auto" latinLnBrk="0" hangingPunct="1">
              <a:lnSpc>
                <a:spcPct val="150000"/>
              </a:lnSpc>
              <a:spcBef>
                <a:spcPts val="600"/>
              </a:spcBef>
              <a:spcAft>
                <a:spcPts val="0"/>
              </a:spcAft>
              <a:buClrTx/>
              <a:buSzPct val="100000"/>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p:txBody>
      </p:sp>
      <p:sp>
        <p:nvSpPr>
          <p:cNvPr id="5" name="减号 4"/>
          <p:cNvSpPr/>
          <p:nvPr/>
        </p:nvSpPr>
        <p:spPr bwMode="gray">
          <a:xfrm>
            <a:off x="6803921" y="2064774"/>
            <a:ext cx="424753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41296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基于树模型（</a:t>
            </a:r>
            <a:r>
              <a:rPr lang="en-US" altLang="zh-CN" sz="1400" dirty="0">
                <a:solidFill>
                  <a:prstClr val="white"/>
                </a:solidFill>
              </a:rPr>
              <a:t>LightGBM</a:t>
            </a:r>
            <a:r>
              <a:rPr lang="zh-CN" altLang="en-US" sz="1400" dirty="0">
                <a:solidFill>
                  <a:prstClr val="white"/>
                </a:solidFill>
              </a:rPr>
              <a:t>）的模型可解释性</a:t>
            </a:r>
          </a:p>
        </p:txBody>
      </p:sp>
      <p:pic>
        <p:nvPicPr>
          <p:cNvPr id="9" name="图片 8">
            <a:extLst>
              <a:ext uri="{FF2B5EF4-FFF2-40B4-BE49-F238E27FC236}">
                <a16:creationId xmlns:a16="http://schemas.microsoft.com/office/drawing/2014/main" id="{6ABB668A-C45A-262D-41C5-C4889A1010A1}"/>
              </a:ext>
            </a:extLst>
          </p:cNvPr>
          <p:cNvPicPr>
            <a:picLocks noChangeAspect="1"/>
          </p:cNvPicPr>
          <p:nvPr/>
        </p:nvPicPr>
        <p:blipFill>
          <a:blip r:embed="rId2"/>
          <a:stretch>
            <a:fillRect/>
          </a:stretch>
        </p:blipFill>
        <p:spPr>
          <a:xfrm>
            <a:off x="1466850" y="2211754"/>
            <a:ext cx="4762500" cy="3648122"/>
          </a:xfrm>
          <a:prstGeom prst="rect">
            <a:avLst/>
          </a:prstGeom>
        </p:spPr>
      </p:pic>
    </p:spTree>
    <p:extLst>
      <p:ext uri="{BB962C8B-B14F-4D97-AF65-F5344CB8AC3E}">
        <p14:creationId xmlns:p14="http://schemas.microsoft.com/office/powerpoint/2010/main" val="38438501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264687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zh-CN" altLang="en-US" sz="1400" b="1" dirty="0">
                <a:solidFill>
                  <a:prstClr val="white"/>
                </a:solidFill>
              </a:rPr>
              <a:t>颜色表示特征值，红色代表高，蓝色代表低。</a:t>
            </a:r>
          </a:p>
          <a:p>
            <a:pPr lvl="0">
              <a:lnSpc>
                <a:spcPct val="150000"/>
              </a:lnSpc>
              <a:spcBef>
                <a:spcPts val="600"/>
              </a:spcBef>
              <a:buSzPct val="100000"/>
              <a:defRPr/>
            </a:pPr>
            <a:r>
              <a:rPr lang="zh-CN" altLang="en-US" sz="1400" b="1" dirty="0">
                <a:solidFill>
                  <a:prstClr val="white"/>
                </a:solidFill>
              </a:rPr>
              <a:t>可以看出当“低收入人群”（</a:t>
            </a:r>
            <a:r>
              <a:rPr lang="en-US" altLang="zh-CN" sz="1400" b="1" dirty="0">
                <a:solidFill>
                  <a:prstClr val="white"/>
                </a:solidFill>
              </a:rPr>
              <a:t>LSTAT</a:t>
            </a:r>
            <a:r>
              <a:rPr lang="zh-CN" altLang="en-US" sz="1400" b="1" dirty="0">
                <a:solidFill>
                  <a:prstClr val="white"/>
                </a:solidFill>
              </a:rPr>
              <a:t>）越大时，</a:t>
            </a:r>
            <a:r>
              <a:rPr lang="en-US" altLang="zh-CN" sz="1400" b="1" dirty="0">
                <a:solidFill>
                  <a:prstClr val="white"/>
                </a:solidFill>
              </a:rPr>
              <a:t>drive</a:t>
            </a:r>
            <a:r>
              <a:rPr lang="zh-CN" altLang="en-US" sz="1400" b="1" dirty="0">
                <a:solidFill>
                  <a:prstClr val="white"/>
                </a:solidFill>
              </a:rPr>
              <a:t>房价变低</a:t>
            </a:r>
          </a:p>
          <a:p>
            <a:pPr lvl="0">
              <a:lnSpc>
                <a:spcPct val="150000"/>
              </a:lnSpc>
              <a:spcBef>
                <a:spcPts val="600"/>
              </a:spcBef>
              <a:buSzPct val="100000"/>
              <a:defRPr/>
            </a:pPr>
            <a:r>
              <a:rPr lang="zh-CN" altLang="en-US" sz="1400" b="1" dirty="0">
                <a:solidFill>
                  <a:prstClr val="white"/>
                </a:solidFill>
              </a:rPr>
              <a:t>可以看出当“每栋房屋的平均房间数”（</a:t>
            </a:r>
            <a:r>
              <a:rPr lang="en-US" altLang="zh-CN" sz="1400" b="1" dirty="0">
                <a:solidFill>
                  <a:prstClr val="white"/>
                </a:solidFill>
              </a:rPr>
              <a:t>RM</a:t>
            </a:r>
            <a:r>
              <a:rPr lang="zh-CN" altLang="en-US" sz="1400" b="1" dirty="0">
                <a:solidFill>
                  <a:prstClr val="white"/>
                </a:solidFill>
              </a:rPr>
              <a:t>）越大时，</a:t>
            </a:r>
            <a:r>
              <a:rPr lang="en-US" altLang="zh-CN" sz="1400" b="1" dirty="0">
                <a:solidFill>
                  <a:prstClr val="white"/>
                </a:solidFill>
              </a:rPr>
              <a:t>drive</a:t>
            </a:r>
            <a:r>
              <a:rPr lang="zh-CN" altLang="en-US" sz="1400" b="1" dirty="0">
                <a:solidFill>
                  <a:prstClr val="white"/>
                </a:solidFill>
              </a:rPr>
              <a:t>房价变</a:t>
            </a:r>
            <a:r>
              <a:rPr lang="zh-CN" altLang="en-US" sz="1400" b="1" dirty="0" smtClean="0">
                <a:solidFill>
                  <a:prstClr val="white"/>
                </a:solidFill>
              </a:rPr>
              <a:t>高</a:t>
            </a:r>
            <a:endParaRPr kumimoji="0" lang="en-US" altLang="zh-CN" sz="1400" b="1" i="0" u="none" strike="noStrike" kern="1200" cap="none" spc="0" normalizeH="0" baseline="0" noProof="0" dirty="0">
              <a:ln>
                <a:noFill/>
              </a:ln>
              <a:solidFill>
                <a:prstClr val="white"/>
              </a:solidFill>
              <a:effectLst/>
              <a:uLnTx/>
              <a:uFillTx/>
              <a:latin typeface="Calibri"/>
              <a:ea typeface="华文细黑"/>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41296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SHAP</a:t>
            </a:r>
            <a:r>
              <a:rPr lang="zh-CN" altLang="en-US" sz="1400" dirty="0">
                <a:solidFill>
                  <a:prstClr val="white"/>
                </a:solidFill>
              </a:rPr>
              <a:t>的模型可解释性（全局解释）</a:t>
            </a:r>
          </a:p>
        </p:txBody>
      </p:sp>
      <p:pic>
        <p:nvPicPr>
          <p:cNvPr id="7" name="图片 6">
            <a:extLst>
              <a:ext uri="{FF2B5EF4-FFF2-40B4-BE49-F238E27FC236}">
                <a16:creationId xmlns:a16="http://schemas.microsoft.com/office/drawing/2014/main" id="{9E1C6E17-3B2C-4213-54D8-0121201AE547}"/>
              </a:ext>
            </a:extLst>
          </p:cNvPr>
          <p:cNvPicPr>
            <a:picLocks noChangeAspect="1"/>
          </p:cNvPicPr>
          <p:nvPr/>
        </p:nvPicPr>
        <p:blipFill>
          <a:blip r:embed="rId2"/>
          <a:stretch>
            <a:fillRect/>
          </a:stretch>
        </p:blipFill>
        <p:spPr>
          <a:xfrm>
            <a:off x="1457325" y="2314574"/>
            <a:ext cx="4333875" cy="3831857"/>
          </a:xfrm>
          <a:prstGeom prst="rect">
            <a:avLst/>
          </a:prstGeom>
        </p:spPr>
      </p:pic>
    </p:spTree>
    <p:extLst>
      <p:ext uri="{BB962C8B-B14F-4D97-AF65-F5344CB8AC3E}">
        <p14:creationId xmlns:p14="http://schemas.microsoft.com/office/powerpoint/2010/main" val="34260641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44709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en-US" altLang="zh-CN" sz="1400" b="1" dirty="0">
                <a:solidFill>
                  <a:schemeClr val="bg1"/>
                </a:solidFill>
              </a:rPr>
              <a:t>drive</a:t>
            </a:r>
            <a:r>
              <a:rPr lang="zh-CN" altLang="en-US" sz="1400" b="1" dirty="0">
                <a:solidFill>
                  <a:schemeClr val="bg1"/>
                </a:solidFill>
              </a:rPr>
              <a:t>房价变低的头部因素：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低收入人群占比（</a:t>
            </a:r>
            <a:r>
              <a:rPr lang="en-US" altLang="zh-CN" sz="1400" dirty="0">
                <a:solidFill>
                  <a:schemeClr val="bg1"/>
                </a:solidFill>
              </a:rPr>
              <a:t>LSTAT)</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犯罪率（</a:t>
            </a:r>
            <a:r>
              <a:rPr lang="en-US" altLang="zh-CN" sz="1400" dirty="0">
                <a:solidFill>
                  <a:schemeClr val="bg1"/>
                </a:solidFill>
              </a:rPr>
              <a:t>CRIM</a:t>
            </a:r>
            <a:r>
              <a:rPr lang="zh-CN" altLang="en-US"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该样本的犯罪率高达</a:t>
            </a:r>
            <a:r>
              <a:rPr lang="en-US" altLang="zh-CN" sz="1400" dirty="0">
                <a:solidFill>
                  <a:schemeClr val="bg1"/>
                </a:solidFill>
              </a:rPr>
              <a:t>38.51</a:t>
            </a:r>
            <a:r>
              <a:rPr lang="zh-CN" altLang="en-US" sz="1400" dirty="0">
                <a:solidFill>
                  <a:schemeClr val="bg1"/>
                </a:solidFill>
                <a:latin typeface="+mn-ea"/>
              </a:rPr>
              <a:t>，而平均犯罪率仅有</a:t>
            </a:r>
            <a:r>
              <a:rPr lang="en-US" altLang="zh-CN" sz="1400" dirty="0">
                <a:solidFill>
                  <a:schemeClr val="bg1"/>
                </a:solidFill>
              </a:rPr>
              <a:t>3.61</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该样本的低收入人群占比高达</a:t>
            </a:r>
            <a:r>
              <a:rPr lang="en-US" altLang="zh-CN" sz="1400" dirty="0">
                <a:solidFill>
                  <a:schemeClr val="bg1"/>
                </a:solidFill>
              </a:rPr>
              <a:t>30.59</a:t>
            </a:r>
            <a:r>
              <a:rPr lang="zh-CN" altLang="en-US" sz="1400" dirty="0">
                <a:solidFill>
                  <a:schemeClr val="bg1"/>
                </a:solidFill>
                <a:latin typeface="+mn-ea"/>
              </a:rPr>
              <a:t>，而平均低收入人群占比仅有</a:t>
            </a:r>
            <a:r>
              <a:rPr lang="en-US" altLang="zh-CN" sz="1400" dirty="0" smtClean="0">
                <a:solidFill>
                  <a:schemeClr val="bg1"/>
                </a:solidFill>
              </a:rPr>
              <a:t>12.65</a:t>
            </a:r>
            <a:endParaRPr kumimoji="0" lang="en-US" altLang="zh-CN" sz="1400" i="0" u="none" strike="noStrike" kern="1200" cap="none" spc="0" normalizeH="0" baseline="0" noProof="0" dirty="0">
              <a:ln>
                <a:noFill/>
              </a:ln>
              <a:solidFill>
                <a:schemeClr val="bg1"/>
              </a:solidFill>
              <a:effectLst/>
              <a:uLnTx/>
              <a:uFillTx/>
              <a:latin typeface="Calibri"/>
              <a:ea typeface="华文细黑"/>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SHAP</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最低的样本为例</a:t>
            </a:r>
          </a:p>
        </p:txBody>
      </p:sp>
      <p:pic>
        <p:nvPicPr>
          <p:cNvPr id="9" name="图片 8">
            <a:extLst>
              <a:ext uri="{FF2B5EF4-FFF2-40B4-BE49-F238E27FC236}">
                <a16:creationId xmlns:a16="http://schemas.microsoft.com/office/drawing/2014/main" id="{11766B69-1ABA-8C49-B4C3-DF4A5F5404AE}"/>
              </a:ext>
            </a:extLst>
          </p:cNvPr>
          <p:cNvPicPr>
            <a:picLocks noChangeAspect="1"/>
          </p:cNvPicPr>
          <p:nvPr/>
        </p:nvPicPr>
        <p:blipFill>
          <a:blip r:embed="rId2"/>
          <a:stretch>
            <a:fillRect/>
          </a:stretch>
        </p:blipFill>
        <p:spPr>
          <a:xfrm>
            <a:off x="1362075" y="2289388"/>
            <a:ext cx="5225743" cy="3852186"/>
          </a:xfrm>
          <a:prstGeom prst="rect">
            <a:avLst/>
          </a:prstGeom>
        </p:spPr>
      </p:pic>
    </p:spTree>
    <p:extLst>
      <p:ext uri="{BB962C8B-B14F-4D97-AF65-F5344CB8AC3E}">
        <p14:creationId xmlns:p14="http://schemas.microsoft.com/office/powerpoint/2010/main" val="815106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04698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en-US" altLang="zh-CN" sz="1400" b="1" dirty="0">
                <a:solidFill>
                  <a:schemeClr val="bg1"/>
                </a:solidFill>
              </a:rPr>
              <a:t>drive</a:t>
            </a:r>
            <a:r>
              <a:rPr lang="zh-CN" altLang="en-US" sz="1400" b="1" dirty="0">
                <a:solidFill>
                  <a:schemeClr val="bg1"/>
                </a:solidFill>
              </a:rPr>
              <a:t>房价变高的头部因素：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每栋房屋的平均房间数（</a:t>
            </a:r>
            <a:r>
              <a:rPr lang="en-US" altLang="zh-CN" sz="1400" dirty="0">
                <a:solidFill>
                  <a:schemeClr val="bg1"/>
                </a:solidFill>
              </a:rPr>
              <a:t>RM)</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低收入人群占比（</a:t>
            </a:r>
            <a:r>
              <a:rPr lang="en-US" altLang="zh-CN" sz="1400" dirty="0">
                <a:solidFill>
                  <a:schemeClr val="bg1"/>
                </a:solidFill>
              </a:rPr>
              <a:t>LSTAT</a:t>
            </a:r>
            <a:r>
              <a:rPr lang="en-US" altLang="zh-CN"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该样本的平均房间数为</a:t>
            </a:r>
            <a:r>
              <a:rPr lang="en-US" altLang="zh-CN" sz="1400" dirty="0">
                <a:solidFill>
                  <a:schemeClr val="bg1"/>
                </a:solidFill>
              </a:rPr>
              <a:t>7.489</a:t>
            </a:r>
            <a:r>
              <a:rPr lang="zh-CN" altLang="en-US" sz="1400" dirty="0">
                <a:solidFill>
                  <a:schemeClr val="bg1"/>
                </a:solidFill>
                <a:latin typeface="+mn-ea"/>
              </a:rPr>
              <a:t>，而平均房间数均值为</a:t>
            </a:r>
            <a:r>
              <a:rPr lang="en-US" altLang="zh-CN" sz="1400" dirty="0">
                <a:solidFill>
                  <a:schemeClr val="bg1"/>
                </a:solidFill>
              </a:rPr>
              <a:t>6.28</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该样本的低收入人群占比为</a:t>
            </a:r>
            <a:r>
              <a:rPr lang="en-US" altLang="zh-CN" sz="1400" dirty="0">
                <a:solidFill>
                  <a:schemeClr val="bg1"/>
                </a:solidFill>
              </a:rPr>
              <a:t>1.73</a:t>
            </a:r>
            <a:r>
              <a:rPr lang="zh-CN" altLang="en-US" sz="1400" dirty="0">
                <a:solidFill>
                  <a:schemeClr val="bg1"/>
                </a:solidFill>
                <a:latin typeface="+mn-ea"/>
              </a:rPr>
              <a:t>，而平均低收入人群占比为</a:t>
            </a:r>
            <a:r>
              <a:rPr lang="en-US" altLang="zh-CN" sz="1400" dirty="0" smtClean="0">
                <a:solidFill>
                  <a:schemeClr val="bg1"/>
                </a:solidFill>
              </a:rPr>
              <a:t>12.65</a:t>
            </a:r>
            <a:endParaRPr lang="en-US" altLang="zh-CN" sz="1400" dirty="0">
              <a:solidFill>
                <a:schemeClr val="bg1"/>
              </a:solidFill>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SHAP</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最高的样本为例</a:t>
            </a:r>
          </a:p>
        </p:txBody>
      </p:sp>
      <p:pic>
        <p:nvPicPr>
          <p:cNvPr id="7" name="图片 6">
            <a:extLst>
              <a:ext uri="{FF2B5EF4-FFF2-40B4-BE49-F238E27FC236}">
                <a16:creationId xmlns:a16="http://schemas.microsoft.com/office/drawing/2014/main" id="{A7E459C1-DE63-548B-1D1F-C1F9D237E541}"/>
              </a:ext>
            </a:extLst>
          </p:cNvPr>
          <p:cNvPicPr>
            <a:picLocks noChangeAspect="1"/>
          </p:cNvPicPr>
          <p:nvPr/>
        </p:nvPicPr>
        <p:blipFill>
          <a:blip r:embed="rId2"/>
          <a:stretch>
            <a:fillRect/>
          </a:stretch>
        </p:blipFill>
        <p:spPr>
          <a:xfrm>
            <a:off x="1433513" y="2380154"/>
            <a:ext cx="5300662" cy="3625358"/>
          </a:xfrm>
          <a:prstGeom prst="rect">
            <a:avLst/>
          </a:prstGeom>
        </p:spPr>
      </p:pic>
    </p:spTree>
    <p:extLst>
      <p:ext uri="{BB962C8B-B14F-4D97-AF65-F5344CB8AC3E}">
        <p14:creationId xmlns:p14="http://schemas.microsoft.com/office/powerpoint/2010/main" val="20148925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04698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marL="0" marR="0" lvl="0" indent="0" algn="l" defTabSz="914400" rtl="0" eaLnBrk="1" fontAlgn="auto" latinLnBrk="0" hangingPunct="1">
              <a:lnSpc>
                <a:spcPct val="150000"/>
              </a:lnSpc>
              <a:spcBef>
                <a:spcPts val="600"/>
              </a:spcBef>
              <a:spcAft>
                <a:spcPts val="0"/>
              </a:spcAft>
              <a:buClrTx/>
              <a:buSzPct val="100000"/>
              <a:buFontTx/>
              <a:buNone/>
              <a:tabLst/>
              <a:defRPr/>
            </a:pPr>
            <a:r>
              <a:rPr lang="en-US" altLang="zh-CN" sz="1400" b="1" dirty="0" smtClean="0">
                <a:solidFill>
                  <a:schemeClr val="bg1"/>
                </a:solidFill>
              </a:rPr>
              <a:t>drive</a:t>
            </a:r>
            <a:r>
              <a:rPr lang="zh-CN" altLang="en-US" sz="1400" b="1" dirty="0">
                <a:solidFill>
                  <a:schemeClr val="bg1"/>
                </a:solidFill>
              </a:rPr>
              <a:t>房价变低的头部因素：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低收入人群占比（</a:t>
            </a:r>
            <a:r>
              <a:rPr lang="en-US" altLang="zh-CN" sz="1400" dirty="0">
                <a:solidFill>
                  <a:schemeClr val="bg1"/>
                </a:solidFill>
              </a:rPr>
              <a:t>LSTAT)</a:t>
            </a: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每栋房屋的平均房间数（</a:t>
            </a:r>
            <a:r>
              <a:rPr lang="en-US" altLang="zh-CN" sz="1400" dirty="0">
                <a:solidFill>
                  <a:schemeClr val="bg1"/>
                </a:solidFill>
              </a:rPr>
              <a:t>RM</a:t>
            </a:r>
            <a:r>
              <a:rPr lang="zh-CN" altLang="en-US"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华文细黑"/>
              </a:rPr>
              <a:t>该样本的低收入人群占比高达</a:t>
            </a:r>
            <a:r>
              <a:rPr lang="en-US" altLang="zh-CN" sz="1400" dirty="0">
                <a:solidFill>
                  <a:schemeClr val="bg1"/>
                </a:solidFill>
              </a:rPr>
              <a:t>30.59</a:t>
            </a:r>
            <a:r>
              <a:rPr lang="zh-CN" altLang="en-US" sz="1400" dirty="0">
                <a:solidFill>
                  <a:schemeClr val="bg1"/>
                </a:solidFill>
                <a:latin typeface="华文细黑"/>
              </a:rPr>
              <a:t>，而平均低收入人群占比仅有</a:t>
            </a:r>
            <a:r>
              <a:rPr lang="en-US" altLang="zh-CN" sz="1400" dirty="0">
                <a:solidFill>
                  <a:schemeClr val="bg1"/>
                </a:solidFill>
              </a:rPr>
              <a:t>12.65</a:t>
            </a: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latin typeface="+mn-ea"/>
              </a:rPr>
              <a:t>该样本的平均房间数为</a:t>
            </a:r>
            <a:r>
              <a:rPr lang="en-US" altLang="zh-CN" sz="1400" dirty="0">
                <a:solidFill>
                  <a:schemeClr val="bg1"/>
                </a:solidFill>
              </a:rPr>
              <a:t>5.45</a:t>
            </a:r>
            <a:r>
              <a:rPr lang="zh-CN" altLang="en-US" sz="1400" dirty="0">
                <a:solidFill>
                  <a:schemeClr val="bg1"/>
                </a:solidFill>
                <a:latin typeface="+mn-ea"/>
              </a:rPr>
              <a:t>，而平均房间数均值为</a:t>
            </a:r>
            <a:r>
              <a:rPr lang="en-US" altLang="zh-CN" sz="1400" dirty="0">
                <a:solidFill>
                  <a:schemeClr val="bg1"/>
                </a:solidFill>
              </a:rPr>
              <a:t>6.28</a:t>
            </a: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LIME</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最低的样本为例</a:t>
            </a:r>
          </a:p>
        </p:txBody>
      </p:sp>
      <p:pic>
        <p:nvPicPr>
          <p:cNvPr id="9" name="图片 8">
            <a:extLst>
              <a:ext uri="{FF2B5EF4-FFF2-40B4-BE49-F238E27FC236}">
                <a16:creationId xmlns:a16="http://schemas.microsoft.com/office/drawing/2014/main" id="{3A0194BC-E579-07E6-0E94-3FDC598E0520}"/>
              </a:ext>
            </a:extLst>
          </p:cNvPr>
          <p:cNvPicPr>
            <a:picLocks noChangeAspect="1"/>
          </p:cNvPicPr>
          <p:nvPr/>
        </p:nvPicPr>
        <p:blipFill>
          <a:blip r:embed="rId2"/>
          <a:stretch>
            <a:fillRect/>
          </a:stretch>
        </p:blipFill>
        <p:spPr>
          <a:xfrm>
            <a:off x="156232" y="2464840"/>
            <a:ext cx="6761530" cy="3295650"/>
          </a:xfrm>
          <a:prstGeom prst="rect">
            <a:avLst/>
          </a:prstGeom>
        </p:spPr>
      </p:pic>
    </p:spTree>
    <p:extLst>
      <p:ext uri="{BB962C8B-B14F-4D97-AF65-F5344CB8AC3E}">
        <p14:creationId xmlns:p14="http://schemas.microsoft.com/office/powerpoint/2010/main" val="38119441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04698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en-US" altLang="zh-CN" sz="1400" b="1" dirty="0">
                <a:solidFill>
                  <a:schemeClr val="bg1"/>
                </a:solidFill>
              </a:rPr>
              <a:t>drive</a:t>
            </a:r>
            <a:r>
              <a:rPr lang="zh-CN" altLang="en-US" sz="1400" b="1" dirty="0">
                <a:solidFill>
                  <a:schemeClr val="bg1"/>
                </a:solidFill>
              </a:rPr>
              <a:t>房价变高的头部因素：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每栋房屋的平均房间数（</a:t>
            </a:r>
            <a:r>
              <a:rPr lang="en-US" altLang="zh-CN" sz="1400" dirty="0">
                <a:solidFill>
                  <a:schemeClr val="bg1"/>
                </a:solidFill>
              </a:rPr>
              <a:t>RM</a:t>
            </a:r>
            <a:r>
              <a:rPr lang="zh-CN" altLang="en-US" sz="1400" dirty="0">
                <a:solidFill>
                  <a:schemeClr val="bg1"/>
                </a:solidFill>
              </a:rPr>
              <a:t>）</a:t>
            </a:r>
            <a:endParaRPr lang="en-US" altLang="zh-CN" sz="1400"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低收入人群占比（</a:t>
            </a:r>
            <a:r>
              <a:rPr lang="en-US" altLang="zh-CN" sz="1400" dirty="0">
                <a:solidFill>
                  <a:schemeClr val="bg1"/>
                </a:solidFill>
              </a:rPr>
              <a:t>LSTAT</a:t>
            </a:r>
            <a:r>
              <a:rPr lang="en-US" altLang="zh-CN"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该样本的平均房间数为</a:t>
            </a:r>
            <a:r>
              <a:rPr lang="en-US" altLang="zh-CN" sz="1400" b="1" dirty="0">
                <a:solidFill>
                  <a:schemeClr val="bg1"/>
                </a:solidFill>
              </a:rPr>
              <a:t>7.489</a:t>
            </a:r>
            <a:r>
              <a:rPr lang="zh-CN" altLang="en-US" sz="1400" dirty="0">
                <a:solidFill>
                  <a:schemeClr val="bg1"/>
                </a:solidFill>
                <a:latin typeface="+mn-ea"/>
              </a:rPr>
              <a:t>，而平均房间数均值为</a:t>
            </a:r>
            <a:r>
              <a:rPr lang="en-US" altLang="zh-CN" sz="1400" b="1" dirty="0">
                <a:solidFill>
                  <a:schemeClr val="bg1"/>
                </a:solidFill>
              </a:rPr>
              <a:t>6.28</a:t>
            </a: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latin typeface="+mn-ea"/>
              </a:rPr>
              <a:t>该样本的低收入人群占比为</a:t>
            </a:r>
            <a:r>
              <a:rPr lang="en-US" altLang="zh-CN" sz="1400" b="1" dirty="0">
                <a:solidFill>
                  <a:schemeClr val="bg1"/>
                </a:solidFill>
              </a:rPr>
              <a:t>1.73</a:t>
            </a:r>
            <a:r>
              <a:rPr lang="zh-CN" altLang="en-US" sz="1400" dirty="0">
                <a:solidFill>
                  <a:schemeClr val="bg1"/>
                </a:solidFill>
                <a:latin typeface="+mn-ea"/>
              </a:rPr>
              <a:t>，而平均低收入人群占比为</a:t>
            </a:r>
            <a:r>
              <a:rPr lang="en-US" altLang="zh-CN" sz="1400" b="1" dirty="0">
                <a:solidFill>
                  <a:schemeClr val="bg1"/>
                </a:solidFill>
              </a:rPr>
              <a:t>12.65</a:t>
            </a: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LIME</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最高的样本为例</a:t>
            </a:r>
          </a:p>
        </p:txBody>
      </p:sp>
      <p:pic>
        <p:nvPicPr>
          <p:cNvPr id="7" name="图片 6">
            <a:extLst>
              <a:ext uri="{FF2B5EF4-FFF2-40B4-BE49-F238E27FC236}">
                <a16:creationId xmlns:a16="http://schemas.microsoft.com/office/drawing/2014/main" id="{E6558F21-0908-694D-CE68-144524F4141C}"/>
              </a:ext>
            </a:extLst>
          </p:cNvPr>
          <p:cNvPicPr>
            <a:picLocks noChangeAspect="1"/>
          </p:cNvPicPr>
          <p:nvPr/>
        </p:nvPicPr>
        <p:blipFill>
          <a:blip r:embed="rId2"/>
          <a:stretch>
            <a:fillRect/>
          </a:stretch>
        </p:blipFill>
        <p:spPr>
          <a:xfrm>
            <a:off x="328612" y="2584086"/>
            <a:ext cx="6454585" cy="3114675"/>
          </a:xfrm>
          <a:prstGeom prst="rect">
            <a:avLst/>
          </a:prstGeom>
        </p:spPr>
      </p:pic>
    </p:spTree>
    <p:extLst>
      <p:ext uri="{BB962C8B-B14F-4D97-AF65-F5344CB8AC3E}">
        <p14:creationId xmlns:p14="http://schemas.microsoft.com/office/powerpoint/2010/main" val="14921607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471488" y="437123"/>
            <a:ext cx="9825040"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altLang="zh-CN" sz="2400" b="1" dirty="0" smtClean="0">
                <a:solidFill>
                  <a:schemeClr val="bg1"/>
                </a:solidFill>
                <a:latin typeface="华文细黑"/>
                <a:ea typeface="华文细黑"/>
              </a:rPr>
              <a:t>Best </a:t>
            </a:r>
            <a:r>
              <a:rPr lang="en-US" altLang="zh-CN" sz="2400" b="1" dirty="0">
                <a:solidFill>
                  <a:schemeClr val="bg1"/>
                </a:solidFill>
                <a:latin typeface="华文细黑"/>
                <a:ea typeface="华文细黑"/>
              </a:rPr>
              <a:t>Practice - </a:t>
            </a:r>
            <a:r>
              <a:rPr lang="zh-CN" altLang="en-US" sz="2400" b="1" dirty="0">
                <a:solidFill>
                  <a:schemeClr val="bg1"/>
                </a:solidFill>
                <a:latin typeface="华文细黑"/>
                <a:ea typeface="华文细黑"/>
              </a:rPr>
              <a:t>猪器官病变检测任务</a:t>
            </a:r>
            <a:endParaRPr kumimoji="0" lang="en-US" altLang="zh-CN" sz="2400" b="1" i="0" u="none" strike="noStrike" kern="1200" cap="none" spc="0" normalizeH="0" baseline="0" noProof="0" dirty="0">
              <a:ln>
                <a:noFill/>
              </a:ln>
              <a:solidFill>
                <a:schemeClr val="bg1"/>
              </a:solidFill>
              <a:effectLst/>
              <a:uLnTx/>
              <a:uFillTx/>
              <a:latin typeface="华文细黑"/>
              <a:ea typeface="华文细黑"/>
            </a:endParaRPr>
          </a:p>
        </p:txBody>
      </p:sp>
      <p:sp>
        <p:nvSpPr>
          <p:cNvPr id="13" name="文本框 12">
            <a:extLst>
              <a:ext uri="{FF2B5EF4-FFF2-40B4-BE49-F238E27FC236}">
                <a16:creationId xmlns:a16="http://schemas.microsoft.com/office/drawing/2014/main" id="{D5FCA418-0F2F-090F-BB62-279D841A4CD6}"/>
              </a:ext>
            </a:extLst>
          </p:cNvPr>
          <p:cNvSpPr txBox="1"/>
          <p:nvPr/>
        </p:nvSpPr>
        <p:spPr>
          <a:xfrm>
            <a:off x="7086600" y="2132380"/>
            <a:ext cx="5038725" cy="1735027"/>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en-US" altLang="zh-CN" sz="1400" b="0" i="0" u="none" strike="noStrike" kern="1200" cap="none" spc="0" normalizeH="0" baseline="0" noProof="0" dirty="0" smtClean="0">
                <a:ln>
                  <a:noFill/>
                </a:ln>
                <a:solidFill>
                  <a:prstClr val="white"/>
                </a:solidFill>
                <a:effectLst/>
                <a:uLnTx/>
                <a:uFillTx/>
                <a:latin typeface="Calibri"/>
                <a:ea typeface="华文细黑"/>
              </a:rPr>
              <a:t>SmoothGrad</a:t>
            </a:r>
            <a:r>
              <a:rPr kumimoji="0" lang="zh-CN" altLang="en-US" sz="1400" b="0" i="0" u="none" strike="noStrike" kern="1200" cap="none" spc="0" normalizeH="0" baseline="0" noProof="0" dirty="0">
                <a:ln>
                  <a:noFill/>
                </a:ln>
                <a:solidFill>
                  <a:prstClr val="white"/>
                </a:solidFill>
                <a:effectLst/>
                <a:uLnTx/>
                <a:uFillTx/>
                <a:latin typeface="Calibri"/>
                <a:ea typeface="华文细黑"/>
              </a:rPr>
              <a:t>是基于输入特征的</a:t>
            </a:r>
            <a:r>
              <a:rPr kumimoji="0" lang="en-US" altLang="zh-CN" sz="1400" b="0" i="0" u="none" strike="noStrike" kern="1200" cap="none" spc="0" normalizeH="0" baseline="0" noProof="0" dirty="0">
                <a:ln>
                  <a:noFill/>
                </a:ln>
                <a:solidFill>
                  <a:prstClr val="white"/>
                </a:solidFill>
                <a:effectLst/>
                <a:uLnTx/>
                <a:uFillTx/>
                <a:latin typeface="Calibri"/>
                <a:ea typeface="华文细黑"/>
              </a:rPr>
              <a:t>InterpretDL</a:t>
            </a:r>
            <a:r>
              <a:rPr kumimoji="0" lang="zh-CN" altLang="en-US" sz="1400" b="0" i="0" u="none" strike="noStrike" kern="1200" cap="none" spc="0" normalizeH="0" baseline="0" noProof="0" dirty="0" smtClean="0">
                <a:ln>
                  <a:noFill/>
                </a:ln>
                <a:solidFill>
                  <a:prstClr val="white"/>
                </a:solidFill>
                <a:effectLst/>
                <a:uLnTx/>
                <a:uFillTx/>
                <a:latin typeface="Calibri"/>
                <a:ea typeface="华文细黑"/>
              </a:rPr>
              <a:t>算法</a:t>
            </a:r>
            <a:endParaRPr kumimoji="0" lang="en-US" altLang="zh-CN" sz="1400" b="0" i="0" u="none" strike="noStrike" kern="1200" cap="none" spc="0" normalizeH="0" baseline="0" noProof="0" dirty="0">
              <a:ln>
                <a:noFill/>
              </a:ln>
              <a:solidFill>
                <a:prstClr val="white"/>
              </a:solidFill>
              <a:effectLst/>
              <a:uLnTx/>
              <a:uFillTx/>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en-US" altLang="zh-CN" sz="1400" b="0" i="0" u="none" strike="noStrike" kern="1200" cap="none" spc="0" normalizeH="0" baseline="0" noProof="0" dirty="0" smtClean="0">
                <a:ln>
                  <a:noFill/>
                </a:ln>
                <a:solidFill>
                  <a:prstClr val="white"/>
                </a:solidFill>
                <a:effectLst/>
                <a:uLnTx/>
                <a:uFillTx/>
                <a:latin typeface="Calibri"/>
                <a:ea typeface="华文细黑"/>
              </a:rPr>
              <a:t>GradCAM</a:t>
            </a:r>
            <a:r>
              <a:rPr kumimoji="0" lang="zh-CN" altLang="en-US" sz="1400" b="0" i="0" u="none" strike="noStrike" kern="1200" cap="none" spc="0" normalizeH="0" baseline="0" noProof="0" dirty="0" smtClean="0">
                <a:ln>
                  <a:noFill/>
                </a:ln>
                <a:solidFill>
                  <a:prstClr val="white"/>
                </a:solidFill>
                <a:effectLst/>
                <a:uLnTx/>
                <a:uFillTx/>
                <a:latin typeface="Calibri"/>
                <a:ea typeface="华文细黑"/>
              </a:rPr>
              <a:t> </a:t>
            </a:r>
            <a:r>
              <a:rPr kumimoji="0" lang="zh-CN" altLang="en-US" sz="1400" b="0" i="0" u="none" strike="noStrike" kern="1200" cap="none" spc="0" normalizeH="0" baseline="0" noProof="0" dirty="0">
                <a:ln>
                  <a:noFill/>
                </a:ln>
                <a:solidFill>
                  <a:prstClr val="white"/>
                </a:solidFill>
                <a:effectLst/>
                <a:uLnTx/>
                <a:uFillTx/>
                <a:latin typeface="Calibri"/>
                <a:ea typeface="华文细黑"/>
              </a:rPr>
              <a:t>是基于模型中间特征的</a:t>
            </a:r>
            <a:r>
              <a:rPr kumimoji="0" lang="en-US" altLang="zh-CN" sz="1400" b="0" i="0" u="none" strike="noStrike" kern="1200" cap="none" spc="0" normalizeH="0" baseline="0" noProof="0" dirty="0">
                <a:ln>
                  <a:noFill/>
                </a:ln>
                <a:solidFill>
                  <a:prstClr val="white"/>
                </a:solidFill>
                <a:effectLst/>
                <a:uLnTx/>
                <a:uFillTx/>
                <a:latin typeface="Calibri"/>
                <a:ea typeface="华文细黑"/>
              </a:rPr>
              <a:t>InterpretDL</a:t>
            </a:r>
            <a:r>
              <a:rPr kumimoji="0" lang="zh-CN" altLang="en-US" sz="1400" b="0" i="0" u="none" strike="noStrike" kern="1200" cap="none" spc="0" normalizeH="0" baseline="0" noProof="0" dirty="0" smtClean="0">
                <a:ln>
                  <a:noFill/>
                </a:ln>
                <a:solidFill>
                  <a:prstClr val="white"/>
                </a:solidFill>
                <a:effectLst/>
                <a:uLnTx/>
                <a:uFillTx/>
                <a:latin typeface="Calibri"/>
                <a:ea typeface="华文细黑"/>
              </a:rPr>
              <a:t>算法</a:t>
            </a:r>
            <a:endParaRPr kumimoji="0" lang="en-US" altLang="zh-CN" sz="1400" b="0" i="0" u="none" strike="noStrike" kern="1200" cap="none" spc="0" normalizeH="0" baseline="0" noProof="0" dirty="0">
              <a:ln>
                <a:noFill/>
              </a:ln>
              <a:solidFill>
                <a:prstClr val="white"/>
              </a:solidFill>
              <a:effectLst/>
              <a:uLnTx/>
              <a:uFillTx/>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zh-CN" altLang="en-US" sz="1400" dirty="0" smtClean="0">
                <a:solidFill>
                  <a:prstClr val="white"/>
                </a:solidFill>
                <a:latin typeface="Calibri"/>
                <a:ea typeface="华文细黑"/>
              </a:rPr>
              <a:t>可以</a:t>
            </a:r>
            <a:r>
              <a:rPr lang="zh-CN" altLang="en-US" sz="1400" dirty="0">
                <a:solidFill>
                  <a:prstClr val="white"/>
                </a:solidFill>
                <a:latin typeface="Calibri"/>
                <a:ea typeface="华文细黑"/>
              </a:rPr>
              <a:t>得出模型关注到感兴趣区域的位置，并提取了感兴趣区域的特征作为模型判断的依据。当模型层面提供了解释性，可以为后续的效果优化提供有效的辅助。</a:t>
            </a:r>
            <a:endParaRPr kumimoji="0" lang="en-US" altLang="zh-CN" sz="1400" b="0" i="0" u="none" strike="noStrike" kern="1200" cap="none" spc="0" normalizeH="0" baseline="0" noProof="0" dirty="0">
              <a:ln>
                <a:noFill/>
              </a:ln>
              <a:solidFill>
                <a:prstClr val="white"/>
              </a:solidFill>
              <a:effectLst/>
              <a:uLnTx/>
              <a:uFillTx/>
              <a:latin typeface="Calibri"/>
              <a:ea typeface="华文细黑"/>
            </a:endParaRPr>
          </a:p>
        </p:txBody>
      </p:sp>
      <p:pic>
        <p:nvPicPr>
          <p:cNvPr id="5" name="图片 4">
            <a:extLst>
              <a:ext uri="{FF2B5EF4-FFF2-40B4-BE49-F238E27FC236}">
                <a16:creationId xmlns:a16="http://schemas.microsoft.com/office/drawing/2014/main" id="{982CD2A7-0178-BCC1-006E-29B62DF5B165}"/>
              </a:ext>
            </a:extLst>
          </p:cNvPr>
          <p:cNvPicPr>
            <a:picLocks noChangeAspect="1"/>
          </p:cNvPicPr>
          <p:nvPr/>
        </p:nvPicPr>
        <p:blipFill>
          <a:blip r:embed="rId2"/>
          <a:stretch>
            <a:fillRect/>
          </a:stretch>
        </p:blipFill>
        <p:spPr>
          <a:xfrm>
            <a:off x="471488" y="4483594"/>
            <a:ext cx="6297827" cy="1666874"/>
          </a:xfrm>
          <a:prstGeom prst="rect">
            <a:avLst/>
          </a:prstGeom>
        </p:spPr>
      </p:pic>
      <p:pic>
        <p:nvPicPr>
          <p:cNvPr id="9" name="图片 8">
            <a:extLst>
              <a:ext uri="{FF2B5EF4-FFF2-40B4-BE49-F238E27FC236}">
                <a16:creationId xmlns:a16="http://schemas.microsoft.com/office/drawing/2014/main" id="{EE250BBA-5602-1BBE-14F3-F3C8E3F85DCB}"/>
              </a:ext>
            </a:extLst>
          </p:cNvPr>
          <p:cNvPicPr>
            <a:picLocks noChangeAspect="1"/>
          </p:cNvPicPr>
          <p:nvPr/>
        </p:nvPicPr>
        <p:blipFill>
          <a:blip r:embed="rId3"/>
          <a:stretch>
            <a:fillRect/>
          </a:stretch>
        </p:blipFill>
        <p:spPr>
          <a:xfrm>
            <a:off x="471488" y="1866691"/>
            <a:ext cx="6153598" cy="1666874"/>
          </a:xfrm>
          <a:prstGeom prst="rect">
            <a:avLst/>
          </a:prstGeom>
        </p:spPr>
      </p:pic>
      <p:sp>
        <p:nvSpPr>
          <p:cNvPr id="10" name="文本框 9">
            <a:extLst>
              <a:ext uri="{FF2B5EF4-FFF2-40B4-BE49-F238E27FC236}">
                <a16:creationId xmlns:a16="http://schemas.microsoft.com/office/drawing/2014/main" id="{AA8ACB94-B466-959B-A297-3CDC6CED5FBA}"/>
              </a:ext>
            </a:extLst>
          </p:cNvPr>
          <p:cNvSpPr txBox="1"/>
          <p:nvPr/>
        </p:nvSpPr>
        <p:spPr>
          <a:xfrm>
            <a:off x="471488" y="1343025"/>
            <a:ext cx="3000375"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rPr>
              <a:t>SmoothGrad</a:t>
            </a:r>
            <a:endParaRPr lang="zh-CN" altLang="en-US" sz="2400" dirty="0">
              <a:solidFill>
                <a:schemeClr val="bg1"/>
              </a:solidFill>
            </a:endParaRPr>
          </a:p>
        </p:txBody>
      </p:sp>
      <p:sp>
        <p:nvSpPr>
          <p:cNvPr id="12" name="文本框 11">
            <a:extLst>
              <a:ext uri="{FF2B5EF4-FFF2-40B4-BE49-F238E27FC236}">
                <a16:creationId xmlns:a16="http://schemas.microsoft.com/office/drawing/2014/main" id="{6E3A5BE9-C568-5CB3-7273-80287AF1D596}"/>
              </a:ext>
            </a:extLst>
          </p:cNvPr>
          <p:cNvSpPr txBox="1"/>
          <p:nvPr/>
        </p:nvSpPr>
        <p:spPr>
          <a:xfrm>
            <a:off x="471488" y="3956758"/>
            <a:ext cx="3000375"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rPr>
              <a:t>GradCAM</a:t>
            </a:r>
            <a:endParaRPr lang="zh-CN" altLang="en-US" sz="2400" dirty="0">
              <a:solidFill>
                <a:schemeClr val="bg1"/>
              </a:solidFill>
            </a:endParaRPr>
          </a:p>
        </p:txBody>
      </p:sp>
    </p:spTree>
    <p:extLst>
      <p:ext uri="{BB962C8B-B14F-4D97-AF65-F5344CB8AC3E}">
        <p14:creationId xmlns:p14="http://schemas.microsoft.com/office/powerpoint/2010/main" val="187742365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p:txBody>
          <a:bodyPr/>
          <a:lstStyle/>
          <a:p>
            <a:endParaRPr lang="en-US"/>
          </a:p>
        </p:txBody>
      </p:sp>
      <p:sp>
        <p:nvSpPr>
          <p:cNvPr id="7" name="Picture Placeholder 6"/>
          <p:cNvSpPr>
            <a:spLocks noGrp="1"/>
          </p:cNvSpPr>
          <p:nvPr>
            <p:ph type="pic" sz="quarter" idx="14"/>
          </p:nvPr>
        </p:nvSpPr>
        <p:spPr/>
      </p:sp>
      <p:grpSp>
        <p:nvGrpSpPr>
          <p:cNvPr id="11" name="Group 11"/>
          <p:cNvGrpSpPr>
            <a:grpSpLocks/>
          </p:cNvGrpSpPr>
          <p:nvPr/>
        </p:nvGrpSpPr>
        <p:grpSpPr bwMode="auto">
          <a:xfrm>
            <a:off x="9208786" y="872338"/>
            <a:ext cx="1322059" cy="541497"/>
            <a:chOff x="2071670" y="1928803"/>
            <a:chExt cx="1500198" cy="857256"/>
          </a:xfrm>
        </p:grpSpPr>
        <p:sp>
          <p:nvSpPr>
            <p:cNvPr id="13" name="Rectangle 87"/>
            <p:cNvSpPr>
              <a:spLocks noChangeArrowheads="1"/>
            </p:cNvSpPr>
            <p:nvPr/>
          </p:nvSpPr>
          <p:spPr bwMode="auto">
            <a:xfrm>
              <a:off x="2071670" y="1928803"/>
              <a:ext cx="1500198" cy="857256"/>
            </a:xfrm>
            <a:prstGeom prst="rect">
              <a:avLst/>
            </a:prstGeom>
            <a:solidFill>
              <a:schemeClr val="bg1"/>
            </a:solidFill>
            <a:ln w="69850" algn="ctr">
              <a:solidFill>
                <a:srgbClr val="FF0000"/>
              </a:solidFill>
              <a:miter lim="800000"/>
              <a:headEnd/>
              <a:tailEnd/>
            </a:ln>
          </p:spPr>
          <p:txBody>
            <a:bodyPr lIns="92443" tIns="46221" rIns="92443" bIns="46221" anchor="ctr"/>
            <a:lstStyle/>
            <a:p>
              <a:pPr algn="ctr" defTabSz="924596"/>
              <a:endParaRPr lang="en-US" sz="1633">
                <a:solidFill>
                  <a:srgbClr val="FFFFFF"/>
                </a:solidFill>
                <a:latin typeface="Calibri"/>
                <a:ea typeface="华文细黑"/>
              </a:endParaRPr>
            </a:p>
          </p:txBody>
        </p:sp>
        <p:sp>
          <p:nvSpPr>
            <p:cNvPr id="14" name="TextBox 6"/>
            <p:cNvSpPr txBox="1">
              <a:spLocks noChangeArrowheads="1"/>
            </p:cNvSpPr>
            <p:nvPr/>
          </p:nvSpPr>
          <p:spPr bwMode="auto">
            <a:xfrm>
              <a:off x="2170802" y="2142278"/>
              <a:ext cx="1301934" cy="397818"/>
            </a:xfrm>
            <a:prstGeom prst="rect">
              <a:avLst/>
            </a:prstGeom>
            <a:noFill/>
            <a:ln w="9525">
              <a:noFill/>
              <a:miter lim="800000"/>
              <a:headEnd/>
              <a:tailEnd/>
            </a:ln>
          </p:spPr>
          <p:txBody>
            <a:bodyPr lIns="0" tIns="0" rIns="0" bIns="0">
              <a:spAutoFit/>
            </a:bodyPr>
            <a:lstStyle/>
            <a:p>
              <a:pPr algn="ctr" defTabSz="924596"/>
              <a:r>
                <a:rPr lang="zh-CN" altLang="en-US" sz="1633" b="1" dirty="0">
                  <a:solidFill>
                    <a:srgbClr val="FF0000"/>
                  </a:solidFill>
                  <a:latin typeface="华文细黑" panose="02010600040101010101" pitchFamily="2" charset="-122"/>
                  <a:ea typeface="华文细黑" panose="02010600040101010101" pitchFamily="2" charset="-122"/>
                </a:rPr>
                <a:t>内部使用</a:t>
              </a:r>
              <a:endParaRPr lang="en-US" sz="1633" b="1" dirty="0">
                <a:solidFill>
                  <a:srgbClr val="FF0000"/>
                </a:solidFill>
                <a:latin typeface="华文细黑" panose="02010600040101010101" pitchFamily="2" charset="-122"/>
                <a:ea typeface="华文细黑" panose="02010600040101010101" pitchFamily="2" charset="-122"/>
              </a:endParaRPr>
            </a:p>
          </p:txBody>
        </p:sp>
        <p:cxnSp>
          <p:nvCxnSpPr>
            <p:cNvPr id="15" name="Straight Connector 14"/>
            <p:cNvCxnSpPr/>
            <p:nvPr/>
          </p:nvCxnSpPr>
          <p:spPr>
            <a:xfrm>
              <a:off x="2179527" y="2070159"/>
              <a:ext cx="1284483" cy="2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179527" y="2644703"/>
              <a:ext cx="12844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Text Placeholder 2"/>
          <p:cNvSpPr>
            <a:spLocks noGrp="1"/>
          </p:cNvSpPr>
          <p:nvPr>
            <p:ph type="body" sz="quarter" idx="13"/>
          </p:nvPr>
        </p:nvSpPr>
        <p:spPr>
          <a:xfrm>
            <a:off x="1645385" y="4211956"/>
            <a:ext cx="6785246" cy="2169796"/>
          </a:xfrm>
        </p:spPr>
        <p:txBody>
          <a:bodyPr>
            <a:noAutofit/>
          </a:bodyPr>
          <a:lstStyle/>
          <a:p>
            <a:pPr>
              <a:spcAft>
                <a:spcPts val="0"/>
              </a:spcAft>
            </a:pPr>
            <a:r>
              <a:rPr lang="zh-CN" altLang="zh-CN" sz="680" dirty="0">
                <a:solidFill>
                  <a:prstClr val="black"/>
                </a:solidFill>
              </a:rPr>
              <a:t>关于德勤</a:t>
            </a:r>
          </a:p>
          <a:p>
            <a:r>
              <a:rPr lang="en-US" sz="680" dirty="0"/>
              <a:t>Deloitte</a:t>
            </a:r>
            <a:r>
              <a:rPr lang="zh-CN" altLang="en-US" sz="680" dirty="0"/>
              <a:t>（</a:t>
            </a:r>
            <a:r>
              <a:rPr lang="en-US" sz="680" dirty="0"/>
              <a:t>“</a:t>
            </a:r>
            <a:r>
              <a:rPr lang="zh-CN" altLang="en-US" sz="680" dirty="0"/>
              <a:t>德勤</a:t>
            </a:r>
            <a:r>
              <a:rPr lang="en-US" sz="680" dirty="0"/>
              <a:t>”</a:t>
            </a:r>
            <a:r>
              <a:rPr lang="zh-CN" altLang="en-US" sz="680" dirty="0"/>
              <a:t>）泛指一家或多家德勤有限公司，以及其全球成员所网络和它们的关联机构（统称为</a:t>
            </a:r>
            <a:r>
              <a:rPr lang="en-US" sz="680" dirty="0"/>
              <a:t>“</a:t>
            </a:r>
            <a:r>
              <a:rPr lang="zh-CN" altLang="en-US" sz="680" dirty="0"/>
              <a:t>德勤组织</a:t>
            </a:r>
            <a:r>
              <a:rPr lang="en-US" sz="680" dirty="0"/>
              <a:t>  ”</a:t>
            </a:r>
            <a:r>
              <a:rPr lang="zh-CN" altLang="en-US" sz="680" dirty="0"/>
              <a:t>）。德勤有限公司（又称</a:t>
            </a:r>
            <a:r>
              <a:rPr lang="en-US" sz="680" dirty="0"/>
              <a:t>“</a:t>
            </a:r>
            <a:r>
              <a:rPr lang="zh-CN" altLang="en-US" sz="680" dirty="0"/>
              <a:t>德勤全球</a:t>
            </a:r>
            <a:r>
              <a:rPr lang="en-US" sz="680" dirty="0"/>
              <a:t>”</a:t>
            </a:r>
            <a:r>
              <a:rPr lang="zh-CN" altLang="en-US" sz="680" dirty="0"/>
              <a:t>）及其每一家成员所和它们的关联机构均为具有独立法律地位的法律实体，相互之间不因第三方而承担任何责任或约束对方。德勤有限公司及其每一家成员所和它们的关联机构仅对自身行为及遗漏承担责任，而对相互的行为及遗漏不承担任何法律责任。德勤有限公司并不向客户提供服务。请参阅 </a:t>
            </a:r>
            <a:r>
              <a:rPr lang="en-US" sz="680" u="sng">
                <a:hlinkClick r:id="rId3"/>
              </a:rPr>
              <a:t>www.deloitte.com/cn/about</a:t>
            </a:r>
            <a:r>
              <a:rPr lang="en-US" sz="680"/>
              <a:t> </a:t>
            </a:r>
            <a:r>
              <a:rPr lang="zh-CN" altLang="en-US" sz="680" dirty="0"/>
              <a:t>了解更多信息。</a:t>
            </a:r>
            <a:endParaRPr lang="en-US" sz="680" dirty="0"/>
          </a:p>
          <a:p>
            <a:r>
              <a:rPr lang="zh-CN" altLang="en-US" sz="680" dirty="0"/>
              <a:t>德勤亚太有限公司（即一家担保有限公司）是德勤有限公司的成员所。德勤亚太有限公司的每一家成员及其关联机构均为具有独立法律地位的法律实体，在亚太地区超过</a:t>
            </a:r>
            <a:r>
              <a:rPr lang="en-US" sz="680" dirty="0"/>
              <a:t>100</a:t>
            </a:r>
            <a:r>
              <a:rPr lang="zh-CN" altLang="en-US" sz="680" dirty="0"/>
              <a:t>座城市提供专业服务，包括奥克兰、曼谷、北京、河内、香港、雅加达、吉隆坡、马尼拉、墨尔本、大阪、首尔、上海、新加坡、悉尼、台北和东京。</a:t>
            </a:r>
            <a:endParaRPr lang="en-US" sz="680" dirty="0"/>
          </a:p>
          <a:p>
            <a:r>
              <a:rPr lang="zh-CN" altLang="en-US" sz="680" dirty="0"/>
              <a:t>德勤于</a:t>
            </a:r>
            <a:r>
              <a:rPr lang="en-US" sz="680" dirty="0"/>
              <a:t>1917</a:t>
            </a:r>
            <a:r>
              <a:rPr lang="zh-CN" altLang="en-US" sz="680" dirty="0"/>
              <a:t>年在上海设立办事处，德勤品牌由此进入中国。如今，德勤中国为中国本地和在华的跨国及高增长企业客户提供全面的审计及鉴证、管理咨询、财务咨询、风险咨询和税务服务。德勤中国持续致力为中国会计准则、税务制度及专业人才培养作出重要贡献。德勤中国是一家中国本土成立的专业服务机构，由德勤中国的合伙人所拥有。敬请访问</a:t>
            </a:r>
            <a:r>
              <a:rPr lang="en-US" sz="680" u="sng" dirty="0">
                <a:hlinkClick r:id="rId4"/>
              </a:rPr>
              <a:t>www2.deloitte.com/cn/zh/social-media</a:t>
            </a:r>
            <a:r>
              <a:rPr lang="en-US" sz="680" dirty="0"/>
              <a:t>​</a:t>
            </a:r>
            <a:r>
              <a:rPr lang="zh-CN" altLang="en-US" sz="680" dirty="0"/>
              <a:t>，通过我们的社交媒体平台，了解德勤在中国市场成就不凡的更多信息。</a:t>
            </a:r>
            <a:r>
              <a:rPr lang="en-US" sz="680" dirty="0"/>
              <a:t>  </a:t>
            </a:r>
          </a:p>
          <a:p>
            <a:r>
              <a:rPr lang="zh-CN" altLang="en-US" sz="680" dirty="0"/>
              <a:t>本通讯及任何附件只供内部传阅并只限于德勤有限公司、其全球成员所网络及它们的关联机构（统称为</a:t>
            </a:r>
            <a:r>
              <a:rPr lang="en-US" sz="680" dirty="0"/>
              <a:t>“</a:t>
            </a:r>
            <a:r>
              <a:rPr lang="zh-CN" altLang="en-US" sz="680" dirty="0"/>
              <a:t>德勤组织</a:t>
            </a:r>
            <a:r>
              <a:rPr lang="en-US" sz="680" dirty="0"/>
              <a:t>”</a:t>
            </a:r>
            <a:r>
              <a:rPr lang="zh-CN" altLang="en-US" sz="680" dirty="0"/>
              <a:t>）的人员使用。本通讯包含保密信息，仅供接收个人或实体使用。若您并非指定接收方，请立即告知我们，也请勿以任何方式使用本通讯，并在您的系统中删除本通讯及其所有副本。</a:t>
            </a:r>
            <a:endParaRPr lang="en-US" sz="680" dirty="0"/>
          </a:p>
          <a:p>
            <a:r>
              <a:rPr lang="zh-CN" altLang="en-US" sz="680" dirty="0"/>
              <a:t>任何德勤有限公司、其成员所、关联机构、员工或代理方均不对任何方因使用本通讯而直接或间接导致的任何损失或损害承担责任。德勤有限公司及其每一家成员所和它们的关联机构均为具有独立法律地位的法律实体。</a:t>
            </a:r>
            <a:endParaRPr lang="en-US" sz="680" dirty="0"/>
          </a:p>
          <a:p>
            <a:pPr lvl="0" algn="just"/>
            <a:r>
              <a:rPr lang="en-US" sz="680" dirty="0">
                <a:solidFill>
                  <a:prstClr val="black"/>
                </a:solidFill>
              </a:rPr>
              <a:t>© 2021</a:t>
            </a:r>
            <a:r>
              <a:rPr lang="zh-CN" altLang="en-US" sz="680" dirty="0">
                <a:solidFill>
                  <a:prstClr val="black"/>
                </a:solidFill>
              </a:rPr>
              <a:t>。欲了解更多信息，请联系德勤中国。</a:t>
            </a:r>
            <a:endParaRPr lang="en-US" sz="680" dirty="0">
              <a:solidFill>
                <a:prstClr val="black"/>
              </a:solidFill>
            </a:endParaRPr>
          </a:p>
        </p:txBody>
      </p:sp>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15896" y="2953306"/>
            <a:ext cx="1456571" cy="1456571"/>
          </a:xfrm>
          <a:prstGeom prst="rect">
            <a:avLst/>
          </a:prstGeom>
        </p:spPr>
      </p:pic>
    </p:spTree>
    <p:extLst>
      <p:ext uri="{BB962C8B-B14F-4D97-AF65-F5344CB8AC3E}">
        <p14:creationId xmlns:p14="http://schemas.microsoft.com/office/powerpoint/2010/main" val="101224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3485" y="421092"/>
            <a:ext cx="1904244" cy="698500"/>
          </a:xfrm>
        </p:spPr>
        <p:txBody>
          <a:bodyPr/>
          <a:lstStyle/>
          <a:p>
            <a:r>
              <a:rPr lang="en-US" altLang="zh-CN" sz="3200" b="0" dirty="0" smtClean="0">
                <a:solidFill>
                  <a:srgbClr val="92D050"/>
                </a:solidFill>
                <a:latin typeface="Calibri"/>
              </a:rPr>
              <a:t>Contents</a:t>
            </a:r>
            <a:endParaRPr lang="en-US" sz="3200" b="0" noProof="0" dirty="0">
              <a:solidFill>
                <a:srgbClr val="92D050"/>
              </a:solidFill>
            </a:endParaRPr>
          </a:p>
        </p:txBody>
      </p:sp>
      <p:pic>
        <p:nvPicPr>
          <p:cNvPr id="11" name="Picture Placeholder 10"/>
          <p:cNvPicPr>
            <a:picLocks noGrp="1" noChangeAspect="1"/>
          </p:cNvPicPr>
          <p:nvPr>
            <p:ph type="pic" sz="quarter" idx="15"/>
          </p:nvPr>
        </p:nvPicPr>
        <p:blipFill>
          <a:blip r:embed="rId3"/>
          <a:stretch>
            <a:fillRect/>
          </a:stretch>
        </p:blipFill>
        <p:spPr>
          <a:xfrm>
            <a:off x="5590292" y="1409438"/>
            <a:ext cx="4603042" cy="4707066"/>
          </a:xfrm>
        </p:spPr>
      </p:pic>
      <p:sp>
        <p:nvSpPr>
          <p:cNvPr id="6" name="Text Placeholder 5"/>
          <p:cNvSpPr>
            <a:spLocks noGrp="1"/>
          </p:cNvSpPr>
          <p:nvPr>
            <p:ph sz="quarter" idx="10"/>
          </p:nvPr>
        </p:nvSpPr>
        <p:spPr>
          <a:xfrm>
            <a:off x="573485" y="1400041"/>
            <a:ext cx="4456430" cy="4716463"/>
          </a:xfrm>
        </p:spPr>
        <p:txBody>
          <a:bodyPr>
            <a:normAutofit/>
          </a:bodyPr>
          <a:lstStyle/>
          <a:p>
            <a:pPr defTabSz="829544">
              <a:spcAft>
                <a:spcPts val="907"/>
              </a:spcAft>
              <a:tabLst>
                <a:tab pos="6104923" algn="r"/>
              </a:tabLst>
            </a:pPr>
            <a:r>
              <a:rPr lang="en-US" altLang="zh-CN" sz="1400" b="1" dirty="0" smtClean="0">
                <a:solidFill>
                  <a:schemeClr val="bg1"/>
                </a:solidFill>
                <a:latin typeface="+mj-lt"/>
              </a:rPr>
              <a:t>WHY</a:t>
            </a:r>
            <a:r>
              <a:rPr lang="en-US" sz="1600" b="1" dirty="0" smtClean="0">
                <a:solidFill>
                  <a:schemeClr val="bg1"/>
                </a:solidFill>
                <a:latin typeface="Calibri"/>
              </a:rPr>
              <a:t>	3</a:t>
            </a:r>
          </a:p>
          <a:p>
            <a:pPr marL="285750" indent="-285750" defTabSz="829544">
              <a:spcAft>
                <a:spcPts val="907"/>
              </a:spcAft>
              <a:buFont typeface="Wingdings" panose="05000000000000000000" pitchFamily="2" charset="2"/>
              <a:buChar char="q"/>
              <a:tabLst>
                <a:tab pos="6104923" algn="r"/>
              </a:tabLst>
            </a:pPr>
            <a:r>
              <a:rPr lang="zh-CN" altLang="en-US" sz="1400" dirty="0" smtClean="0">
                <a:solidFill>
                  <a:schemeClr val="bg1"/>
                </a:solidFill>
                <a:latin typeface="+mn-ea"/>
              </a:rPr>
              <a:t>必要性分析</a:t>
            </a:r>
            <a:endParaRPr lang="en-US" altLang="zh-CN" sz="1400" dirty="0" smtClean="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用途</a:t>
            </a:r>
            <a:endParaRPr lang="en-US" altLang="zh-CN" sz="1400" dirty="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endParaRPr lang="en-US" altLang="zh-CN" sz="1600" b="1" dirty="0" smtClean="0">
              <a:solidFill>
                <a:schemeClr val="bg1"/>
              </a:solidFill>
            </a:endParaRPr>
          </a:p>
          <a:p>
            <a:pPr defTabSz="829544">
              <a:spcAft>
                <a:spcPts val="907"/>
              </a:spcAft>
              <a:tabLst>
                <a:tab pos="6104923" algn="r"/>
              </a:tabLst>
            </a:pPr>
            <a:r>
              <a:rPr lang="en-US" altLang="zh-CN" sz="1400" b="1" dirty="0" smtClean="0">
                <a:solidFill>
                  <a:schemeClr val="bg1"/>
                </a:solidFill>
              </a:rPr>
              <a:t>WHAT</a:t>
            </a:r>
            <a:r>
              <a:rPr lang="en-US" sz="1600" b="1" dirty="0">
                <a:solidFill>
                  <a:schemeClr val="bg1"/>
                </a:solidFill>
              </a:rPr>
              <a:t>	</a:t>
            </a:r>
            <a:r>
              <a:rPr lang="en-US" sz="1600" b="1" dirty="0" smtClean="0">
                <a:solidFill>
                  <a:schemeClr val="bg1"/>
                </a:solidFill>
              </a:rPr>
              <a:t>5</a:t>
            </a: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模型可解释性理论方法</a:t>
            </a:r>
            <a:endParaRPr lang="en-US" altLang="zh-CN" sz="1400" dirty="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模型可解释性工具比较</a:t>
            </a:r>
            <a:endParaRPr lang="en-US" altLang="zh-CN" sz="1400" dirty="0">
              <a:solidFill>
                <a:schemeClr val="bg1"/>
              </a:solidFill>
              <a:latin typeface="+mn-ea"/>
            </a:endParaRPr>
          </a:p>
          <a:p>
            <a:pPr defTabSz="829544">
              <a:spcAft>
                <a:spcPts val="907"/>
              </a:spcAft>
              <a:tabLst>
                <a:tab pos="6104923" algn="r"/>
              </a:tabLst>
            </a:pPr>
            <a:endParaRPr lang="en-US" altLang="zh-CN" sz="1600" b="1" dirty="0" smtClean="0">
              <a:solidFill>
                <a:schemeClr val="bg1"/>
              </a:solidFill>
            </a:endParaRPr>
          </a:p>
          <a:p>
            <a:pPr defTabSz="829544">
              <a:spcAft>
                <a:spcPts val="907"/>
              </a:spcAft>
              <a:tabLst>
                <a:tab pos="6104923" algn="r"/>
              </a:tabLst>
            </a:pPr>
            <a:r>
              <a:rPr lang="en-US" sz="1400" b="1" dirty="0" smtClean="0">
                <a:solidFill>
                  <a:schemeClr val="bg1"/>
                </a:solidFill>
              </a:rPr>
              <a:t>HOW</a:t>
            </a:r>
            <a:r>
              <a:rPr lang="en-US" sz="1600" b="1" dirty="0">
                <a:solidFill>
                  <a:schemeClr val="bg1"/>
                </a:solidFill>
              </a:rPr>
              <a:t>	9</a:t>
            </a:r>
            <a:endParaRPr lang="en-US" sz="1600" b="1" dirty="0" smtClean="0">
              <a:solidFill>
                <a:schemeClr val="bg1"/>
              </a:solidFill>
            </a:endParaRP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可解释性工具演示</a:t>
            </a:r>
            <a:endParaRPr lang="en-US" altLang="zh-CN" sz="1400" dirty="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r>
              <a:rPr lang="en-US" altLang="zh-CN" sz="1400" dirty="0">
                <a:solidFill>
                  <a:schemeClr val="bg1"/>
                </a:solidFill>
                <a:latin typeface="+mn-ea"/>
              </a:rPr>
              <a:t>Best Practices </a:t>
            </a:r>
            <a:r>
              <a:rPr lang="en-US" sz="1600" b="1" dirty="0">
                <a:solidFill>
                  <a:schemeClr val="bg1"/>
                </a:solidFill>
              </a:rPr>
              <a:t>	</a:t>
            </a:r>
            <a:endParaRPr lang="en-US" altLang="zh-CN" sz="1600" b="1" dirty="0" smtClean="0">
              <a:solidFill>
                <a:schemeClr val="bg1"/>
              </a:solidFill>
            </a:endParaRPr>
          </a:p>
        </p:txBody>
      </p:sp>
    </p:spTree>
    <p:extLst>
      <p:ext uri="{BB962C8B-B14F-4D97-AF65-F5344CB8AC3E}">
        <p14:creationId xmlns:p14="http://schemas.microsoft.com/office/powerpoint/2010/main" val="27371146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547061" y="2149885"/>
            <a:ext cx="1874566" cy="809625"/>
          </a:xfrm>
        </p:spPr>
        <p:txBody>
          <a:bodyPr>
            <a:normAutofit/>
          </a:bodyPr>
          <a:lstStyle/>
          <a:p>
            <a:pPr defTabSz="829544">
              <a:spcBef>
                <a:spcPts val="3266"/>
              </a:spcBef>
              <a:spcAft>
                <a:spcPts val="907"/>
              </a:spcAft>
            </a:pPr>
            <a:r>
              <a:rPr lang="en-US" altLang="zh-CN" sz="3850" b="1" dirty="0" smtClean="0">
                <a:solidFill>
                  <a:schemeClr val="bg1"/>
                </a:solidFill>
              </a:rPr>
              <a:t>WHY</a:t>
            </a:r>
            <a:r>
              <a:rPr lang="en-US" altLang="zh-CN" sz="4000" b="1" dirty="0" smtClean="0">
                <a:solidFill>
                  <a:srgbClr val="92D050"/>
                </a:solidFill>
              </a:rPr>
              <a:t> </a:t>
            </a:r>
          </a:p>
          <a:p>
            <a:pPr defTabSz="829544">
              <a:spcBef>
                <a:spcPts val="3266"/>
              </a:spcBef>
              <a:spcAft>
                <a:spcPts val="907"/>
              </a:spcAft>
            </a:pPr>
            <a:endParaRPr lang="zh-CN" altLang="en-US" sz="4000" b="1" dirty="0">
              <a:solidFill>
                <a:srgbClr val="92D050"/>
              </a:solidFill>
            </a:endParaRPr>
          </a:p>
        </p:txBody>
      </p:sp>
      <p:sp>
        <p:nvSpPr>
          <p:cNvPr id="6" name="文本框 5"/>
          <p:cNvSpPr txBox="1"/>
          <p:nvPr/>
        </p:nvSpPr>
        <p:spPr>
          <a:xfrm>
            <a:off x="1547061" y="2959510"/>
            <a:ext cx="8383520" cy="1261884"/>
          </a:xfrm>
          <a:prstGeom prst="rect">
            <a:avLst/>
          </a:prstGeom>
          <a:noFill/>
        </p:spPr>
        <p:txBody>
          <a:bodyPr wrap="square" lIns="0" tIns="0" rIns="0" bIns="0" rtlCol="0">
            <a:spAutoFit/>
          </a:bodyPr>
          <a:lstStyle/>
          <a:p>
            <a:pPr marL="342900" indent="-342900">
              <a:spcBef>
                <a:spcPts val="600"/>
              </a:spcBef>
              <a:buSzPct val="100000"/>
              <a:buFont typeface="Wingdings" panose="05000000000000000000" pitchFamily="2" charset="2"/>
              <a:buChar char="Ø"/>
            </a:pPr>
            <a:r>
              <a:rPr lang="zh-CN" altLang="en-US" sz="3850" dirty="0" smtClean="0">
                <a:solidFill>
                  <a:schemeClr val="bg1"/>
                </a:solidFill>
                <a:latin typeface="+mn-ea"/>
              </a:rPr>
              <a:t>为什么需要模型可解释性？</a:t>
            </a:r>
            <a:endParaRPr lang="en-US" altLang="zh-CN" sz="3850" dirty="0" smtClean="0">
              <a:solidFill>
                <a:schemeClr val="bg1"/>
              </a:solidFill>
              <a:latin typeface="+mn-ea"/>
            </a:endParaRPr>
          </a:p>
          <a:p>
            <a:pPr marL="342900" indent="-342900">
              <a:spcBef>
                <a:spcPts val="600"/>
              </a:spcBef>
              <a:buSzPct val="100000"/>
              <a:buFont typeface="Wingdings" panose="05000000000000000000" pitchFamily="2" charset="2"/>
              <a:buChar char="Ø"/>
            </a:pPr>
            <a:r>
              <a:rPr lang="zh-CN" altLang="en-US" sz="3850" dirty="0" smtClean="0">
                <a:solidFill>
                  <a:schemeClr val="bg1"/>
                </a:solidFill>
                <a:latin typeface="+mn-ea"/>
              </a:rPr>
              <a:t>在哪里使用？</a:t>
            </a:r>
            <a:endParaRPr lang="en-US" sz="3850" dirty="0" smtClean="0">
              <a:solidFill>
                <a:schemeClr val="bg1"/>
              </a:solidFill>
              <a:latin typeface="+mn-ea"/>
            </a:endParaRPr>
          </a:p>
        </p:txBody>
      </p:sp>
    </p:spTree>
    <p:extLst>
      <p:ext uri="{BB962C8B-B14F-4D97-AF65-F5344CB8AC3E}">
        <p14:creationId xmlns:p14="http://schemas.microsoft.com/office/powerpoint/2010/main" val="1453173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gray">
          <a:xfrm>
            <a:off x="1228723" y="1012722"/>
            <a:ext cx="2025754" cy="416643"/>
          </a:xfrm>
          <a:prstGeom prst="rect">
            <a:avLst/>
          </a:prstGeom>
          <a:solidFill>
            <a:srgbClr val="92D050"/>
          </a:solidFill>
          <a:ln w="19050" algn="ctr">
            <a:noFill/>
            <a:miter lim="800000"/>
            <a:headEnd/>
            <a:tailEnd/>
          </a:ln>
        </p:spPr>
        <p:txBody>
          <a:bodyPr wrap="square" lIns="88900" tIns="88900" rIns="88900" bIns="88900" rtlCol="0" anchor="ctr"/>
          <a:lstStyle/>
          <a:p>
            <a:pPr>
              <a:spcBef>
                <a:spcPts val="600"/>
              </a:spcBef>
              <a:buSzPct val="100000"/>
            </a:pPr>
            <a:r>
              <a:rPr lang="zh-CN" altLang="en-US" sz="1400" b="1" dirty="0">
                <a:solidFill>
                  <a:srgbClr val="FFFFFF"/>
                </a:solidFill>
                <a:latin typeface="+mj-ea"/>
                <a:ea typeface="+mj-ea"/>
              </a:rPr>
              <a:t>模型可解释性的必要性</a:t>
            </a:r>
          </a:p>
        </p:txBody>
      </p:sp>
      <p:sp>
        <p:nvSpPr>
          <p:cNvPr id="7" name="文本框 6">
            <a:extLst>
              <a:ext uri="{FF2B5EF4-FFF2-40B4-BE49-F238E27FC236}">
                <a16:creationId xmlns:a16="http://schemas.microsoft.com/office/drawing/2014/main" id="{BB1483BB-B518-5614-91B6-D2B77D79D694}"/>
              </a:ext>
            </a:extLst>
          </p:cNvPr>
          <p:cNvSpPr txBox="1"/>
          <p:nvPr/>
        </p:nvSpPr>
        <p:spPr>
          <a:xfrm>
            <a:off x="1228724" y="1547966"/>
            <a:ext cx="10137366" cy="1407245"/>
          </a:xfrm>
          <a:prstGeom prst="rect">
            <a:avLst/>
          </a:prstGeom>
          <a:noFill/>
        </p:spPr>
        <p:txBody>
          <a:bodyPr wrap="square" lIns="0" tIns="0" rIns="0" bIns="0" rtlCol="0">
            <a:spAutoFit/>
          </a:bodyPr>
          <a:lstStyle/>
          <a:p>
            <a:pPr marL="203200" indent="-203200">
              <a:lnSpc>
                <a:spcPct val="150000"/>
              </a:lnSpc>
              <a:spcBef>
                <a:spcPts val="600"/>
              </a:spcBef>
              <a:buSzPct val="100000"/>
              <a:buFont typeface="Arial"/>
              <a:buChar char="•"/>
            </a:pPr>
            <a:r>
              <a:rPr lang="zh-CN" altLang="en-US" sz="1400" dirty="0">
                <a:solidFill>
                  <a:schemeClr val="bg1"/>
                </a:solidFill>
                <a:latin typeface="+mn-ea"/>
              </a:rPr>
              <a:t>模型的决策对场景影响越大，模型对它行为的解释就越</a:t>
            </a:r>
            <a:r>
              <a:rPr lang="zh-CN" altLang="en-US" sz="1400" dirty="0" smtClean="0">
                <a:solidFill>
                  <a:schemeClr val="bg1"/>
                </a:solidFill>
                <a:latin typeface="+mn-ea"/>
              </a:rPr>
              <a:t>重要</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zh-CN" altLang="en-US" sz="1400" dirty="0">
                <a:solidFill>
                  <a:schemeClr val="bg1"/>
                </a:solidFill>
                <a:latin typeface="+mn-ea"/>
              </a:rPr>
              <a:t>可解释性便于人类理解模型的决策，模型必须“说服” 我们，这样它们才能达到预期的</a:t>
            </a:r>
            <a:r>
              <a:rPr lang="zh-CN" altLang="en-US" sz="1400" dirty="0" smtClean="0">
                <a:solidFill>
                  <a:schemeClr val="bg1"/>
                </a:solidFill>
                <a:latin typeface="+mn-ea"/>
              </a:rPr>
              <a:t>目标</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zh-CN" altLang="en-US" sz="1400" dirty="0">
                <a:solidFill>
                  <a:schemeClr val="bg1"/>
                </a:solidFill>
                <a:latin typeface="+mn-ea"/>
              </a:rPr>
              <a:t>我们需要模型可解释性来找出问题的隐患，如员工离职预测，我们需要通过可解释性来找出离职背后的真正原因，以采取相应的措施</a:t>
            </a:r>
          </a:p>
        </p:txBody>
      </p:sp>
      <p:sp>
        <p:nvSpPr>
          <p:cNvPr id="5" name="文本框 4">
            <a:extLst>
              <a:ext uri="{FF2B5EF4-FFF2-40B4-BE49-F238E27FC236}">
                <a16:creationId xmlns:a16="http://schemas.microsoft.com/office/drawing/2014/main" id="{BB1483BB-B518-5614-91B6-D2B77D79D694}"/>
              </a:ext>
            </a:extLst>
          </p:cNvPr>
          <p:cNvSpPr txBox="1"/>
          <p:nvPr/>
        </p:nvSpPr>
        <p:spPr>
          <a:xfrm>
            <a:off x="1228723" y="4389489"/>
            <a:ext cx="9344026" cy="1084079"/>
          </a:xfrm>
          <a:prstGeom prst="rect">
            <a:avLst/>
          </a:prstGeom>
          <a:noFill/>
        </p:spPr>
        <p:txBody>
          <a:bodyPr wrap="square" lIns="0" tIns="0" rIns="0" bIns="0" rtlCol="0">
            <a:spAutoFit/>
          </a:bodyPr>
          <a:lstStyle/>
          <a:p>
            <a:pPr marL="203200" indent="-203200">
              <a:lnSpc>
                <a:spcPct val="150000"/>
              </a:lnSpc>
              <a:spcBef>
                <a:spcPts val="600"/>
              </a:spcBef>
              <a:buSzPct val="100000"/>
              <a:buFont typeface="Arial"/>
              <a:buChar char="•"/>
            </a:pPr>
            <a:r>
              <a:rPr lang="en-US" altLang="zh-CN" sz="1400" dirty="0">
                <a:solidFill>
                  <a:schemeClr val="bg1"/>
                </a:solidFill>
                <a:latin typeface="+mn-ea"/>
              </a:rPr>
              <a:t>Tabular</a:t>
            </a:r>
            <a:r>
              <a:rPr lang="zh-CN" altLang="en-US" sz="1400" dirty="0">
                <a:solidFill>
                  <a:schemeClr val="bg1"/>
                </a:solidFill>
                <a:latin typeface="+mn-ea"/>
              </a:rPr>
              <a:t>：回归（价格</a:t>
            </a:r>
            <a:r>
              <a:rPr lang="en-US" altLang="zh-CN" sz="1400" dirty="0">
                <a:solidFill>
                  <a:schemeClr val="bg1"/>
                </a:solidFill>
                <a:latin typeface="+mn-ea"/>
              </a:rPr>
              <a:t>/</a:t>
            </a:r>
            <a:r>
              <a:rPr lang="zh-CN" altLang="en-US" sz="1400" dirty="0">
                <a:solidFill>
                  <a:schemeClr val="bg1"/>
                </a:solidFill>
                <a:latin typeface="+mn-ea"/>
              </a:rPr>
              <a:t>销量</a:t>
            </a:r>
            <a:r>
              <a:rPr lang="en-US" altLang="zh-CN" sz="1400" dirty="0">
                <a:solidFill>
                  <a:schemeClr val="bg1"/>
                </a:solidFill>
                <a:latin typeface="+mn-ea"/>
              </a:rPr>
              <a:t>/</a:t>
            </a:r>
            <a:r>
              <a:rPr lang="zh-CN" altLang="en-US" sz="1400" dirty="0">
                <a:solidFill>
                  <a:schemeClr val="bg1"/>
                </a:solidFill>
                <a:latin typeface="+mn-ea"/>
              </a:rPr>
              <a:t>流量预测） </a:t>
            </a:r>
            <a:r>
              <a:rPr lang="en-US" altLang="zh-CN" sz="1400" dirty="0">
                <a:solidFill>
                  <a:schemeClr val="bg1"/>
                </a:solidFill>
                <a:latin typeface="+mn-ea"/>
              </a:rPr>
              <a:t>+ </a:t>
            </a:r>
            <a:r>
              <a:rPr lang="zh-CN" altLang="en-US" sz="1400" dirty="0">
                <a:solidFill>
                  <a:schemeClr val="bg1"/>
                </a:solidFill>
                <a:latin typeface="+mn-ea"/>
              </a:rPr>
              <a:t>分类（违约</a:t>
            </a:r>
            <a:r>
              <a:rPr lang="en-US" altLang="zh-CN" sz="1400" dirty="0">
                <a:solidFill>
                  <a:schemeClr val="bg1"/>
                </a:solidFill>
                <a:latin typeface="+mn-ea"/>
              </a:rPr>
              <a:t>/ctr/</a:t>
            </a:r>
            <a:r>
              <a:rPr lang="zh-CN" altLang="en-US" sz="1400" dirty="0">
                <a:solidFill>
                  <a:schemeClr val="bg1"/>
                </a:solidFill>
                <a:latin typeface="+mn-ea"/>
              </a:rPr>
              <a:t>异常检测</a:t>
            </a:r>
            <a:r>
              <a:rPr lang="zh-CN" altLang="en-US" sz="1400" dirty="0" smtClean="0">
                <a:solidFill>
                  <a:schemeClr val="bg1"/>
                </a:solidFill>
                <a:latin typeface="+mn-ea"/>
              </a:rPr>
              <a:t>）</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en-US" altLang="zh-CN" sz="1400" dirty="0">
                <a:solidFill>
                  <a:schemeClr val="bg1"/>
                </a:solidFill>
                <a:latin typeface="+mn-ea"/>
              </a:rPr>
              <a:t>NLP</a:t>
            </a:r>
            <a:r>
              <a:rPr lang="zh-CN" altLang="en-US" sz="1400" dirty="0">
                <a:solidFill>
                  <a:schemeClr val="bg1"/>
                </a:solidFill>
                <a:latin typeface="+mn-ea"/>
              </a:rPr>
              <a:t>：情感</a:t>
            </a:r>
            <a:r>
              <a:rPr lang="zh-CN" altLang="en-US" sz="1400" dirty="0" smtClean="0">
                <a:solidFill>
                  <a:schemeClr val="bg1"/>
                </a:solidFill>
                <a:latin typeface="+mn-ea"/>
              </a:rPr>
              <a:t>分类</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en-US" altLang="zh-CN" sz="1400" dirty="0">
                <a:solidFill>
                  <a:schemeClr val="bg1"/>
                </a:solidFill>
                <a:latin typeface="+mn-ea"/>
              </a:rPr>
              <a:t>CV</a:t>
            </a:r>
            <a:r>
              <a:rPr lang="zh-CN" altLang="en-US" sz="1400" dirty="0">
                <a:solidFill>
                  <a:schemeClr val="bg1"/>
                </a:solidFill>
                <a:latin typeface="+mn-ea"/>
              </a:rPr>
              <a:t>：目标检测 </a:t>
            </a:r>
            <a:r>
              <a:rPr lang="en-US" altLang="zh-CN" sz="1400" dirty="0">
                <a:solidFill>
                  <a:schemeClr val="bg1"/>
                </a:solidFill>
                <a:latin typeface="+mn-ea"/>
              </a:rPr>
              <a:t>+ </a:t>
            </a:r>
            <a:r>
              <a:rPr lang="zh-CN" altLang="en-US" sz="1400" dirty="0">
                <a:solidFill>
                  <a:schemeClr val="bg1"/>
                </a:solidFill>
                <a:latin typeface="+mn-ea"/>
              </a:rPr>
              <a:t>识别</a:t>
            </a:r>
          </a:p>
        </p:txBody>
      </p:sp>
      <p:sp>
        <p:nvSpPr>
          <p:cNvPr id="8" name="矩形 7"/>
          <p:cNvSpPr/>
          <p:nvPr/>
        </p:nvSpPr>
        <p:spPr bwMode="gray">
          <a:xfrm>
            <a:off x="1228723" y="3785418"/>
            <a:ext cx="2212567" cy="366869"/>
          </a:xfrm>
          <a:prstGeom prst="rect">
            <a:avLst/>
          </a:prstGeom>
          <a:solidFill>
            <a:srgbClr val="92D050"/>
          </a:solidFill>
          <a:ln w="19050" algn="ctr">
            <a:noFill/>
            <a:miter lim="800000"/>
            <a:headEnd/>
            <a:tailEnd/>
          </a:ln>
        </p:spPr>
        <p:txBody>
          <a:bodyPr wrap="square" lIns="88900" tIns="88900" rIns="88900" bIns="88900" rtlCol="0" anchor="ctr"/>
          <a:lstStyle/>
          <a:p>
            <a:pPr>
              <a:spcBef>
                <a:spcPts val="600"/>
              </a:spcBef>
              <a:buSzPct val="100000"/>
            </a:pPr>
            <a:r>
              <a:rPr lang="zh-CN" altLang="en-US" sz="1400" b="1" dirty="0">
                <a:solidFill>
                  <a:srgbClr val="FFFFFF"/>
                </a:solidFill>
                <a:latin typeface="+mj-ea"/>
              </a:rPr>
              <a:t>模型可解释性的应用场景</a:t>
            </a:r>
          </a:p>
        </p:txBody>
      </p:sp>
    </p:spTree>
    <p:extLst>
      <p:ext uri="{BB962C8B-B14F-4D97-AF65-F5344CB8AC3E}">
        <p14:creationId xmlns:p14="http://schemas.microsoft.com/office/powerpoint/2010/main" val="23326065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547061" y="2149885"/>
            <a:ext cx="1874566" cy="809625"/>
          </a:xfrm>
        </p:spPr>
        <p:txBody>
          <a:bodyPr>
            <a:normAutofit/>
          </a:bodyPr>
          <a:lstStyle/>
          <a:p>
            <a:pPr defTabSz="829544">
              <a:spcBef>
                <a:spcPts val="3266"/>
              </a:spcBef>
              <a:spcAft>
                <a:spcPts val="907"/>
              </a:spcAft>
            </a:pPr>
            <a:r>
              <a:rPr lang="en-US" altLang="zh-CN" sz="3850" b="1" dirty="0" smtClean="0">
                <a:solidFill>
                  <a:schemeClr val="bg1"/>
                </a:solidFill>
              </a:rPr>
              <a:t>WHAT</a:t>
            </a:r>
            <a:r>
              <a:rPr lang="en-US" altLang="zh-CN" sz="4000" b="1" dirty="0" smtClean="0">
                <a:solidFill>
                  <a:srgbClr val="92D050"/>
                </a:solidFill>
              </a:rPr>
              <a:t> </a:t>
            </a:r>
          </a:p>
          <a:p>
            <a:pPr defTabSz="829544">
              <a:spcBef>
                <a:spcPts val="3266"/>
              </a:spcBef>
              <a:spcAft>
                <a:spcPts val="907"/>
              </a:spcAft>
            </a:pPr>
            <a:endParaRPr lang="zh-CN" altLang="en-US" sz="4000" b="1" dirty="0">
              <a:solidFill>
                <a:srgbClr val="92D050"/>
              </a:solidFill>
            </a:endParaRPr>
          </a:p>
        </p:txBody>
      </p:sp>
      <p:sp>
        <p:nvSpPr>
          <p:cNvPr id="6" name="文本框 5"/>
          <p:cNvSpPr txBox="1"/>
          <p:nvPr/>
        </p:nvSpPr>
        <p:spPr>
          <a:xfrm>
            <a:off x="1547061" y="2959510"/>
            <a:ext cx="8383520" cy="1261884"/>
          </a:xfrm>
          <a:prstGeom prst="rect">
            <a:avLst/>
          </a:prstGeom>
          <a:noFill/>
        </p:spPr>
        <p:txBody>
          <a:bodyPr wrap="square" lIns="0" tIns="0" rIns="0" bIns="0" rtlCol="0">
            <a:spAutoFit/>
          </a:bodyPr>
          <a:lstStyle/>
          <a:p>
            <a:pPr marL="342900" indent="-342900">
              <a:spcBef>
                <a:spcPts val="600"/>
              </a:spcBef>
              <a:buSzPct val="100000"/>
              <a:buFont typeface="Wingdings" panose="05000000000000000000" pitchFamily="2" charset="2"/>
              <a:buChar char="Ø"/>
            </a:pPr>
            <a:r>
              <a:rPr kumimoji="0" lang="zh-CN" altLang="en-US" sz="3850" b="0" i="0" u="none" strike="noStrike" kern="1200" cap="none" spc="0" normalizeH="0" baseline="0" noProof="0" dirty="0" smtClean="0">
                <a:ln>
                  <a:noFill/>
                </a:ln>
                <a:solidFill>
                  <a:schemeClr val="bg1"/>
                </a:solidFill>
                <a:effectLst/>
                <a:uLnTx/>
                <a:uFillTx/>
                <a:latin typeface="+mn-ea"/>
              </a:rPr>
              <a:t>模型可解释性的方法有哪些？</a:t>
            </a:r>
            <a:endParaRPr lang="en-US" altLang="zh-CN" sz="3850" dirty="0">
              <a:solidFill>
                <a:schemeClr val="bg1"/>
              </a:solidFill>
              <a:latin typeface="+mn-ea"/>
            </a:endParaRPr>
          </a:p>
          <a:p>
            <a:pPr marL="342900" indent="-342900">
              <a:spcBef>
                <a:spcPts val="600"/>
              </a:spcBef>
              <a:buSzPct val="100000"/>
              <a:buFont typeface="Wingdings" panose="05000000000000000000" pitchFamily="2" charset="2"/>
              <a:buChar char="Ø"/>
            </a:pPr>
            <a:r>
              <a:rPr lang="zh-CN" altLang="en-US" sz="3850" dirty="0" smtClean="0">
                <a:solidFill>
                  <a:schemeClr val="bg1"/>
                </a:solidFill>
                <a:latin typeface="+mn-ea"/>
              </a:rPr>
              <a:t>它们之间有什么区别？</a:t>
            </a:r>
            <a:endParaRPr lang="zh-CN" altLang="en-US" sz="3850" dirty="0">
              <a:solidFill>
                <a:schemeClr val="bg1"/>
              </a:solidFill>
              <a:latin typeface="+mn-ea"/>
            </a:endParaRPr>
          </a:p>
        </p:txBody>
      </p:sp>
    </p:spTree>
    <p:extLst>
      <p:ext uri="{BB962C8B-B14F-4D97-AF65-F5344CB8AC3E}">
        <p14:creationId xmlns:p14="http://schemas.microsoft.com/office/powerpoint/2010/main" val="15725913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093468" y="791034"/>
            <a:ext cx="6715125" cy="369332"/>
          </a:xfrm>
          <a:prstGeom prst="rect">
            <a:avLst/>
          </a:prstGeom>
          <a:noFill/>
        </p:spPr>
        <p:txBody>
          <a:bodyPr wrap="square" lIns="0" tIns="0" rIns="0" bIns="0" rtlCol="0">
            <a:spAutoFit/>
          </a:bodyPr>
          <a:lstStyle/>
          <a:p>
            <a:pPr>
              <a:spcBef>
                <a:spcPts val="600"/>
              </a:spcBef>
              <a:buSzPct val="100000"/>
            </a:pPr>
            <a:r>
              <a:rPr lang="zh-CN" altLang="en-US" sz="2400" b="1" dirty="0" smtClean="0">
                <a:solidFill>
                  <a:srgbClr val="FFFFFF"/>
                </a:solidFill>
                <a:latin typeface="+mj-ea"/>
                <a:ea typeface="+mj-ea"/>
              </a:rPr>
              <a:t>模型</a:t>
            </a:r>
            <a:r>
              <a:rPr lang="zh-CN" altLang="en-US" sz="2400" b="1" dirty="0">
                <a:solidFill>
                  <a:srgbClr val="FFFFFF"/>
                </a:solidFill>
                <a:latin typeface="+mj-ea"/>
                <a:ea typeface="+mj-ea"/>
              </a:rPr>
              <a:t>可</a:t>
            </a:r>
            <a:r>
              <a:rPr lang="zh-CN" altLang="en-US" sz="2400" b="1" dirty="0" smtClean="0">
                <a:solidFill>
                  <a:srgbClr val="FFFFFF"/>
                </a:solidFill>
                <a:latin typeface="+mj-ea"/>
                <a:ea typeface="+mj-ea"/>
              </a:rPr>
              <a:t>解释</a:t>
            </a:r>
            <a:r>
              <a:rPr lang="zh-CN" altLang="en-US" sz="2400" b="1" dirty="0">
                <a:solidFill>
                  <a:srgbClr val="FFFFFF"/>
                </a:solidFill>
                <a:latin typeface="+mj-ea"/>
                <a:ea typeface="+mj-ea"/>
              </a:rPr>
              <a:t>性理论方法</a:t>
            </a:r>
          </a:p>
        </p:txBody>
      </p:sp>
      <p:sp>
        <p:nvSpPr>
          <p:cNvPr id="5" name="Pentagon 7">
            <a:extLst>
              <a:ext uri="{FF2B5EF4-FFF2-40B4-BE49-F238E27FC236}">
                <a16:creationId xmlns:a16="http://schemas.microsoft.com/office/drawing/2014/main" id="{16E5E53B-E255-F51F-0075-1448FE7F2B17}"/>
              </a:ext>
            </a:extLst>
          </p:cNvPr>
          <p:cNvSpPr/>
          <p:nvPr/>
        </p:nvSpPr>
        <p:spPr bwMode="gray">
          <a:xfrm>
            <a:off x="1093468" y="1553746"/>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zh-CN" altLang="en-US" sz="1400" b="1" dirty="0">
                <a:solidFill>
                  <a:prstClr val="white"/>
                </a:solidFill>
              </a:rPr>
              <a:t>线性回归（</a:t>
            </a:r>
            <a:r>
              <a:rPr lang="en-US" altLang="zh-CN" sz="1400" b="1" dirty="0">
                <a:solidFill>
                  <a:prstClr val="white"/>
                </a:solidFill>
              </a:rPr>
              <a:t>Linear Regression</a:t>
            </a:r>
            <a:r>
              <a:rPr lang="zh-CN" altLang="en-US" sz="1400" b="1" dirty="0">
                <a:solidFill>
                  <a:prstClr val="white"/>
                </a:solidFill>
              </a:rPr>
              <a:t>）</a:t>
            </a:r>
          </a:p>
        </p:txBody>
      </p:sp>
      <p:sp>
        <p:nvSpPr>
          <p:cNvPr id="8" name="Pentagon 9">
            <a:extLst>
              <a:ext uri="{FF2B5EF4-FFF2-40B4-BE49-F238E27FC236}">
                <a16:creationId xmlns:a16="http://schemas.microsoft.com/office/drawing/2014/main" id="{11FC7C84-FFB8-2C31-379E-B28C047362B8}"/>
              </a:ext>
            </a:extLst>
          </p:cNvPr>
          <p:cNvSpPr/>
          <p:nvPr/>
        </p:nvSpPr>
        <p:spPr bwMode="gray">
          <a:xfrm>
            <a:off x="1093470" y="4245078"/>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1400" b="1" dirty="0">
                <a:solidFill>
                  <a:prstClr val="white"/>
                </a:solidFill>
              </a:rPr>
              <a:t>L I M E</a:t>
            </a:r>
            <a:endParaRPr lang="zh-CN" altLang="en-US" sz="1400" b="1" dirty="0">
              <a:solidFill>
                <a:prstClr val="white"/>
              </a:solidFill>
            </a:endParaRPr>
          </a:p>
        </p:txBody>
      </p:sp>
      <p:sp>
        <p:nvSpPr>
          <p:cNvPr id="9" name="Pentagon 11">
            <a:extLst>
              <a:ext uri="{FF2B5EF4-FFF2-40B4-BE49-F238E27FC236}">
                <a16:creationId xmlns:a16="http://schemas.microsoft.com/office/drawing/2014/main" id="{A3E64D11-0496-9AF5-F9EF-BEA48EA70C0F}"/>
              </a:ext>
            </a:extLst>
          </p:cNvPr>
          <p:cNvSpPr/>
          <p:nvPr/>
        </p:nvSpPr>
        <p:spPr bwMode="gray">
          <a:xfrm>
            <a:off x="1093468" y="5586404"/>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1400" b="1" dirty="0">
                <a:solidFill>
                  <a:prstClr val="white"/>
                </a:solidFill>
              </a:rPr>
              <a:t>S H A P</a:t>
            </a:r>
            <a:endParaRPr lang="zh-CN" altLang="en-US" sz="1400" b="1" dirty="0">
              <a:solidFill>
                <a:prstClr val="white"/>
              </a:solidFill>
            </a:endParaRPr>
          </a:p>
        </p:txBody>
      </p:sp>
      <p:sp>
        <p:nvSpPr>
          <p:cNvPr id="10" name="Pentagon 13">
            <a:extLst>
              <a:ext uri="{FF2B5EF4-FFF2-40B4-BE49-F238E27FC236}">
                <a16:creationId xmlns:a16="http://schemas.microsoft.com/office/drawing/2014/main" id="{43C789A2-8C4C-DD49-126D-262333A6C12D}"/>
              </a:ext>
            </a:extLst>
          </p:cNvPr>
          <p:cNvSpPr/>
          <p:nvPr/>
        </p:nvSpPr>
        <p:spPr bwMode="gray">
          <a:xfrm>
            <a:off x="1093468" y="2856972"/>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zh-CN" altLang="en-US" sz="1400" b="1" dirty="0">
                <a:solidFill>
                  <a:prstClr val="white"/>
                </a:solidFill>
              </a:rPr>
              <a:t>树模型（</a:t>
            </a:r>
            <a:r>
              <a:rPr lang="en-US" altLang="zh-CN" sz="1400" b="1" dirty="0">
                <a:solidFill>
                  <a:prstClr val="white"/>
                </a:solidFill>
              </a:rPr>
              <a:t>Tree Model</a:t>
            </a:r>
            <a:r>
              <a:rPr lang="zh-CN" altLang="en-US" sz="1400" b="1" dirty="0">
                <a:solidFill>
                  <a:prstClr val="white"/>
                </a:solidFill>
              </a:rPr>
              <a:t>）</a:t>
            </a:r>
          </a:p>
        </p:txBody>
      </p:sp>
      <p:sp>
        <p:nvSpPr>
          <p:cNvPr id="3" name="文本框 2">
            <a:extLst>
              <a:ext uri="{FF2B5EF4-FFF2-40B4-BE49-F238E27FC236}">
                <a16:creationId xmlns:a16="http://schemas.microsoft.com/office/drawing/2014/main" id="{76951746-E560-BD16-9AC5-2900A8197668}"/>
              </a:ext>
            </a:extLst>
          </p:cNvPr>
          <p:cNvSpPr txBox="1"/>
          <p:nvPr/>
        </p:nvSpPr>
        <p:spPr>
          <a:xfrm>
            <a:off x="4362449" y="1589444"/>
            <a:ext cx="6639847" cy="646331"/>
          </a:xfrm>
          <a:prstGeom prst="rect">
            <a:avLst/>
          </a:prstGeom>
          <a:noFill/>
        </p:spPr>
        <p:txBody>
          <a:bodyPr wrap="square" lIns="0" tIns="0" rIns="0" bIns="0" rtlCol="0">
            <a:spAutoFit/>
          </a:bodyPr>
          <a:lstStyle/>
          <a:p>
            <a:pPr>
              <a:lnSpc>
                <a:spcPct val="150000"/>
              </a:lnSpc>
              <a:spcBef>
                <a:spcPts val="600"/>
              </a:spcBef>
              <a:buSzPct val="100000"/>
            </a:pPr>
            <a:r>
              <a:rPr lang="zh-CN" altLang="en-US" sz="1400" dirty="0">
                <a:solidFill>
                  <a:schemeClr val="bg1"/>
                </a:solidFill>
                <a:latin typeface="+mn-ea"/>
              </a:rPr>
              <a:t>线性回归 </a:t>
            </a:r>
            <a:r>
              <a:rPr lang="en-US" altLang="zh-CN" sz="1400" dirty="0">
                <a:solidFill>
                  <a:schemeClr val="bg1"/>
                </a:solidFill>
                <a:latin typeface="+mn-ea"/>
              </a:rPr>
              <a:t>(Linear Regression) </a:t>
            </a:r>
            <a:r>
              <a:rPr lang="zh-CN" altLang="en-US" sz="1400" dirty="0">
                <a:solidFill>
                  <a:schemeClr val="bg1"/>
                </a:solidFill>
                <a:latin typeface="+mn-ea"/>
              </a:rPr>
              <a:t>模型将目标预测 </a:t>
            </a:r>
            <a:r>
              <a:rPr lang="en-US" altLang="zh-CN" sz="1400" dirty="0">
                <a:solidFill>
                  <a:schemeClr val="bg1"/>
                </a:solidFill>
                <a:latin typeface="+mn-ea"/>
              </a:rPr>
              <a:t>Y </a:t>
            </a:r>
            <a:r>
              <a:rPr lang="zh-CN" altLang="en-US" sz="1400" dirty="0">
                <a:solidFill>
                  <a:schemeClr val="bg1"/>
                </a:solidFill>
                <a:latin typeface="+mn-ea"/>
              </a:rPr>
              <a:t>为特征 </a:t>
            </a:r>
            <a:r>
              <a:rPr lang="en-US" altLang="zh-CN" sz="1400" dirty="0">
                <a:solidFill>
                  <a:schemeClr val="bg1"/>
                </a:solidFill>
                <a:latin typeface="+mn-ea"/>
              </a:rPr>
              <a:t>X </a:t>
            </a:r>
            <a:r>
              <a:rPr lang="zh-CN" altLang="en-US" sz="1400" dirty="0">
                <a:solidFill>
                  <a:schemeClr val="bg1"/>
                </a:solidFill>
                <a:latin typeface="+mn-ea"/>
              </a:rPr>
              <a:t>输入的加权和，而所学习关系的线性使解释变得容易。</a:t>
            </a:r>
          </a:p>
        </p:txBody>
      </p:sp>
      <p:sp>
        <p:nvSpPr>
          <p:cNvPr id="11" name="文本框 10">
            <a:extLst>
              <a:ext uri="{FF2B5EF4-FFF2-40B4-BE49-F238E27FC236}">
                <a16:creationId xmlns:a16="http://schemas.microsoft.com/office/drawing/2014/main" id="{1370BD97-3CEC-9FBC-DF25-2760AD5298D6}"/>
              </a:ext>
            </a:extLst>
          </p:cNvPr>
          <p:cNvSpPr txBox="1"/>
          <p:nvPr/>
        </p:nvSpPr>
        <p:spPr>
          <a:xfrm>
            <a:off x="4362449" y="2679171"/>
            <a:ext cx="6738169" cy="969496"/>
          </a:xfrm>
          <a:prstGeom prst="rect">
            <a:avLst/>
          </a:prstGeom>
          <a:noFill/>
        </p:spPr>
        <p:txBody>
          <a:bodyPr wrap="square" lIns="0" tIns="0" rIns="0" bIns="0" rtlCol="0">
            <a:spAutoFit/>
          </a:bodyPr>
          <a:lstStyle/>
          <a:p>
            <a:pPr>
              <a:lnSpc>
                <a:spcPct val="150000"/>
              </a:lnSpc>
              <a:spcBef>
                <a:spcPts val="600"/>
              </a:spcBef>
              <a:buSzPct val="100000"/>
            </a:pPr>
            <a:r>
              <a:rPr lang="zh-CN" altLang="en-US" sz="1400" dirty="0">
                <a:solidFill>
                  <a:schemeClr val="bg1"/>
                </a:solidFill>
                <a:latin typeface="+mn-ea"/>
              </a:rPr>
              <a:t>树模型（</a:t>
            </a:r>
            <a:r>
              <a:rPr lang="en-US" altLang="zh-CN" sz="1400" dirty="0">
                <a:solidFill>
                  <a:schemeClr val="bg1"/>
                </a:solidFill>
                <a:latin typeface="+mn-ea"/>
              </a:rPr>
              <a:t>Tree Model</a:t>
            </a:r>
            <a:r>
              <a:rPr lang="zh-CN" altLang="en-US" sz="1400" dirty="0">
                <a:solidFill>
                  <a:schemeClr val="bg1"/>
                </a:solidFill>
                <a:latin typeface="+mn-ea"/>
              </a:rPr>
              <a:t>）</a:t>
            </a:r>
            <a:r>
              <a:rPr lang="zh-CN" altLang="en-US" sz="1400" b="0" i="0" dirty="0">
                <a:solidFill>
                  <a:schemeClr val="bg1"/>
                </a:solidFill>
                <a:effectLst/>
                <a:latin typeface="-apple-system"/>
              </a:rPr>
              <a:t>从根节点开始，根据边的判断，转到下一个子集，直到走到叶节点，得到结果。而特征重要性是遍历使用该特征的所有分割，并测量它相对于父节点减少了多少方差或基尼指数，最终累加经过节点（特征）的贡献。</a:t>
            </a:r>
            <a:endParaRPr lang="zh-CN" altLang="en-US" sz="1400" dirty="0">
              <a:solidFill>
                <a:schemeClr val="bg1"/>
              </a:solidFill>
              <a:latin typeface="+mn-ea"/>
            </a:endParaRPr>
          </a:p>
        </p:txBody>
      </p:sp>
      <p:sp>
        <p:nvSpPr>
          <p:cNvPr id="14" name="文本框 13">
            <a:extLst>
              <a:ext uri="{FF2B5EF4-FFF2-40B4-BE49-F238E27FC236}">
                <a16:creationId xmlns:a16="http://schemas.microsoft.com/office/drawing/2014/main" id="{26DC8541-E296-EDF4-15B4-0C5BDAC32C5D}"/>
              </a:ext>
            </a:extLst>
          </p:cNvPr>
          <p:cNvSpPr txBox="1"/>
          <p:nvPr/>
        </p:nvSpPr>
        <p:spPr>
          <a:xfrm>
            <a:off x="4362449" y="4199785"/>
            <a:ext cx="6875821" cy="1369606"/>
          </a:xfrm>
          <a:prstGeom prst="rect">
            <a:avLst/>
          </a:prstGeom>
          <a:noFill/>
        </p:spPr>
        <p:txBody>
          <a:bodyPr wrap="square" lIns="0" tIns="0" rIns="0" bIns="0" rtlCol="0">
            <a:spAutoFit/>
          </a:bodyPr>
          <a:lstStyle/>
          <a:p>
            <a:pPr>
              <a:lnSpc>
                <a:spcPct val="150000"/>
              </a:lnSpc>
              <a:spcBef>
                <a:spcPts val="600"/>
              </a:spcBef>
              <a:buSzPct val="100000"/>
            </a:pPr>
            <a:r>
              <a:rPr lang="en-US" altLang="zh-CN" sz="1400" dirty="0">
                <a:solidFill>
                  <a:schemeClr val="bg1"/>
                </a:solidFill>
                <a:latin typeface="+mn-ea"/>
              </a:rPr>
              <a:t>LIME</a:t>
            </a:r>
            <a:r>
              <a:rPr lang="zh-CN" altLang="en-US" sz="1400" dirty="0">
                <a:solidFill>
                  <a:schemeClr val="bg1"/>
                </a:solidFill>
                <a:latin typeface="+mn-ea"/>
              </a:rPr>
              <a:t>围绕待解释样本随机生成一些伪样本，并</a:t>
            </a:r>
            <a:r>
              <a:rPr lang="zh-CN" altLang="en-US" sz="1400" i="0" dirty="0">
                <a:solidFill>
                  <a:schemeClr val="bg1"/>
                </a:solidFill>
                <a:effectLst/>
                <a:latin typeface="PingFang SC"/>
              </a:rPr>
              <a:t>对随机样本标准化，以及利用模型对标准化数据进行预测。然后根据伪样本的距离赋予权重，挑出前</a:t>
            </a:r>
            <a:r>
              <a:rPr lang="en-US" altLang="zh-CN" sz="1400" i="0" dirty="0">
                <a:solidFill>
                  <a:schemeClr val="bg1"/>
                </a:solidFill>
                <a:effectLst/>
                <a:latin typeface="PingFang SC"/>
              </a:rPr>
              <a:t>n</a:t>
            </a:r>
            <a:r>
              <a:rPr lang="zh-CN" altLang="en-US" sz="1400" i="0" dirty="0">
                <a:solidFill>
                  <a:schemeClr val="bg1"/>
                </a:solidFill>
                <a:effectLst/>
                <a:latin typeface="PingFang SC"/>
              </a:rPr>
              <a:t>个伪样本的特征作为最终特征，并使用岭回归模型（不限制）计算出不同特征的贡献值。</a:t>
            </a:r>
          </a:p>
          <a:p>
            <a:pPr>
              <a:lnSpc>
                <a:spcPct val="150000"/>
              </a:lnSpc>
              <a:spcBef>
                <a:spcPts val="600"/>
              </a:spcBef>
              <a:buSzPct val="100000"/>
            </a:pPr>
            <a:endParaRPr lang="zh-CN" altLang="en-US" sz="1400" dirty="0">
              <a:solidFill>
                <a:schemeClr val="bg1"/>
              </a:solidFill>
              <a:latin typeface="+mn-ea"/>
            </a:endParaRPr>
          </a:p>
        </p:txBody>
      </p:sp>
      <p:sp>
        <p:nvSpPr>
          <p:cNvPr id="16" name="文本框 15">
            <a:extLst>
              <a:ext uri="{FF2B5EF4-FFF2-40B4-BE49-F238E27FC236}">
                <a16:creationId xmlns:a16="http://schemas.microsoft.com/office/drawing/2014/main" id="{4CDE6AD1-BA03-A0FD-1F66-3EBCFCA58E80}"/>
              </a:ext>
            </a:extLst>
          </p:cNvPr>
          <p:cNvSpPr txBox="1"/>
          <p:nvPr/>
        </p:nvSpPr>
        <p:spPr>
          <a:xfrm>
            <a:off x="4362450" y="5773530"/>
            <a:ext cx="6191250" cy="215444"/>
          </a:xfrm>
          <a:prstGeom prst="rect">
            <a:avLst/>
          </a:prstGeom>
          <a:noFill/>
        </p:spPr>
        <p:txBody>
          <a:bodyPr wrap="square" lIns="0" tIns="0" rIns="0" bIns="0" rtlCol="0">
            <a:spAutoFit/>
          </a:bodyPr>
          <a:lstStyle/>
          <a:p>
            <a:pPr>
              <a:spcBef>
                <a:spcPts val="600"/>
              </a:spcBef>
              <a:buSzPct val="100000"/>
            </a:pPr>
            <a:r>
              <a:rPr lang="en-US" altLang="zh-CN" sz="1400" dirty="0">
                <a:solidFill>
                  <a:schemeClr val="bg1"/>
                </a:solidFill>
                <a:latin typeface="+mn-ea"/>
              </a:rPr>
              <a:t>SHAP</a:t>
            </a:r>
            <a:r>
              <a:rPr lang="zh-CN" altLang="en-US" sz="1400" dirty="0">
                <a:solidFill>
                  <a:schemeClr val="bg1"/>
                </a:solidFill>
                <a:latin typeface="+mn-ea"/>
              </a:rPr>
              <a:t>考虑每个特征可能的组合的结果来决定单个特征的重要性</a:t>
            </a:r>
          </a:p>
        </p:txBody>
      </p:sp>
    </p:spTree>
    <p:extLst>
      <p:ext uri="{BB962C8B-B14F-4D97-AF65-F5344CB8AC3E}">
        <p14:creationId xmlns:p14="http://schemas.microsoft.com/office/powerpoint/2010/main" val="24286547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093468" y="771414"/>
            <a:ext cx="6715125" cy="369332"/>
          </a:xfrm>
          <a:prstGeom prst="rect">
            <a:avLst/>
          </a:prstGeom>
          <a:noFill/>
        </p:spPr>
        <p:txBody>
          <a:bodyPr wrap="square" lIns="0" tIns="0" rIns="0" bIns="0" rtlCol="0">
            <a:spAutoFit/>
          </a:bodyPr>
          <a:lstStyle/>
          <a:p>
            <a:pPr>
              <a:spcBef>
                <a:spcPts val="600"/>
              </a:spcBef>
              <a:buSzPct val="100000"/>
            </a:pPr>
            <a:r>
              <a:rPr lang="zh-CN" altLang="en-US" sz="2400" b="1" dirty="0" smtClean="0">
                <a:solidFill>
                  <a:srgbClr val="FFFFFF"/>
                </a:solidFill>
                <a:latin typeface="+mj-ea"/>
                <a:ea typeface="+mj-ea"/>
              </a:rPr>
              <a:t>模型</a:t>
            </a:r>
            <a:r>
              <a:rPr lang="zh-CN" altLang="en-US" sz="2400" b="1" dirty="0">
                <a:solidFill>
                  <a:srgbClr val="FFFFFF"/>
                </a:solidFill>
                <a:latin typeface="+mj-ea"/>
                <a:ea typeface="+mj-ea"/>
              </a:rPr>
              <a:t>可解释性理论方法</a:t>
            </a:r>
          </a:p>
        </p:txBody>
      </p:sp>
      <p:sp>
        <p:nvSpPr>
          <p:cNvPr id="5" name="Pentagon 7">
            <a:extLst>
              <a:ext uri="{FF2B5EF4-FFF2-40B4-BE49-F238E27FC236}">
                <a16:creationId xmlns:a16="http://schemas.microsoft.com/office/drawing/2014/main" id="{16E5E53B-E255-F51F-0075-1448FE7F2B17}"/>
              </a:ext>
            </a:extLst>
          </p:cNvPr>
          <p:cNvSpPr/>
          <p:nvPr/>
        </p:nvSpPr>
        <p:spPr bwMode="gray">
          <a:xfrm>
            <a:off x="1093468" y="1347019"/>
            <a:ext cx="2082351" cy="3834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1400" b="1" dirty="0">
                <a:solidFill>
                  <a:prstClr val="white"/>
                </a:solidFill>
              </a:rPr>
              <a:t>InterpretDL</a:t>
            </a:r>
            <a:endParaRPr lang="zh-CN" altLang="en-US" sz="1400" b="1" dirty="0">
              <a:solidFill>
                <a:prstClr val="white"/>
              </a:solidFill>
            </a:endParaRPr>
          </a:p>
        </p:txBody>
      </p:sp>
      <p:sp>
        <p:nvSpPr>
          <p:cNvPr id="3" name="文本框 2">
            <a:extLst>
              <a:ext uri="{FF2B5EF4-FFF2-40B4-BE49-F238E27FC236}">
                <a16:creationId xmlns:a16="http://schemas.microsoft.com/office/drawing/2014/main" id="{76951746-E560-BD16-9AC5-2900A8197668}"/>
              </a:ext>
            </a:extLst>
          </p:cNvPr>
          <p:cNvSpPr txBox="1"/>
          <p:nvPr/>
        </p:nvSpPr>
        <p:spPr>
          <a:xfrm>
            <a:off x="3482707" y="1476571"/>
            <a:ext cx="7619078" cy="507831"/>
          </a:xfrm>
          <a:prstGeom prst="rect">
            <a:avLst/>
          </a:prstGeom>
          <a:noFill/>
        </p:spPr>
        <p:txBody>
          <a:bodyPr wrap="square" lIns="0" tIns="0" rIns="0" bIns="0" rtlCol="0">
            <a:spAutoFit/>
          </a:bodyPr>
          <a:lstStyle/>
          <a:p>
            <a:pPr>
              <a:spcBef>
                <a:spcPts val="600"/>
              </a:spcBef>
              <a:buSzPct val="100000"/>
            </a:pPr>
            <a:r>
              <a:rPr lang="en-US" altLang="zh-CN" sz="1400" dirty="0">
                <a:solidFill>
                  <a:schemeClr val="bg1"/>
                </a:solidFill>
                <a:latin typeface="+mn-ea"/>
              </a:rPr>
              <a:t>InterpretDL</a:t>
            </a:r>
            <a:r>
              <a:rPr lang="zh-CN" altLang="en-US" sz="1400" dirty="0">
                <a:solidFill>
                  <a:schemeClr val="bg1"/>
                </a:solidFill>
                <a:latin typeface="+mn-ea"/>
              </a:rPr>
              <a:t>是基于飞桨的可解释性算法</a:t>
            </a:r>
            <a:r>
              <a:rPr lang="zh-CN" altLang="en-US" sz="1400" dirty="0" smtClean="0">
                <a:solidFill>
                  <a:schemeClr val="bg1"/>
                </a:solidFill>
                <a:latin typeface="+mn-ea"/>
              </a:rPr>
              <a:t>库</a:t>
            </a:r>
            <a:r>
              <a:rPr lang="en-US" altLang="zh-CN" sz="1400" dirty="0" smtClean="0">
                <a:solidFill>
                  <a:schemeClr val="bg1"/>
                </a:solidFill>
                <a:latin typeface="+mn-ea"/>
              </a:rPr>
              <a:t>,</a:t>
            </a:r>
            <a:r>
              <a:rPr lang="zh-CN" altLang="en-US" sz="1400" dirty="0">
                <a:solidFill>
                  <a:schemeClr val="bg1"/>
                </a:solidFill>
              </a:rPr>
              <a:t>根据解释的对象不同，可以划分：</a:t>
            </a:r>
          </a:p>
          <a:p>
            <a:pPr>
              <a:spcBef>
                <a:spcPts val="600"/>
              </a:spcBef>
              <a:buSzPct val="100000"/>
            </a:pPr>
            <a:endParaRPr lang="zh-CN" altLang="en-US" sz="1400" dirty="0">
              <a:solidFill>
                <a:schemeClr val="bg1"/>
              </a:solidFill>
              <a:latin typeface="+mn-ea"/>
            </a:endParaRPr>
          </a:p>
        </p:txBody>
      </p:sp>
      <p:sp>
        <p:nvSpPr>
          <p:cNvPr id="4" name="减号 3"/>
          <p:cNvSpPr/>
          <p:nvPr/>
        </p:nvSpPr>
        <p:spPr bwMode="gray">
          <a:xfrm>
            <a:off x="570269" y="2023545"/>
            <a:ext cx="4109885" cy="414732"/>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 name="文本框 6"/>
          <p:cNvSpPr txBox="1"/>
          <p:nvPr/>
        </p:nvSpPr>
        <p:spPr>
          <a:xfrm>
            <a:off x="1093468" y="2493527"/>
            <a:ext cx="3095074" cy="2416046"/>
          </a:xfrm>
          <a:prstGeom prst="rect">
            <a:avLst/>
          </a:prstGeom>
          <a:noFill/>
        </p:spPr>
        <p:txBody>
          <a:bodyPr wrap="square" lIns="0" tIns="0" rIns="0" bIns="0" rtlCol="0">
            <a:spAutoFit/>
          </a:bodyPr>
          <a:lstStyle/>
          <a:p>
            <a:pPr>
              <a:lnSpc>
                <a:spcPct val="150000"/>
              </a:lnSpc>
              <a:spcBef>
                <a:spcPts val="600"/>
              </a:spcBef>
              <a:buSzPct val="100000"/>
            </a:pPr>
            <a:r>
              <a:rPr lang="zh-CN" altLang="en-US" sz="1400" b="1" dirty="0" smtClean="0">
                <a:solidFill>
                  <a:srgbClr val="92D050"/>
                </a:solidFill>
              </a:rPr>
              <a:t>基于</a:t>
            </a:r>
            <a:r>
              <a:rPr lang="zh-CN" altLang="en-US" sz="1400" b="1" dirty="0">
                <a:solidFill>
                  <a:srgbClr val="92D050"/>
                </a:solidFill>
              </a:rPr>
              <a:t>输入特征的算法</a:t>
            </a:r>
          </a:p>
          <a:p>
            <a:pPr>
              <a:lnSpc>
                <a:spcPct val="150000"/>
              </a:lnSpc>
              <a:spcBef>
                <a:spcPts val="600"/>
              </a:spcBef>
              <a:buSzPct val="100000"/>
            </a:pPr>
            <a:r>
              <a:rPr lang="zh-CN" altLang="en-US" sz="1400" dirty="0" smtClean="0">
                <a:solidFill>
                  <a:schemeClr val="bg1"/>
                </a:solidFill>
              </a:rPr>
              <a:t>基于</a:t>
            </a:r>
            <a:r>
              <a:rPr lang="zh-CN" altLang="en-US" sz="1400" dirty="0">
                <a:solidFill>
                  <a:schemeClr val="bg1"/>
                </a:solidFill>
              </a:rPr>
              <a:t>输入特征的算法可以解释每个特征在推理中的重要性。其基本原理是通过直接对模型输入进行改动，从而根据得到的梯度或是模型的输出，判断出输入特征的重要程度</a:t>
            </a:r>
            <a:r>
              <a:rPr lang="en-US" altLang="zh-CN" sz="1400" dirty="0">
                <a:solidFill>
                  <a:schemeClr val="bg1"/>
                </a:solidFill>
              </a:rPr>
              <a:t> </a:t>
            </a:r>
          </a:p>
          <a:p>
            <a:pPr>
              <a:lnSpc>
                <a:spcPct val="150000"/>
              </a:lnSpc>
              <a:spcBef>
                <a:spcPts val="600"/>
              </a:spcBef>
              <a:buSzPct val="100000"/>
            </a:pPr>
            <a:r>
              <a:rPr lang="zh-CN" altLang="en-US" sz="1400" dirty="0" smtClean="0">
                <a:solidFill>
                  <a:srgbClr val="FFFFFF"/>
                </a:solidFill>
              </a:rPr>
              <a:t>代表性</a:t>
            </a:r>
            <a:r>
              <a:rPr lang="zh-CN" altLang="en-US" sz="1400" dirty="0">
                <a:solidFill>
                  <a:srgbClr val="FFFFFF"/>
                </a:solidFill>
              </a:rPr>
              <a:t>算法：</a:t>
            </a:r>
            <a:r>
              <a:rPr lang="en-US" altLang="zh-CN" sz="1400" dirty="0">
                <a:solidFill>
                  <a:srgbClr val="FFFFFF"/>
                </a:solidFill>
              </a:rPr>
              <a:t>SmoothGrad</a:t>
            </a:r>
          </a:p>
        </p:txBody>
      </p:sp>
      <p:sp>
        <p:nvSpPr>
          <p:cNvPr id="8" name="减号 7"/>
          <p:cNvSpPr/>
          <p:nvPr/>
        </p:nvSpPr>
        <p:spPr bwMode="gray">
          <a:xfrm>
            <a:off x="4114798" y="2023545"/>
            <a:ext cx="4109885" cy="414732"/>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文本框 8"/>
          <p:cNvSpPr txBox="1"/>
          <p:nvPr/>
        </p:nvSpPr>
        <p:spPr>
          <a:xfrm>
            <a:off x="4637997" y="2493527"/>
            <a:ext cx="3095074" cy="1769715"/>
          </a:xfrm>
          <a:prstGeom prst="rect">
            <a:avLst/>
          </a:prstGeom>
          <a:noFill/>
        </p:spPr>
        <p:txBody>
          <a:bodyPr wrap="square" lIns="0" tIns="0" rIns="0" bIns="0" rtlCol="0">
            <a:spAutoFit/>
          </a:bodyPr>
          <a:lstStyle/>
          <a:p>
            <a:pPr>
              <a:lnSpc>
                <a:spcPct val="150000"/>
              </a:lnSpc>
              <a:spcBef>
                <a:spcPts val="600"/>
              </a:spcBef>
              <a:buSzPct val="100000"/>
            </a:pPr>
            <a:r>
              <a:rPr lang="zh-CN" altLang="en-US" sz="1400" b="1" dirty="0" smtClean="0">
                <a:solidFill>
                  <a:srgbClr val="92D050"/>
                </a:solidFill>
              </a:rPr>
              <a:t>基于</a:t>
            </a:r>
            <a:r>
              <a:rPr lang="zh-CN" altLang="en-US" sz="1400" b="1" dirty="0">
                <a:solidFill>
                  <a:srgbClr val="92D050"/>
                </a:solidFill>
              </a:rPr>
              <a:t>模型中间特征的算法</a:t>
            </a:r>
          </a:p>
          <a:p>
            <a:pPr>
              <a:lnSpc>
                <a:spcPct val="150000"/>
              </a:lnSpc>
              <a:spcBef>
                <a:spcPts val="600"/>
              </a:spcBef>
              <a:buSzPct val="100000"/>
            </a:pPr>
            <a:r>
              <a:rPr lang="zh-CN" altLang="en-US" sz="1400" dirty="0" smtClean="0">
                <a:solidFill>
                  <a:schemeClr val="bg1"/>
                </a:solidFill>
              </a:rPr>
              <a:t>基于</a:t>
            </a:r>
            <a:r>
              <a:rPr lang="zh-CN" altLang="en-US" sz="1400" dirty="0">
                <a:solidFill>
                  <a:schemeClr val="bg1"/>
                </a:solidFill>
              </a:rPr>
              <a:t>模型中间特征的算法着重于对输入经过模型时的中间特征进行一些操作，最终以热力图的形式展示关键区域 </a:t>
            </a:r>
            <a:endParaRPr lang="en-US" altLang="zh-CN" sz="1400" dirty="0">
              <a:solidFill>
                <a:schemeClr val="bg1"/>
              </a:solidFill>
            </a:endParaRPr>
          </a:p>
          <a:p>
            <a:pPr>
              <a:lnSpc>
                <a:spcPct val="150000"/>
              </a:lnSpc>
              <a:spcBef>
                <a:spcPts val="600"/>
              </a:spcBef>
              <a:buSzPct val="100000"/>
            </a:pPr>
            <a:r>
              <a:rPr lang="zh-CN" altLang="en-US" sz="1400" dirty="0" smtClean="0">
                <a:solidFill>
                  <a:srgbClr val="FFFFFF"/>
                </a:solidFill>
              </a:rPr>
              <a:t>代表性</a:t>
            </a:r>
            <a:r>
              <a:rPr lang="zh-CN" altLang="en-US" sz="1400" dirty="0">
                <a:solidFill>
                  <a:srgbClr val="FFFFFF"/>
                </a:solidFill>
              </a:rPr>
              <a:t>算法</a:t>
            </a:r>
            <a:r>
              <a:rPr lang="zh-CN" altLang="en-US" sz="1400" dirty="0" smtClean="0">
                <a:solidFill>
                  <a:srgbClr val="FFFFFF"/>
                </a:solidFill>
              </a:rPr>
              <a:t>：</a:t>
            </a:r>
            <a:r>
              <a:rPr lang="en-US" altLang="zh-CN" sz="1400" dirty="0" smtClean="0">
                <a:solidFill>
                  <a:srgbClr val="FFFFFF"/>
                </a:solidFill>
              </a:rPr>
              <a:t>GradCAM</a:t>
            </a:r>
            <a:endParaRPr lang="en-US" altLang="zh-CN" sz="1400" dirty="0">
              <a:solidFill>
                <a:srgbClr val="FFFFFF"/>
              </a:solidFill>
            </a:endParaRPr>
          </a:p>
        </p:txBody>
      </p:sp>
      <p:sp>
        <p:nvSpPr>
          <p:cNvPr id="10" name="减号 9"/>
          <p:cNvSpPr/>
          <p:nvPr/>
        </p:nvSpPr>
        <p:spPr bwMode="gray">
          <a:xfrm>
            <a:off x="7659327" y="2023545"/>
            <a:ext cx="4109885" cy="414732"/>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1" name="文本框 10"/>
          <p:cNvSpPr txBox="1"/>
          <p:nvPr/>
        </p:nvSpPr>
        <p:spPr>
          <a:xfrm>
            <a:off x="8182526" y="2493527"/>
            <a:ext cx="3095074" cy="3293209"/>
          </a:xfrm>
          <a:prstGeom prst="rect">
            <a:avLst/>
          </a:prstGeom>
          <a:noFill/>
        </p:spPr>
        <p:txBody>
          <a:bodyPr wrap="square" lIns="0" tIns="0" rIns="0" bIns="0" rtlCol="0">
            <a:spAutoFit/>
          </a:bodyPr>
          <a:lstStyle/>
          <a:p>
            <a:pPr>
              <a:lnSpc>
                <a:spcPct val="150000"/>
              </a:lnSpc>
              <a:spcBef>
                <a:spcPts val="600"/>
              </a:spcBef>
              <a:buSzPct val="100000"/>
            </a:pPr>
            <a:r>
              <a:rPr lang="zh-CN" altLang="en-US" sz="1400" b="1" dirty="0" smtClean="0">
                <a:solidFill>
                  <a:srgbClr val="92D050"/>
                </a:solidFill>
              </a:rPr>
              <a:t>对</a:t>
            </a:r>
            <a:r>
              <a:rPr lang="zh-CN" altLang="en-US" sz="1400" b="1" dirty="0">
                <a:solidFill>
                  <a:srgbClr val="92D050"/>
                </a:solidFill>
              </a:rPr>
              <a:t>训练数据解释的算法</a:t>
            </a:r>
          </a:p>
          <a:p>
            <a:pPr>
              <a:lnSpc>
                <a:spcPct val="150000"/>
              </a:lnSpc>
              <a:spcBef>
                <a:spcPts val="600"/>
              </a:spcBef>
              <a:buSzPct val="100000"/>
            </a:pPr>
            <a:r>
              <a:rPr lang="zh-CN" altLang="en-US" sz="1400" dirty="0" smtClean="0">
                <a:solidFill>
                  <a:schemeClr val="bg1"/>
                </a:solidFill>
              </a:rPr>
              <a:t>对</a:t>
            </a:r>
            <a:r>
              <a:rPr lang="zh-CN" altLang="en-US" sz="1400" dirty="0">
                <a:solidFill>
                  <a:schemeClr val="bg1"/>
                </a:solidFill>
              </a:rPr>
              <a:t>训练数据中的每一个样本记录相关信息，可以得到不同样本在训练模型过程中扮演的角色，从而进一步理解并调整数据集 </a:t>
            </a:r>
            <a:endParaRPr lang="en-US" altLang="zh-CN" sz="1400" dirty="0">
              <a:solidFill>
                <a:schemeClr val="bg1"/>
              </a:solidFill>
            </a:endParaRPr>
          </a:p>
          <a:p>
            <a:pPr>
              <a:lnSpc>
                <a:spcPct val="150000"/>
              </a:lnSpc>
              <a:spcBef>
                <a:spcPts val="600"/>
              </a:spcBef>
              <a:buSzPct val="100000"/>
            </a:pPr>
            <a:r>
              <a:rPr lang="zh-CN" altLang="en-US" sz="1400" dirty="0" smtClean="0">
                <a:solidFill>
                  <a:srgbClr val="FFFFFF"/>
                </a:solidFill>
              </a:rPr>
              <a:t>代表性</a:t>
            </a:r>
            <a:r>
              <a:rPr lang="zh-CN" altLang="en-US" sz="1400" dirty="0">
                <a:solidFill>
                  <a:srgbClr val="FFFFFF"/>
                </a:solidFill>
              </a:rPr>
              <a:t>算法</a:t>
            </a:r>
            <a:r>
              <a:rPr lang="zh-CN" altLang="en-US" sz="1400" dirty="0" smtClean="0">
                <a:solidFill>
                  <a:srgbClr val="FFFFFF"/>
                </a:solidFill>
              </a:rPr>
              <a:t>：</a:t>
            </a:r>
            <a:endParaRPr lang="en-US" altLang="zh-CN" sz="1400" dirty="0" smtClean="0">
              <a:solidFill>
                <a:srgbClr val="FFFFFF"/>
              </a:solidFill>
            </a:endParaRPr>
          </a:p>
          <a:p>
            <a:pPr marL="285750" indent="-285750">
              <a:lnSpc>
                <a:spcPct val="150000"/>
              </a:lnSpc>
              <a:spcBef>
                <a:spcPts val="600"/>
              </a:spcBef>
              <a:buSzPct val="100000"/>
              <a:buFont typeface="Arial" panose="020B0604020202020204" pitchFamily="34" charset="0"/>
              <a:buChar char="•"/>
            </a:pPr>
            <a:r>
              <a:rPr lang="en-US" altLang="zh-CN" sz="1400" dirty="0" smtClean="0">
                <a:solidFill>
                  <a:srgbClr val="FFFFFF"/>
                </a:solidFill>
              </a:rPr>
              <a:t>Forgetting Events</a:t>
            </a:r>
          </a:p>
          <a:p>
            <a:pPr marL="285750" indent="-285750">
              <a:lnSpc>
                <a:spcPct val="150000"/>
              </a:lnSpc>
              <a:spcBef>
                <a:spcPts val="600"/>
              </a:spcBef>
              <a:buSzPct val="100000"/>
              <a:buFont typeface="Arial" panose="020B0604020202020204" pitchFamily="34" charset="0"/>
              <a:buChar char="•"/>
            </a:pPr>
            <a:r>
              <a:rPr lang="en-US" altLang="zh-CN" sz="1400" dirty="0" smtClean="0">
                <a:solidFill>
                  <a:srgbClr val="FFFFFF"/>
                </a:solidFill>
              </a:rPr>
              <a:t>Influence Function</a:t>
            </a:r>
          </a:p>
          <a:p>
            <a:pPr marL="285750" indent="-285750">
              <a:lnSpc>
                <a:spcPct val="150000"/>
              </a:lnSpc>
              <a:spcBef>
                <a:spcPts val="600"/>
              </a:spcBef>
              <a:buSzPct val="100000"/>
              <a:buFont typeface="Arial" panose="020B0604020202020204" pitchFamily="34" charset="0"/>
              <a:buChar char="•"/>
            </a:pPr>
            <a:r>
              <a:rPr lang="en-US" altLang="zh-CN" sz="1400" dirty="0" smtClean="0">
                <a:solidFill>
                  <a:srgbClr val="FFFFFF"/>
                </a:solidFill>
              </a:rPr>
              <a:t>Training </a:t>
            </a:r>
            <a:r>
              <a:rPr lang="en-US" altLang="zh-CN" sz="1400" dirty="0">
                <a:solidFill>
                  <a:srgbClr val="FFFFFF"/>
                </a:solidFill>
              </a:rPr>
              <a:t>Data analYzer</a:t>
            </a:r>
            <a:endParaRPr lang="zh-CN" altLang="en-US" sz="1400" dirty="0">
              <a:solidFill>
                <a:srgbClr val="FFFFFF"/>
              </a:solidFill>
            </a:endParaRPr>
          </a:p>
        </p:txBody>
      </p:sp>
    </p:spTree>
    <p:extLst>
      <p:ext uri="{BB962C8B-B14F-4D97-AF65-F5344CB8AC3E}">
        <p14:creationId xmlns:p14="http://schemas.microsoft.com/office/powerpoint/2010/main" val="211297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369332"/>
          </a:xfrm>
          <a:prstGeom prst="rect">
            <a:avLst/>
          </a:prstGeom>
          <a:noFill/>
        </p:spPr>
        <p:txBody>
          <a:bodyPr wrap="square" lIns="0" tIns="0" rIns="0" bIns="0" rtlCol="0">
            <a:spAutoFit/>
          </a:bodyPr>
          <a:lstStyle/>
          <a:p>
            <a:pPr>
              <a:spcBef>
                <a:spcPts val="600"/>
              </a:spcBef>
              <a:buSzPct val="100000"/>
            </a:pPr>
            <a:r>
              <a:rPr lang="zh-CN" altLang="en-US" sz="2400" b="1" dirty="0" smtClean="0">
                <a:solidFill>
                  <a:schemeClr val="bg1"/>
                </a:solidFill>
                <a:latin typeface="+mj-ea"/>
                <a:ea typeface="+mj-ea"/>
              </a:rPr>
              <a:t>模型</a:t>
            </a:r>
            <a:r>
              <a:rPr lang="zh-CN" altLang="en-US" sz="2400" b="1" dirty="0">
                <a:solidFill>
                  <a:schemeClr val="bg1"/>
                </a:solidFill>
                <a:latin typeface="+mj-ea"/>
                <a:ea typeface="+mj-ea"/>
              </a:rPr>
              <a:t>可解释性工具比较</a:t>
            </a:r>
          </a:p>
        </p:txBody>
      </p:sp>
      <p:graphicFrame>
        <p:nvGraphicFramePr>
          <p:cNvPr id="5" name="Content Placeholder 6">
            <a:extLst>
              <a:ext uri="{FF2B5EF4-FFF2-40B4-BE49-F238E27FC236}">
                <a16:creationId xmlns:a16="http://schemas.microsoft.com/office/drawing/2014/main" id="{7FDF1477-736B-3C97-5A4D-DFC40BDE3154}"/>
              </a:ext>
            </a:extLst>
          </p:cNvPr>
          <p:cNvGraphicFramePr>
            <a:graphicFrameLocks/>
          </p:cNvGraphicFramePr>
          <p:nvPr>
            <p:extLst>
              <p:ext uri="{D42A27DB-BD31-4B8C-83A1-F6EECF244321}">
                <p14:modId xmlns:p14="http://schemas.microsoft.com/office/powerpoint/2010/main" val="4025959407"/>
              </p:ext>
            </p:extLst>
          </p:nvPr>
        </p:nvGraphicFramePr>
        <p:xfrm>
          <a:off x="1074419" y="1479894"/>
          <a:ext cx="10003155" cy="4922106"/>
        </p:xfrm>
        <a:graphic>
          <a:graphicData uri="http://schemas.openxmlformats.org/drawingml/2006/table">
            <a:tbl>
              <a:tblPr firstRow="1" bandRow="1">
                <a:tableStyleId>{5C22544A-7EE6-4342-B048-85BDC9FD1C3A}</a:tableStyleId>
              </a:tblPr>
              <a:tblGrid>
                <a:gridCol w="2000631">
                  <a:extLst>
                    <a:ext uri="{9D8B030D-6E8A-4147-A177-3AD203B41FA5}">
                      <a16:colId xmlns:a16="http://schemas.microsoft.com/office/drawing/2014/main" val="20000"/>
                    </a:ext>
                  </a:extLst>
                </a:gridCol>
                <a:gridCol w="2000631">
                  <a:extLst>
                    <a:ext uri="{9D8B030D-6E8A-4147-A177-3AD203B41FA5}">
                      <a16:colId xmlns:a16="http://schemas.microsoft.com/office/drawing/2014/main" val="20001"/>
                    </a:ext>
                  </a:extLst>
                </a:gridCol>
                <a:gridCol w="2000631">
                  <a:extLst>
                    <a:ext uri="{9D8B030D-6E8A-4147-A177-3AD203B41FA5}">
                      <a16:colId xmlns:a16="http://schemas.microsoft.com/office/drawing/2014/main" val="20002"/>
                    </a:ext>
                  </a:extLst>
                </a:gridCol>
                <a:gridCol w="2000631">
                  <a:extLst>
                    <a:ext uri="{9D8B030D-6E8A-4147-A177-3AD203B41FA5}">
                      <a16:colId xmlns:a16="http://schemas.microsoft.com/office/drawing/2014/main" val="1123953514"/>
                    </a:ext>
                  </a:extLst>
                </a:gridCol>
                <a:gridCol w="2000631">
                  <a:extLst>
                    <a:ext uri="{9D8B030D-6E8A-4147-A177-3AD203B41FA5}">
                      <a16:colId xmlns:a16="http://schemas.microsoft.com/office/drawing/2014/main" val="20003"/>
                    </a:ext>
                  </a:extLst>
                </a:gridCol>
              </a:tblGrid>
              <a:tr h="820351">
                <a:tc>
                  <a:txBody>
                    <a:bodyPr/>
                    <a:lstStyle/>
                    <a:p>
                      <a:pPr algn="ctr"/>
                      <a:endParaRPr lang="en-GB" sz="1400" b="0" dirty="0">
                        <a:ln>
                          <a:noFill/>
                        </a:ln>
                        <a:solidFill>
                          <a:schemeClr val="bg1"/>
                        </a:solidFill>
                        <a:latin typeface="+mn-lt"/>
                        <a:ea typeface="+mn-ea"/>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a:ln>
                            <a:noFill/>
                          </a:ln>
                          <a:solidFill>
                            <a:srgbClr val="92D050"/>
                          </a:solidFill>
                          <a:latin typeface="+mn-lt"/>
                          <a:ea typeface="+mn-ea"/>
                        </a:rPr>
                        <a:t>速度</a:t>
                      </a:r>
                      <a:endParaRPr lang="en-GB" sz="1400" b="1" dirty="0">
                        <a:ln>
                          <a:noFill/>
                        </a:ln>
                        <a:solidFill>
                          <a:srgbClr val="92D050"/>
                        </a:solidFill>
                        <a:latin typeface="+mn-lt"/>
                        <a:ea typeface="+mn-ea"/>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kern="1200" dirty="0">
                          <a:ln>
                            <a:noFill/>
                          </a:ln>
                          <a:solidFill>
                            <a:srgbClr val="92D050"/>
                          </a:solidFill>
                          <a:latin typeface="+mn-lt"/>
                          <a:ea typeface="+mn-ea"/>
                          <a:cs typeface="+mn-cs"/>
                        </a:rPr>
                        <a:t>处理非线性</a:t>
                      </a:r>
                      <a:endParaRPr lang="en-GB" sz="1400" b="1" kern="1200" dirty="0">
                        <a:ln>
                          <a:noFill/>
                        </a:ln>
                        <a:solidFill>
                          <a:srgbClr val="92D050"/>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kern="1200" dirty="0">
                          <a:ln>
                            <a:noFill/>
                          </a:ln>
                          <a:solidFill>
                            <a:srgbClr val="92D050"/>
                          </a:solidFill>
                          <a:latin typeface="+mn-lt"/>
                          <a:ea typeface="+mn-ea"/>
                          <a:cs typeface="+mn-cs"/>
                        </a:rPr>
                        <a:t>模型限制</a:t>
                      </a:r>
                      <a:endParaRPr lang="en-GB" sz="1400" b="1" kern="1200" dirty="0">
                        <a:ln>
                          <a:noFill/>
                        </a:ln>
                        <a:solidFill>
                          <a:srgbClr val="92D050"/>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kern="1200" dirty="0">
                          <a:ln>
                            <a:noFill/>
                          </a:ln>
                          <a:solidFill>
                            <a:srgbClr val="92D050"/>
                          </a:solidFill>
                          <a:latin typeface="+mn-lt"/>
                          <a:ea typeface="+mn-ea"/>
                          <a:cs typeface="+mn-cs"/>
                        </a:rPr>
                        <a:t>局部解释</a:t>
                      </a:r>
                      <a:endParaRPr lang="en-GB" sz="1400" b="1" kern="1200" dirty="0">
                        <a:ln>
                          <a:noFill/>
                        </a:ln>
                        <a:solidFill>
                          <a:srgbClr val="92D050"/>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0351">
                <a:tc>
                  <a:txBody>
                    <a:bodyPr/>
                    <a:lstStyle/>
                    <a:p>
                      <a:pPr algn="ctr"/>
                      <a:r>
                        <a:rPr lang="zh-CN" altLang="en-US" sz="1400" b="0" dirty="0">
                          <a:ln>
                            <a:noFill/>
                          </a:ln>
                          <a:solidFill>
                            <a:schemeClr val="bg1"/>
                          </a:solidFill>
                          <a:latin typeface="+mn-lt"/>
                          <a:ea typeface="+mn-ea"/>
                        </a:rPr>
                        <a:t>线性模型</a:t>
                      </a:r>
                      <a:endParaRPr lang="en-GB" sz="1400" b="0" dirty="0">
                        <a:ln>
                          <a:noFill/>
                        </a:ln>
                        <a:solidFill>
                          <a:schemeClr val="bg1"/>
                        </a:solidFill>
                        <a:latin typeface="+mn-lt"/>
                        <a:ea typeface="+mn-ea"/>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ln>
                            <a:noFill/>
                          </a:ln>
                          <a:solidFill>
                            <a:schemeClr val="bg1"/>
                          </a:solidFill>
                          <a:latin typeface="+mn-lt"/>
                          <a:ea typeface="+mn-ea"/>
                        </a:rPr>
                        <a:t>快</a:t>
                      </a:r>
                      <a:endParaRPr lang="en-GB" sz="1400" b="0" dirty="0">
                        <a:ln>
                          <a:noFill/>
                        </a:ln>
                        <a:solidFill>
                          <a:schemeClr val="bg1"/>
                        </a:solidFill>
                        <a:latin typeface="+mn-lt"/>
                        <a:ea typeface="+mn-ea"/>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弱</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0351">
                <a:tc>
                  <a:txBody>
                    <a:bodyPr/>
                    <a:lstStyle/>
                    <a:p>
                      <a:pPr algn="ctr"/>
                      <a:r>
                        <a:rPr lang="zh-CN" altLang="en-US" sz="1400" b="0" kern="1200" dirty="0">
                          <a:ln>
                            <a:noFill/>
                          </a:ln>
                          <a:solidFill>
                            <a:schemeClr val="bg1"/>
                          </a:solidFill>
                          <a:latin typeface="+mn-lt"/>
                          <a:ea typeface="+mn-ea"/>
                          <a:cs typeface="+mn-cs"/>
                        </a:rPr>
                        <a:t>树模型</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快</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无法局部解释</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US" altLang="zh-CN" sz="1400" b="0" kern="1200" dirty="0">
                          <a:ln>
                            <a:noFill/>
                          </a:ln>
                          <a:solidFill>
                            <a:schemeClr val="bg1"/>
                          </a:solidFill>
                          <a:latin typeface="+mn-lt"/>
                          <a:ea typeface="+mn-ea"/>
                          <a:cs typeface="+mn-cs"/>
                        </a:rPr>
                        <a:t>L I M E</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慢</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GB" sz="1400" b="0" kern="1200" dirty="0">
                          <a:ln>
                            <a:noFill/>
                          </a:ln>
                          <a:solidFill>
                            <a:schemeClr val="bg1"/>
                          </a:solidFill>
                          <a:latin typeface="+mn-lt"/>
                          <a:ea typeface="+mn-ea"/>
                          <a:cs typeface="+mn-cs"/>
                        </a:rPr>
                        <a:t>S H A P</a:t>
                      </a: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慢</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GB" sz="1400" b="0" kern="1200" dirty="0">
                          <a:ln>
                            <a:noFill/>
                          </a:ln>
                          <a:solidFill>
                            <a:schemeClr val="bg1"/>
                          </a:solidFill>
                          <a:latin typeface="+mn-lt"/>
                          <a:ea typeface="+mn-ea"/>
                          <a:cs typeface="+mn-cs"/>
                        </a:rPr>
                        <a:t>InterpretDL</a:t>
                      </a: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慢</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2807234"/>
                  </a:ext>
                </a:extLst>
              </a:tr>
            </a:tbl>
          </a:graphicData>
        </a:graphic>
      </p:graphicFrame>
    </p:spTree>
    <p:extLst>
      <p:ext uri="{BB962C8B-B14F-4D97-AF65-F5344CB8AC3E}">
        <p14:creationId xmlns:p14="http://schemas.microsoft.com/office/powerpoint/2010/main" val="423765190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547061" y="2149885"/>
            <a:ext cx="1874566" cy="809625"/>
          </a:xfrm>
        </p:spPr>
        <p:txBody>
          <a:bodyPr>
            <a:normAutofit/>
          </a:bodyPr>
          <a:lstStyle/>
          <a:p>
            <a:pPr defTabSz="829544">
              <a:spcBef>
                <a:spcPts val="3266"/>
              </a:spcBef>
              <a:spcAft>
                <a:spcPts val="907"/>
              </a:spcAft>
            </a:pPr>
            <a:r>
              <a:rPr lang="en-US" altLang="zh-CN" sz="3850" b="1" dirty="0" smtClean="0">
                <a:solidFill>
                  <a:schemeClr val="bg1"/>
                </a:solidFill>
              </a:rPr>
              <a:t>HOW </a:t>
            </a:r>
          </a:p>
          <a:p>
            <a:pPr defTabSz="829544">
              <a:spcBef>
                <a:spcPts val="3266"/>
              </a:spcBef>
              <a:spcAft>
                <a:spcPts val="907"/>
              </a:spcAft>
            </a:pPr>
            <a:endParaRPr lang="zh-CN" altLang="en-US" sz="3850" b="1" dirty="0">
              <a:solidFill>
                <a:schemeClr val="bg1"/>
              </a:solidFill>
            </a:endParaRPr>
          </a:p>
        </p:txBody>
      </p:sp>
      <p:sp>
        <p:nvSpPr>
          <p:cNvPr id="6" name="文本框 5"/>
          <p:cNvSpPr txBox="1"/>
          <p:nvPr/>
        </p:nvSpPr>
        <p:spPr>
          <a:xfrm>
            <a:off x="1547061" y="2959510"/>
            <a:ext cx="9622384" cy="1261884"/>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zh-CN" altLang="en-US" sz="3850" b="0" i="0" u="none" strike="noStrike" kern="1200" cap="none" spc="0" normalizeH="0" baseline="0" noProof="0" dirty="0" smtClean="0">
                <a:ln>
                  <a:noFill/>
                </a:ln>
                <a:solidFill>
                  <a:schemeClr val="bg1"/>
                </a:solidFill>
                <a:effectLst/>
                <a:uLnTx/>
                <a:uFillTx/>
                <a:latin typeface="+mn-ea"/>
              </a:rPr>
              <a:t>模型可解释性能展示什么结果？如何展示？</a:t>
            </a:r>
            <a:endParaRPr kumimoji="0" lang="en-US" altLang="zh-CN" sz="3850" b="0" i="0" u="none" strike="noStrike" kern="1200" cap="none" spc="0" normalizeH="0" baseline="0" noProof="0" dirty="0" smtClean="0">
              <a:ln>
                <a:noFill/>
              </a:ln>
              <a:solidFill>
                <a:schemeClr val="bg1"/>
              </a:solidFill>
              <a:effectLst/>
              <a:uLnTx/>
              <a:uFillTx/>
              <a:latin typeface="+mn-ea"/>
            </a:endParaRPr>
          </a:p>
          <a:p>
            <a:pPr marL="342900" marR="0" lvl="0" indent="-342900"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zh-CN" altLang="en-US" sz="3850" dirty="0">
                <a:solidFill>
                  <a:schemeClr val="bg1"/>
                </a:solidFill>
                <a:latin typeface="+mn-ea"/>
              </a:rPr>
              <a:t>真实</a:t>
            </a:r>
            <a:r>
              <a:rPr lang="zh-CN" altLang="en-US" sz="3850" dirty="0" smtClean="0">
                <a:solidFill>
                  <a:schemeClr val="bg1"/>
                </a:solidFill>
                <a:latin typeface="+mn-ea"/>
              </a:rPr>
              <a:t>案例分析</a:t>
            </a:r>
            <a:r>
              <a:rPr lang="en-US" altLang="zh-CN" sz="3850" dirty="0">
                <a:solidFill>
                  <a:schemeClr val="bg1"/>
                </a:solidFill>
                <a:latin typeface="+mn-ea"/>
              </a:rPr>
              <a:t> </a:t>
            </a:r>
            <a:r>
              <a:rPr lang="en-US" altLang="zh-CN" sz="3850" dirty="0" smtClean="0">
                <a:solidFill>
                  <a:schemeClr val="bg1"/>
                </a:solidFill>
                <a:latin typeface="+mn-ea"/>
              </a:rPr>
              <a:t>– Best Practices</a:t>
            </a:r>
            <a:endParaRPr kumimoji="0" lang="zh-CN" altLang="en-US" sz="3850" b="0" i="0" u="none" strike="noStrike" kern="1200" cap="none" spc="0" normalizeH="0" baseline="0" noProof="0" dirty="0">
              <a:ln>
                <a:noFill/>
              </a:ln>
              <a:solidFill>
                <a:schemeClr val="bg1"/>
              </a:solidFill>
              <a:effectLst/>
              <a:uLnTx/>
              <a:uFillTx/>
              <a:latin typeface="+mn-ea"/>
            </a:endParaRPr>
          </a:p>
        </p:txBody>
      </p:sp>
    </p:spTree>
    <p:extLst>
      <p:ext uri="{BB962C8B-B14F-4D97-AF65-F5344CB8AC3E}">
        <p14:creationId xmlns:p14="http://schemas.microsoft.com/office/powerpoint/2010/main" val="32490390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esentation template_SC.potx" id="{FD363F28-FB0D-4D39-A361-BC099978830F}" vid="{06AB5A1C-D5F6-488D-877E-581AE94813F0}"/>
    </a:ext>
  </a:extLst>
</a:theme>
</file>

<file path=ppt/theme/theme3.xml><?xml version="1.0" encoding="utf-8"?>
<a:theme xmlns:a="http://schemas.openxmlformats.org/drawingml/2006/main" name="1_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oposal template_SC.potx" id="{0306550E-C27F-44A4-B843-02E1A80083D1}" vid="{2B42BCAD-2FF0-4B3E-98AF-CEF45AB6D6B7}"/>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1778</Words>
  <Application>Microsoft Office PowerPoint</Application>
  <PresentationFormat>宽屏</PresentationFormat>
  <Paragraphs>165</Paragraphs>
  <Slides>18</Slides>
  <Notes>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18</vt:i4>
      </vt:variant>
    </vt:vector>
  </HeadingPairs>
  <TitlesOfParts>
    <vt:vector size="34" baseType="lpstr">
      <vt:lpstr>-apple-system</vt:lpstr>
      <vt:lpstr>Arial Unicode MS</vt:lpstr>
      <vt:lpstr>Open Sans</vt:lpstr>
      <vt:lpstr>PingFang SC</vt:lpstr>
      <vt:lpstr>等线</vt:lpstr>
      <vt:lpstr>等线 Light</vt:lpstr>
      <vt:lpstr>华文细黑</vt:lpstr>
      <vt:lpstr>Arial</vt:lpstr>
      <vt:lpstr>Calibri</vt:lpstr>
      <vt:lpstr>Calibri Light</vt:lpstr>
      <vt:lpstr>Verdana</vt:lpstr>
      <vt:lpstr>Wingdings</vt:lpstr>
      <vt:lpstr>Wingdings 2</vt:lpstr>
      <vt:lpstr>Office 主题​​</vt:lpstr>
      <vt:lpstr>Deloitte Brand Theme</vt:lpstr>
      <vt:lpstr>1_Deloitte Brand Theme</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卓民</dc:creator>
  <cp:lastModifiedBy>ZhuominHuang</cp:lastModifiedBy>
  <cp:revision>115</cp:revision>
  <dcterms:created xsi:type="dcterms:W3CDTF">2022-06-27T01:55:39Z</dcterms:created>
  <dcterms:modified xsi:type="dcterms:W3CDTF">2022-07-03T09:05:16Z</dcterms:modified>
</cp:coreProperties>
</file>