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1" r:id="rId6"/>
    <p:sldId id="267" r:id="rId7"/>
    <p:sldId id="265" r:id="rId8"/>
    <p:sldId id="266" r:id="rId9"/>
  </p:sldIdLst>
  <p:sldSz cx="18288000" cy="10287000"/>
  <p:notesSz cx="6858000" cy="9144000"/>
  <p:embeddedFontLst>
    <p:embeddedFont>
      <p:font typeface="Clear Sans Regular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95033" autoAdjust="0"/>
  </p:normalViewPr>
  <p:slideViewPr>
    <p:cSldViewPr>
      <p:cViewPr varScale="1">
        <p:scale>
          <a:sx n="54" d="100"/>
          <a:sy n="54" d="100"/>
        </p:scale>
        <p:origin x="82"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jpe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418597" y="2601679"/>
            <a:ext cx="11026771" cy="6371749"/>
          </a:xfrm>
          <a:prstGeom prst="rect">
            <a:avLst/>
          </a:prstGeom>
          <a:solidFill>
            <a:schemeClr val="bg1"/>
          </a:solidFill>
        </p:spPr>
        <p:txBody>
          <a:bodyPr lIns="3600000" anchor="t" anchorCtr="1"/>
          <a:lstStyle/>
          <a:p>
            <a:r>
              <a:rPr lang="en-US" dirty="0"/>
              <a:t>Business data analytics involves the process of examining large sets of data to uncover insights, trends, and patterns that can help businesses make informed decisions and improve performance. It encompasses various techniques such as statistical analysis, data mining, predictive modeling, and machine learning to extract valuable insights from data sources like sales figures, customer demographics, website traffic, and social media interactions. By leveraging data analytics, businesses can optimize operations, enhance marketing strategies, improve customer satisfaction, and ultimately drive growth and profitability.</a:t>
            </a:r>
          </a:p>
          <a:p>
            <a:r>
              <a:rPr lang="en-US" dirty="0"/>
              <a:t>Some </a:t>
            </a:r>
            <a:r>
              <a:rPr lang="en-US" dirty="0" err="1"/>
              <a:t>ey</a:t>
            </a:r>
            <a:r>
              <a:rPr lang="en-US" dirty="0"/>
              <a:t> Points regarding Data Analytics:</a:t>
            </a:r>
          </a:p>
          <a:p>
            <a:pPr algn="l"/>
            <a:r>
              <a:rPr lang="en-US" b="1" i="0" dirty="0">
                <a:effectLst/>
                <a:latin typeface="Söhne"/>
              </a:rPr>
              <a:t>Decision Making:</a:t>
            </a:r>
            <a:r>
              <a:rPr lang="en-US" b="0" i="0" dirty="0">
                <a:effectLst/>
                <a:latin typeface="Söhne"/>
              </a:rPr>
              <a:t> Data analytics enables informed decision-making.</a:t>
            </a:r>
          </a:p>
          <a:p>
            <a:pPr algn="l">
              <a:buFont typeface="Arial" panose="020B0604020202020204" pitchFamily="34" charset="0"/>
              <a:buChar char="•"/>
            </a:pPr>
            <a:r>
              <a:rPr lang="en-US" b="1" i="0" dirty="0">
                <a:effectLst/>
                <a:latin typeface="Söhne"/>
              </a:rPr>
              <a:t>Performance Optimization:</a:t>
            </a:r>
            <a:r>
              <a:rPr lang="en-US" b="0" i="0" dirty="0">
                <a:effectLst/>
                <a:latin typeface="Söhne"/>
              </a:rPr>
              <a:t> Identifies inefficiencies and enhances productivity.</a:t>
            </a:r>
          </a:p>
          <a:p>
            <a:pPr algn="l">
              <a:buFont typeface="Arial" panose="020B0604020202020204" pitchFamily="34" charset="0"/>
              <a:buChar char="•"/>
            </a:pPr>
            <a:r>
              <a:rPr lang="en-US" b="1" i="0" dirty="0">
                <a:effectLst/>
                <a:latin typeface="Söhne"/>
              </a:rPr>
              <a:t>Customer Insights:</a:t>
            </a:r>
            <a:r>
              <a:rPr lang="en-US" b="0" i="0" dirty="0">
                <a:effectLst/>
                <a:latin typeface="Söhne"/>
              </a:rPr>
              <a:t> Understands customer behavior for personalized strategies.</a:t>
            </a:r>
          </a:p>
          <a:p>
            <a:pPr algn="l">
              <a:buFont typeface="Arial" panose="020B0604020202020204" pitchFamily="34" charset="0"/>
              <a:buChar char="•"/>
            </a:pPr>
            <a:r>
              <a:rPr lang="en-US" b="1" i="0" dirty="0">
                <a:effectLst/>
                <a:latin typeface="Söhne"/>
              </a:rPr>
              <a:t>Predictive Analytics:</a:t>
            </a:r>
            <a:r>
              <a:rPr lang="en-US" b="0" i="0" dirty="0">
                <a:effectLst/>
                <a:latin typeface="Söhne"/>
              </a:rPr>
              <a:t> Forecasts trends and mitigates risks.</a:t>
            </a:r>
          </a:p>
          <a:p>
            <a:pPr algn="l">
              <a:buFont typeface="Arial" panose="020B0604020202020204" pitchFamily="34" charset="0"/>
              <a:buChar char="•"/>
            </a:pPr>
            <a:r>
              <a:rPr lang="en-US" b="1" i="0" dirty="0">
                <a:effectLst/>
                <a:latin typeface="Söhne"/>
              </a:rPr>
              <a:t>Competitive Advantage:</a:t>
            </a:r>
            <a:r>
              <a:rPr lang="en-US" b="0" i="0" dirty="0">
                <a:effectLst/>
                <a:latin typeface="Söhne"/>
              </a:rPr>
              <a:t> Drives innovation and market leadership.</a:t>
            </a:r>
          </a:p>
          <a:p>
            <a:pPr algn="l">
              <a:buFont typeface="Arial" panose="020B0604020202020204" pitchFamily="34" charset="0"/>
              <a:buChar char="•"/>
            </a:pPr>
            <a:r>
              <a:rPr lang="en-US" b="1" i="0" dirty="0">
                <a:effectLst/>
                <a:latin typeface="Söhne"/>
              </a:rPr>
              <a:t>Data-driven Culture:</a:t>
            </a:r>
            <a:r>
              <a:rPr lang="en-US" b="0" i="0" dirty="0">
                <a:effectLst/>
                <a:latin typeface="Söhne"/>
              </a:rPr>
              <a:t> Fosters innovation and continuous improvement.</a:t>
            </a:r>
          </a:p>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Rectangle 2">
            <a:extLst>
              <a:ext uri="{FF2B5EF4-FFF2-40B4-BE49-F238E27FC236}">
                <a16:creationId xmlns:a16="http://schemas.microsoft.com/office/drawing/2014/main" id="{BF3B2050-A14B-78BF-42E2-4764F6357DB4}"/>
              </a:ext>
            </a:extLst>
          </p:cNvPr>
          <p:cNvSpPr>
            <a:spLocks noChangeArrowheads="1"/>
          </p:cNvSpPr>
          <p:nvPr/>
        </p:nvSpPr>
        <p:spPr bwMode="auto">
          <a:xfrm>
            <a:off x="0" y="0"/>
            <a:ext cx="18288000" cy="45720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Business data analytics involves the process of examining large sets of data to uncover insights, trends, and patterns that can help businesses make informed decisions and improve performance. It encompasses various techniques such as statistical analysis, data mining, predictive modeling, and machine learning to extract valuable insights from data sources like sales figures, customer demographics, website traffic, and social media interactions. By leveraging data analytics, businesses can optimize operations, enhance marketing strategies, improve customer satisfaction, and ultimately drive growth and profitability.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
            <a:extLst>
              <a:ext uri="{FF2B5EF4-FFF2-40B4-BE49-F238E27FC236}">
                <a16:creationId xmlns:a16="http://schemas.microsoft.com/office/drawing/2014/main" id="{B2D8970C-9637-08CE-92AF-BF9B97F3CE5F}"/>
              </a:ext>
            </a:extLst>
          </p:cNvPr>
          <p:cNvSpPr>
            <a:spLocks noChangeArrowheads="1"/>
          </p:cNvSpPr>
          <p:nvPr/>
        </p:nvSpPr>
        <p:spPr bwMode="auto">
          <a:xfrm>
            <a:off x="152400" y="152400"/>
            <a:ext cx="18288000" cy="45720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Business data analytics involves the process of examining large sets of data to uncover insights, trends, and patterns that can help businesses make informed decisions and improve performance. It encompasses various techniques such as statistical analysis, data mining, predictive modeling, and machine learning to extract valuable insights from data sources like sales figures, customer demographics, website traffic, and social media interactions. By leveraging data analytics, businesses can optimize operations, enhance marketing strategies, improve customer satisfaction, and ultimately drive growth and profitability.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5042278"/>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a:p>
            <a:pPr>
              <a:lnSpc>
                <a:spcPct val="150000"/>
              </a:lnSpc>
            </a:pPr>
            <a:r>
              <a:rPr lang="en-US" sz="3200" spc="-80" dirty="0">
                <a:solidFill>
                  <a:srgbClr val="FFFFFF"/>
                </a:solidFill>
                <a:latin typeface="Graphik Regular" panose="020B0503030202060203" pitchFamily="34" charset="0"/>
              </a:rPr>
              <a:t>Over several amount data received in an interval of time</a:t>
            </a:r>
          </a:p>
          <a:p>
            <a:pPr>
              <a:lnSpc>
                <a:spcPct val="150000"/>
              </a:lnSpc>
            </a:pPr>
            <a:r>
              <a:rPr lang="en-US" sz="3200" spc="-80" dirty="0">
                <a:solidFill>
                  <a:srgbClr val="FFFFFF"/>
                </a:solidFill>
                <a:latin typeface="Graphik Regular" panose="020B0503030202060203" pitchFamily="34" charset="0"/>
              </a:rPr>
              <a:t>Lacs od data values receive</a:t>
            </a:r>
            <a:endParaRPr lang="en-US" sz="2000" spc="-80" dirty="0">
              <a:solidFill>
                <a:srgbClr val="FFFFFF"/>
              </a:solidFill>
              <a:latin typeface="Graphik Regular" panose="020B0503030202060203" pitchFamily="34" charset="0"/>
            </a:endParaRPr>
          </a:p>
          <a:p>
            <a:pPr>
              <a:lnSpc>
                <a:spcPct val="150000"/>
              </a:lnSpc>
            </a:pPr>
            <a:endParaRPr lang="en-US" sz="2000" spc="-80" dirty="0">
              <a:solidFill>
                <a:srgbClr val="FFFFFF"/>
              </a:solidFill>
              <a:latin typeface="Graphik Regular" panose="020B0503030202060203" pitchFamily="34" charset="0"/>
            </a:endParaRPr>
          </a:p>
          <a:p>
            <a:pPr>
              <a:lnSpc>
                <a:spcPct val="150000"/>
              </a:lnSpc>
            </a:pPr>
            <a:r>
              <a:rPr lang="en-US" sz="2400" spc="-80" dirty="0">
                <a:solidFill>
                  <a:srgbClr val="FFFFFF"/>
                </a:solidFill>
                <a:latin typeface="Graphik Regular" panose="020B0503030202060203" pitchFamily="34" charset="0"/>
              </a:rPr>
              <a:t>But how to capitalize on it when there is so much ?</a:t>
            </a:r>
          </a:p>
          <a:p>
            <a:pPr>
              <a:lnSpc>
                <a:spcPct val="150000"/>
              </a:lnSpc>
            </a:pPr>
            <a:r>
              <a:rPr lang="en-US" sz="2800" spc="-80" dirty="0">
                <a:solidFill>
                  <a:srgbClr val="FFFFFF"/>
                </a:solidFill>
                <a:latin typeface="Graphik Regular" panose="020B0503030202060203" pitchFamily="34" charset="0"/>
              </a:rPr>
              <a:t>How to manage the data in graph format?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B38C959B-61C3-E6CD-4197-BC57D74F1109}"/>
              </a:ext>
            </a:extLst>
          </p:cNvPr>
          <p:cNvSpPr txBox="1"/>
          <p:nvPr/>
        </p:nvSpPr>
        <p:spPr>
          <a:xfrm>
            <a:off x="3965347" y="1464814"/>
            <a:ext cx="4492853" cy="769441"/>
          </a:xfrm>
          <a:prstGeom prst="rect">
            <a:avLst/>
          </a:prstGeom>
          <a:noFill/>
        </p:spPr>
        <p:txBody>
          <a:bodyPr wrap="square" rtlCol="0">
            <a:spAutoFit/>
          </a:bodyPr>
          <a:lstStyle/>
          <a:p>
            <a:r>
              <a:rPr lang="en-US" sz="4400" dirty="0"/>
              <a:t>Decision Making</a:t>
            </a:r>
            <a:endParaRPr lang="en-IN" dirty="0"/>
          </a:p>
        </p:txBody>
      </p:sp>
      <p:sp>
        <p:nvSpPr>
          <p:cNvPr id="40" name="TextBox 39">
            <a:extLst>
              <a:ext uri="{FF2B5EF4-FFF2-40B4-BE49-F238E27FC236}">
                <a16:creationId xmlns:a16="http://schemas.microsoft.com/office/drawing/2014/main" id="{EE496FBA-42BF-B33E-36BF-AE8014657D5B}"/>
              </a:ext>
            </a:extLst>
          </p:cNvPr>
          <p:cNvSpPr txBox="1"/>
          <p:nvPr/>
        </p:nvSpPr>
        <p:spPr>
          <a:xfrm>
            <a:off x="5875910" y="3043231"/>
            <a:ext cx="5692245" cy="707886"/>
          </a:xfrm>
          <a:prstGeom prst="rect">
            <a:avLst/>
          </a:prstGeom>
          <a:noFill/>
        </p:spPr>
        <p:txBody>
          <a:bodyPr wrap="square" rtlCol="0">
            <a:spAutoFit/>
          </a:bodyPr>
          <a:lstStyle/>
          <a:p>
            <a:r>
              <a:rPr lang="en-US" sz="4000" dirty="0"/>
              <a:t>Data Cleaning</a:t>
            </a:r>
            <a:endParaRPr lang="en-IN" sz="4000" dirty="0"/>
          </a:p>
        </p:txBody>
      </p:sp>
      <p:sp>
        <p:nvSpPr>
          <p:cNvPr id="43" name="TextBox 42">
            <a:extLst>
              <a:ext uri="{FF2B5EF4-FFF2-40B4-BE49-F238E27FC236}">
                <a16:creationId xmlns:a16="http://schemas.microsoft.com/office/drawing/2014/main" id="{81AA0963-1C55-FB51-54B4-7C084B7FBFC2}"/>
              </a:ext>
            </a:extLst>
          </p:cNvPr>
          <p:cNvSpPr txBox="1"/>
          <p:nvPr/>
        </p:nvSpPr>
        <p:spPr>
          <a:xfrm>
            <a:off x="7891584" y="4605252"/>
            <a:ext cx="4300415" cy="707886"/>
          </a:xfrm>
          <a:prstGeom prst="rect">
            <a:avLst/>
          </a:prstGeom>
          <a:noFill/>
        </p:spPr>
        <p:txBody>
          <a:bodyPr wrap="square" rtlCol="0">
            <a:spAutoFit/>
          </a:bodyPr>
          <a:lstStyle/>
          <a:p>
            <a:r>
              <a:rPr lang="en-US" sz="4000" dirty="0"/>
              <a:t>Data Modeling</a:t>
            </a:r>
            <a:endParaRPr lang="en-IN" sz="4000" dirty="0"/>
          </a:p>
        </p:txBody>
      </p:sp>
      <p:sp>
        <p:nvSpPr>
          <p:cNvPr id="44" name="TextBox 43">
            <a:extLst>
              <a:ext uri="{FF2B5EF4-FFF2-40B4-BE49-F238E27FC236}">
                <a16:creationId xmlns:a16="http://schemas.microsoft.com/office/drawing/2014/main" id="{34C2DB3B-ABFC-8B84-D0C8-072CCB406B95}"/>
              </a:ext>
            </a:extLst>
          </p:cNvPr>
          <p:cNvSpPr txBox="1"/>
          <p:nvPr/>
        </p:nvSpPr>
        <p:spPr>
          <a:xfrm>
            <a:off x="9677400" y="6204766"/>
            <a:ext cx="3124200" cy="707886"/>
          </a:xfrm>
          <a:prstGeom prst="rect">
            <a:avLst/>
          </a:prstGeom>
          <a:noFill/>
        </p:spPr>
        <p:txBody>
          <a:bodyPr wrap="square" rtlCol="0">
            <a:spAutoFit/>
          </a:bodyPr>
          <a:lstStyle/>
          <a:p>
            <a:r>
              <a:rPr lang="en-US" sz="4000" dirty="0"/>
              <a:t>Data Analysis</a:t>
            </a:r>
            <a:endParaRPr lang="en-IN" sz="4000" dirty="0"/>
          </a:p>
        </p:txBody>
      </p:sp>
      <p:sp>
        <p:nvSpPr>
          <p:cNvPr id="45" name="TextBox 44">
            <a:extLst>
              <a:ext uri="{FF2B5EF4-FFF2-40B4-BE49-F238E27FC236}">
                <a16:creationId xmlns:a16="http://schemas.microsoft.com/office/drawing/2014/main" id="{A1244B6C-ACAC-CBC7-47B5-4995C3D9DD88}"/>
              </a:ext>
            </a:extLst>
          </p:cNvPr>
          <p:cNvSpPr txBox="1"/>
          <p:nvPr/>
        </p:nvSpPr>
        <p:spPr>
          <a:xfrm>
            <a:off x="11568154" y="7828620"/>
            <a:ext cx="3337527" cy="1323439"/>
          </a:xfrm>
          <a:prstGeom prst="rect">
            <a:avLst/>
          </a:prstGeom>
          <a:noFill/>
        </p:spPr>
        <p:txBody>
          <a:bodyPr wrap="square" rtlCol="0">
            <a:spAutoFit/>
          </a:bodyPr>
          <a:lstStyle/>
          <a:p>
            <a:r>
              <a:rPr lang="en-US" sz="4000" dirty="0"/>
              <a:t>Uncover Insights</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E2D32479-2AD2-4E62-A970-9FD3183B78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9000" y="1685151"/>
            <a:ext cx="10439399" cy="7083012"/>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353800" y="3405285"/>
            <a:ext cx="5905500" cy="4043351"/>
            <a:chOff x="-304044" y="-3281316"/>
            <a:chExt cx="7874000" cy="5391134"/>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304044" y="-3281316"/>
              <a:ext cx="7569956" cy="5391134"/>
            </a:xfrm>
            <a:prstGeom prst="rect">
              <a:avLst/>
            </a:prstGeom>
          </p:spPr>
          <p:txBody>
            <a:bodyPr lIns="0" tIns="0" rIns="0" bIns="0" rtlCol="0" anchor="t">
              <a:spAutoFit/>
            </a:bodyPr>
            <a:lstStyle/>
            <a:p>
              <a:pPr>
                <a:lnSpc>
                  <a:spcPct val="200000"/>
                </a:lnSpc>
              </a:pPr>
              <a:r>
                <a:rPr lang="en-US" sz="4000" spc="-80" dirty="0">
                  <a:solidFill>
                    <a:srgbClr val="000000"/>
                  </a:solidFill>
                  <a:latin typeface="Graphik Regular" panose="020B0503030202060203" pitchFamily="34" charset="0"/>
                </a:rPr>
                <a:t>In this Project we have first cleaned the data and then processed it.</a:t>
              </a:r>
            </a:p>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457</Words>
  <Application>Microsoft Office PowerPoint</Application>
  <PresentationFormat>Custom</PresentationFormat>
  <Paragraphs>58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Clear Sans Regular Bold</vt:lpstr>
      <vt:lpstr>Arial</vt:lpstr>
      <vt:lpstr>Graphik Regular</vt:lpstr>
      <vt:lpstr>Söhne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Vihal Karhade</cp:lastModifiedBy>
  <cp:revision>10</cp:revision>
  <dcterms:created xsi:type="dcterms:W3CDTF">2006-08-16T00:00:00Z</dcterms:created>
  <dcterms:modified xsi:type="dcterms:W3CDTF">2024-04-10T16:13:38Z</dcterms:modified>
  <dc:identifier>DAEhDyfaYKE</dc:identifier>
</cp:coreProperties>
</file>