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sldIdLst>
    <p:sldId id="1062" r:id="rId5"/>
    <p:sldId id="1065" r:id="rId6"/>
    <p:sldId id="1117" r:id="rId7"/>
    <p:sldId id="1114" r:id="rId8"/>
    <p:sldId id="1118" r:id="rId9"/>
    <p:sldId id="1119" r:id="rId10"/>
    <p:sldId id="1120" r:id="rId11"/>
    <p:sldId id="1121" r:id="rId12"/>
    <p:sldId id="1122" r:id="rId13"/>
    <p:sldId id="1123" r:id="rId14"/>
    <p:sldId id="1125" r:id="rId15"/>
    <p:sldId id="1124" r:id="rId16"/>
    <p:sldId id="1127" r:id="rId17"/>
    <p:sldId id="1128" r:id="rId18"/>
    <p:sldId id="1129" r:id="rId19"/>
    <p:sldId id="1126" r:id="rId20"/>
    <p:sldId id="1130" r:id="rId21"/>
    <p:sldId id="1131" r:id="rId22"/>
    <p:sldId id="113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0250F7-66ED-4421-9C1E-6EF493C7FEC6}">
          <p14:sldIdLst>
            <p14:sldId id="1062"/>
            <p14:sldId id="1065"/>
            <p14:sldId id="1117"/>
            <p14:sldId id="1114"/>
            <p14:sldId id="1118"/>
            <p14:sldId id="1119"/>
            <p14:sldId id="1120"/>
            <p14:sldId id="1121"/>
            <p14:sldId id="1122"/>
            <p14:sldId id="1123"/>
            <p14:sldId id="1125"/>
            <p14:sldId id="1124"/>
            <p14:sldId id="1127"/>
            <p14:sldId id="1128"/>
            <p14:sldId id="1129"/>
            <p14:sldId id="1126"/>
            <p14:sldId id="1130"/>
            <p14:sldId id="1131"/>
            <p14:sldId id="11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CAD54C-57B6-4CB7-8081-E684B7551C9D}" v="77" dt="2025-03-14T14:46:16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89" autoAdjust="0"/>
  </p:normalViewPr>
  <p:slideViewPr>
    <p:cSldViewPr snapToGrid="0">
      <p:cViewPr varScale="1">
        <p:scale>
          <a:sx n="78" d="100"/>
          <a:sy n="78" d="100"/>
        </p:scale>
        <p:origin x="62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755C2-5A74-494E-8BEA-71C357CAF10F}" type="datetimeFigureOut">
              <a:rPr lang="en-IN" smtClean="0"/>
              <a:pPr/>
              <a:t>18-03-2025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DEC57-2385-4CDC-A4DE-C9C271DE400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975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D36AA-5890-4FFD-BDEE-CD7E005E79A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7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6012D8-7589-4D38-7974-A74E201AACE2}"/>
              </a:ext>
            </a:extLst>
          </p:cNvPr>
          <p:cNvCxnSpPr/>
          <p:nvPr userDrawn="1"/>
        </p:nvCxnSpPr>
        <p:spPr>
          <a:xfrm>
            <a:off x="0" y="1042992"/>
            <a:ext cx="12192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27A404-03B7-8FE1-101F-C078D50748ED}"/>
              </a:ext>
            </a:extLst>
          </p:cNvPr>
          <p:cNvCxnSpPr/>
          <p:nvPr userDrawn="1"/>
        </p:nvCxnSpPr>
        <p:spPr>
          <a:xfrm>
            <a:off x="0" y="1042973"/>
            <a:ext cx="427196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F0AE447E-2C80-16CC-2536-0C15D67A1F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4" t="26042" r="22859" b="28750"/>
          <a:stretch/>
        </p:blipFill>
        <p:spPr>
          <a:xfrm>
            <a:off x="116680" y="0"/>
            <a:ext cx="1212055" cy="1019441"/>
          </a:xfrm>
          <a:prstGeom prst="rect">
            <a:avLst/>
          </a:prstGeom>
        </p:spPr>
      </p:pic>
      <p:pic>
        <p:nvPicPr>
          <p:cNvPr id="14" name="Picture 7" descr="C:\Users\HOME\Downloads\cvmunic.png">
            <a:extLst>
              <a:ext uri="{FF2B5EF4-FFF2-40B4-BE49-F238E27FC236}">
                <a16:creationId xmlns:a16="http://schemas.microsoft.com/office/drawing/2014/main" id="{B38A5BEE-521B-0675-64CE-3F6868FEF6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5" t="14345" r="19476" b="14359"/>
          <a:stretch/>
        </p:blipFill>
        <p:spPr bwMode="auto">
          <a:xfrm>
            <a:off x="11169508" y="13601"/>
            <a:ext cx="905812" cy="100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07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870F-B0CD-4266-832A-0CF2D526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C26B8-95CB-4BAC-BA93-87CEB0F63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63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723B3-B53A-4ADC-900C-2FE661C7D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2BD8C-8DC8-47E2-901E-6AFACD725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0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1A9D-8237-4E61-94E3-1643280D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910D7-DB61-40A6-8CD1-FF1168A11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0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F1C9-F683-4E5E-BA00-CCC7D8BCB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19CFB-4041-46DD-899B-83AAAF10F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385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9744-C5EB-4B58-BB83-FCB4B6EDE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C662A-B3F4-4676-B55A-5DE99958E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F1D08-FBB0-42B5-886D-68CD9EFA7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81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D29B-467A-40CC-8A8C-CF27FC7D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FF173-ABBE-4FA7-BF6C-E6C24D5F7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C3FBF-097B-4FCD-97B8-3AEDDDAED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F7D4A-709E-40F1-894E-09114D939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0DF54-C5D8-4EB8-9A02-34EC289BF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13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1B3C-312A-4708-9A8B-38ED6349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68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06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A0AD-573F-4F74-B240-13461070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4777E-405D-4937-BA2B-F171EC747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347CC-7D6B-4201-9060-9C8F92E73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771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B800-ED14-4648-A266-598A0A7E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78513-DCDF-4A6D-AED4-F930BE074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7F71F-1C9B-4B22-BED9-37E626F3F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219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E6C59D-9DCB-6E47-7F47-DF3FE60B173E}"/>
              </a:ext>
            </a:extLst>
          </p:cNvPr>
          <p:cNvCxnSpPr/>
          <p:nvPr userDrawn="1"/>
        </p:nvCxnSpPr>
        <p:spPr>
          <a:xfrm>
            <a:off x="0" y="1042992"/>
            <a:ext cx="12192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ADB168-2B67-2980-BA4E-CA69A2F7E66D}"/>
              </a:ext>
            </a:extLst>
          </p:cNvPr>
          <p:cNvCxnSpPr/>
          <p:nvPr userDrawn="1"/>
        </p:nvCxnSpPr>
        <p:spPr>
          <a:xfrm>
            <a:off x="0" y="1042973"/>
            <a:ext cx="427196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864212A-B8F7-49F3-04AF-7A8BE2DB9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4" t="26042" r="22859" b="28750"/>
          <a:stretch/>
        </p:blipFill>
        <p:spPr>
          <a:xfrm>
            <a:off x="116680" y="0"/>
            <a:ext cx="1212055" cy="1019441"/>
          </a:xfrm>
          <a:prstGeom prst="rect">
            <a:avLst/>
          </a:prstGeom>
        </p:spPr>
      </p:pic>
      <p:pic>
        <p:nvPicPr>
          <p:cNvPr id="10" name="Picture 7" descr="C:\Users\HOME\Downloads\cvmunic.png">
            <a:extLst>
              <a:ext uri="{FF2B5EF4-FFF2-40B4-BE49-F238E27FC236}">
                <a16:creationId xmlns:a16="http://schemas.microsoft.com/office/drawing/2014/main" id="{197C3C50-956A-7002-0481-0070714973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5" t="14345" r="19476" b="14359"/>
          <a:stretch/>
        </p:blipFill>
        <p:spPr bwMode="auto">
          <a:xfrm>
            <a:off x="11169508" y="13601"/>
            <a:ext cx="905812" cy="100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33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AA398FDA-FF22-4A4C-BBB6-949867B31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356" y="3445669"/>
            <a:ext cx="6579705" cy="2431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800" b="1" dirty="0">
              <a:solidFill>
                <a:srgbClr val="C00000"/>
              </a:solidFill>
              <a:latin typeface="+mn-lt"/>
            </a:endParaRPr>
          </a:p>
          <a:p>
            <a:pPr algn="ctr"/>
            <a:r>
              <a:rPr lang="en-US" altLang="en-US" sz="28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US" sz="2400" b="1" dirty="0">
                <a:solidFill>
                  <a:srgbClr val="C00000"/>
                </a:solidFill>
                <a:latin typeface="+mn-lt"/>
              </a:rPr>
              <a:t>Chudasama Vihar (12202040501062)</a:t>
            </a:r>
          </a:p>
          <a:p>
            <a:pPr algn="ctr" eaLnBrk="1" hangingPunct="1"/>
            <a:r>
              <a:rPr lang="en-US" altLang="en-US" sz="2400" b="1" dirty="0">
                <a:solidFill>
                  <a:srgbClr val="C00000"/>
                </a:solidFill>
                <a:latin typeface="+mn-lt"/>
              </a:rPr>
              <a:t>Chudasama Satyapal (12202040501056)</a:t>
            </a:r>
          </a:p>
          <a:p>
            <a:pPr algn="ctr" eaLnBrk="1" hangingPunct="1"/>
            <a:endParaRPr lang="en-US" altLang="en-US" sz="2400" b="1" dirty="0">
              <a:solidFill>
                <a:srgbClr val="C00000"/>
              </a:solidFill>
              <a:latin typeface="+mn-lt"/>
            </a:endParaRPr>
          </a:p>
          <a:p>
            <a:pPr algn="ctr" eaLnBrk="1" hangingPunct="1"/>
            <a:r>
              <a:rPr lang="en-US" altLang="en-US" sz="2400" b="1" dirty="0">
                <a:solidFill>
                  <a:srgbClr val="C00000"/>
                </a:solidFill>
                <a:latin typeface="+mn-lt"/>
              </a:rPr>
              <a:t>		</a:t>
            </a:r>
            <a:r>
              <a:rPr lang="en-US" altLang="en-US" b="1" dirty="0">
                <a:solidFill>
                  <a:srgbClr val="C00000"/>
                </a:solidFill>
                <a:latin typeface="+mn-lt"/>
              </a:rPr>
              <a:t>Guided By : Krushna Pandit Sir</a:t>
            </a:r>
          </a:p>
          <a:p>
            <a:pPr algn="ctr" eaLnBrk="1" hangingPunct="1"/>
            <a:endParaRPr lang="en-US" altLang="en-US" sz="2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72C3D3-9FFD-42B2-3614-D03A1DCC7FDA}"/>
              </a:ext>
            </a:extLst>
          </p:cNvPr>
          <p:cNvSpPr/>
          <p:nvPr/>
        </p:nvSpPr>
        <p:spPr>
          <a:xfrm>
            <a:off x="1799166" y="296526"/>
            <a:ext cx="8763000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Cambria" panose="02040503050406030204" pitchFamily="18" charset="0"/>
              </a:rPr>
              <a:t>MINI PROJECT - 202040601</a:t>
            </a:r>
            <a:endParaRPr lang="en-US" sz="2400" dirty="0">
              <a:ea typeface="Cambria" panose="0204050305040603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88D20D-7CD9-97D4-F8F6-A9BB85CDB460}"/>
              </a:ext>
            </a:extLst>
          </p:cNvPr>
          <p:cNvSpPr/>
          <p:nvPr/>
        </p:nvSpPr>
        <p:spPr>
          <a:xfrm>
            <a:off x="1" y="1577227"/>
            <a:ext cx="12191999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Music Genre Classification System </a:t>
            </a:r>
          </a:p>
        </p:txBody>
      </p:sp>
    </p:spTree>
    <p:extLst>
      <p:ext uri="{BB962C8B-B14F-4D97-AF65-F5344CB8AC3E}">
        <p14:creationId xmlns:p14="http://schemas.microsoft.com/office/powerpoint/2010/main" val="55394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5E074A-CF12-C477-BDCE-748EB5446DCE}"/>
              </a:ext>
            </a:extLst>
          </p:cNvPr>
          <p:cNvSpPr txBox="1"/>
          <p:nvPr/>
        </p:nvSpPr>
        <p:spPr>
          <a:xfrm>
            <a:off x="1446415" y="317504"/>
            <a:ext cx="864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94376-73AB-769C-3C7C-7C3323AB629A}"/>
              </a:ext>
            </a:extLst>
          </p:cNvPr>
          <p:cNvSpPr txBox="1"/>
          <p:nvPr/>
        </p:nvSpPr>
        <p:spPr>
          <a:xfrm>
            <a:off x="422787" y="1446299"/>
            <a:ext cx="11297265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Technologies Used</a:t>
            </a:r>
          </a:p>
          <a:p>
            <a:pPr>
              <a:buNone/>
            </a:pPr>
            <a:endParaRPr lang="en-IN" sz="2400" b="1" dirty="0"/>
          </a:p>
          <a:p>
            <a:pPr algn="just">
              <a:buNone/>
            </a:pPr>
            <a:r>
              <a:rPr lang="en-IN" dirty="0"/>
              <a:t>	The following technologies and libraries are used to implement the </a:t>
            </a:r>
            <a:r>
              <a:rPr lang="en-IN" b="1" dirty="0"/>
              <a:t>Music Genre Classification Model</a:t>
            </a:r>
            <a:r>
              <a:rPr lang="en-IN" dirty="0"/>
              <a:t>: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Python</a:t>
            </a:r>
            <a:r>
              <a:rPr lang="en-IN" dirty="0"/>
              <a:t> – Core programming language for the project.</a:t>
            </a:r>
          </a:p>
          <a:p>
            <a:pPr lvl="3" algn="just"/>
            <a:endParaRPr lang="en-IN" dirty="0"/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TensorFlow / </a:t>
            </a:r>
            <a:r>
              <a:rPr lang="en-IN" b="1" dirty="0" err="1"/>
              <a:t>Keras</a:t>
            </a:r>
            <a:r>
              <a:rPr lang="en-IN" dirty="0"/>
              <a:t> – Deep learning framework for training the CNN model.</a:t>
            </a:r>
          </a:p>
          <a:p>
            <a:pPr lvl="3" algn="just"/>
            <a:endParaRPr lang="en-IN" dirty="0"/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IN" b="1" dirty="0" err="1"/>
              <a:t>Librosa</a:t>
            </a:r>
            <a:r>
              <a:rPr lang="en-IN" dirty="0"/>
              <a:t> – Audio processing library for feature extraction (</a:t>
            </a:r>
            <a:r>
              <a:rPr lang="en-IN" dirty="0" err="1"/>
              <a:t>MelSpectrogram</a:t>
            </a:r>
            <a:r>
              <a:rPr lang="en-IN" dirty="0"/>
              <a:t>).</a:t>
            </a:r>
          </a:p>
          <a:p>
            <a:pPr lvl="3" algn="just"/>
            <a:endParaRPr lang="en-IN" dirty="0"/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Matplotlib &amp; Seaborn</a:t>
            </a:r>
            <a:r>
              <a:rPr lang="en-IN" dirty="0"/>
              <a:t> – Visualization tools for spectrograms and model performance.</a:t>
            </a:r>
          </a:p>
          <a:p>
            <a:pPr lvl="3" algn="just"/>
            <a:endParaRPr lang="en-IN" dirty="0"/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IN" b="1" dirty="0" err="1"/>
              <a:t>Sklearn</a:t>
            </a:r>
            <a:r>
              <a:rPr lang="en-IN" b="1" dirty="0"/>
              <a:t> (Scikit-learn)</a:t>
            </a:r>
            <a:r>
              <a:rPr lang="en-IN" dirty="0"/>
              <a:t> – Used for data preprocessing, splitting, and evaluation metrics.</a:t>
            </a:r>
          </a:p>
          <a:p>
            <a:pPr lvl="3" algn="just"/>
            <a:endParaRPr lang="en-IN" dirty="0"/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NumPy &amp; Pandas</a:t>
            </a:r>
            <a:r>
              <a:rPr lang="en-IN" dirty="0"/>
              <a:t> – For handling numerical data and dataset operations.</a:t>
            </a:r>
          </a:p>
        </p:txBody>
      </p:sp>
    </p:spTree>
    <p:extLst>
      <p:ext uri="{BB962C8B-B14F-4D97-AF65-F5344CB8AC3E}">
        <p14:creationId xmlns:p14="http://schemas.microsoft.com/office/powerpoint/2010/main" val="3706927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44A03-391F-9B88-0729-54E57DE5E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585182-36EA-4D61-7E78-626FE4177C9E}"/>
              </a:ext>
            </a:extLst>
          </p:cNvPr>
          <p:cNvSpPr txBox="1"/>
          <p:nvPr/>
        </p:nvSpPr>
        <p:spPr>
          <a:xfrm>
            <a:off x="817581" y="1280077"/>
            <a:ext cx="112972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 err="1"/>
              <a:t>ScreenShots</a:t>
            </a:r>
            <a:endParaRPr lang="en-IN" sz="2400" b="1" dirty="0"/>
          </a:p>
          <a:p>
            <a:r>
              <a:rPr lang="en-IN" sz="2400" b="1" dirty="0"/>
              <a:t>	</a:t>
            </a:r>
            <a:endParaRPr lang="en-IN" dirty="0"/>
          </a:p>
          <a:p>
            <a:pPr>
              <a:buNone/>
            </a:pPr>
            <a:endParaRPr lang="en-IN" sz="2400" b="1" dirty="0"/>
          </a:p>
          <a:p>
            <a:pPr algn="just">
              <a:buNone/>
            </a:pPr>
            <a:r>
              <a:rPr lang="en-IN" dirty="0"/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D715B-C8F2-6F28-9732-E9ED78747158}"/>
              </a:ext>
            </a:extLst>
          </p:cNvPr>
          <p:cNvSpPr txBox="1"/>
          <p:nvPr/>
        </p:nvSpPr>
        <p:spPr>
          <a:xfrm>
            <a:off x="1475912" y="226722"/>
            <a:ext cx="864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852E15-5213-8D09-8B1C-0F1487507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16" y="4434735"/>
            <a:ext cx="6554115" cy="17528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026C7F-D7B1-E1C1-D223-1542EA6EE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16" y="2004921"/>
            <a:ext cx="10787203" cy="201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99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F393D4-F964-A824-B6D6-781F81E2C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0" y="2184963"/>
            <a:ext cx="11100620" cy="43607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234B9-2BCF-1518-80F8-424F33889295}"/>
              </a:ext>
            </a:extLst>
          </p:cNvPr>
          <p:cNvSpPr txBox="1"/>
          <p:nvPr/>
        </p:nvSpPr>
        <p:spPr>
          <a:xfrm>
            <a:off x="447367" y="1269319"/>
            <a:ext cx="112972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Visualizing single audio</a:t>
            </a:r>
          </a:p>
          <a:p>
            <a:pPr>
              <a:buNone/>
            </a:pPr>
            <a:endParaRPr lang="en-IN" sz="2400" b="1" dirty="0"/>
          </a:p>
          <a:p>
            <a:pPr algn="just">
              <a:buNone/>
            </a:pPr>
            <a:r>
              <a:rPr lang="en-IN" dirty="0"/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5242D-3114-292A-B228-776C4739B574}"/>
              </a:ext>
            </a:extLst>
          </p:cNvPr>
          <p:cNvSpPr txBox="1"/>
          <p:nvPr/>
        </p:nvSpPr>
        <p:spPr>
          <a:xfrm>
            <a:off x="1475912" y="226722"/>
            <a:ext cx="864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574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C51A8-A065-AD4F-1626-40FE44766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2E1B9A-0561-E335-A619-4404C40D7C39}"/>
              </a:ext>
            </a:extLst>
          </p:cNvPr>
          <p:cNvSpPr txBox="1"/>
          <p:nvPr/>
        </p:nvSpPr>
        <p:spPr>
          <a:xfrm>
            <a:off x="545689" y="1235924"/>
            <a:ext cx="112972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Visualizing in chunks from 4 to 2 back seconds</a:t>
            </a:r>
          </a:p>
          <a:p>
            <a:pPr>
              <a:buNone/>
            </a:pPr>
            <a:endParaRPr lang="en-IN" sz="2400" b="1" dirty="0"/>
          </a:p>
          <a:p>
            <a:pPr algn="just">
              <a:buNone/>
            </a:pPr>
            <a:r>
              <a:rPr lang="en-IN" dirty="0"/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A9CDC-46FF-163C-C75A-F9044CE54705}"/>
              </a:ext>
            </a:extLst>
          </p:cNvPr>
          <p:cNvSpPr txBox="1"/>
          <p:nvPr/>
        </p:nvSpPr>
        <p:spPr>
          <a:xfrm>
            <a:off x="1475912" y="226722"/>
            <a:ext cx="864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FD292-C86A-8D42-6BAE-0FE023941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16" y="2251587"/>
            <a:ext cx="8544232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4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0CDC0-B849-706A-6FE3-AC71DD957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20B22F-0705-C12B-C979-7B7A3CD18549}"/>
              </a:ext>
            </a:extLst>
          </p:cNvPr>
          <p:cNvSpPr txBox="1"/>
          <p:nvPr/>
        </p:nvSpPr>
        <p:spPr>
          <a:xfrm>
            <a:off x="545689" y="1298816"/>
            <a:ext cx="112972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Mel-Spectrogram Visualization</a:t>
            </a:r>
          </a:p>
          <a:p>
            <a:pPr algn="just">
              <a:buNone/>
            </a:pPr>
            <a:r>
              <a:rPr lang="en-IN" dirty="0"/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D4166-1852-76C1-B523-622D03F13D08}"/>
              </a:ext>
            </a:extLst>
          </p:cNvPr>
          <p:cNvSpPr txBox="1"/>
          <p:nvPr/>
        </p:nvSpPr>
        <p:spPr>
          <a:xfrm>
            <a:off x="1475912" y="226722"/>
            <a:ext cx="864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07784C-08A2-05E3-5272-D29412B59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66" y="2072967"/>
            <a:ext cx="10731909" cy="404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4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99552-A7D8-262E-1993-108283602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21336E-578B-617D-6CE9-92087AE752E0}"/>
              </a:ext>
            </a:extLst>
          </p:cNvPr>
          <p:cNvSpPr txBox="1"/>
          <p:nvPr/>
        </p:nvSpPr>
        <p:spPr>
          <a:xfrm>
            <a:off x="526024" y="1200493"/>
            <a:ext cx="112972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Mel-Spectrogram </a:t>
            </a:r>
            <a:r>
              <a:rPr lang="en-IN" b="1" dirty="0" err="1"/>
              <a:t>chuncks</a:t>
            </a:r>
            <a:r>
              <a:rPr lang="en-IN" b="1" dirty="0"/>
              <a:t> Visualization</a:t>
            </a:r>
          </a:p>
          <a:p>
            <a:pPr algn="just">
              <a:buNone/>
            </a:pPr>
            <a:r>
              <a:rPr lang="en-IN" dirty="0"/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C2778B-9D73-9A20-323E-07B859EA8D91}"/>
              </a:ext>
            </a:extLst>
          </p:cNvPr>
          <p:cNvSpPr txBox="1"/>
          <p:nvPr/>
        </p:nvSpPr>
        <p:spPr>
          <a:xfrm>
            <a:off x="1475912" y="226722"/>
            <a:ext cx="864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8161CA-51F2-773E-CC8F-87D4F062D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58" y="1846824"/>
            <a:ext cx="9665110" cy="444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8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7F88F4-AEF9-06C4-0CC7-3047AE7E9D83}"/>
              </a:ext>
            </a:extLst>
          </p:cNvPr>
          <p:cNvSpPr txBox="1"/>
          <p:nvPr/>
        </p:nvSpPr>
        <p:spPr>
          <a:xfrm>
            <a:off x="471949" y="1461725"/>
            <a:ext cx="11002296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b="1" dirty="0"/>
              <a:t>Key Performance Metrics for Music Genre Classification</a:t>
            </a:r>
          </a:p>
          <a:p>
            <a:pPr lvl="1" algn="just"/>
            <a:r>
              <a:rPr lang="en-IN" dirty="0"/>
              <a:t>Once the model is trained, the evaluation will be done using </a:t>
            </a:r>
            <a:r>
              <a:rPr lang="en-IN" b="1" dirty="0"/>
              <a:t>Model Evaluation-II</a:t>
            </a:r>
            <a:r>
              <a:rPr lang="en-IN" dirty="0"/>
              <a:t> techniques, which include:</a:t>
            </a:r>
          </a:p>
          <a:p>
            <a:pPr lvl="1" algn="just"/>
            <a:endParaRPr lang="en-IN" dirty="0"/>
          </a:p>
          <a:p>
            <a:pPr marL="1714500" lvl="3" indent="-342900" algn="just">
              <a:buFont typeface="+mj-lt"/>
              <a:buAutoNum type="arabicPeriod"/>
            </a:pPr>
            <a:r>
              <a:rPr lang="en-IN" b="1" dirty="0"/>
              <a:t>Precision</a:t>
            </a:r>
            <a:r>
              <a:rPr lang="en-IN" dirty="0"/>
              <a:t> – Measures how many predicted genres are actually correct.</a:t>
            </a:r>
          </a:p>
          <a:p>
            <a:pPr marL="1714500" lvl="3" indent="-342900" algn="just">
              <a:buFont typeface="+mj-lt"/>
              <a:buAutoNum type="arabicPeriod"/>
            </a:pPr>
            <a:endParaRPr lang="en-IN" dirty="0"/>
          </a:p>
          <a:p>
            <a:pPr marL="1714500" lvl="3" indent="-342900" algn="just">
              <a:buFont typeface="+mj-lt"/>
              <a:buAutoNum type="arabicPeriod"/>
            </a:pPr>
            <a:r>
              <a:rPr lang="en-IN" b="1" dirty="0"/>
              <a:t>Recall</a:t>
            </a:r>
            <a:r>
              <a:rPr lang="en-IN" dirty="0"/>
              <a:t> – Measures how well the model identifies all instances of a genre.</a:t>
            </a:r>
          </a:p>
          <a:p>
            <a:pPr marL="1714500" lvl="3" indent="-342900" algn="just">
              <a:buFont typeface="+mj-lt"/>
              <a:buAutoNum type="arabicPeriod"/>
            </a:pPr>
            <a:endParaRPr lang="en-IN" dirty="0"/>
          </a:p>
          <a:p>
            <a:pPr marL="1714500" lvl="3" indent="-342900" algn="just">
              <a:buFont typeface="+mj-lt"/>
              <a:buAutoNum type="arabicPeriod"/>
            </a:pPr>
            <a:r>
              <a:rPr lang="en-IN" b="1" dirty="0"/>
              <a:t>F1-Score</a:t>
            </a:r>
            <a:r>
              <a:rPr lang="en-IN" dirty="0"/>
              <a:t> – Balances Precision &amp; Recall for a better performance measure.</a:t>
            </a:r>
          </a:p>
          <a:p>
            <a:pPr marL="1714500" lvl="3" indent="-342900" algn="just">
              <a:buFont typeface="+mj-lt"/>
              <a:buAutoNum type="arabicPeriod"/>
            </a:pPr>
            <a:endParaRPr lang="en-IN" dirty="0"/>
          </a:p>
          <a:p>
            <a:pPr marL="1714500" lvl="3" indent="-342900" algn="just">
              <a:buFont typeface="+mj-lt"/>
              <a:buAutoNum type="arabicPeriod"/>
            </a:pPr>
            <a:r>
              <a:rPr lang="en-IN" b="1" dirty="0"/>
              <a:t>Confusion Matrix</a:t>
            </a:r>
            <a:r>
              <a:rPr lang="en-IN" dirty="0"/>
              <a:t> – A table to analyse correct and incorrect predictions for each genre.</a:t>
            </a:r>
          </a:p>
          <a:p>
            <a:pPr marL="1714500" lvl="3" indent="-342900" algn="just">
              <a:buFont typeface="+mj-lt"/>
              <a:buAutoNum type="arabicPeriod"/>
            </a:pPr>
            <a:endParaRPr lang="en-IN" dirty="0"/>
          </a:p>
          <a:p>
            <a:pPr marL="1714500" lvl="3" indent="-342900" algn="just">
              <a:buFont typeface="+mj-lt"/>
              <a:buAutoNum type="arabicPeriod"/>
            </a:pPr>
            <a:endParaRPr lang="en-IN" dirty="0"/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b="1" dirty="0"/>
              <a:t>Current Status: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endParaRPr lang="en-IN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Data preprocessing &amp; Mel-Spectrogram extraction completed</a:t>
            </a:r>
            <a:endParaRPr lang="en-IN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Pending:</a:t>
            </a:r>
            <a:r>
              <a:rPr lang="en-IN" dirty="0"/>
              <a:t> Model training &amp; evaluation using these metrics.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BDEB3-4B72-15AF-46DA-2B500EAAE913}"/>
              </a:ext>
            </a:extLst>
          </p:cNvPr>
          <p:cNvSpPr txBox="1"/>
          <p:nvPr/>
        </p:nvSpPr>
        <p:spPr>
          <a:xfrm>
            <a:off x="1475912" y="226722"/>
            <a:ext cx="864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Testing and Results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512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615DB8-661F-DAB6-9EB9-DD215622EE69}"/>
              </a:ext>
            </a:extLst>
          </p:cNvPr>
          <p:cNvSpPr txBox="1"/>
          <p:nvPr/>
        </p:nvSpPr>
        <p:spPr>
          <a:xfrm>
            <a:off x="1475912" y="226722"/>
            <a:ext cx="864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 and Future Scope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27526E-7F19-795D-23AA-48DDDDD5264A}"/>
              </a:ext>
            </a:extLst>
          </p:cNvPr>
          <p:cNvSpPr txBox="1"/>
          <p:nvPr/>
        </p:nvSpPr>
        <p:spPr>
          <a:xfrm>
            <a:off x="707923" y="1723298"/>
            <a:ext cx="10304206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sz="2400" b="1" dirty="0"/>
              <a:t>Conclusion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dirty="0"/>
              <a:t>Implemented a </a:t>
            </a:r>
            <a:r>
              <a:rPr lang="en-IN" b="1" dirty="0"/>
              <a:t>Music Genre Classification Model</a:t>
            </a:r>
            <a:r>
              <a:rPr lang="en-IN" dirty="0"/>
              <a:t> using </a:t>
            </a:r>
            <a:r>
              <a:rPr lang="en-IN" b="1" dirty="0"/>
              <a:t>CNN &amp; Mel-Spectrograms</a:t>
            </a:r>
            <a:r>
              <a:rPr lang="en-IN" dirty="0"/>
              <a:t>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Preprocessing &amp; feature extraction</a:t>
            </a:r>
            <a:r>
              <a:rPr lang="en-IN" dirty="0"/>
              <a:t> completed, model training in progress.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Expected Outcome:</a:t>
            </a:r>
            <a:r>
              <a:rPr lang="en-IN" dirty="0"/>
              <a:t> Improved accuracy in genre classification compared to traditional models.</a:t>
            </a:r>
          </a:p>
          <a:p>
            <a:pPr lvl="2" algn="just"/>
            <a:endParaRPr lang="en-IN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b="1" dirty="0"/>
              <a:t>Future Scope</a:t>
            </a:r>
          </a:p>
          <a:p>
            <a:pPr algn="just"/>
            <a:endParaRPr lang="en-IN" sz="2400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Real-time Genre Classification</a:t>
            </a:r>
            <a:r>
              <a:rPr lang="en-IN" dirty="0"/>
              <a:t> for streaming platforms.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Expand Dataset</a:t>
            </a:r>
            <a:r>
              <a:rPr lang="en-IN" dirty="0"/>
              <a:t> for better generalization.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Enhance Model</a:t>
            </a:r>
            <a:r>
              <a:rPr lang="en-IN" dirty="0"/>
              <a:t> with RNN/LSTM for temporal feature learning.</a:t>
            </a:r>
          </a:p>
        </p:txBody>
      </p:sp>
    </p:spTree>
    <p:extLst>
      <p:ext uri="{BB962C8B-B14F-4D97-AF65-F5344CB8AC3E}">
        <p14:creationId xmlns:p14="http://schemas.microsoft.com/office/powerpoint/2010/main" val="3069122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BB11D-8F9D-FF59-EA3B-9B308E0E8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0906C9-F8E6-EFC1-4A9E-209B51228C18}"/>
              </a:ext>
            </a:extLst>
          </p:cNvPr>
          <p:cNvSpPr txBox="1"/>
          <p:nvPr/>
        </p:nvSpPr>
        <p:spPr>
          <a:xfrm>
            <a:off x="1475912" y="226722"/>
            <a:ext cx="864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44D75-327F-3BB6-1E56-16472FDBFF0B}"/>
              </a:ext>
            </a:extLst>
          </p:cNvPr>
          <p:cNvSpPr txBox="1"/>
          <p:nvPr/>
        </p:nvSpPr>
        <p:spPr>
          <a:xfrm>
            <a:off x="757084" y="1733130"/>
            <a:ext cx="1030420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sz="2400" b="1" dirty="0"/>
              <a:t>Research Papers &amp; Journals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/>
              <a:t>"Deep Learning for Music Genre Classification" – IEEE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/>
              <a:t>"Mel-Spectrogram Features in Audio Classification" – Springer</a:t>
            </a:r>
            <a:r>
              <a:rPr lang="en-IN" dirty="0"/>
              <a:t>.</a:t>
            </a:r>
          </a:p>
          <a:p>
            <a:pPr lvl="2" algn="just"/>
            <a:endParaRPr lang="en-IN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b="1" dirty="0"/>
              <a:t>Libraries &amp; Documentation</a:t>
            </a:r>
          </a:p>
          <a:p>
            <a:pPr algn="just"/>
            <a:endParaRPr lang="en-IN" sz="2400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dirty="0"/>
              <a:t>TensorFlow/</a:t>
            </a:r>
            <a:r>
              <a:rPr lang="en-IN"/>
              <a:t>Keras</a:t>
            </a:r>
            <a:endParaRPr lang="en-IN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err="1"/>
              <a:t>Librosa</a:t>
            </a:r>
            <a:endParaRPr lang="en-IN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err="1"/>
              <a:t>Sklearn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5796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5B5E5C-C9DD-6279-73EC-9B32CAE68BF5}"/>
              </a:ext>
            </a:extLst>
          </p:cNvPr>
          <p:cNvSpPr txBox="1"/>
          <p:nvPr/>
        </p:nvSpPr>
        <p:spPr>
          <a:xfrm>
            <a:off x="1291453" y="1559628"/>
            <a:ext cx="91429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Q&amp;A</a:t>
            </a:r>
          </a:p>
        </p:txBody>
      </p:sp>
      <p:pic>
        <p:nvPicPr>
          <p:cNvPr id="15362" name="Picture 2" descr="370+ Qna Stock Photos, Pictures &amp; Royalty-Free Images - iStock">
            <a:extLst>
              <a:ext uri="{FF2B5EF4-FFF2-40B4-BE49-F238E27FC236}">
                <a16:creationId xmlns:a16="http://schemas.microsoft.com/office/drawing/2014/main" id="{9547E520-1590-D8BE-205C-1386B87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103" y="2689412"/>
            <a:ext cx="8692180" cy="331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05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6DE9EE-A56C-2E47-6F4C-B07D12682662}"/>
              </a:ext>
            </a:extLst>
          </p:cNvPr>
          <p:cNvSpPr txBox="1"/>
          <p:nvPr/>
        </p:nvSpPr>
        <p:spPr>
          <a:xfrm>
            <a:off x="1446415" y="317504"/>
            <a:ext cx="864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E1D80BE-1195-2280-FD23-499F37E1841E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411CD339-B85C-4566-9308-7266C226315D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66F37-0D75-A91F-653B-50D0E1C6B7E4}"/>
              </a:ext>
            </a:extLst>
          </p:cNvPr>
          <p:cNvSpPr txBox="1"/>
          <p:nvPr/>
        </p:nvSpPr>
        <p:spPr>
          <a:xfrm>
            <a:off x="155864" y="1646849"/>
            <a:ext cx="1188027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effectLst/>
                <a:latin typeface="__fkGroteskNeue_598ab8"/>
              </a:rPr>
              <a:t>Problem Statement</a:t>
            </a:r>
          </a:p>
          <a:p>
            <a:pPr algn="just"/>
            <a:endParaRPr lang="en-US" sz="2400" b="1" i="1" dirty="0">
              <a:effectLst/>
              <a:latin typeface="__fkGroteskNeue_598ab8"/>
            </a:endParaRPr>
          </a:p>
          <a:p>
            <a:pPr algn="just"/>
            <a:r>
              <a:rPr lang="en-US" dirty="0"/>
              <a:t>	Music exists in </a:t>
            </a:r>
            <a:r>
              <a:rPr lang="en-US" b="1" dirty="0"/>
              <a:t>many different genres</a:t>
            </a:r>
            <a:r>
              <a:rPr lang="en-US" dirty="0"/>
              <a:t>, such as </a:t>
            </a:r>
            <a:r>
              <a:rPr lang="en-US" b="1" dirty="0"/>
              <a:t>Rock, Pop, Jazz, Classical, and Hip-Hop</a:t>
            </a:r>
            <a:r>
              <a:rPr lang="en-US" dirty="0"/>
              <a:t>. Each genre has its 		own characteristics, such as specific rhythms, instruments, and melodies.</a:t>
            </a:r>
          </a:p>
          <a:p>
            <a:pPr algn="just"/>
            <a:endParaRPr lang="en-US" b="1" dirty="0"/>
          </a:p>
          <a:p>
            <a:r>
              <a:rPr lang="en-US" b="1" dirty="0"/>
              <a:t>	</a:t>
            </a:r>
            <a:r>
              <a:rPr lang="en-US" dirty="0"/>
              <a:t>With </a:t>
            </a:r>
            <a:r>
              <a:rPr lang="en-US" b="1" dirty="0"/>
              <a:t>millions of songs</a:t>
            </a:r>
            <a:r>
              <a:rPr lang="en-US" dirty="0"/>
              <a:t> available on platforms like </a:t>
            </a:r>
            <a:r>
              <a:rPr lang="en-US" b="1" dirty="0"/>
              <a:t>Spotify, Apple Music, and YouTube</a:t>
            </a:r>
            <a:r>
              <a:rPr lang="en-US" dirty="0"/>
              <a:t>, there is a need for an 	</a:t>
            </a:r>
            <a:r>
              <a:rPr lang="en-US" b="1" dirty="0"/>
              <a:t>automated</a:t>
            </a:r>
            <a:r>
              <a:rPr lang="en-US" dirty="0"/>
              <a:t> system that can </a:t>
            </a:r>
            <a:r>
              <a:rPr lang="en-US" b="1" dirty="0"/>
              <a:t>quickly and accurately</a:t>
            </a:r>
            <a:r>
              <a:rPr lang="en-US" dirty="0"/>
              <a:t> classify songs into the right genres.</a:t>
            </a:r>
          </a:p>
          <a:p>
            <a:endParaRPr lang="en-US" dirty="0"/>
          </a:p>
          <a:p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4431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98C31D-3DE3-5DBB-55C9-4DEC8C12CBA1}"/>
              </a:ext>
            </a:extLst>
          </p:cNvPr>
          <p:cNvSpPr txBox="1"/>
          <p:nvPr/>
        </p:nvSpPr>
        <p:spPr>
          <a:xfrm>
            <a:off x="77206" y="1283055"/>
            <a:ext cx="1188027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effectLst/>
                <a:latin typeface="__fkGroteskNeue_598ab8"/>
              </a:rPr>
              <a:t>Problem Statement</a:t>
            </a:r>
          </a:p>
          <a:p>
            <a:pPr algn="just"/>
            <a:endParaRPr lang="en-US" sz="2400" b="1" i="1" dirty="0">
              <a:effectLst/>
              <a:latin typeface="__fkGroteskNeue_598ab8"/>
            </a:endParaRPr>
          </a:p>
          <a:p>
            <a:r>
              <a:rPr lang="en-IN" dirty="0"/>
              <a:t> 	Challenges in Manual Genre Classification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IN" b="1" dirty="0"/>
              <a:t>Subjectivity</a:t>
            </a:r>
            <a:r>
              <a:rPr lang="en-IN" dirty="0"/>
              <a:t> – Different people disagree on song genre 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IN" b="1" dirty="0"/>
              <a:t>Time-consuming </a:t>
            </a:r>
            <a:r>
              <a:rPr lang="en-IN" dirty="0"/>
              <a:t>– For large music libraries it is impractical to classify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IN" b="1" dirty="0"/>
              <a:t>Feature Complexity </a:t>
            </a:r>
            <a:r>
              <a:rPr lang="en-IN" dirty="0"/>
              <a:t>- </a:t>
            </a:r>
            <a:r>
              <a:rPr lang="en-US" dirty="0"/>
              <a:t>Music genres have multiple elements like rhythm, melody, making it hard to 		         classify songs using fixed rules.</a:t>
            </a:r>
            <a:endParaRPr lang="en-IN" dirty="0"/>
          </a:p>
          <a:p>
            <a:pPr marL="2171700" lvl="4" indent="-342900">
              <a:buFont typeface="+mj-lt"/>
              <a:buAutoNum type="arabicPeriod"/>
            </a:pPr>
            <a:r>
              <a:rPr lang="en-IN" b="1" dirty="0"/>
              <a:t>Data Variability </a:t>
            </a:r>
            <a:r>
              <a:rPr lang="en-IN" dirty="0"/>
              <a:t>- </a:t>
            </a:r>
            <a:r>
              <a:rPr lang="en-US" dirty="0"/>
              <a:t>A single song can belong to multiple genres making it difficult to classify</a:t>
            </a:r>
            <a:endParaRPr lang="en-IN" dirty="0"/>
          </a:p>
          <a:p>
            <a:pPr lvl="4"/>
            <a:r>
              <a:rPr lang="en-IN" dirty="0"/>
              <a:t>		</a:t>
            </a:r>
            <a:endParaRPr lang="en-US" dirty="0"/>
          </a:p>
          <a:p>
            <a:r>
              <a:rPr lang="en-US" b="1" dirty="0"/>
              <a:t>	</a:t>
            </a:r>
            <a:r>
              <a:rPr lang="en-US" dirty="0"/>
              <a:t>Role of Machine Learning (ML) and Deep Learning (DL)</a:t>
            </a:r>
          </a:p>
          <a:p>
            <a:r>
              <a:rPr lang="en-US" dirty="0"/>
              <a:t>		To overcome these challenges, we use this ML and DL models that analyze audio signals and extract 		features , learn pattern from datasets and automatically classify new song.</a:t>
            </a:r>
          </a:p>
          <a:p>
            <a:endParaRPr lang="en-US" dirty="0"/>
          </a:p>
          <a:p>
            <a:r>
              <a:rPr lang="en-US" b="1" dirty="0"/>
              <a:t>	</a:t>
            </a:r>
            <a:r>
              <a:rPr lang="en-US" dirty="0"/>
              <a:t>Benefits of ML &amp; DL in Music Classification</a:t>
            </a:r>
            <a:endParaRPr lang="en-US" b="1" dirty="0"/>
          </a:p>
          <a:p>
            <a:pPr marL="2171700" lvl="4" indent="-342900">
              <a:buFont typeface="+mj-lt"/>
              <a:buAutoNum type="arabicPeriod"/>
            </a:pPr>
            <a:r>
              <a:rPr lang="en-US" b="1" dirty="0"/>
              <a:t>Faster- </a:t>
            </a:r>
            <a:r>
              <a:rPr lang="en-US" dirty="0"/>
              <a:t>Classify Thousands of songs in second</a:t>
            </a:r>
            <a:endParaRPr lang="en-US" b="1" dirty="0"/>
          </a:p>
          <a:p>
            <a:pPr marL="2171700" lvl="4" indent="-342900">
              <a:buFont typeface="+mj-lt"/>
              <a:buAutoNum type="arabicPeriod"/>
            </a:pPr>
            <a:r>
              <a:rPr lang="en-US" b="1" dirty="0"/>
              <a:t>More Accurate- </a:t>
            </a:r>
            <a:r>
              <a:rPr lang="en-US" dirty="0"/>
              <a:t>Read and capture hidden patterns which are not. 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b="1" dirty="0"/>
              <a:t>Scalable</a:t>
            </a:r>
            <a:r>
              <a:rPr lang="en-US" dirty="0"/>
              <a:t> – Works for small and large music collections.</a:t>
            </a:r>
            <a:r>
              <a:rPr lang="en-US" b="1" dirty="0"/>
              <a:t>				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832B2-E1F9-FA33-F9C2-5433768FA36B}"/>
              </a:ext>
            </a:extLst>
          </p:cNvPr>
          <p:cNvSpPr txBox="1"/>
          <p:nvPr/>
        </p:nvSpPr>
        <p:spPr>
          <a:xfrm>
            <a:off x="1446415" y="317504"/>
            <a:ext cx="864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928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04EEFD-D9F1-62B1-D5EB-CF6FD100B098}"/>
              </a:ext>
            </a:extLst>
          </p:cNvPr>
          <p:cNvSpPr txBox="1"/>
          <p:nvPr/>
        </p:nvSpPr>
        <p:spPr>
          <a:xfrm>
            <a:off x="0" y="1538695"/>
            <a:ext cx="119574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effectLst/>
                <a:latin typeface="__fkGroteskNeue_598ab8"/>
              </a:rPr>
              <a:t>Problem </a:t>
            </a:r>
            <a:r>
              <a:rPr lang="en-US" sz="2400" b="1" i="1" dirty="0">
                <a:latin typeface="__fkGroteskNeue_598ab8"/>
              </a:rPr>
              <a:t>Objective </a:t>
            </a:r>
            <a:endParaRPr lang="en-US" sz="2400" b="1" i="1" dirty="0">
              <a:effectLst/>
              <a:latin typeface="__fkGroteskNeue_598ab8"/>
            </a:endParaRPr>
          </a:p>
          <a:p>
            <a:pPr algn="just"/>
            <a:endParaRPr lang="en-US" sz="2400" b="1" i="1" dirty="0">
              <a:effectLst/>
              <a:latin typeface="__fkGroteskNeue_598ab8"/>
            </a:endParaRPr>
          </a:p>
          <a:p>
            <a:pPr algn="just">
              <a:buNone/>
            </a:pPr>
            <a:r>
              <a:rPr lang="en-US" dirty="0"/>
              <a:t>	The goal of this project is to </a:t>
            </a:r>
            <a:r>
              <a:rPr lang="en-US" b="1" dirty="0"/>
              <a:t>develop an automated music genre classification system</a:t>
            </a:r>
            <a:r>
              <a:rPr lang="en-US" dirty="0"/>
              <a:t> using </a:t>
            </a:r>
            <a:r>
              <a:rPr lang="en-US" b="1" dirty="0"/>
              <a:t>Machine Learning (ML) 	and Deep Learning (DL)</a:t>
            </a:r>
            <a:r>
              <a:rPr lang="en-US" dirty="0"/>
              <a:t> techniques. The system will: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1714500" lvl="3" indent="-342900" algn="just">
              <a:buFont typeface="+mj-lt"/>
              <a:buAutoNum type="arabicPeriod"/>
            </a:pPr>
            <a:r>
              <a:rPr lang="en-US" b="1" dirty="0"/>
              <a:t>Analyze audio signals</a:t>
            </a:r>
            <a:r>
              <a:rPr lang="en-US" dirty="0"/>
              <a:t> to extract key features like tempo, pitch, and frequency.</a:t>
            </a:r>
          </a:p>
          <a:p>
            <a:pPr marL="1714500" lvl="3" indent="-342900" algn="just">
              <a:buFont typeface="+mj-lt"/>
              <a:buAutoNum type="arabicPeriod"/>
            </a:pPr>
            <a:endParaRPr lang="en-US" dirty="0"/>
          </a:p>
          <a:p>
            <a:pPr marL="1714500" lvl="3" indent="-342900" algn="just">
              <a:buFont typeface="+mj-lt"/>
              <a:buAutoNum type="arabicPeriod"/>
            </a:pPr>
            <a:r>
              <a:rPr lang="en-US" b="1" dirty="0"/>
              <a:t>Train ML/DL models</a:t>
            </a:r>
            <a:r>
              <a:rPr lang="en-US" dirty="0"/>
              <a:t> to recognize patterns and classify songs into appropriate genres (Rock, Pop, Jazz, etc.).</a:t>
            </a:r>
          </a:p>
          <a:p>
            <a:pPr marL="1714500" lvl="3" indent="-342900" algn="just">
              <a:buFont typeface="+mj-lt"/>
              <a:buAutoNum type="arabicPeriod"/>
            </a:pPr>
            <a:endParaRPr lang="en-US" dirty="0"/>
          </a:p>
          <a:p>
            <a:pPr marL="1714500" lvl="3" indent="-342900" algn="just">
              <a:buFont typeface="+mj-lt"/>
              <a:buAutoNum type="arabicPeriod"/>
            </a:pPr>
            <a:r>
              <a:rPr lang="en-US" b="1" dirty="0"/>
              <a:t>Improve accuracy and efficiency</a:t>
            </a:r>
            <a:r>
              <a:rPr lang="en-US" dirty="0"/>
              <a:t>, making genre classification </a:t>
            </a:r>
            <a:r>
              <a:rPr lang="en-US" b="1" dirty="0"/>
              <a:t>faster and more reliable</a:t>
            </a:r>
            <a:r>
              <a:rPr lang="en-US" dirty="0"/>
              <a:t> than manual methods.</a:t>
            </a:r>
          </a:p>
          <a:p>
            <a:pPr marL="1714500" lvl="3" indent="-342900" algn="just">
              <a:buFont typeface="+mj-lt"/>
              <a:buAutoNum type="arabicPeriod"/>
            </a:pPr>
            <a:endParaRPr lang="en-US" dirty="0"/>
          </a:p>
          <a:p>
            <a:pPr marL="1714500" lvl="3" indent="-342900" algn="just">
              <a:buFont typeface="+mj-lt"/>
              <a:buAutoNum type="arabicPeriod"/>
            </a:pPr>
            <a:r>
              <a:rPr lang="en-US" b="1" dirty="0"/>
              <a:t>Enhance music streaming platforms</a:t>
            </a:r>
            <a:r>
              <a:rPr lang="en-US" dirty="0"/>
              <a:t> by automatically categorizing songs for better recommendations and organization.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E537D-07A1-0A70-89A3-E8474A65771C}"/>
              </a:ext>
            </a:extLst>
          </p:cNvPr>
          <p:cNvSpPr txBox="1"/>
          <p:nvPr/>
        </p:nvSpPr>
        <p:spPr>
          <a:xfrm>
            <a:off x="1446415" y="317504"/>
            <a:ext cx="864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958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43A47F-68C3-3CDE-F71D-E06F9A81AE74}"/>
              </a:ext>
            </a:extLst>
          </p:cNvPr>
          <p:cNvSpPr txBox="1"/>
          <p:nvPr/>
        </p:nvSpPr>
        <p:spPr>
          <a:xfrm>
            <a:off x="1446415" y="327336"/>
            <a:ext cx="864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C885C-D533-0C10-10E7-1B3EAACBC9DE}"/>
              </a:ext>
            </a:extLst>
          </p:cNvPr>
          <p:cNvSpPr txBox="1"/>
          <p:nvPr/>
        </p:nvSpPr>
        <p:spPr>
          <a:xfrm>
            <a:off x="294967" y="1318022"/>
            <a:ext cx="1160206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__fkGroteskNeue_598ab8"/>
              </a:rPr>
              <a:t>Related Work</a:t>
            </a:r>
            <a:endParaRPr lang="en-US" dirty="0"/>
          </a:p>
          <a:p>
            <a:pPr algn="just">
              <a:buNone/>
            </a:pPr>
            <a:endParaRPr lang="en-US" dirty="0"/>
          </a:p>
          <a:p>
            <a:r>
              <a:rPr lang="en-US" dirty="0"/>
              <a:t>	1. Previous Studies on Music Classification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 Earlier research focused on </a:t>
            </a:r>
            <a:r>
              <a:rPr lang="en-US" b="1" dirty="0"/>
              <a:t>manual classification.</a:t>
            </a:r>
            <a:endParaRPr lang="en-US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 Traditional method relied on </a:t>
            </a:r>
            <a:r>
              <a:rPr lang="en-US" b="1" dirty="0"/>
              <a:t>rule-based system</a:t>
            </a:r>
            <a:r>
              <a:rPr lang="en-US" dirty="0"/>
              <a:t>, where specific characteristic(like beats per minute) used.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 However, these methods were </a:t>
            </a:r>
            <a:r>
              <a:rPr lang="en-US" b="1" dirty="0"/>
              <a:t>subjective</a:t>
            </a:r>
            <a:r>
              <a:rPr lang="en-US" dirty="0"/>
              <a:t> and </a:t>
            </a:r>
            <a:r>
              <a:rPr lang="en-US" b="1" dirty="0"/>
              <a:t>not scalable</a:t>
            </a:r>
            <a:r>
              <a:rPr lang="en-US" dirty="0"/>
              <a:t> for large datasets.</a:t>
            </a:r>
          </a:p>
          <a:p>
            <a:pPr lvl="3"/>
            <a:endParaRPr lang="en-US" dirty="0"/>
          </a:p>
          <a:p>
            <a:r>
              <a:rPr lang="en-US" b="1" dirty="0"/>
              <a:t> 	</a:t>
            </a:r>
            <a:r>
              <a:rPr lang="en-US" dirty="0"/>
              <a:t>2. Machine Learning (ML) Approaches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/>
              <a:t>Support Vector Machines (SVMs):</a:t>
            </a:r>
            <a:r>
              <a:rPr lang="en-US" dirty="0"/>
              <a:t> Used to classify songs based on extracted features but struggled with   complex data.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/>
              <a:t>Random Forest:</a:t>
            </a:r>
            <a:r>
              <a:rPr lang="en-US" dirty="0"/>
              <a:t> Applied for feature selection and classification but was not as effective for deep feature extraction.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But they lacks </a:t>
            </a:r>
            <a:r>
              <a:rPr lang="en-US" b="1" dirty="0"/>
              <a:t>deep feature extraction capabilities</a:t>
            </a:r>
            <a:r>
              <a:rPr lang="en-US" dirty="0"/>
              <a:t> for complex music patterns.</a:t>
            </a:r>
          </a:p>
          <a:p>
            <a:pPr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8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B46F26-D6D9-F2C1-C663-98419D4FD65C}"/>
              </a:ext>
            </a:extLst>
          </p:cNvPr>
          <p:cNvSpPr txBox="1"/>
          <p:nvPr/>
        </p:nvSpPr>
        <p:spPr>
          <a:xfrm>
            <a:off x="1446415" y="317504"/>
            <a:ext cx="864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99FC5-815A-27E5-E217-15B608D73284}"/>
              </a:ext>
            </a:extLst>
          </p:cNvPr>
          <p:cNvSpPr txBox="1"/>
          <p:nvPr/>
        </p:nvSpPr>
        <p:spPr>
          <a:xfrm>
            <a:off x="294967" y="1318022"/>
            <a:ext cx="116020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__fkGroteskNeue_598ab8"/>
              </a:rPr>
              <a:t>Related Work</a:t>
            </a:r>
            <a:endParaRPr lang="en-US" sz="2400" b="1" i="1" dirty="0">
              <a:effectLst/>
              <a:latin typeface="__fkGroteskNeue_598ab8"/>
            </a:endParaRPr>
          </a:p>
          <a:p>
            <a:pPr algn="just"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3. Feature Extraction approach</a:t>
            </a:r>
          </a:p>
          <a:p>
            <a:pPr>
              <a:buNone/>
            </a:pPr>
            <a:endParaRPr lang="en-US" u="sng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b="1" dirty="0"/>
              <a:t>MFCCs-</a:t>
            </a:r>
            <a:r>
              <a:rPr lang="en-US" dirty="0"/>
              <a:t> Mel-Frequency Cepstral Coefficients</a:t>
            </a:r>
            <a:r>
              <a:rPr lang="en-US" b="1" dirty="0"/>
              <a:t> are widely used in music classification</a:t>
            </a:r>
            <a:r>
              <a:rPr lang="en-US" dirty="0"/>
              <a:t> as they help in capturing important features of an audio signals. They extract </a:t>
            </a:r>
            <a:r>
              <a:rPr lang="en-US" b="1" dirty="0"/>
              <a:t>frequency-based features</a:t>
            </a:r>
            <a:r>
              <a:rPr lang="en-US" dirty="0"/>
              <a:t>, allowing models to differentiate between music genres based on sound patterns.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However, it may </a:t>
            </a:r>
            <a:r>
              <a:rPr lang="en-US" b="1" dirty="0"/>
              <a:t>lose important temporal and spatial details</a:t>
            </a:r>
            <a:r>
              <a:rPr lang="en-US" dirty="0"/>
              <a:t>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	</a:t>
            </a:r>
            <a:r>
              <a:rPr lang="en-US" dirty="0"/>
              <a:t>4. Deep Learning (ML) Approaches</a:t>
            </a:r>
          </a:p>
          <a:p>
            <a:endParaRPr lang="en-US" u="sng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/>
              <a:t>Convolutional Neural Networks (CNNs)</a:t>
            </a:r>
            <a:r>
              <a:rPr lang="en-US" dirty="0"/>
              <a:t> – CNNs can be trained directly on </a:t>
            </a:r>
            <a:r>
              <a:rPr lang="en-US" b="1" dirty="0"/>
              <a:t>raw audio waveforms</a:t>
            </a:r>
            <a:r>
              <a:rPr lang="en-US" dirty="0"/>
              <a:t> (1D signals), offering higher accuracy in genre classification.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Studies shows that CNNs outperform traditional ML models in classifying complex genres accurately.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/>
              <a:t>Combination of CNNs &amp; RNNs-</a:t>
            </a:r>
            <a:r>
              <a:rPr lang="en-IN" dirty="0"/>
              <a:t>Recurrent Neural Networks</a:t>
            </a:r>
            <a:r>
              <a:rPr lang="en-US" b="1" dirty="0"/>
              <a:t> (LSTMs/GRUs)</a:t>
            </a:r>
            <a:r>
              <a:rPr lang="en-US" dirty="0"/>
              <a:t> – Captures both spatial and temporal dependencies, but computationally expensive and requires more training data.</a:t>
            </a:r>
          </a:p>
          <a:p>
            <a:pPr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1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B269EA-9EE2-0255-E128-870D96E935E6}"/>
              </a:ext>
            </a:extLst>
          </p:cNvPr>
          <p:cNvSpPr txBox="1"/>
          <p:nvPr/>
        </p:nvSpPr>
        <p:spPr>
          <a:xfrm>
            <a:off x="609600" y="1766019"/>
            <a:ext cx="1081548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Why Choose CNN and Mel-Spectrogram Instead?</a:t>
            </a:r>
          </a:p>
          <a:p>
            <a:pPr>
              <a:buNone/>
            </a:pPr>
            <a:endParaRPr lang="en-US" sz="2400" b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CNNs</a:t>
            </a:r>
            <a:r>
              <a:rPr lang="en-US" dirty="0"/>
              <a:t> efficiently extract deep features from </a:t>
            </a:r>
            <a:r>
              <a:rPr lang="en-US" b="1" dirty="0"/>
              <a:t>Mel-Spectrograms</a:t>
            </a:r>
            <a:r>
              <a:rPr lang="en-US" dirty="0"/>
              <a:t>, which visually represent audio signals like images.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Mel-Spectrograms</a:t>
            </a:r>
            <a:r>
              <a:rPr lang="en-US" dirty="0"/>
              <a:t> preserve both frequency and time-domain information, making them superior to MFCCs in capturing musical nuances.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combination </a:t>
            </a:r>
            <a:r>
              <a:rPr lang="en-US" b="1" dirty="0"/>
              <a:t>achieves higher accuracy, reduces manual feature extraction, and scales well for large datasets.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7E73B-BDCD-88B9-7D68-3852F255E12F}"/>
              </a:ext>
            </a:extLst>
          </p:cNvPr>
          <p:cNvSpPr txBox="1"/>
          <p:nvPr/>
        </p:nvSpPr>
        <p:spPr>
          <a:xfrm>
            <a:off x="1446415" y="317504"/>
            <a:ext cx="864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134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375172-2124-5768-ABC6-18915440379B}"/>
              </a:ext>
            </a:extLst>
          </p:cNvPr>
          <p:cNvSpPr txBox="1"/>
          <p:nvPr/>
        </p:nvSpPr>
        <p:spPr>
          <a:xfrm>
            <a:off x="1500203" y="365125"/>
            <a:ext cx="864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 Design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0B55710-C110-86E4-74A7-60DC43A4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5" y="1196588"/>
            <a:ext cx="9210368" cy="671542"/>
          </a:xfrm>
        </p:spPr>
        <p:txBody>
          <a:bodyPr/>
          <a:lstStyle/>
          <a:p>
            <a:r>
              <a:rPr lang="en-IN" sz="2400" b="1" dirty="0">
                <a:latin typeface="+mn-lt"/>
              </a:rPr>
              <a:t>Architecture Diagram</a:t>
            </a:r>
            <a:br>
              <a:rPr lang="en-IN" sz="2400" dirty="0">
                <a:latin typeface="+mn-lt"/>
              </a:rPr>
            </a:br>
            <a:r>
              <a:rPr lang="en-IN" sz="2400" dirty="0">
                <a:latin typeface="+mn-lt"/>
              </a:rPr>
              <a:t>	</a:t>
            </a:r>
            <a:endParaRPr lang="en-IN" sz="1400" dirty="0">
              <a:latin typeface="+mn-lt"/>
            </a:endParaRPr>
          </a:p>
        </p:txBody>
      </p:sp>
      <p:pic>
        <p:nvPicPr>
          <p:cNvPr id="9" name="Picture 8" descr="A diagram of a process&#10;&#10;AI-generated content may be incorrect.">
            <a:extLst>
              <a:ext uri="{FF2B5EF4-FFF2-40B4-BE49-F238E27FC236}">
                <a16:creationId xmlns:a16="http://schemas.microsoft.com/office/drawing/2014/main" id="{2A0F129F-2738-1D3B-5D57-DE8F4C9FB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21" y="1957502"/>
            <a:ext cx="10108816" cy="437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1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5FF9A3-074A-C6D7-29B7-AB079BEC994B}"/>
              </a:ext>
            </a:extLst>
          </p:cNvPr>
          <p:cNvSpPr txBox="1"/>
          <p:nvPr/>
        </p:nvSpPr>
        <p:spPr>
          <a:xfrm>
            <a:off x="155864" y="1305688"/>
            <a:ext cx="11880271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__fkGroteskNeue_598ab8"/>
              </a:rPr>
              <a:t>Model Overview</a:t>
            </a:r>
          </a:p>
          <a:p>
            <a:pPr algn="just"/>
            <a:endParaRPr lang="en-US" sz="2400" b="1" i="1" dirty="0">
              <a:latin typeface="__fkGroteskNeue_598ab8"/>
            </a:endParaRPr>
          </a:p>
          <a:p>
            <a:pPr algn="just">
              <a:buNone/>
            </a:pPr>
            <a:r>
              <a:rPr lang="en-US" sz="2400" b="1" i="1" dirty="0">
                <a:effectLst/>
                <a:latin typeface="__fkGroteskNeue_598ab8"/>
              </a:rPr>
              <a:t>	</a:t>
            </a:r>
            <a:r>
              <a:rPr lang="en-US" dirty="0"/>
              <a:t>A </a:t>
            </a:r>
            <a:r>
              <a:rPr lang="en-US" b="1" dirty="0"/>
              <a:t>Mel-Spectrogram</a:t>
            </a:r>
            <a:r>
              <a:rPr lang="en-US" dirty="0"/>
              <a:t> is a </a:t>
            </a:r>
            <a:r>
              <a:rPr lang="en-US" b="1" dirty="0"/>
              <a:t>visual representation of audio signals</a:t>
            </a:r>
            <a:r>
              <a:rPr lang="en-US" dirty="0"/>
              <a:t>, where the x-axis represents </a:t>
            </a:r>
            <a:r>
              <a:rPr lang="en-US" b="1" dirty="0"/>
              <a:t>time</a:t>
            </a:r>
            <a:r>
              <a:rPr lang="en-US" dirty="0"/>
              <a:t>, the y-axis 	represents </a:t>
            </a:r>
            <a:r>
              <a:rPr lang="en-US" b="1" dirty="0"/>
              <a:t>frequency</a:t>
            </a:r>
            <a:r>
              <a:rPr lang="en-US" dirty="0"/>
              <a:t>, and the color intensity shows the </a:t>
            </a:r>
            <a:r>
              <a:rPr lang="en-US" b="1" dirty="0"/>
              <a:t>amplitude (energy)</a:t>
            </a:r>
            <a:r>
              <a:rPr lang="en-US" dirty="0"/>
              <a:t> of frequencies. It transforms raw audio 	into an image-like format, making it suitable for deep learning models like CNNs.</a:t>
            </a:r>
          </a:p>
          <a:p>
            <a:pPr algn="just">
              <a:buNone/>
            </a:pPr>
            <a:endParaRPr lang="en-US" dirty="0"/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How It Works</a:t>
            </a:r>
          </a:p>
          <a:p>
            <a:pPr lvl="2" algn="just"/>
            <a:endParaRPr lang="en-US" b="1" dirty="0"/>
          </a:p>
          <a:p>
            <a:pPr marL="1714500" lvl="3" indent="-342900" algn="just">
              <a:buFont typeface="+mj-lt"/>
              <a:buAutoNum type="arabicPeriod"/>
            </a:pPr>
            <a:r>
              <a:rPr lang="en-US" b="1" dirty="0"/>
              <a:t>Convert Audio to Spectrogram</a:t>
            </a:r>
            <a:r>
              <a:rPr lang="en-US" dirty="0"/>
              <a:t> – Audio signals are broken down into short frames using Short-Time Fourier Transform (STFT).</a:t>
            </a:r>
          </a:p>
          <a:p>
            <a:pPr marL="1714500" lvl="3" indent="-342900" algn="just">
              <a:buFont typeface="+mj-lt"/>
              <a:buAutoNum type="arabicPeriod"/>
            </a:pPr>
            <a:endParaRPr lang="en-US" dirty="0"/>
          </a:p>
          <a:p>
            <a:pPr marL="1714500" lvl="3" indent="-342900" algn="just">
              <a:buFont typeface="+mj-lt"/>
              <a:buAutoNum type="arabicPeriod"/>
            </a:pPr>
            <a:r>
              <a:rPr lang="en-US" b="1" dirty="0"/>
              <a:t>Apply Mel Scale</a:t>
            </a:r>
            <a:r>
              <a:rPr lang="en-US" dirty="0"/>
              <a:t> – The frequency scale is transformed to match human hearing perception (low frequencies more detailed, high frequencies compressed).</a:t>
            </a:r>
          </a:p>
          <a:p>
            <a:pPr marL="1714500" lvl="3" indent="-342900" algn="just">
              <a:buFont typeface="+mj-lt"/>
              <a:buAutoNum type="arabicPeriod"/>
            </a:pPr>
            <a:endParaRPr lang="en-US" dirty="0"/>
          </a:p>
          <a:p>
            <a:pPr marL="1714500" lvl="3" indent="-342900" algn="just">
              <a:buFont typeface="+mj-lt"/>
              <a:buAutoNum type="arabicPeriod"/>
            </a:pPr>
            <a:r>
              <a:rPr lang="en-US" b="1" dirty="0"/>
              <a:t>Generate Mel-Spectrogram Image</a:t>
            </a:r>
            <a:r>
              <a:rPr lang="en-US" dirty="0"/>
              <a:t> – The processed data is converted into an image, which can be fed into CNNs for classification.</a:t>
            </a:r>
          </a:p>
          <a:p>
            <a:pPr algn="just"/>
            <a:endParaRPr lang="en-US" sz="2400" b="1" i="1" dirty="0">
              <a:effectLst/>
              <a:latin typeface="__fkGroteskNeue_598ab8"/>
            </a:endParaRPr>
          </a:p>
          <a:p>
            <a:pPr algn="just"/>
            <a:endParaRPr lang="en-US" dirty="0"/>
          </a:p>
          <a:p>
            <a:pPr algn="just"/>
            <a:r>
              <a:rPr lang="en-US" b="1" dirty="0"/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E73536-8BD9-21CF-5EDF-CE0AB337F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560" y="197000"/>
            <a:ext cx="8644877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B8A150FCE95541A6E48575FBA4EB4D" ma:contentTypeVersion="5" ma:contentTypeDescription="Create a new document." ma:contentTypeScope="" ma:versionID="bbc616291fc1951f10a29b01335d5597">
  <xsd:schema xmlns:xsd="http://www.w3.org/2001/XMLSchema" xmlns:xs="http://www.w3.org/2001/XMLSchema" xmlns:p="http://schemas.microsoft.com/office/2006/metadata/properties" xmlns:ns2="ea9859a6-3590-44b1-8928-86e279804202" targetNamespace="http://schemas.microsoft.com/office/2006/metadata/properties" ma:root="true" ma:fieldsID="e600fbb90e39d466ad97bb2c70096c04" ns2:_="">
    <xsd:import namespace="ea9859a6-3590-44b1-8928-86e2798042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9859a6-3590-44b1-8928-86e2798042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A8AE1F-0783-4D79-A250-F3933C9231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6EF213-B1CF-4C3D-A6AF-BBC081E3785D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ea9859a6-3590-44b1-8928-86e279804202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40781B0-7C67-4F37-9703-FFC91DDACEB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ea9859a6-3590-44b1-8928-86e279804202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1156</Words>
  <Application>Microsoft Office PowerPoint</Application>
  <PresentationFormat>Widescreen</PresentationFormat>
  <Paragraphs>170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__fkGroteskNeue_598ab8</vt:lpstr>
      <vt:lpstr>Arial</vt:lpstr>
      <vt:lpstr>Calibri</vt:lpstr>
      <vt:lpstr>Cambria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 Diagram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Ishita Theba</dc:creator>
  <cp:lastModifiedBy>Chudasama Vihar</cp:lastModifiedBy>
  <cp:revision>203</cp:revision>
  <dcterms:created xsi:type="dcterms:W3CDTF">2020-10-07T10:42:16Z</dcterms:created>
  <dcterms:modified xsi:type="dcterms:W3CDTF">2025-03-18T08:57:52Z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0x010100F3B8A150FCE95541A6E48575FBA4EB4D</vt:lpwstr>
  </property>
</Properties>
</file>