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4" r:id="rId5"/>
    <p:sldId id="302" r:id="rId6"/>
    <p:sldId id="315" r:id="rId7"/>
    <p:sldId id="327" r:id="rId8"/>
    <p:sldId id="325" r:id="rId9"/>
    <p:sldId id="294" r:id="rId10"/>
    <p:sldId id="328" r:id="rId11"/>
    <p:sldId id="329" r:id="rId12"/>
    <p:sldId id="330" r:id="rId13"/>
    <p:sldId id="326" r:id="rId14"/>
    <p:sldId id="332" r:id="rId15"/>
    <p:sldId id="304" r:id="rId16"/>
    <p:sldId id="312"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snapToGrid="0">
      <p:cViewPr varScale="1">
        <p:scale>
          <a:sx n="92" d="100"/>
          <a:sy n="92" d="100"/>
        </p:scale>
        <p:origin x="86" y="221"/>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3/7/2021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3/7/2021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murderaccountability/homicide-report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Homicide Report 1980-2014</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Tensor 2.0</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The Heavy</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86802" y="2241903"/>
            <a:ext cx="4007183" cy="2374194"/>
          </a:xfrm>
        </p:spPr>
        <p:txBody>
          <a:bodyPr/>
          <a:lstStyle/>
          <a:p>
            <a:pPr rtl="0" eaLnBrk="1" latinLnBrk="0" hangingPunct="1"/>
            <a:r>
              <a:rPr lang="en-US" sz="3600" dirty="0"/>
              <a:t>Machine Learning Model</a:t>
            </a:r>
            <a:br>
              <a:rPr lang="en-US" sz="3600" dirty="0"/>
            </a:br>
            <a:r>
              <a:rPr lang="en-US" sz="3600" b="1" dirty="0"/>
              <a:t>Random Forest Classifier</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r>
              <a:rPr lang="en-US" dirty="0"/>
              <a:t>Its Prediction Time</a:t>
            </a:r>
          </a:p>
        </p:txBody>
      </p:sp>
    </p:spTree>
    <p:extLst>
      <p:ext uri="{BB962C8B-B14F-4D97-AF65-F5344CB8AC3E}">
        <p14:creationId xmlns:p14="http://schemas.microsoft.com/office/powerpoint/2010/main" val="410139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722546-77DB-443D-A8F3-4751FD1A4C58}"/>
              </a:ext>
            </a:extLst>
          </p:cNvPr>
          <p:cNvSpPr>
            <a:spLocks noGrp="1"/>
          </p:cNvSpPr>
          <p:nvPr>
            <p:ph type="title"/>
          </p:nvPr>
        </p:nvSpPr>
        <p:spPr>
          <a:xfrm>
            <a:off x="426000" y="131197"/>
            <a:ext cx="11340000" cy="700114"/>
          </a:xfrm>
        </p:spPr>
        <p:txBody>
          <a:bodyPr/>
          <a:lstStyle/>
          <a:p>
            <a:pPr algn="ctr"/>
            <a:r>
              <a:rPr lang="en-US" dirty="0"/>
              <a:t>Random Forest Classifier Code</a:t>
            </a:r>
          </a:p>
        </p:txBody>
      </p:sp>
      <p:pic>
        <p:nvPicPr>
          <p:cNvPr id="6" name="Picture 5">
            <a:extLst>
              <a:ext uri="{FF2B5EF4-FFF2-40B4-BE49-F238E27FC236}">
                <a16:creationId xmlns:a16="http://schemas.microsoft.com/office/drawing/2014/main" id="{513C7982-8F4B-4064-B424-B4643BB9E0F6}"/>
              </a:ext>
            </a:extLst>
          </p:cNvPr>
          <p:cNvPicPr>
            <a:picLocks noChangeAspect="1"/>
          </p:cNvPicPr>
          <p:nvPr/>
        </p:nvPicPr>
        <p:blipFill>
          <a:blip r:embed="rId2"/>
          <a:stretch>
            <a:fillRect/>
          </a:stretch>
        </p:blipFill>
        <p:spPr>
          <a:xfrm>
            <a:off x="1281649" y="1646584"/>
            <a:ext cx="9509980" cy="4675034"/>
          </a:xfrm>
          <a:prstGeom prst="rect">
            <a:avLst/>
          </a:prstGeom>
        </p:spPr>
      </p:pic>
      <p:sp>
        <p:nvSpPr>
          <p:cNvPr id="7" name="Rectangle 6">
            <a:extLst>
              <a:ext uri="{FF2B5EF4-FFF2-40B4-BE49-F238E27FC236}">
                <a16:creationId xmlns:a16="http://schemas.microsoft.com/office/drawing/2014/main" id="{DE20D107-BCCA-4495-8630-6DC9B296045D}"/>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A57238-9CFD-4168-B1B6-DE8BB8AF9B9B}"/>
              </a:ext>
            </a:extLst>
          </p:cNvPr>
          <p:cNvSpPr txBox="1"/>
          <p:nvPr/>
        </p:nvSpPr>
        <p:spPr>
          <a:xfrm>
            <a:off x="3707892" y="1054281"/>
            <a:ext cx="4657493" cy="369332"/>
          </a:xfrm>
          <a:prstGeom prst="rect">
            <a:avLst/>
          </a:prstGeom>
          <a:noFill/>
        </p:spPr>
        <p:txBody>
          <a:bodyPr wrap="none" rtlCol="0">
            <a:spAutoFit/>
          </a:bodyPr>
          <a:lstStyle/>
          <a:p>
            <a:r>
              <a:rPr lang="en-US" dirty="0"/>
              <a:t>Predict if a given homicide case is solved or not?</a:t>
            </a:r>
          </a:p>
        </p:txBody>
      </p:sp>
    </p:spTree>
    <p:extLst>
      <p:ext uri="{BB962C8B-B14F-4D97-AF65-F5344CB8AC3E}">
        <p14:creationId xmlns:p14="http://schemas.microsoft.com/office/powerpoint/2010/main" val="334873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262393" y="2904014"/>
            <a:ext cx="11340000" cy="700114"/>
          </a:xfrm>
          <a:prstGeom prst="rect">
            <a:avLst/>
          </a:prstGeom>
        </p:spPr>
        <p:txBody>
          <a:bodyPr anchor="ctr"/>
          <a:lstStyle/>
          <a:p>
            <a:pPr algn="ctr"/>
            <a:r>
              <a:rPr lang="en-US" sz="9600" b="1" dirty="0" err="1">
                <a:solidFill>
                  <a:schemeClr val="tx1"/>
                </a:solidFill>
              </a:rPr>
              <a:t>Colab</a:t>
            </a:r>
            <a:r>
              <a:rPr lang="en-US" sz="9600" b="1" dirty="0">
                <a:solidFill>
                  <a:schemeClr val="tx1"/>
                </a:solidFill>
              </a:rPr>
              <a:t> </a:t>
            </a:r>
            <a:br>
              <a:rPr lang="en-US" sz="9600" b="1" dirty="0">
                <a:solidFill>
                  <a:schemeClr val="tx1"/>
                </a:solidFill>
              </a:rPr>
            </a:br>
            <a:r>
              <a:rPr lang="en-US" sz="9600" b="1" dirty="0">
                <a:solidFill>
                  <a:schemeClr val="tx1"/>
                </a:solidFill>
              </a:rPr>
              <a:t>Demonstration</a:t>
            </a:r>
          </a:p>
        </p:txBody>
      </p:sp>
      <p:sp>
        <p:nvSpPr>
          <p:cNvPr id="49" name="Rectangle 48">
            <a:extLst>
              <a:ext uri="{FF2B5EF4-FFF2-40B4-BE49-F238E27FC236}">
                <a16:creationId xmlns:a16="http://schemas.microsoft.com/office/drawing/2014/main" id="{4B493B7F-88D2-4BED-9D91-ABB080BF7EFF}"/>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74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Scope For Improvement</a:t>
            </a:r>
            <a:br>
              <a:rPr lang="en-US" dirty="0"/>
            </a:br>
            <a:endParaRPr lang="en-US" dirty="0"/>
          </a:p>
        </p:txBody>
      </p:sp>
      <p:sp>
        <p:nvSpPr>
          <p:cNvPr id="11" name="TextBox 10">
            <a:extLst>
              <a:ext uri="{FF2B5EF4-FFF2-40B4-BE49-F238E27FC236}">
                <a16:creationId xmlns:a16="http://schemas.microsoft.com/office/drawing/2014/main" id="{0A302878-D117-49D8-8CD3-093E34DF215B}"/>
              </a:ext>
            </a:extLst>
          </p:cNvPr>
          <p:cNvSpPr txBox="1"/>
          <p:nvPr/>
        </p:nvSpPr>
        <p:spPr>
          <a:xfrm>
            <a:off x="2512612" y="2528184"/>
            <a:ext cx="6568533" cy="3375283"/>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Improve Accuracy</a:t>
            </a:r>
          </a:p>
          <a:p>
            <a:pPr algn="ctr">
              <a:lnSpc>
                <a:spcPct val="90000"/>
              </a:lnSpc>
              <a:spcBef>
                <a:spcPts val="1000"/>
              </a:spcBef>
              <a:defRPr/>
            </a:pPr>
            <a:r>
              <a:rPr kumimoji="0" lang="en-US" sz="40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New Models</a:t>
            </a:r>
          </a:p>
          <a:p>
            <a:pPr algn="ctr">
              <a:lnSpc>
                <a:spcPct val="90000"/>
              </a:lnSpc>
              <a:spcBef>
                <a:spcPts val="1000"/>
              </a:spcBef>
              <a:defRPr/>
            </a:pPr>
            <a:r>
              <a:rPr lang="en-US" sz="4000" b="1" dirty="0">
                <a:solidFill>
                  <a:schemeClr val="accent4"/>
                </a:solidFill>
                <a:latin typeface="+mj-lt"/>
                <a:cs typeface="Biome Light" panose="020B0303030204020804" pitchFamily="34" charset="0"/>
              </a:rPr>
              <a:t>Encode more Features</a:t>
            </a:r>
            <a:endParaRPr kumimoji="0" lang="en-US" sz="40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algn="ctr">
              <a:lnSpc>
                <a:spcPct val="90000"/>
              </a:lnSpc>
              <a:spcBef>
                <a:spcPts val="1000"/>
              </a:spcBef>
              <a:defRPr/>
            </a:pPr>
            <a:r>
              <a:rPr lang="en-US" sz="4000" b="1" dirty="0">
                <a:solidFill>
                  <a:schemeClr val="accent4"/>
                </a:solidFill>
                <a:latin typeface="+mj-lt"/>
                <a:cs typeface="Biome Light" panose="020B0303030204020804" pitchFamily="34" charset="0"/>
              </a:rPr>
              <a:t>Neural Networks</a:t>
            </a:r>
            <a:endParaRPr kumimoji="0" lang="en-US" sz="40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40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p:txBody>
      </p:sp>
      <p:sp>
        <p:nvSpPr>
          <p:cNvPr id="21" name="Rectangle 20">
            <a:extLst>
              <a:ext uri="{FF2B5EF4-FFF2-40B4-BE49-F238E27FC236}">
                <a16:creationId xmlns:a16="http://schemas.microsoft.com/office/drawing/2014/main" id="{42B8EDE0-8ABB-4A15-A6E5-D3987110CA6A}"/>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67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581817" y="2923807"/>
            <a:ext cx="4275138" cy="830997"/>
          </a:xfrm>
        </p:spPr>
        <p:txBody>
          <a:bodyPr/>
          <a:lstStyle/>
          <a:p>
            <a:r>
              <a:rPr lang="en-US" dirty="0"/>
              <a:t>Thank You !</a:t>
            </a:r>
          </a:p>
          <a:p>
            <a:endParaRPr lang="en-US" dirty="0"/>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p:txBody>
          <a:bodyPr/>
          <a:lstStyle/>
          <a:p>
            <a:r>
              <a:rPr lang="en-US" dirty="0"/>
              <a:t>Team Heavy</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
        <p:nvSpPr>
          <p:cNvPr id="6" name="Rectangle 5">
            <a:extLst>
              <a:ext uri="{FF2B5EF4-FFF2-40B4-BE49-F238E27FC236}">
                <a16:creationId xmlns:a16="http://schemas.microsoft.com/office/drawing/2014/main" id="{CE84E601-0701-4DA9-873A-6D7F4BC7DA4A}"/>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2044700"/>
            <a:ext cx="5590771" cy="4381038"/>
          </a:xfrm>
        </p:spPr>
        <p:txBody>
          <a:bodyPr/>
          <a:lstStyle/>
          <a:p>
            <a:r>
              <a:rPr lang="en-US" sz="2800" dirty="0"/>
              <a:t>Introduction</a:t>
            </a:r>
          </a:p>
          <a:p>
            <a:r>
              <a:rPr lang="en-US" sz="2800" dirty="0"/>
              <a:t>Inference</a:t>
            </a:r>
          </a:p>
          <a:p>
            <a:r>
              <a:rPr lang="en-US" sz="2800" dirty="0"/>
              <a:t>Model</a:t>
            </a:r>
          </a:p>
          <a:p>
            <a:r>
              <a:rPr lang="en-US" sz="2800" dirty="0"/>
              <a:t>Scope for Improvement</a:t>
            </a:r>
          </a:p>
          <a:p>
            <a:r>
              <a:rPr lang="en-US" sz="2800" dirty="0"/>
              <a:t>Closing Statement</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
        <p:nvSpPr>
          <p:cNvPr id="2" name="Rectangle 1">
            <a:extLst>
              <a:ext uri="{FF2B5EF4-FFF2-40B4-BE49-F238E27FC236}">
                <a16:creationId xmlns:a16="http://schemas.microsoft.com/office/drawing/2014/main" id="{D3C7BE59-FD38-4721-ABD6-28136C992362}"/>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365760" y="2291190"/>
            <a:ext cx="5812403" cy="3560763"/>
          </a:xfrm>
        </p:spPr>
        <p:txBody>
          <a:bodyPr/>
          <a:lstStyle/>
          <a:p>
            <a:pPr rtl="0">
              <a:spcBef>
                <a:spcPts val="0"/>
              </a:spcBef>
              <a:spcAft>
                <a:spcPts val="0"/>
              </a:spcAft>
            </a:pPr>
            <a:r>
              <a:rPr lang="en-US" dirty="0"/>
              <a:t>Problem Statement : </a:t>
            </a:r>
          </a:p>
          <a:p>
            <a:pPr marL="0" indent="0" rtl="0">
              <a:spcBef>
                <a:spcPts val="0"/>
              </a:spcBef>
              <a:spcAft>
                <a:spcPts val="0"/>
              </a:spcAft>
              <a:buNone/>
            </a:pPr>
            <a:endParaRPr lang="en-US" dirty="0"/>
          </a:p>
          <a:p>
            <a:pPr marL="0" indent="0" rtl="0">
              <a:spcBef>
                <a:spcPts val="0"/>
              </a:spcBef>
              <a:spcAft>
                <a:spcPts val="0"/>
              </a:spcAft>
              <a:buNone/>
            </a:pPr>
            <a:r>
              <a:rPr lang="en-US" dirty="0"/>
              <a:t>“Last year, an alarming increase in homicides left communities reeling as officials searched for answers. Over the past few decades, the rate at which this horrendous crime is increasing is alarming, and Governments and Police all over have been looking for insights and solutions to help them understand the situation more.”</a:t>
            </a:r>
          </a:p>
          <a:p>
            <a:pPr marL="0" indent="0" rtl="0">
              <a:spcBef>
                <a:spcPts val="0"/>
              </a:spcBef>
              <a:spcAft>
                <a:spcPts val="0"/>
              </a:spcAft>
              <a:buNone/>
            </a:pP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
        <p:nvSpPr>
          <p:cNvPr id="6" name="Rectangle 5">
            <a:extLst>
              <a:ext uri="{FF2B5EF4-FFF2-40B4-BE49-F238E27FC236}">
                <a16:creationId xmlns:a16="http://schemas.microsoft.com/office/drawing/2014/main" id="{FDC823D2-D8E6-4CF5-A3BE-1DEE5BA09CDB}"/>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375043" y="275774"/>
            <a:ext cx="4275138" cy="830997"/>
          </a:xfrm>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183242" y="1519552"/>
            <a:ext cx="6016487" cy="3560763"/>
          </a:xfrm>
        </p:spPr>
        <p:txBody>
          <a:bodyPr/>
          <a:lstStyle/>
          <a:p>
            <a:pPr marL="0" indent="0" rtl="0">
              <a:spcBef>
                <a:spcPts val="0"/>
              </a:spcBef>
              <a:spcAft>
                <a:spcPts val="0"/>
              </a:spcAft>
              <a:buNone/>
            </a:pPr>
            <a:r>
              <a:rPr lang="en-US" dirty="0"/>
              <a:t>Solution:</a:t>
            </a:r>
          </a:p>
          <a:p>
            <a:r>
              <a:rPr lang="en-US" dirty="0"/>
              <a:t>We used the Homicide Report 1980-2014 Dataset from Kaggle (</a:t>
            </a:r>
            <a:r>
              <a:rPr lang="en-US" dirty="0">
                <a:hlinkClick r:id="rId2">
                  <a:extLst>
                    <a:ext uri="{A12FA001-AC4F-418D-AE19-62706E023703}">
                      <ahyp:hlinkClr xmlns:ahyp="http://schemas.microsoft.com/office/drawing/2018/hyperlinkcolor" val="tx"/>
                    </a:ext>
                  </a:extLst>
                </a:hlinkClick>
              </a:rPr>
              <a:t>https://www.kaggle.com/murderaccountability/homicide-reports</a:t>
            </a:r>
            <a:r>
              <a:rPr lang="en-US" dirty="0"/>
              <a:t>) to understand and </a:t>
            </a:r>
            <a:r>
              <a:rPr lang="en-US" dirty="0" err="1"/>
              <a:t>analyse</a:t>
            </a:r>
            <a:r>
              <a:rPr lang="en-US" dirty="0"/>
              <a:t> the different cases related to homicides in the US for the years 1980-2014 and plotted necessary graphs to correlate possible features and developed an ML model to predict if a homicide case can solve or not using the given dataset.</a:t>
            </a:r>
          </a:p>
          <a:p>
            <a:pPr marL="0" indent="0" rtl="0">
              <a:spcBef>
                <a:spcPts val="0"/>
              </a:spcBef>
              <a:spcAft>
                <a:spcPts val="0"/>
              </a:spcAft>
              <a:buNone/>
            </a:pPr>
            <a:endParaRPr lang="en-US" dirty="0"/>
          </a:p>
        </p:txBody>
      </p:sp>
      <p:sp>
        <p:nvSpPr>
          <p:cNvPr id="6" name="Rectangle 5">
            <a:extLst>
              <a:ext uri="{FF2B5EF4-FFF2-40B4-BE49-F238E27FC236}">
                <a16:creationId xmlns:a16="http://schemas.microsoft.com/office/drawing/2014/main" id="{8AFCC4A9-EB7A-46E0-B47A-9E9E01338D6C}"/>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D5AFD7C-6516-4F13-8DB4-1CA1FC035EF2}"/>
              </a:ext>
            </a:extLst>
          </p:cNvPr>
          <p:cNvPicPr>
            <a:picLocks noChangeAspect="1"/>
          </p:cNvPicPr>
          <p:nvPr/>
        </p:nvPicPr>
        <p:blipFill>
          <a:blip r:embed="rId3"/>
          <a:stretch>
            <a:fillRect/>
          </a:stretch>
        </p:blipFill>
        <p:spPr>
          <a:xfrm>
            <a:off x="6308591" y="1827122"/>
            <a:ext cx="5700167" cy="3818896"/>
          </a:xfrm>
          <a:prstGeom prst="rect">
            <a:avLst/>
          </a:prstGeom>
        </p:spPr>
      </p:pic>
    </p:spTree>
    <p:extLst>
      <p:ext uri="{BB962C8B-B14F-4D97-AF65-F5344CB8AC3E}">
        <p14:creationId xmlns:p14="http://schemas.microsoft.com/office/powerpoint/2010/main" val="303414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4133533" y="1706795"/>
            <a:ext cx="3924934" cy="1695637"/>
          </a:xfrm>
        </p:spPr>
        <p:txBody>
          <a:bodyPr/>
          <a:lstStyle/>
          <a:p>
            <a:pPr rtl="0" eaLnBrk="1" latinLnBrk="0" hangingPunct="1"/>
            <a:r>
              <a:rPr lang="en-US" sz="4800" kern="1200" dirty="0">
                <a:effectLst/>
                <a:latin typeface="Calibri Light" panose="020F0302020204030204" pitchFamily="34" charset="0"/>
                <a:ea typeface="+mn-ea"/>
                <a:cs typeface="+mn-cs"/>
              </a:rPr>
              <a:t>Inferences from EDA</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Number of Cases through the years</a:t>
            </a:r>
          </a:p>
        </p:txBody>
      </p:sp>
      <p:pic>
        <p:nvPicPr>
          <p:cNvPr id="1026" name="Picture 2">
            <a:extLst>
              <a:ext uri="{FF2B5EF4-FFF2-40B4-BE49-F238E27FC236}">
                <a16:creationId xmlns:a16="http://schemas.microsoft.com/office/drawing/2014/main" id="{93CC49D1-A25B-4F78-BE7C-4FFCFAB42F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5" t="1503" r="925"/>
          <a:stretch/>
        </p:blipFill>
        <p:spPr bwMode="auto">
          <a:xfrm>
            <a:off x="1383526" y="1525774"/>
            <a:ext cx="6663194" cy="46972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6427A8-3E79-4BFC-893D-20E8E30CA479}"/>
              </a:ext>
            </a:extLst>
          </p:cNvPr>
          <p:cNvSpPr txBox="1"/>
          <p:nvPr/>
        </p:nvSpPr>
        <p:spPr>
          <a:xfrm>
            <a:off x="8382664" y="2374611"/>
            <a:ext cx="2287987" cy="369332"/>
          </a:xfrm>
          <a:prstGeom prst="rect">
            <a:avLst/>
          </a:prstGeom>
          <a:noFill/>
        </p:spPr>
        <p:txBody>
          <a:bodyPr wrap="square">
            <a:spAutoFit/>
          </a:bodyPr>
          <a:lstStyle/>
          <a:p>
            <a:r>
              <a:rPr lang="en-US" sz="1800" b="0" i="0" u="none" strike="noStrike" dirty="0">
                <a:solidFill>
                  <a:srgbClr val="000000"/>
                </a:solidFill>
                <a:effectLst/>
              </a:rPr>
              <a:t>Peak at 1990s</a:t>
            </a:r>
          </a:p>
        </p:txBody>
      </p:sp>
      <p:sp>
        <p:nvSpPr>
          <p:cNvPr id="10" name="TextBox 9">
            <a:extLst>
              <a:ext uri="{FF2B5EF4-FFF2-40B4-BE49-F238E27FC236}">
                <a16:creationId xmlns:a16="http://schemas.microsoft.com/office/drawing/2014/main" id="{5401B484-B2A5-4C4F-8987-16017F1A8E31}"/>
              </a:ext>
            </a:extLst>
          </p:cNvPr>
          <p:cNvSpPr txBox="1"/>
          <p:nvPr/>
        </p:nvSpPr>
        <p:spPr>
          <a:xfrm>
            <a:off x="8382664" y="3783439"/>
            <a:ext cx="3488634" cy="923330"/>
          </a:xfrm>
          <a:prstGeom prst="rect">
            <a:avLst/>
          </a:prstGeom>
          <a:noFill/>
        </p:spPr>
        <p:txBody>
          <a:bodyPr wrap="square">
            <a:spAutoFit/>
          </a:bodyPr>
          <a:lstStyle/>
          <a:p>
            <a:r>
              <a:rPr lang="en-US" dirty="0">
                <a:solidFill>
                  <a:srgbClr val="000000"/>
                </a:solidFill>
              </a:rPr>
              <a:t>C</a:t>
            </a:r>
            <a:r>
              <a:rPr lang="en-US" sz="1800" b="0" i="0" u="none" strike="noStrike" dirty="0">
                <a:solidFill>
                  <a:srgbClr val="000000"/>
                </a:solidFill>
                <a:effectLst/>
              </a:rPr>
              <a:t>rack epidemic</a:t>
            </a:r>
            <a:endParaRPr lang="en-US" dirty="0"/>
          </a:p>
          <a:p>
            <a:r>
              <a:rPr lang="en-US" dirty="0">
                <a:solidFill>
                  <a:srgbClr val="000000"/>
                </a:solidFill>
              </a:rPr>
              <a:t>V</a:t>
            </a:r>
            <a:r>
              <a:rPr lang="en-US" sz="1800" b="0" i="0" u="none" strike="noStrike" dirty="0">
                <a:solidFill>
                  <a:srgbClr val="000000"/>
                </a:solidFill>
                <a:effectLst/>
              </a:rPr>
              <a:t>iolent </a:t>
            </a:r>
            <a:r>
              <a:rPr lang="en-US" dirty="0">
                <a:solidFill>
                  <a:srgbClr val="000000"/>
                </a:solidFill>
              </a:rPr>
              <a:t>C</a:t>
            </a:r>
            <a:r>
              <a:rPr lang="en-US" sz="1800" b="0" i="0" u="none" strike="noStrike" dirty="0">
                <a:solidFill>
                  <a:srgbClr val="000000"/>
                </a:solidFill>
                <a:effectLst/>
              </a:rPr>
              <a:t>rimes in the late 1980-90s</a:t>
            </a:r>
            <a:endParaRPr lang="en-US" dirty="0">
              <a:solidFill>
                <a:srgbClr val="000000"/>
              </a:solidFill>
            </a:endParaRPr>
          </a:p>
          <a:p>
            <a:r>
              <a:rPr lang="en-US" sz="1800" b="0" i="0" u="none" strike="noStrike" dirty="0">
                <a:solidFill>
                  <a:srgbClr val="000000"/>
                </a:solidFill>
                <a:effectLst/>
              </a:rPr>
              <a:t>New York</a:t>
            </a:r>
            <a:endParaRPr lang="en-US" dirty="0"/>
          </a:p>
        </p:txBody>
      </p:sp>
      <p:sp>
        <p:nvSpPr>
          <p:cNvPr id="5" name="TextBox 4">
            <a:extLst>
              <a:ext uri="{FF2B5EF4-FFF2-40B4-BE49-F238E27FC236}">
                <a16:creationId xmlns:a16="http://schemas.microsoft.com/office/drawing/2014/main" id="{6405BA53-C0F6-4C70-B938-490B2B81189E}"/>
              </a:ext>
            </a:extLst>
          </p:cNvPr>
          <p:cNvSpPr txBox="1"/>
          <p:nvPr/>
        </p:nvSpPr>
        <p:spPr>
          <a:xfrm>
            <a:off x="8382664" y="3263691"/>
            <a:ext cx="712375" cy="369332"/>
          </a:xfrm>
          <a:prstGeom prst="rect">
            <a:avLst/>
          </a:prstGeom>
          <a:noFill/>
        </p:spPr>
        <p:txBody>
          <a:bodyPr wrap="none" rtlCol="0">
            <a:spAutoFit/>
          </a:bodyPr>
          <a:lstStyle/>
          <a:p>
            <a:r>
              <a:rPr lang="en-US" dirty="0"/>
              <a:t>Why?</a:t>
            </a:r>
          </a:p>
        </p:txBody>
      </p:sp>
      <p:sp>
        <p:nvSpPr>
          <p:cNvPr id="12" name="Rectangle 11">
            <a:extLst>
              <a:ext uri="{FF2B5EF4-FFF2-40B4-BE49-F238E27FC236}">
                <a16:creationId xmlns:a16="http://schemas.microsoft.com/office/drawing/2014/main" id="{3F9D55A2-4A0C-4825-9091-A33B51075E46}"/>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368992"/>
            <a:ext cx="10515600" cy="700115"/>
          </a:xfrm>
        </p:spPr>
        <p:txBody>
          <a:bodyPr/>
          <a:lstStyle/>
          <a:p>
            <a:r>
              <a:rPr lang="en-US" dirty="0"/>
              <a:t>Gender Distribution</a:t>
            </a:r>
          </a:p>
        </p:txBody>
      </p:sp>
      <p:pic>
        <p:nvPicPr>
          <p:cNvPr id="2052" name="Picture 4">
            <a:extLst>
              <a:ext uri="{FF2B5EF4-FFF2-40B4-BE49-F238E27FC236}">
                <a16:creationId xmlns:a16="http://schemas.microsoft.com/office/drawing/2014/main" id="{D4DF8A66-4A02-4955-AC0A-A2BA92731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491" y="1266752"/>
            <a:ext cx="3364070" cy="30827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7905360-4FB3-4CDA-AAEF-895711162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94" y="1202111"/>
            <a:ext cx="3030912" cy="281293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BF411C7-826C-4625-8386-CFADAB561F18}"/>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63C1361-A68F-4161-AD32-AD66F8544724}"/>
              </a:ext>
            </a:extLst>
          </p:cNvPr>
          <p:cNvPicPr>
            <a:picLocks noChangeAspect="1"/>
          </p:cNvPicPr>
          <p:nvPr/>
        </p:nvPicPr>
        <p:blipFill>
          <a:blip r:embed="rId4"/>
          <a:stretch>
            <a:fillRect/>
          </a:stretch>
        </p:blipFill>
        <p:spPr>
          <a:xfrm>
            <a:off x="3603405" y="3621553"/>
            <a:ext cx="4827085" cy="2715637"/>
          </a:xfrm>
          <a:prstGeom prst="rect">
            <a:avLst/>
          </a:prstGeom>
        </p:spPr>
      </p:pic>
      <p:sp>
        <p:nvSpPr>
          <p:cNvPr id="4" name="TextBox 3">
            <a:extLst>
              <a:ext uri="{FF2B5EF4-FFF2-40B4-BE49-F238E27FC236}">
                <a16:creationId xmlns:a16="http://schemas.microsoft.com/office/drawing/2014/main" id="{A9B6E2D2-0C87-4402-8DFE-47E323C15CF4}"/>
              </a:ext>
            </a:extLst>
          </p:cNvPr>
          <p:cNvSpPr txBox="1"/>
          <p:nvPr/>
        </p:nvSpPr>
        <p:spPr>
          <a:xfrm>
            <a:off x="4746567" y="2160664"/>
            <a:ext cx="2271263" cy="369332"/>
          </a:xfrm>
          <a:prstGeom prst="rect">
            <a:avLst/>
          </a:prstGeom>
          <a:noFill/>
        </p:spPr>
        <p:txBody>
          <a:bodyPr wrap="none" rtlCol="0">
            <a:spAutoFit/>
          </a:bodyPr>
          <a:lstStyle/>
          <a:p>
            <a:r>
              <a:rPr lang="en-US" dirty="0"/>
              <a:t>Gang related Incidents</a:t>
            </a:r>
          </a:p>
        </p:txBody>
      </p:sp>
      <p:sp>
        <p:nvSpPr>
          <p:cNvPr id="7" name="TextBox 6">
            <a:extLst>
              <a:ext uri="{FF2B5EF4-FFF2-40B4-BE49-F238E27FC236}">
                <a16:creationId xmlns:a16="http://schemas.microsoft.com/office/drawing/2014/main" id="{5272EB60-5A81-4005-A642-D8488BFFB5AD}"/>
              </a:ext>
            </a:extLst>
          </p:cNvPr>
          <p:cNvSpPr txBox="1"/>
          <p:nvPr/>
        </p:nvSpPr>
        <p:spPr>
          <a:xfrm>
            <a:off x="8520545" y="5577840"/>
            <a:ext cx="3357971" cy="369332"/>
          </a:xfrm>
          <a:prstGeom prst="rect">
            <a:avLst/>
          </a:prstGeom>
          <a:noFill/>
        </p:spPr>
        <p:txBody>
          <a:bodyPr wrap="none" rtlCol="0">
            <a:spAutoFit/>
          </a:bodyPr>
          <a:lstStyle/>
          <a:p>
            <a:r>
              <a:rPr lang="en-US" dirty="0"/>
              <a:t>Source: https://www.statista.com/</a:t>
            </a:r>
          </a:p>
        </p:txBody>
      </p:sp>
    </p:spTree>
    <p:extLst>
      <p:ext uri="{BB962C8B-B14F-4D97-AF65-F5344CB8AC3E}">
        <p14:creationId xmlns:p14="http://schemas.microsoft.com/office/powerpoint/2010/main" val="271629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420111"/>
            <a:ext cx="10515600" cy="700115"/>
          </a:xfrm>
        </p:spPr>
        <p:txBody>
          <a:bodyPr/>
          <a:lstStyle/>
          <a:p>
            <a:r>
              <a:rPr lang="en-US" dirty="0"/>
              <a:t>Weapon of Choice</a:t>
            </a:r>
          </a:p>
        </p:txBody>
      </p:sp>
      <p:pic>
        <p:nvPicPr>
          <p:cNvPr id="3074" name="Picture 2">
            <a:extLst>
              <a:ext uri="{FF2B5EF4-FFF2-40B4-BE49-F238E27FC236}">
                <a16:creationId xmlns:a16="http://schemas.microsoft.com/office/drawing/2014/main" id="{B6D76A5B-A61E-414C-8A5F-0A158F7B6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62024"/>
            <a:ext cx="4995960" cy="4875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A7BA21-D103-4073-B345-9D92C82B3479}"/>
              </a:ext>
            </a:extLst>
          </p:cNvPr>
          <p:cNvSpPr txBox="1"/>
          <p:nvPr/>
        </p:nvSpPr>
        <p:spPr>
          <a:xfrm>
            <a:off x="7649156" y="1705554"/>
            <a:ext cx="3120406" cy="369332"/>
          </a:xfrm>
          <a:prstGeom prst="rect">
            <a:avLst/>
          </a:prstGeom>
          <a:noFill/>
        </p:spPr>
        <p:txBody>
          <a:bodyPr wrap="none" rtlCol="0">
            <a:spAutoFit/>
          </a:bodyPr>
          <a:lstStyle/>
          <a:p>
            <a:r>
              <a:rPr lang="en-US" dirty="0"/>
              <a:t>Strangulation and Blunt Objects</a:t>
            </a:r>
          </a:p>
        </p:txBody>
      </p:sp>
      <p:sp>
        <p:nvSpPr>
          <p:cNvPr id="7" name="TextBox 6">
            <a:extLst>
              <a:ext uri="{FF2B5EF4-FFF2-40B4-BE49-F238E27FC236}">
                <a16:creationId xmlns:a16="http://schemas.microsoft.com/office/drawing/2014/main" id="{0C8B03D5-1A82-4DAC-97B3-E9070BFC5618}"/>
              </a:ext>
            </a:extLst>
          </p:cNvPr>
          <p:cNvSpPr txBox="1"/>
          <p:nvPr/>
        </p:nvSpPr>
        <p:spPr>
          <a:xfrm>
            <a:off x="7649156" y="2399791"/>
            <a:ext cx="3120406" cy="646331"/>
          </a:xfrm>
          <a:prstGeom prst="rect">
            <a:avLst/>
          </a:prstGeom>
          <a:noFill/>
        </p:spPr>
        <p:txBody>
          <a:bodyPr wrap="square" rtlCol="0">
            <a:spAutoFit/>
          </a:bodyPr>
          <a:lstStyle/>
          <a:p>
            <a:r>
              <a:rPr lang="en-US" dirty="0"/>
              <a:t>Possible domestic violence or impulse decision</a:t>
            </a:r>
          </a:p>
        </p:txBody>
      </p:sp>
      <p:sp>
        <p:nvSpPr>
          <p:cNvPr id="9" name="Rectangle 8">
            <a:extLst>
              <a:ext uri="{FF2B5EF4-FFF2-40B4-BE49-F238E27FC236}">
                <a16:creationId xmlns:a16="http://schemas.microsoft.com/office/drawing/2014/main" id="{5412842A-5852-4C9F-AB94-8A4E1B3C633D}"/>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Domestic Violence Murders Are Suddenly On The Rise | HuffPost">
            <a:extLst>
              <a:ext uri="{FF2B5EF4-FFF2-40B4-BE49-F238E27FC236}">
                <a16:creationId xmlns:a16="http://schemas.microsoft.com/office/drawing/2014/main" id="{9AA2F158-F93B-44CF-AB35-FF96954F2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239" y="3225338"/>
            <a:ext cx="5235335" cy="28337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8292A48-BD31-4928-BF9B-612A518C8920}"/>
              </a:ext>
            </a:extLst>
          </p:cNvPr>
          <p:cNvSpPr txBox="1"/>
          <p:nvPr/>
        </p:nvSpPr>
        <p:spPr>
          <a:xfrm>
            <a:off x="7823724" y="6068557"/>
            <a:ext cx="2163734" cy="369332"/>
          </a:xfrm>
          <a:prstGeom prst="rect">
            <a:avLst/>
          </a:prstGeom>
          <a:noFill/>
        </p:spPr>
        <p:txBody>
          <a:bodyPr wrap="none" rtlCol="0">
            <a:spAutoFit/>
          </a:bodyPr>
          <a:lstStyle/>
          <a:p>
            <a:r>
              <a:rPr lang="en-US" dirty="0"/>
              <a:t>Source: huffpost.com</a:t>
            </a:r>
          </a:p>
        </p:txBody>
      </p:sp>
    </p:spTree>
    <p:extLst>
      <p:ext uri="{BB962C8B-B14F-4D97-AF65-F5344CB8AC3E}">
        <p14:creationId xmlns:p14="http://schemas.microsoft.com/office/powerpoint/2010/main" val="9400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420111"/>
            <a:ext cx="10515600" cy="700115"/>
          </a:xfrm>
        </p:spPr>
        <p:txBody>
          <a:bodyPr/>
          <a:lstStyle/>
          <a:p>
            <a:r>
              <a:rPr lang="en-US" dirty="0"/>
              <a:t>Agency Type</a:t>
            </a:r>
          </a:p>
        </p:txBody>
      </p:sp>
      <p:pic>
        <p:nvPicPr>
          <p:cNvPr id="4098" name="Picture 2">
            <a:extLst>
              <a:ext uri="{FF2B5EF4-FFF2-40B4-BE49-F238E27FC236}">
                <a16:creationId xmlns:a16="http://schemas.microsoft.com/office/drawing/2014/main" id="{29CD9881-BB5A-4592-971C-DB6F41D96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873" y="1804709"/>
            <a:ext cx="7771647" cy="41349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69DE546-C5BB-43B4-9171-840D0F9EC0BA}"/>
              </a:ext>
            </a:extLst>
          </p:cNvPr>
          <p:cNvSpPr/>
          <p:nvPr/>
        </p:nvSpPr>
        <p:spPr>
          <a:xfrm>
            <a:off x="572494" y="6337190"/>
            <a:ext cx="1940118" cy="3896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25088"/>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109</TotalTime>
  <Words>258</Words>
  <Application>Microsoft Office PowerPoint</Application>
  <PresentationFormat>Widescreen</PresentationFormat>
  <Paragraphs>47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Wingdings</vt:lpstr>
      <vt:lpstr>Office Theme</vt:lpstr>
      <vt:lpstr>Homicide Report 1980-2014</vt:lpstr>
      <vt:lpstr>Agenda</vt:lpstr>
      <vt:lpstr>Introduction</vt:lpstr>
      <vt:lpstr>Introduction</vt:lpstr>
      <vt:lpstr>Inferences from EDA</vt:lpstr>
      <vt:lpstr>Number of Cases through the years</vt:lpstr>
      <vt:lpstr>Gender Distribution</vt:lpstr>
      <vt:lpstr>Weapon of Choice</vt:lpstr>
      <vt:lpstr>Agency Type</vt:lpstr>
      <vt:lpstr>Machine Learning Model Random Forest Classifier</vt:lpstr>
      <vt:lpstr>Random Forest Classifier Code</vt:lpstr>
      <vt:lpstr>Colab  Demonstration</vt:lpstr>
      <vt:lpstr>Scope For Improvement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Homicide Report 1980-2014</dc:title>
  <dc:creator>Vihar Devalla</dc:creator>
  <cp:lastModifiedBy>Vihar Devalla</cp:lastModifiedBy>
  <cp:revision>12</cp:revision>
  <dcterms:created xsi:type="dcterms:W3CDTF">2021-03-07T11:44:47Z</dcterms:created>
  <dcterms:modified xsi:type="dcterms:W3CDTF">2021-03-07T13:34:25Z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