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0" r:id="rId6"/>
    <p:sldId id="262" r:id="rId7"/>
    <p:sldId id="261" r:id="rId8"/>
    <p:sldId id="263" r:id="rId9"/>
    <p:sldId id="269" r:id="rId10"/>
    <p:sldId id="271" r:id="rId11"/>
    <p:sldId id="264" r:id="rId12"/>
    <p:sldId id="266" r:id="rId13"/>
    <p:sldId id="265" r:id="rId14"/>
    <p:sldId id="267" r:id="rId15"/>
    <p:sldId id="273"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80" d="100"/>
          <a:sy n="80" d="100"/>
        </p:scale>
        <p:origin x="78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1912962988,&quot;Placement&quot;:&quot;Footer&quot;}">
            <a:extLst>
              <a:ext uri="{FF2B5EF4-FFF2-40B4-BE49-F238E27FC236}">
                <a16:creationId xmlns:a16="http://schemas.microsoft.com/office/drawing/2014/main" id="{2B69BD89-D383-45FD-96AA-40FB48BEA3B5}"/>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F7F7F"/>
                </a:solidFill>
                <a:latin typeface="Calibri" panose="020F0502020204030204" pitchFamily="34" charset="0"/>
              </a:rPr>
              <a:t>Internal Use -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44D2-295D-422B-ADFE-4BD5E08D70F8}"/>
              </a:ext>
            </a:extLst>
          </p:cNvPr>
          <p:cNvSpPr>
            <a:spLocks noGrp="1"/>
          </p:cNvSpPr>
          <p:nvPr>
            <p:ph type="ctrTitle"/>
          </p:nvPr>
        </p:nvSpPr>
        <p:spPr/>
        <p:txBody>
          <a:bodyPr/>
          <a:lstStyle/>
          <a:p>
            <a:r>
              <a:rPr lang="en-US" dirty="0"/>
              <a:t>Enterprise storage</a:t>
            </a:r>
          </a:p>
        </p:txBody>
      </p:sp>
      <p:sp>
        <p:nvSpPr>
          <p:cNvPr id="3" name="Subtitle 2">
            <a:extLst>
              <a:ext uri="{FF2B5EF4-FFF2-40B4-BE49-F238E27FC236}">
                <a16:creationId xmlns:a16="http://schemas.microsoft.com/office/drawing/2014/main" id="{FACC6C36-DE82-4CBE-B31A-1C9A60909A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775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E90E-093B-4079-AB62-F0FD581BFC1F}"/>
              </a:ext>
            </a:extLst>
          </p:cNvPr>
          <p:cNvSpPr>
            <a:spLocks noGrp="1"/>
          </p:cNvSpPr>
          <p:nvPr>
            <p:ph type="title"/>
          </p:nvPr>
        </p:nvSpPr>
        <p:spPr/>
        <p:txBody>
          <a:bodyPr/>
          <a:lstStyle/>
          <a:p>
            <a:r>
              <a:rPr lang="en-US" dirty="0"/>
              <a:t>Common Internet file system (CIFS)</a:t>
            </a:r>
          </a:p>
        </p:txBody>
      </p:sp>
      <p:sp>
        <p:nvSpPr>
          <p:cNvPr id="3" name="Content Placeholder 2">
            <a:extLst>
              <a:ext uri="{FF2B5EF4-FFF2-40B4-BE49-F238E27FC236}">
                <a16:creationId xmlns:a16="http://schemas.microsoft.com/office/drawing/2014/main" id="{1DA1CCF6-9690-44AF-A2FA-BCC62CA44438}"/>
              </a:ext>
            </a:extLst>
          </p:cNvPr>
          <p:cNvSpPr>
            <a:spLocks noGrp="1"/>
          </p:cNvSpPr>
          <p:nvPr>
            <p:ph idx="1"/>
          </p:nvPr>
        </p:nvSpPr>
        <p:spPr/>
        <p:txBody>
          <a:bodyPr/>
          <a:lstStyle/>
          <a:p>
            <a:r>
              <a:rPr lang="en-US" dirty="0"/>
              <a:t>CIFS is a version of server message block protocol.</a:t>
            </a:r>
          </a:p>
          <a:p>
            <a:r>
              <a:rPr lang="en-US" dirty="0"/>
              <a:t>CIFS was developed by Microsoft foe windows based clients.</a:t>
            </a:r>
          </a:p>
          <a:p>
            <a:r>
              <a:rPr lang="en-US" dirty="0"/>
              <a:t>Won’t work in Linux for file sharing.</a:t>
            </a:r>
          </a:p>
          <a:p>
            <a:r>
              <a:rPr lang="en-US" dirty="0"/>
              <a:t>Server ‘share’ and clients ‘use’ or ‘map’ the share. </a:t>
            </a:r>
          </a:p>
        </p:txBody>
      </p:sp>
    </p:spTree>
    <p:extLst>
      <p:ext uri="{BB962C8B-B14F-4D97-AF65-F5344CB8AC3E}">
        <p14:creationId xmlns:p14="http://schemas.microsoft.com/office/powerpoint/2010/main" val="213614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979F-C888-46E6-8CD8-ACECAC9F71EE}"/>
              </a:ext>
            </a:extLst>
          </p:cNvPr>
          <p:cNvSpPr>
            <a:spLocks noGrp="1"/>
          </p:cNvSpPr>
          <p:nvPr>
            <p:ph type="title"/>
          </p:nvPr>
        </p:nvSpPr>
        <p:spPr/>
        <p:txBody>
          <a:bodyPr/>
          <a:lstStyle/>
          <a:p>
            <a:r>
              <a:rPr lang="en-US" dirty="0"/>
              <a:t>Cloud storage</a:t>
            </a:r>
          </a:p>
        </p:txBody>
      </p:sp>
      <p:sp>
        <p:nvSpPr>
          <p:cNvPr id="3" name="Content Placeholder 2">
            <a:extLst>
              <a:ext uri="{FF2B5EF4-FFF2-40B4-BE49-F238E27FC236}">
                <a16:creationId xmlns:a16="http://schemas.microsoft.com/office/drawing/2014/main" id="{18E4DFCF-0E61-4BF1-93D5-BC72CA5E3D79}"/>
              </a:ext>
            </a:extLst>
          </p:cNvPr>
          <p:cNvSpPr>
            <a:spLocks noGrp="1"/>
          </p:cNvSpPr>
          <p:nvPr>
            <p:ph idx="1"/>
          </p:nvPr>
        </p:nvSpPr>
        <p:spPr/>
        <p:txBody>
          <a:bodyPr/>
          <a:lstStyle/>
          <a:p>
            <a:r>
              <a:rPr lang="en-US" b="1" dirty="0"/>
              <a:t>Enterprise cloud storage</a:t>
            </a:r>
            <a:r>
              <a:rPr lang="en-US" dirty="0"/>
              <a:t> consists of storage capacity purchased from a public cloud service provider. </a:t>
            </a:r>
          </a:p>
          <a:p>
            <a:pPr algn="just"/>
            <a:r>
              <a:rPr lang="en-US" dirty="0"/>
              <a:t>Enterprises often turn to cloud storage to reduce or eliminate excessive on-premises storage costs, reduce the complexity of managing storage and upgrade data center infrastructure.</a:t>
            </a:r>
          </a:p>
          <a:p>
            <a:pPr algn="just"/>
            <a:r>
              <a:rPr lang="en-US" dirty="0"/>
              <a:t>The three major public cloud storage providers are Amazon Web Services (AWS), Google Cloud and Microsoft Azure. Others include Alibaba Cloud, IBM's Bluemix, Oracle and Rackspace, as well as a host of regional providers.</a:t>
            </a:r>
          </a:p>
          <a:p>
            <a:endParaRPr lang="en-US" dirty="0"/>
          </a:p>
        </p:txBody>
      </p:sp>
    </p:spTree>
    <p:extLst>
      <p:ext uri="{BB962C8B-B14F-4D97-AF65-F5344CB8AC3E}">
        <p14:creationId xmlns:p14="http://schemas.microsoft.com/office/powerpoint/2010/main" val="110565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15B9-190A-41A7-80CE-38FAC3DF5D57}"/>
              </a:ext>
            </a:extLst>
          </p:cNvPr>
          <p:cNvSpPr>
            <a:spLocks noGrp="1"/>
          </p:cNvSpPr>
          <p:nvPr>
            <p:ph type="title"/>
          </p:nvPr>
        </p:nvSpPr>
        <p:spPr/>
        <p:txBody>
          <a:bodyPr/>
          <a:lstStyle/>
          <a:p>
            <a:r>
              <a:rPr lang="en-US" dirty="0"/>
              <a:t>Software defined storage</a:t>
            </a:r>
          </a:p>
        </p:txBody>
      </p:sp>
      <p:sp>
        <p:nvSpPr>
          <p:cNvPr id="3" name="Content Placeholder 2">
            <a:extLst>
              <a:ext uri="{FF2B5EF4-FFF2-40B4-BE49-F238E27FC236}">
                <a16:creationId xmlns:a16="http://schemas.microsoft.com/office/drawing/2014/main" id="{13572E63-C38E-4D0C-AE1B-15488069C8FE}"/>
              </a:ext>
            </a:extLst>
          </p:cNvPr>
          <p:cNvSpPr>
            <a:spLocks noGrp="1"/>
          </p:cNvSpPr>
          <p:nvPr>
            <p:ph idx="1"/>
          </p:nvPr>
        </p:nvSpPr>
        <p:spPr/>
        <p:txBody>
          <a:bodyPr/>
          <a:lstStyle/>
          <a:p>
            <a:pPr algn="just"/>
            <a:r>
              <a:rPr lang="en-US" b="1" dirty="0"/>
              <a:t>Software-defined storage (SDS) </a:t>
            </a:r>
            <a:r>
              <a:rPr lang="en-US" dirty="0"/>
              <a:t>is a term for computer data storage technologies which separate storage hardware from the software that manages the storage infrastructure.</a:t>
            </a:r>
          </a:p>
          <a:p>
            <a:pPr algn="just"/>
            <a:r>
              <a:rPr lang="en-US" dirty="0"/>
              <a:t>The software enabling a software-defined storage environment provides policy management for feature options such as deduplication, replication, thin provisioning, snapshots and backup.</a:t>
            </a:r>
          </a:p>
        </p:txBody>
      </p:sp>
    </p:spTree>
    <p:extLst>
      <p:ext uri="{BB962C8B-B14F-4D97-AF65-F5344CB8AC3E}">
        <p14:creationId xmlns:p14="http://schemas.microsoft.com/office/powerpoint/2010/main" val="295945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2566-1093-4C91-9124-EA4AC933361E}"/>
              </a:ext>
            </a:extLst>
          </p:cNvPr>
          <p:cNvSpPr>
            <a:spLocks noGrp="1"/>
          </p:cNvSpPr>
          <p:nvPr>
            <p:ph type="title"/>
          </p:nvPr>
        </p:nvSpPr>
        <p:spPr/>
        <p:txBody>
          <a:bodyPr/>
          <a:lstStyle/>
          <a:p>
            <a:r>
              <a:rPr lang="en-US" dirty="0"/>
              <a:t>Hyper convergence</a:t>
            </a:r>
          </a:p>
        </p:txBody>
      </p:sp>
      <p:sp>
        <p:nvSpPr>
          <p:cNvPr id="3" name="Content Placeholder 2">
            <a:extLst>
              <a:ext uri="{FF2B5EF4-FFF2-40B4-BE49-F238E27FC236}">
                <a16:creationId xmlns:a16="http://schemas.microsoft.com/office/drawing/2014/main" id="{261588C1-4567-494B-A242-CC18584850F2}"/>
              </a:ext>
            </a:extLst>
          </p:cNvPr>
          <p:cNvSpPr>
            <a:spLocks noGrp="1"/>
          </p:cNvSpPr>
          <p:nvPr>
            <p:ph idx="1"/>
          </p:nvPr>
        </p:nvSpPr>
        <p:spPr/>
        <p:txBody>
          <a:bodyPr>
            <a:normAutofit/>
          </a:bodyPr>
          <a:lstStyle/>
          <a:p>
            <a:pPr algn="just"/>
            <a:r>
              <a:rPr lang="en-US" b="1" dirty="0"/>
              <a:t>Hyperconvergence</a:t>
            </a:r>
            <a:r>
              <a:rPr lang="en-US" dirty="0"/>
              <a:t> is an IT framework that combines storage, computing and networking into a single system in an effort to reduce data center complexity and increase scalability.</a:t>
            </a:r>
          </a:p>
          <a:p>
            <a:pPr algn="just"/>
            <a:r>
              <a:rPr lang="en-US" dirty="0"/>
              <a:t>Hyperconverged platforms include a hypervisor for virtualized computing, software-defined storage, and virtualized networking, and they typically run on standard, off-the-shelf servers.</a:t>
            </a:r>
          </a:p>
          <a:p>
            <a:pPr algn="just"/>
            <a:r>
              <a:rPr lang="en-US" dirty="0"/>
              <a:t>Multiple nodes can be clustered together to create pools of shared compute and storage resources, designed for convenient consumption.</a:t>
            </a:r>
          </a:p>
        </p:txBody>
      </p:sp>
    </p:spTree>
    <p:extLst>
      <p:ext uri="{BB962C8B-B14F-4D97-AF65-F5344CB8AC3E}">
        <p14:creationId xmlns:p14="http://schemas.microsoft.com/office/powerpoint/2010/main" val="10966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EB9E-F6CE-42BF-881E-F2C260170F21}"/>
              </a:ext>
            </a:extLst>
          </p:cNvPr>
          <p:cNvSpPr>
            <a:spLocks noGrp="1"/>
          </p:cNvSpPr>
          <p:nvPr>
            <p:ph type="title"/>
          </p:nvPr>
        </p:nvSpPr>
        <p:spPr/>
        <p:txBody>
          <a:bodyPr/>
          <a:lstStyle/>
          <a:p>
            <a:r>
              <a:rPr lang="en-US" dirty="0"/>
              <a:t>Some Important storage concepts</a:t>
            </a:r>
          </a:p>
        </p:txBody>
      </p:sp>
      <p:sp>
        <p:nvSpPr>
          <p:cNvPr id="3" name="Content Placeholder 2">
            <a:extLst>
              <a:ext uri="{FF2B5EF4-FFF2-40B4-BE49-F238E27FC236}">
                <a16:creationId xmlns:a16="http://schemas.microsoft.com/office/drawing/2014/main" id="{425C884C-7182-405C-AC5D-94B6A2F94B9A}"/>
              </a:ext>
            </a:extLst>
          </p:cNvPr>
          <p:cNvSpPr>
            <a:spLocks noGrp="1"/>
          </p:cNvSpPr>
          <p:nvPr>
            <p:ph idx="1"/>
          </p:nvPr>
        </p:nvSpPr>
        <p:spPr/>
        <p:txBody>
          <a:bodyPr/>
          <a:lstStyle/>
          <a:p>
            <a:pPr algn="just"/>
            <a:r>
              <a:rPr lang="en-US" b="1" dirty="0"/>
              <a:t>Deduplication</a:t>
            </a:r>
            <a:r>
              <a:rPr lang="en-US" dirty="0"/>
              <a:t> eliminates redundant (duplicate) blocks in a volume. By saving only one instance of a block , disk space can be significantly reduced.</a:t>
            </a:r>
          </a:p>
          <a:p>
            <a:pPr algn="just"/>
            <a:r>
              <a:rPr lang="en-US" dirty="0"/>
              <a:t>For example the same 10 MB spread sheet is stored in 10 folders for each department. That’s 100 MB of disk space is consumed to maintain the same 10 MB file.</a:t>
            </a:r>
          </a:p>
          <a:p>
            <a:pPr algn="just"/>
            <a:r>
              <a:rPr lang="en-US" b="1" dirty="0"/>
              <a:t>Compression</a:t>
            </a:r>
            <a:r>
              <a:rPr lang="en-US" dirty="0"/>
              <a:t> attempts to reduce the size of a file by removing redundant data within the file.</a:t>
            </a:r>
          </a:p>
          <a:p>
            <a:pPr algn="just"/>
            <a:r>
              <a:rPr lang="en-US" dirty="0"/>
              <a:t>By making files smaller, less disk space is consumed, and more files can be stored on disk.</a:t>
            </a:r>
          </a:p>
        </p:txBody>
      </p:sp>
    </p:spTree>
    <p:extLst>
      <p:ext uri="{BB962C8B-B14F-4D97-AF65-F5344CB8AC3E}">
        <p14:creationId xmlns:p14="http://schemas.microsoft.com/office/powerpoint/2010/main" val="365493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9C01-A35D-4B55-A223-82C2D9F359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8D8073-6E17-4346-9C24-B21F07555257}"/>
              </a:ext>
            </a:extLst>
          </p:cNvPr>
          <p:cNvSpPr>
            <a:spLocks noGrp="1"/>
          </p:cNvSpPr>
          <p:nvPr>
            <p:ph idx="1"/>
          </p:nvPr>
        </p:nvSpPr>
        <p:spPr/>
        <p:txBody>
          <a:bodyPr/>
          <a:lstStyle/>
          <a:p>
            <a:pPr algn="just"/>
            <a:r>
              <a:rPr lang="en-US" b="1" dirty="0"/>
              <a:t>Throughput -</a:t>
            </a:r>
            <a:r>
              <a:rPr lang="en-US" dirty="0"/>
              <a:t> Data transfer speed in megabytes per second is often termed as throughput. Earlier, it was measured in Kilobytes. But now the standard has become megabytes.</a:t>
            </a:r>
          </a:p>
          <a:p>
            <a:pPr algn="just"/>
            <a:r>
              <a:rPr lang="en-US" b="1" dirty="0"/>
              <a:t>Input/output Operations Per Second (IOPS) -</a:t>
            </a:r>
            <a:r>
              <a:rPr lang="en-US" dirty="0"/>
              <a:t> The time taken for a storage system to perform an Input/output operation per second from start to finish constitutes IOPS.</a:t>
            </a:r>
          </a:p>
          <a:p>
            <a:pPr algn="just"/>
            <a:endParaRPr lang="en-US" dirty="0"/>
          </a:p>
        </p:txBody>
      </p:sp>
    </p:spTree>
    <p:extLst>
      <p:ext uri="{BB962C8B-B14F-4D97-AF65-F5344CB8AC3E}">
        <p14:creationId xmlns:p14="http://schemas.microsoft.com/office/powerpoint/2010/main" val="407642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3105-71B3-4614-98FC-74764B113083}"/>
              </a:ext>
            </a:extLst>
          </p:cNvPr>
          <p:cNvSpPr>
            <a:spLocks noGrp="1"/>
          </p:cNvSpPr>
          <p:nvPr>
            <p:ph type="title"/>
          </p:nvPr>
        </p:nvSpPr>
        <p:spPr/>
        <p:txBody>
          <a:bodyPr/>
          <a:lstStyle/>
          <a:p>
            <a:r>
              <a:rPr lang="en-US" dirty="0"/>
              <a:t>RAID</a:t>
            </a:r>
          </a:p>
        </p:txBody>
      </p:sp>
      <p:sp>
        <p:nvSpPr>
          <p:cNvPr id="3" name="Content Placeholder 2">
            <a:extLst>
              <a:ext uri="{FF2B5EF4-FFF2-40B4-BE49-F238E27FC236}">
                <a16:creationId xmlns:a16="http://schemas.microsoft.com/office/drawing/2014/main" id="{A917641B-F9DB-4E90-B380-A5672838E89C}"/>
              </a:ext>
            </a:extLst>
          </p:cNvPr>
          <p:cNvSpPr>
            <a:spLocks noGrp="1"/>
          </p:cNvSpPr>
          <p:nvPr>
            <p:ph idx="1"/>
          </p:nvPr>
        </p:nvSpPr>
        <p:spPr/>
        <p:txBody>
          <a:bodyPr/>
          <a:lstStyle/>
          <a:p>
            <a:r>
              <a:rPr lang="en-US" dirty="0"/>
              <a:t>Redundant array of Independent disks (RAID):</a:t>
            </a:r>
          </a:p>
          <a:p>
            <a:pPr lvl="1"/>
            <a:r>
              <a:rPr lang="en-US" dirty="0"/>
              <a:t>Commonly used RAID levels are 0,1,5,6,10. </a:t>
            </a:r>
          </a:p>
          <a:p>
            <a:pPr marL="457200" lvl="1" indent="0">
              <a:buNone/>
            </a:pPr>
            <a:endParaRPr lang="en-US" dirty="0"/>
          </a:p>
        </p:txBody>
      </p:sp>
      <p:pic>
        <p:nvPicPr>
          <p:cNvPr id="4" name="Picture 3">
            <a:extLst>
              <a:ext uri="{FF2B5EF4-FFF2-40B4-BE49-F238E27FC236}">
                <a16:creationId xmlns:a16="http://schemas.microsoft.com/office/drawing/2014/main" id="{F88D58AE-06E2-44A5-91DF-F4E05A0DA2B4}"/>
              </a:ext>
            </a:extLst>
          </p:cNvPr>
          <p:cNvPicPr>
            <a:picLocks noChangeAspect="1"/>
          </p:cNvPicPr>
          <p:nvPr/>
        </p:nvPicPr>
        <p:blipFill>
          <a:blip r:embed="rId2"/>
          <a:stretch>
            <a:fillRect/>
          </a:stretch>
        </p:blipFill>
        <p:spPr>
          <a:xfrm>
            <a:off x="2851646" y="3170873"/>
            <a:ext cx="2176463" cy="2386013"/>
          </a:xfrm>
          <a:prstGeom prst="rect">
            <a:avLst/>
          </a:prstGeom>
        </p:spPr>
      </p:pic>
      <p:pic>
        <p:nvPicPr>
          <p:cNvPr id="5" name="Picture 4">
            <a:extLst>
              <a:ext uri="{FF2B5EF4-FFF2-40B4-BE49-F238E27FC236}">
                <a16:creationId xmlns:a16="http://schemas.microsoft.com/office/drawing/2014/main" id="{A6F9C7EE-0490-479F-A77C-5E27B46A3153}"/>
              </a:ext>
            </a:extLst>
          </p:cNvPr>
          <p:cNvPicPr>
            <a:picLocks noChangeAspect="1"/>
          </p:cNvPicPr>
          <p:nvPr/>
        </p:nvPicPr>
        <p:blipFill>
          <a:blip r:embed="rId3"/>
          <a:stretch>
            <a:fillRect/>
          </a:stretch>
        </p:blipFill>
        <p:spPr>
          <a:xfrm>
            <a:off x="7924800" y="3080332"/>
            <a:ext cx="2257425" cy="2386013"/>
          </a:xfrm>
          <a:prstGeom prst="rect">
            <a:avLst/>
          </a:prstGeom>
        </p:spPr>
      </p:pic>
    </p:spTree>
    <p:extLst>
      <p:ext uri="{BB962C8B-B14F-4D97-AF65-F5344CB8AC3E}">
        <p14:creationId xmlns:p14="http://schemas.microsoft.com/office/powerpoint/2010/main" val="381921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4C476B-10F3-4113-8FBA-3D81D17AAC82}"/>
              </a:ext>
            </a:extLst>
          </p:cNvPr>
          <p:cNvPicPr>
            <a:picLocks noChangeAspect="1"/>
          </p:cNvPicPr>
          <p:nvPr/>
        </p:nvPicPr>
        <p:blipFill>
          <a:blip r:embed="rId2"/>
          <a:stretch>
            <a:fillRect/>
          </a:stretch>
        </p:blipFill>
        <p:spPr>
          <a:xfrm>
            <a:off x="3352802" y="814444"/>
            <a:ext cx="5376862" cy="2132012"/>
          </a:xfrm>
          <a:prstGeom prst="rect">
            <a:avLst/>
          </a:prstGeom>
        </p:spPr>
      </p:pic>
      <p:sp>
        <p:nvSpPr>
          <p:cNvPr id="2" name="Title 1">
            <a:extLst>
              <a:ext uri="{FF2B5EF4-FFF2-40B4-BE49-F238E27FC236}">
                <a16:creationId xmlns:a16="http://schemas.microsoft.com/office/drawing/2014/main" id="{A526CEB2-128C-41DF-B50D-1FD2AD54D39C}"/>
              </a:ext>
            </a:extLst>
          </p:cNvPr>
          <p:cNvSpPr>
            <a:spLocks noGrp="1"/>
          </p:cNvSpPr>
          <p:nvPr>
            <p:ph type="title"/>
          </p:nvPr>
        </p:nvSpPr>
        <p:spPr/>
        <p:txBody>
          <a:bodyPr/>
          <a:lstStyle/>
          <a:p>
            <a:endParaRPr lang="en-US" dirty="0"/>
          </a:p>
        </p:txBody>
      </p:sp>
      <p:pic>
        <p:nvPicPr>
          <p:cNvPr id="7" name="Picture 6">
            <a:extLst>
              <a:ext uri="{FF2B5EF4-FFF2-40B4-BE49-F238E27FC236}">
                <a16:creationId xmlns:a16="http://schemas.microsoft.com/office/drawing/2014/main" id="{77EDE8FC-6411-4E6F-8B4B-FD5C11EE7263}"/>
              </a:ext>
            </a:extLst>
          </p:cNvPr>
          <p:cNvPicPr>
            <a:picLocks noChangeAspect="1"/>
          </p:cNvPicPr>
          <p:nvPr/>
        </p:nvPicPr>
        <p:blipFill>
          <a:blip r:embed="rId3"/>
          <a:stretch>
            <a:fillRect/>
          </a:stretch>
        </p:blipFill>
        <p:spPr>
          <a:xfrm>
            <a:off x="1670546" y="3349623"/>
            <a:ext cx="3952875" cy="2170114"/>
          </a:xfrm>
          <a:prstGeom prst="rect">
            <a:avLst/>
          </a:prstGeom>
        </p:spPr>
      </p:pic>
      <p:pic>
        <p:nvPicPr>
          <p:cNvPr id="8" name="Picture 7">
            <a:extLst>
              <a:ext uri="{FF2B5EF4-FFF2-40B4-BE49-F238E27FC236}">
                <a16:creationId xmlns:a16="http://schemas.microsoft.com/office/drawing/2014/main" id="{35D0FB67-50A5-4DEF-9DCB-DAE8A05A5188}"/>
              </a:ext>
            </a:extLst>
          </p:cNvPr>
          <p:cNvPicPr>
            <a:picLocks noChangeAspect="1"/>
          </p:cNvPicPr>
          <p:nvPr/>
        </p:nvPicPr>
        <p:blipFill>
          <a:blip r:embed="rId4"/>
          <a:stretch>
            <a:fillRect/>
          </a:stretch>
        </p:blipFill>
        <p:spPr>
          <a:xfrm>
            <a:off x="6453188" y="3311523"/>
            <a:ext cx="4135066" cy="2132012"/>
          </a:xfrm>
          <a:prstGeom prst="rect">
            <a:avLst/>
          </a:prstGeom>
        </p:spPr>
      </p:pic>
      <p:sp>
        <p:nvSpPr>
          <p:cNvPr id="9" name="Content Placeholder 8">
            <a:extLst>
              <a:ext uri="{FF2B5EF4-FFF2-40B4-BE49-F238E27FC236}">
                <a16:creationId xmlns:a16="http://schemas.microsoft.com/office/drawing/2014/main" id="{6CAF62DC-D2E5-4615-9FA1-7B3EB98E25F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77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7A1F-78C2-4E00-983D-6D01B7574F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4A7FDEF-EBA1-4AAF-BA5F-A26EDB3F4F0C}"/>
              </a:ext>
            </a:extLst>
          </p:cNvPr>
          <p:cNvSpPr>
            <a:spLocks noGrp="1"/>
          </p:cNvSpPr>
          <p:nvPr>
            <p:ph idx="1"/>
          </p:nvPr>
        </p:nvSpPr>
        <p:spPr/>
        <p:txBody>
          <a:bodyPr/>
          <a:lstStyle/>
          <a:p>
            <a:pPr algn="just"/>
            <a:r>
              <a:rPr lang="en-US" b="1" dirty="0"/>
              <a:t>Enterprise storage </a:t>
            </a:r>
            <a:r>
              <a:rPr lang="en-US" dirty="0"/>
              <a:t>is a centralized repository for business information that provides common data management, protection and data sharing functions through connections to computer systems.</a:t>
            </a:r>
          </a:p>
          <a:p>
            <a:pPr algn="just"/>
            <a:r>
              <a:rPr lang="en-US" dirty="0"/>
              <a:t>Because enterprises deal with heavy workloads of business-critical information, enterprise storage systems should be scalable for workloads of hundreds of terabytes or even petabytes without relying on excessive cabling or the creation of subsystems.</a:t>
            </a:r>
          </a:p>
          <a:p>
            <a:pPr algn="just"/>
            <a:r>
              <a:rPr lang="en-US" dirty="0"/>
              <a:t>Other important aspects of an enterprise storage system are unlimited connectivity and support for multiple platforms.</a:t>
            </a:r>
          </a:p>
        </p:txBody>
      </p:sp>
    </p:spTree>
    <p:extLst>
      <p:ext uri="{BB962C8B-B14F-4D97-AF65-F5344CB8AC3E}">
        <p14:creationId xmlns:p14="http://schemas.microsoft.com/office/powerpoint/2010/main" val="388282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1F00-852F-477C-B674-6C432899CA85}"/>
              </a:ext>
            </a:extLst>
          </p:cNvPr>
          <p:cNvSpPr>
            <a:spLocks noGrp="1"/>
          </p:cNvSpPr>
          <p:nvPr>
            <p:ph type="title"/>
          </p:nvPr>
        </p:nvSpPr>
        <p:spPr/>
        <p:txBody>
          <a:bodyPr/>
          <a:lstStyle/>
          <a:p>
            <a:r>
              <a:rPr lang="en-US" dirty="0"/>
              <a:t>Benefits of Enterprise storage.</a:t>
            </a:r>
            <a:br>
              <a:rPr lang="en-US" dirty="0"/>
            </a:br>
            <a:endParaRPr lang="en-US" dirty="0"/>
          </a:p>
        </p:txBody>
      </p:sp>
      <p:sp>
        <p:nvSpPr>
          <p:cNvPr id="3" name="Content Placeholder 2">
            <a:extLst>
              <a:ext uri="{FF2B5EF4-FFF2-40B4-BE49-F238E27FC236}">
                <a16:creationId xmlns:a16="http://schemas.microsoft.com/office/drawing/2014/main" id="{61E790B6-3EEE-4E0B-BB05-F6D78A4FECD8}"/>
              </a:ext>
            </a:extLst>
          </p:cNvPr>
          <p:cNvSpPr>
            <a:spLocks noGrp="1"/>
          </p:cNvSpPr>
          <p:nvPr>
            <p:ph idx="1"/>
          </p:nvPr>
        </p:nvSpPr>
        <p:spPr/>
        <p:txBody>
          <a:bodyPr>
            <a:normAutofit fontScale="92500"/>
          </a:bodyPr>
          <a:lstStyle/>
          <a:p>
            <a:pPr algn="just"/>
            <a:r>
              <a:rPr lang="en-US" dirty="0"/>
              <a:t>Organizations can choose to purchase and deploy on-premises enterprise storage systems, or they can choose to store their data with an external cloud computing service. </a:t>
            </a:r>
          </a:p>
          <a:p>
            <a:pPr algn="just"/>
            <a:r>
              <a:rPr lang="en-US" dirty="0"/>
              <a:t>The advantage of on-premises enterprise storage is that the organization retains complete control of the hardware and data, satisfying some security and compliance concerns. </a:t>
            </a:r>
          </a:p>
          <a:p>
            <a:pPr algn="just"/>
            <a:r>
              <a:rPr lang="en-US" dirty="0"/>
              <a:t>On the other hand, cloud-bases enterprise storage simplifies storage management and may lower costs in some cases. </a:t>
            </a:r>
          </a:p>
          <a:p>
            <a:pPr algn="just"/>
            <a:r>
              <a:rPr lang="en-US" dirty="0"/>
              <a:t>Some companies take a hybrid approach and use a combination of both on-premise and cloud-based storage.</a:t>
            </a:r>
          </a:p>
        </p:txBody>
      </p:sp>
    </p:spTree>
    <p:extLst>
      <p:ext uri="{BB962C8B-B14F-4D97-AF65-F5344CB8AC3E}">
        <p14:creationId xmlns:p14="http://schemas.microsoft.com/office/powerpoint/2010/main" val="257146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33AB-5F5E-46F7-A7FA-63C1E165A018}"/>
              </a:ext>
            </a:extLst>
          </p:cNvPr>
          <p:cNvSpPr>
            <a:spLocks noGrp="1"/>
          </p:cNvSpPr>
          <p:nvPr>
            <p:ph type="title"/>
          </p:nvPr>
        </p:nvSpPr>
        <p:spPr/>
        <p:txBody>
          <a:bodyPr/>
          <a:lstStyle/>
          <a:p>
            <a:r>
              <a:rPr lang="en-US" dirty="0"/>
              <a:t>Types of Enterprise storage</a:t>
            </a:r>
          </a:p>
        </p:txBody>
      </p:sp>
      <p:sp>
        <p:nvSpPr>
          <p:cNvPr id="3" name="Content Placeholder 2">
            <a:extLst>
              <a:ext uri="{FF2B5EF4-FFF2-40B4-BE49-F238E27FC236}">
                <a16:creationId xmlns:a16="http://schemas.microsoft.com/office/drawing/2014/main" id="{1695DB02-6237-43F6-8090-E3621021BB11}"/>
              </a:ext>
            </a:extLst>
          </p:cNvPr>
          <p:cNvSpPr>
            <a:spLocks noGrp="1"/>
          </p:cNvSpPr>
          <p:nvPr>
            <p:ph idx="1"/>
          </p:nvPr>
        </p:nvSpPr>
        <p:spPr/>
        <p:txBody>
          <a:bodyPr/>
          <a:lstStyle/>
          <a:p>
            <a:pPr algn="just"/>
            <a:r>
              <a:rPr lang="en-US" b="1" dirty="0"/>
              <a:t>Storage</a:t>
            </a:r>
            <a:r>
              <a:rPr lang="en-US" dirty="0"/>
              <a:t> is one of the essential things in IT, and the demands put on enterprise storage systems are constantly increasing. As these demands increase, it’s important to look at all of the available options and understand what advantages or disadvantages each implementation may hold.</a:t>
            </a:r>
          </a:p>
          <a:p>
            <a:r>
              <a:rPr lang="en-US" dirty="0"/>
              <a:t>In general there are three types of storage an enterprise may consider: </a:t>
            </a:r>
          </a:p>
          <a:p>
            <a:pPr lvl="1"/>
            <a:r>
              <a:rPr lang="en-US" dirty="0"/>
              <a:t>Direct Attached Storage (DAS)</a:t>
            </a:r>
          </a:p>
          <a:p>
            <a:pPr lvl="1"/>
            <a:r>
              <a:rPr lang="en-US" dirty="0"/>
              <a:t>Network Attached Storage (NAS)</a:t>
            </a:r>
          </a:p>
          <a:p>
            <a:pPr lvl="1"/>
            <a:r>
              <a:rPr lang="en-US" dirty="0"/>
              <a:t>Storage Area Network (SAN)</a:t>
            </a:r>
          </a:p>
          <a:p>
            <a:endParaRPr lang="en-US" dirty="0"/>
          </a:p>
        </p:txBody>
      </p:sp>
    </p:spTree>
    <p:extLst>
      <p:ext uri="{BB962C8B-B14F-4D97-AF65-F5344CB8AC3E}">
        <p14:creationId xmlns:p14="http://schemas.microsoft.com/office/powerpoint/2010/main" val="26877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C2B4-BE76-41FD-98B9-E481A2BD69A9}"/>
              </a:ext>
            </a:extLst>
          </p:cNvPr>
          <p:cNvSpPr>
            <a:spLocks noGrp="1"/>
          </p:cNvSpPr>
          <p:nvPr>
            <p:ph type="title"/>
          </p:nvPr>
        </p:nvSpPr>
        <p:spPr/>
        <p:txBody>
          <a:bodyPr/>
          <a:lstStyle/>
          <a:p>
            <a:r>
              <a:rPr lang="en-US" dirty="0"/>
              <a:t>Direct attached storage</a:t>
            </a:r>
          </a:p>
        </p:txBody>
      </p:sp>
      <p:sp>
        <p:nvSpPr>
          <p:cNvPr id="3" name="Content Placeholder 2">
            <a:extLst>
              <a:ext uri="{FF2B5EF4-FFF2-40B4-BE49-F238E27FC236}">
                <a16:creationId xmlns:a16="http://schemas.microsoft.com/office/drawing/2014/main" id="{23EC1408-5430-4DC6-83C7-E853286F724F}"/>
              </a:ext>
            </a:extLst>
          </p:cNvPr>
          <p:cNvSpPr>
            <a:spLocks noGrp="1"/>
          </p:cNvSpPr>
          <p:nvPr>
            <p:ph idx="1"/>
          </p:nvPr>
        </p:nvSpPr>
        <p:spPr/>
        <p:txBody>
          <a:bodyPr>
            <a:normAutofit fontScale="92500" lnSpcReduction="20000"/>
          </a:bodyPr>
          <a:lstStyle/>
          <a:p>
            <a:r>
              <a:rPr lang="en-US" b="1" dirty="0"/>
              <a:t>Direct Attached Storage</a:t>
            </a:r>
            <a:r>
              <a:rPr lang="en-US" dirty="0"/>
              <a:t> is made of a data storage device connected directly to a computer through a host bus adaptor.</a:t>
            </a:r>
          </a:p>
          <a:p>
            <a:r>
              <a:rPr lang="en-US" dirty="0"/>
              <a:t>Computer Storage that is directly attached to the computer or server, without a storage network.</a:t>
            </a:r>
          </a:p>
          <a:p>
            <a:r>
              <a:rPr lang="en-US" dirty="0"/>
              <a:t>It can be internally &amp; externally.</a:t>
            </a:r>
          </a:p>
          <a:p>
            <a:r>
              <a:rPr lang="en-US" dirty="0"/>
              <a:t>It is dedicated to only one server, so cannot be shared between other servers.</a:t>
            </a:r>
          </a:p>
          <a:p>
            <a:r>
              <a:rPr lang="en-US" dirty="0"/>
              <a:t>It is connected to a LAN / WAN Network.</a:t>
            </a:r>
          </a:p>
          <a:p>
            <a:r>
              <a:rPr lang="en-US" dirty="0"/>
              <a:t>Examples – Application Server, Print Server, Hard drives, Data Base Server, NFS or CIFS Clients</a:t>
            </a:r>
          </a:p>
        </p:txBody>
      </p:sp>
    </p:spTree>
    <p:extLst>
      <p:ext uri="{BB962C8B-B14F-4D97-AF65-F5344CB8AC3E}">
        <p14:creationId xmlns:p14="http://schemas.microsoft.com/office/powerpoint/2010/main" val="157068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19BB-A269-4949-A5C6-885A00575D15}"/>
              </a:ext>
            </a:extLst>
          </p:cNvPr>
          <p:cNvSpPr>
            <a:spLocks noGrp="1"/>
          </p:cNvSpPr>
          <p:nvPr>
            <p:ph type="title"/>
          </p:nvPr>
        </p:nvSpPr>
        <p:spPr/>
        <p:txBody>
          <a:bodyPr/>
          <a:lstStyle/>
          <a:p>
            <a:r>
              <a:rPr lang="en-US" dirty="0"/>
              <a:t>Network attached storage (</a:t>
            </a:r>
            <a:r>
              <a:rPr lang="en-US" dirty="0" err="1"/>
              <a:t>Nas</a:t>
            </a:r>
            <a:r>
              <a:rPr lang="en-US" dirty="0"/>
              <a:t>)</a:t>
            </a:r>
          </a:p>
        </p:txBody>
      </p:sp>
      <p:sp>
        <p:nvSpPr>
          <p:cNvPr id="3" name="Content Placeholder 2">
            <a:extLst>
              <a:ext uri="{FF2B5EF4-FFF2-40B4-BE49-F238E27FC236}">
                <a16:creationId xmlns:a16="http://schemas.microsoft.com/office/drawing/2014/main" id="{70270935-444A-46E4-979E-A46BE6AA5423}"/>
              </a:ext>
            </a:extLst>
          </p:cNvPr>
          <p:cNvSpPr>
            <a:spLocks noGrp="1"/>
          </p:cNvSpPr>
          <p:nvPr>
            <p:ph idx="1"/>
          </p:nvPr>
        </p:nvSpPr>
        <p:spPr/>
        <p:txBody>
          <a:bodyPr/>
          <a:lstStyle/>
          <a:p>
            <a:r>
              <a:rPr lang="en-US" b="1" dirty="0"/>
              <a:t>Network-attached storage</a:t>
            </a:r>
            <a:r>
              <a:rPr lang="en-US" dirty="0"/>
              <a:t> (</a:t>
            </a:r>
            <a:r>
              <a:rPr lang="en-US" u="sng" dirty="0"/>
              <a:t>NAS</a:t>
            </a:r>
            <a:r>
              <a:rPr lang="en-US" dirty="0"/>
              <a:t>) enables multiple client devices and users to access data from a central pool of disk storage</a:t>
            </a:r>
          </a:p>
          <a:p>
            <a:r>
              <a:rPr lang="en-US" dirty="0"/>
              <a:t>Users access the shared storage of NAS, which appears as a node with its own Internet Protocol (IP) address on the local area network (LAN) over an Ethernet connection.</a:t>
            </a:r>
          </a:p>
          <a:p>
            <a:r>
              <a:rPr lang="en-US" dirty="0"/>
              <a:t>Ease of access, low cost and high capacities characterize NAS.</a:t>
            </a:r>
          </a:p>
          <a:p>
            <a:r>
              <a:rPr lang="en-US" dirty="0"/>
              <a:t>Usually used in places of dedicated file servers</a:t>
            </a:r>
          </a:p>
        </p:txBody>
      </p:sp>
    </p:spTree>
    <p:extLst>
      <p:ext uri="{BB962C8B-B14F-4D97-AF65-F5344CB8AC3E}">
        <p14:creationId xmlns:p14="http://schemas.microsoft.com/office/powerpoint/2010/main" val="92402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8981-E147-48DF-AFD4-645C377C075F}"/>
              </a:ext>
            </a:extLst>
          </p:cNvPr>
          <p:cNvSpPr>
            <a:spLocks noGrp="1"/>
          </p:cNvSpPr>
          <p:nvPr>
            <p:ph type="title"/>
          </p:nvPr>
        </p:nvSpPr>
        <p:spPr/>
        <p:txBody>
          <a:bodyPr/>
          <a:lstStyle/>
          <a:p>
            <a:r>
              <a:rPr lang="en-US" dirty="0"/>
              <a:t>Storage area network (SAN)</a:t>
            </a:r>
          </a:p>
        </p:txBody>
      </p:sp>
      <p:sp>
        <p:nvSpPr>
          <p:cNvPr id="3" name="Content Placeholder 2">
            <a:extLst>
              <a:ext uri="{FF2B5EF4-FFF2-40B4-BE49-F238E27FC236}">
                <a16:creationId xmlns:a16="http://schemas.microsoft.com/office/drawing/2014/main" id="{2637D736-ED6E-4C0B-8511-6AE68B5A3CA1}"/>
              </a:ext>
            </a:extLst>
          </p:cNvPr>
          <p:cNvSpPr>
            <a:spLocks noGrp="1"/>
          </p:cNvSpPr>
          <p:nvPr>
            <p:ph idx="1"/>
          </p:nvPr>
        </p:nvSpPr>
        <p:spPr/>
        <p:txBody>
          <a:bodyPr/>
          <a:lstStyle/>
          <a:p>
            <a:r>
              <a:rPr lang="en-US" dirty="0"/>
              <a:t>SAN was introduced to meet the demands of the storage system, increase the system efficiency &amp; capacity expansion </a:t>
            </a:r>
          </a:p>
          <a:p>
            <a:r>
              <a:rPr lang="en-US" dirty="0"/>
              <a:t>It transmits data between storage and storage or storage and client servers </a:t>
            </a:r>
          </a:p>
          <a:p>
            <a:r>
              <a:rPr lang="en-US" dirty="0"/>
              <a:t>It uses a Fiber Channel Fabric Topology</a:t>
            </a:r>
          </a:p>
          <a:p>
            <a:r>
              <a:rPr lang="en-US" dirty="0"/>
              <a:t>Data from multiple servers is stored is stored in dedicated areas called “Logical Unit Number” </a:t>
            </a:r>
          </a:p>
          <a:p>
            <a:r>
              <a:rPr lang="en-US" dirty="0"/>
              <a:t>Facilitates direct High Speed Data transfers between servers and storage devices</a:t>
            </a:r>
          </a:p>
        </p:txBody>
      </p:sp>
    </p:spTree>
    <p:extLst>
      <p:ext uri="{BB962C8B-B14F-4D97-AF65-F5344CB8AC3E}">
        <p14:creationId xmlns:p14="http://schemas.microsoft.com/office/powerpoint/2010/main" val="184168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C81D-F61C-490D-A85D-C54149D4EDC1}"/>
              </a:ext>
            </a:extLst>
          </p:cNvPr>
          <p:cNvSpPr>
            <a:spLocks noGrp="1"/>
          </p:cNvSpPr>
          <p:nvPr>
            <p:ph type="title"/>
          </p:nvPr>
        </p:nvSpPr>
        <p:spPr/>
        <p:txBody>
          <a:bodyPr>
            <a:normAutofit/>
          </a:bodyPr>
          <a:lstStyle/>
          <a:p>
            <a:r>
              <a:rPr lang="en-US" sz="2400" dirty="0"/>
              <a:t>Network attached storage  </a:t>
            </a:r>
            <a:r>
              <a:rPr lang="en-US" sz="2400" dirty="0">
                <a:solidFill>
                  <a:srgbClr val="FF0000"/>
                </a:solidFill>
              </a:rPr>
              <a:t>vs</a:t>
            </a:r>
            <a:r>
              <a:rPr lang="en-US" sz="2400" dirty="0"/>
              <a:t> storage area network</a:t>
            </a:r>
          </a:p>
        </p:txBody>
      </p:sp>
      <p:graphicFrame>
        <p:nvGraphicFramePr>
          <p:cNvPr id="4" name="Content Placeholder 3">
            <a:extLst>
              <a:ext uri="{FF2B5EF4-FFF2-40B4-BE49-F238E27FC236}">
                <a16:creationId xmlns:a16="http://schemas.microsoft.com/office/drawing/2014/main" id="{1CA1E591-8FE9-47B4-A932-B149767911D1}"/>
              </a:ext>
            </a:extLst>
          </p:cNvPr>
          <p:cNvGraphicFramePr>
            <a:graphicFrameLocks noGrp="1"/>
          </p:cNvGraphicFramePr>
          <p:nvPr>
            <p:ph idx="1"/>
            <p:extLst>
              <p:ext uri="{D42A27DB-BD31-4B8C-83A1-F6EECF244321}">
                <p14:modId xmlns:p14="http://schemas.microsoft.com/office/powerpoint/2010/main" val="2369875176"/>
              </p:ext>
            </p:extLst>
          </p:nvPr>
        </p:nvGraphicFramePr>
        <p:xfrm>
          <a:off x="1450975" y="2016124"/>
          <a:ext cx="9604376" cy="3089276"/>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817777563"/>
                    </a:ext>
                  </a:extLst>
                </a:gridCol>
                <a:gridCol w="4802188">
                  <a:extLst>
                    <a:ext uri="{9D8B030D-6E8A-4147-A177-3AD203B41FA5}">
                      <a16:colId xmlns:a16="http://schemas.microsoft.com/office/drawing/2014/main" val="1578373884"/>
                    </a:ext>
                  </a:extLst>
                </a:gridCol>
              </a:tblGrid>
              <a:tr h="772319">
                <a:tc>
                  <a:txBody>
                    <a:bodyPr/>
                    <a:lstStyle/>
                    <a:p>
                      <a:pPr algn="ctr"/>
                      <a:r>
                        <a:rPr lang="en-US" dirty="0"/>
                        <a:t>       Network Attached Storage (NAS)</a:t>
                      </a:r>
                    </a:p>
                  </a:txBody>
                  <a:tcPr/>
                </a:tc>
                <a:tc>
                  <a:txBody>
                    <a:bodyPr/>
                    <a:lstStyle/>
                    <a:p>
                      <a:pPr algn="ctr"/>
                      <a:r>
                        <a:rPr lang="en-US" dirty="0"/>
                        <a:t>          Storage Area Network (SAN)</a:t>
                      </a:r>
                    </a:p>
                  </a:txBody>
                  <a:tcPr/>
                </a:tc>
                <a:extLst>
                  <a:ext uri="{0D108BD9-81ED-4DB2-BD59-A6C34878D82A}">
                    <a16:rowId xmlns:a16="http://schemas.microsoft.com/office/drawing/2014/main" val="2981046993"/>
                  </a:ext>
                </a:extLst>
              </a:tr>
              <a:tr h="772319">
                <a:tc>
                  <a:txBody>
                    <a:bodyPr/>
                    <a:lstStyle/>
                    <a:p>
                      <a:pPr algn="ctr"/>
                      <a:r>
                        <a:rPr lang="en-US" dirty="0"/>
                        <a:t>Shared storage over shared network.</a:t>
                      </a:r>
                    </a:p>
                  </a:txBody>
                  <a:tcPr/>
                </a:tc>
                <a:tc>
                  <a:txBody>
                    <a:bodyPr/>
                    <a:lstStyle/>
                    <a:p>
                      <a:pPr algn="ctr"/>
                      <a:r>
                        <a:rPr lang="en-US" dirty="0"/>
                        <a:t>Shared storage over dedicated network.</a:t>
                      </a:r>
                    </a:p>
                  </a:txBody>
                  <a:tcPr/>
                </a:tc>
                <a:extLst>
                  <a:ext uri="{0D108BD9-81ED-4DB2-BD59-A6C34878D82A}">
                    <a16:rowId xmlns:a16="http://schemas.microsoft.com/office/drawing/2014/main" val="2291198147"/>
                  </a:ext>
                </a:extLst>
              </a:tr>
              <a:tr h="772319">
                <a:tc>
                  <a:txBody>
                    <a:bodyPr/>
                    <a:lstStyle/>
                    <a:p>
                      <a:pPr algn="ctr"/>
                      <a:r>
                        <a:rPr lang="en-US" dirty="0"/>
                        <a:t>Filesystem</a:t>
                      </a:r>
                    </a:p>
                  </a:txBody>
                  <a:tcPr/>
                </a:tc>
                <a:tc>
                  <a:txBody>
                    <a:bodyPr/>
                    <a:lstStyle/>
                    <a:p>
                      <a:pPr algn="ctr"/>
                      <a:r>
                        <a:rPr lang="en-US" dirty="0"/>
                        <a:t>Block storage</a:t>
                      </a:r>
                    </a:p>
                  </a:txBody>
                  <a:tcPr/>
                </a:tc>
                <a:extLst>
                  <a:ext uri="{0D108BD9-81ED-4DB2-BD59-A6C34878D82A}">
                    <a16:rowId xmlns:a16="http://schemas.microsoft.com/office/drawing/2014/main" val="1478115894"/>
                  </a:ext>
                </a:extLst>
              </a:tr>
              <a:tr h="772319">
                <a:tc>
                  <a:txBody>
                    <a:bodyPr/>
                    <a:lstStyle/>
                    <a:p>
                      <a:pPr algn="ctr"/>
                      <a:r>
                        <a:rPr lang="en-US" dirty="0"/>
                        <a:t>Easier management</a:t>
                      </a:r>
                    </a:p>
                  </a:txBody>
                  <a:tcPr/>
                </a:tc>
                <a:tc>
                  <a:txBody>
                    <a:bodyPr/>
                    <a:lstStyle/>
                    <a:p>
                      <a:pPr algn="ctr"/>
                      <a:r>
                        <a:rPr lang="en-US" dirty="0"/>
                        <a:t>Fast, but expensive</a:t>
                      </a:r>
                    </a:p>
                  </a:txBody>
                  <a:tcPr/>
                </a:tc>
                <a:extLst>
                  <a:ext uri="{0D108BD9-81ED-4DB2-BD59-A6C34878D82A}">
                    <a16:rowId xmlns:a16="http://schemas.microsoft.com/office/drawing/2014/main" val="3265043603"/>
                  </a:ext>
                </a:extLst>
              </a:tr>
            </a:tbl>
          </a:graphicData>
        </a:graphic>
      </p:graphicFrame>
    </p:spTree>
    <p:extLst>
      <p:ext uri="{BB962C8B-B14F-4D97-AF65-F5344CB8AC3E}">
        <p14:creationId xmlns:p14="http://schemas.microsoft.com/office/powerpoint/2010/main" val="259026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5AC3-1BDE-4910-8EEE-F06C92B861E4}"/>
              </a:ext>
            </a:extLst>
          </p:cNvPr>
          <p:cNvSpPr>
            <a:spLocks noGrp="1"/>
          </p:cNvSpPr>
          <p:nvPr>
            <p:ph type="title"/>
          </p:nvPr>
        </p:nvSpPr>
        <p:spPr/>
        <p:txBody>
          <a:bodyPr/>
          <a:lstStyle/>
          <a:p>
            <a:r>
              <a:rPr lang="en-US" dirty="0"/>
              <a:t>Network file system</a:t>
            </a:r>
          </a:p>
        </p:txBody>
      </p:sp>
      <p:sp>
        <p:nvSpPr>
          <p:cNvPr id="3" name="Content Placeholder 2">
            <a:extLst>
              <a:ext uri="{FF2B5EF4-FFF2-40B4-BE49-F238E27FC236}">
                <a16:creationId xmlns:a16="http://schemas.microsoft.com/office/drawing/2014/main" id="{050DFB88-43EB-4D0B-A4FE-6ACD9DFD9637}"/>
              </a:ext>
            </a:extLst>
          </p:cNvPr>
          <p:cNvSpPr>
            <a:spLocks noGrp="1"/>
          </p:cNvSpPr>
          <p:nvPr>
            <p:ph idx="1"/>
          </p:nvPr>
        </p:nvSpPr>
        <p:spPr/>
        <p:txBody>
          <a:bodyPr/>
          <a:lstStyle/>
          <a:p>
            <a:r>
              <a:rPr lang="en-US" b="1" dirty="0"/>
              <a:t>Network File System </a:t>
            </a:r>
            <a:r>
              <a:rPr lang="en-US" dirty="0"/>
              <a:t>is one of the most commonly used file sharing service</a:t>
            </a:r>
          </a:p>
          <a:p>
            <a:r>
              <a:rPr lang="en-US" dirty="0"/>
              <a:t>NFS was developed by Sun Microsystems for the Linux environment.</a:t>
            </a:r>
          </a:p>
          <a:p>
            <a:r>
              <a:rPr lang="en-US" dirty="0"/>
              <a:t>The NFS allows remote hosts to mount filesystems over a network and Interact with those filesystems as though they are mounted locally.</a:t>
            </a:r>
          </a:p>
          <a:p>
            <a:r>
              <a:rPr lang="en-US" dirty="0"/>
              <a:t>There are 3 versions of NFS: NFSv2, NFSv3, NFSv4.</a:t>
            </a:r>
          </a:p>
          <a:p>
            <a:r>
              <a:rPr lang="en-US" dirty="0"/>
              <a:t>Server ‘export’ and clients ‘mount’ the export.</a:t>
            </a:r>
          </a:p>
        </p:txBody>
      </p:sp>
    </p:spTree>
    <p:extLst>
      <p:ext uri="{BB962C8B-B14F-4D97-AF65-F5344CB8AC3E}">
        <p14:creationId xmlns:p14="http://schemas.microsoft.com/office/powerpoint/2010/main" val="5279947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1697</TotalTime>
  <Words>829</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Gallery</vt:lpstr>
      <vt:lpstr>Enterprise storage</vt:lpstr>
      <vt:lpstr>Introduction</vt:lpstr>
      <vt:lpstr>Benefits of Enterprise storage. </vt:lpstr>
      <vt:lpstr>Types of Enterprise storage</vt:lpstr>
      <vt:lpstr>Direct attached storage</vt:lpstr>
      <vt:lpstr>Network attached storage (Nas)</vt:lpstr>
      <vt:lpstr>Storage area network (SAN)</vt:lpstr>
      <vt:lpstr>Network attached storage  vs storage area network</vt:lpstr>
      <vt:lpstr>Network file system</vt:lpstr>
      <vt:lpstr>Common Internet file system (CIFS)</vt:lpstr>
      <vt:lpstr>Cloud storage</vt:lpstr>
      <vt:lpstr>Software defined storage</vt:lpstr>
      <vt:lpstr>Hyper convergence</vt:lpstr>
      <vt:lpstr>Some Important storage concepts</vt:lpstr>
      <vt:lpstr>PowerPoint Presentation</vt:lpstr>
      <vt:lpstr>RAID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storage</dc:title>
  <dc:creator>Panathula, VenkataMuraliSaiVihari</dc:creator>
  <cp:lastModifiedBy>Panathula, VenkataMuraliSaiVihari</cp:lastModifiedBy>
  <cp:revision>21</cp:revision>
  <dcterms:created xsi:type="dcterms:W3CDTF">2020-05-02T12:05:32Z</dcterms:created>
  <dcterms:modified xsi:type="dcterms:W3CDTF">2020-05-07T12:41:21Z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Vihari.Panathula@emc.com</vt:lpwstr>
  </property>
  <property fmtid="{D5CDD505-2E9C-101B-9397-08002B2CF9AE}" pid="5" name="MSIP_Label_7de70ee2-0cb4-4d60-aee5-75ef2c4c8a90_SetDate">
    <vt:lpwstr>2020-05-02T12:34:26.4419738Z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ActionId">
    <vt:lpwstr>0223afa8-ba5a-4e3b-a10a-02b2af14be51</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Vihari.Panathula@emc.com</vt:lpwstr>
  </property>
  <property fmtid="{D5CDD505-2E9C-101B-9397-08002B2CF9AE}" pid="13" name="MSIP_Label_da6fab74-d5af-4af7-a9a4-78d84655a626_SetDate">
    <vt:lpwstr>2020-05-02T12:34:26.4419738Z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ActionId">
    <vt:lpwstr>0223afa8-ba5a-4e3b-a10a-02b2af14be51</vt:lpwstr>
  </property>
  <property fmtid="{D5CDD505-2E9C-101B-9397-08002B2CF9AE}" pid="17" name="MSIP_Label_da6fab74-d5af-4af7-a9a4-78d84655a626_Parent">
    <vt:lpwstr>7de70ee2-0cb4-4d60-aee5-75ef2c4c8a90</vt:lpwstr>
  </property>
  <property fmtid="{D5CDD505-2E9C-101B-9397-08002B2CF9AE}" pid="18" name="MSIP_Label_da6fab74-d5af-4af7-a9a4-78d84655a626_Extended_MSFT_Method">
    <vt:lpwstr>Manual</vt:lpwstr>
  </property>
  <property fmtid="{D5CDD505-2E9C-101B-9397-08002B2CF9AE}" pid="19" name="aiplabel">
    <vt:lpwstr>Internal Use Visual Marking</vt:lpwstr>
  </property>
</Properties>
</file>