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038"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matplotlib.org/stable/users/index.html" TargetMode="External"/><Relationship Id="rId1" Type="http://schemas.openxmlformats.org/officeDocument/2006/relationships/slideLayout" Target="../slideLayouts/slideLayout4.xml"/><Relationship Id="rId4" Type="http://schemas.openxmlformats.org/officeDocument/2006/relationships/hyperlink" Target="https://pandas.pydata.org/docs/user_guide/index.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05200" y="2104807"/>
            <a:ext cx="5715000" cy="505908"/>
          </a:xfrm>
          <a:prstGeom prst="rect">
            <a:avLst/>
          </a:prstGeom>
        </p:spPr>
        <p:txBody>
          <a:bodyPr vert="horz" wrap="square" lIns="0" tIns="13335" rIns="0" bIns="0" rtlCol="0">
            <a:spAutoFit/>
          </a:bodyPr>
          <a:lstStyle/>
          <a:p>
            <a:pPr marL="12700">
              <a:lnSpc>
                <a:spcPct val="100000"/>
              </a:lnSpc>
              <a:spcBef>
                <a:spcPts val="105"/>
              </a:spcBef>
            </a:pPr>
            <a:r>
              <a:rPr lang="en-US" sz="3200" b="1" spc="-200" dirty="0">
                <a:solidFill>
                  <a:srgbClr val="1382AC"/>
                </a:solidFill>
                <a:latin typeface="Arial"/>
                <a:ea typeface="+mj-ea"/>
                <a:cs typeface="Arial"/>
              </a:rPr>
              <a:t>Play </a:t>
            </a:r>
            <a:r>
              <a:rPr lang="en-US" sz="3200" b="1" spc="-200" dirty="0" smtClean="0">
                <a:solidFill>
                  <a:srgbClr val="1382AC"/>
                </a:solidFill>
                <a:latin typeface="Arial"/>
                <a:ea typeface="+mj-ea"/>
                <a:cs typeface="Arial"/>
              </a:rPr>
              <a:t>Store App Review </a:t>
            </a:r>
            <a:r>
              <a:rPr lang="en-US" sz="3200" b="1" spc="-200" dirty="0">
                <a:solidFill>
                  <a:srgbClr val="1382AC"/>
                </a:solidFill>
                <a:latin typeface="Arial"/>
                <a:ea typeface="+mj-ea"/>
                <a:cs typeface="Arial"/>
              </a:rPr>
              <a:t>Analysis</a:t>
            </a:r>
            <a:endParaRPr sz="3200" b="1" spc="-200" dirty="0">
              <a:solidFill>
                <a:srgbClr val="1382AC"/>
              </a:solidFill>
              <a:latin typeface="Arial"/>
              <a:ea typeface="+mj-ea"/>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smtClean="0">
                <a:solidFill>
                  <a:srgbClr val="1382AC"/>
                </a:solidFill>
              </a:rPr>
              <a:t>P</a:t>
            </a:r>
            <a:r>
              <a:rPr sz="3200" spc="20" dirty="0" smtClean="0">
                <a:solidFill>
                  <a:srgbClr val="1382AC"/>
                </a:solidFill>
              </a:rPr>
              <a:t>R</a:t>
            </a:r>
            <a:r>
              <a:rPr sz="3200" spc="-20" dirty="0" smtClean="0">
                <a:solidFill>
                  <a:srgbClr val="1382AC"/>
                </a:solidFill>
              </a:rPr>
              <a:t>O</a:t>
            </a:r>
            <a:r>
              <a:rPr sz="3200" spc="15" dirty="0" smtClean="0">
                <a:solidFill>
                  <a:srgbClr val="1382AC"/>
                </a:solidFill>
              </a:rPr>
              <a:t>J</a:t>
            </a:r>
            <a:r>
              <a:rPr sz="3200" spc="40" dirty="0" smtClean="0">
                <a:solidFill>
                  <a:srgbClr val="1382AC"/>
                </a:solidFill>
              </a:rPr>
              <a:t>E</a:t>
            </a:r>
            <a:r>
              <a:rPr sz="3200" spc="20" dirty="0" smtClean="0">
                <a:solidFill>
                  <a:srgbClr val="1382AC"/>
                </a:solidFill>
              </a:rPr>
              <a:t>CT</a:t>
            </a:r>
            <a:endParaRPr sz="3200" dirty="0"/>
          </a:p>
        </p:txBody>
      </p:sp>
      <p:sp>
        <p:nvSpPr>
          <p:cNvPr id="4" name="object 4"/>
          <p:cNvSpPr txBox="1"/>
          <p:nvPr/>
        </p:nvSpPr>
        <p:spPr>
          <a:xfrm>
            <a:off x="447675" y="3086100"/>
            <a:ext cx="11296650" cy="2816156"/>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marL="2763520">
              <a:lnSpc>
                <a:spcPct val="100000"/>
              </a:lnSpc>
            </a:pPr>
            <a:endParaRPr lang="en-IN" sz="1750" dirty="0">
              <a:latin typeface="Times New Roman"/>
              <a:cs typeface="Times New Roman"/>
            </a:endParaRPr>
          </a:p>
          <a:p>
            <a:pPr marL="2763520" algn="just">
              <a:lnSpc>
                <a:spcPct val="100000"/>
              </a:lnSpc>
            </a:pPr>
            <a:endParaRPr lang="en-IN" sz="1750" b="1" spc="15" dirty="0">
              <a:solidFill>
                <a:srgbClr val="1382AC"/>
              </a:solidFill>
              <a:latin typeface="Times New Roman"/>
              <a:cs typeface="Times New Roman"/>
            </a:endParaRPr>
          </a:p>
          <a:p>
            <a:pPr marL="2763520" algn="just">
              <a:lnSpc>
                <a:spcPct val="100000"/>
              </a:lnSpc>
            </a:pPr>
            <a:r>
              <a:rPr sz="2000" b="1" spc="15" dirty="0" smtClean="0">
                <a:solidFill>
                  <a:srgbClr val="1382AC"/>
                </a:solidFill>
                <a:latin typeface="Arial"/>
                <a:cs typeface="Arial"/>
              </a:rPr>
              <a:t>P</a:t>
            </a:r>
            <a:r>
              <a:rPr sz="2000" b="1" spc="40" dirty="0" smtClean="0">
                <a:solidFill>
                  <a:srgbClr val="1382AC"/>
                </a:solidFill>
                <a:latin typeface="Arial"/>
                <a:cs typeface="Arial"/>
              </a:rPr>
              <a:t>r</a:t>
            </a:r>
            <a:r>
              <a:rPr sz="2000" b="1" spc="15" dirty="0" smtClean="0">
                <a:solidFill>
                  <a:srgbClr val="1382AC"/>
                </a:solidFill>
                <a:latin typeface="Arial"/>
                <a:cs typeface="Arial"/>
              </a:rPr>
              <a:t>es</a:t>
            </a:r>
            <a:r>
              <a:rPr sz="2000" b="1" spc="5" dirty="0" smtClean="0">
                <a:solidFill>
                  <a:srgbClr val="1382AC"/>
                </a:solidFill>
                <a:latin typeface="Arial"/>
                <a:cs typeface="Arial"/>
              </a:rPr>
              <a:t>e</a:t>
            </a:r>
            <a:r>
              <a:rPr sz="2000" b="1" spc="45" dirty="0" smtClean="0">
                <a:solidFill>
                  <a:srgbClr val="1382AC"/>
                </a:solidFill>
                <a:latin typeface="Arial"/>
                <a:cs typeface="Arial"/>
              </a:rPr>
              <a:t>n</a:t>
            </a:r>
            <a:r>
              <a:rPr sz="2000" b="1" spc="10" dirty="0" smtClean="0">
                <a:solidFill>
                  <a:srgbClr val="1382AC"/>
                </a:solidFill>
                <a:latin typeface="Arial"/>
                <a:cs typeface="Arial"/>
              </a:rPr>
              <a:t>ted</a:t>
            </a:r>
            <a:r>
              <a:rPr sz="2000" b="1" spc="-150" dirty="0" smtClean="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sz="2000" b="1" spc="10" dirty="0">
                <a:solidFill>
                  <a:srgbClr val="1382AC"/>
                </a:solidFill>
                <a:latin typeface="Arial"/>
                <a:cs typeface="Arial"/>
              </a:rPr>
              <a:t>1.</a:t>
            </a:r>
            <a:r>
              <a:rPr sz="2000" b="1" spc="-75" dirty="0">
                <a:solidFill>
                  <a:srgbClr val="1382AC"/>
                </a:solidFill>
                <a:latin typeface="Arial"/>
                <a:cs typeface="Arial"/>
              </a:rPr>
              <a:t> </a:t>
            </a:r>
            <a:r>
              <a:rPr lang="en-IN" sz="2000" b="1" spc="10" dirty="0" err="1" smtClean="0">
                <a:solidFill>
                  <a:srgbClr val="1382AC"/>
                </a:solidFill>
                <a:latin typeface="Arial"/>
                <a:cs typeface="Arial"/>
              </a:rPr>
              <a:t>Viharika.B</a:t>
            </a:r>
            <a:r>
              <a:rPr sz="2000" b="1" dirty="0" smtClean="0">
                <a:solidFill>
                  <a:srgbClr val="1382AC"/>
                </a:solidFill>
                <a:latin typeface="Arial"/>
                <a:cs typeface="Arial"/>
              </a:rPr>
              <a:t>-</a:t>
            </a:r>
            <a:r>
              <a:rPr lang="en-IN" sz="2000" b="1" spc="-25" dirty="0" err="1" smtClean="0">
                <a:solidFill>
                  <a:srgbClr val="1382AC"/>
                </a:solidFill>
                <a:latin typeface="Arial"/>
                <a:cs typeface="Arial"/>
              </a:rPr>
              <a:t>Alagappa</a:t>
            </a:r>
            <a:r>
              <a:rPr lang="en-IN" sz="2000" b="1" spc="-25" dirty="0" smtClean="0">
                <a:solidFill>
                  <a:srgbClr val="1382AC"/>
                </a:solidFill>
                <a:latin typeface="Arial"/>
                <a:cs typeface="Arial"/>
              </a:rPr>
              <a:t> College of Technology(Anna University)</a:t>
            </a:r>
            <a:r>
              <a:rPr sz="2000" b="1" dirty="0" smtClean="0">
                <a:solidFill>
                  <a:srgbClr val="1382AC"/>
                </a:solidFill>
                <a:latin typeface="Arial"/>
                <a:cs typeface="Arial"/>
              </a:rPr>
              <a:t>-</a:t>
            </a:r>
            <a:r>
              <a:rPr lang="en-IN" sz="2000" b="1" spc="-25" dirty="0" smtClean="0">
                <a:solidFill>
                  <a:srgbClr val="1382AC"/>
                </a:solidFill>
                <a:latin typeface="Arial"/>
                <a:cs typeface="Arial"/>
              </a:rPr>
              <a:t>Pharmaceutical Technology</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Box 2"/>
          <p:cNvSpPr txBox="1"/>
          <p:nvPr/>
        </p:nvSpPr>
        <p:spPr>
          <a:xfrm>
            <a:off x="614997" y="1676400"/>
            <a:ext cx="10967403"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proposed solution lays the foundation from ongoing advancements in the realm of app review </a:t>
            </a:r>
            <a:r>
              <a:rPr lang="en-US" dirty="0" smtClean="0">
                <a:latin typeface="Arial" panose="020B0604020202020204" pitchFamily="34" charset="0"/>
                <a:cs typeface="Arial" panose="020B0604020202020204" pitchFamily="34" charset="0"/>
              </a:rPr>
              <a:t>optimization</a:t>
            </a:r>
            <a:r>
              <a:rPr lang="en-US" dirty="0">
                <a:latin typeface="Arial" panose="020B0604020202020204" pitchFamily="34" charset="0"/>
                <a:cs typeface="Arial" panose="020B0604020202020204" pitchFamily="34" charset="0"/>
              </a:rPr>
              <a:t>. Here are key areas for future exploration and </a:t>
            </a:r>
            <a:r>
              <a:rPr lang="en-US" dirty="0" smtClean="0">
                <a:latin typeface="Arial" panose="020B0604020202020204" pitchFamily="34" charset="0"/>
                <a:cs typeface="Arial" panose="020B0604020202020204" pitchFamily="34" charset="0"/>
              </a:rPr>
              <a:t>enhancement:</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Real-time predictions:</a:t>
            </a:r>
            <a:endParaRPr lang="en-IN"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Move towards real time predictive models that account for app success and dynamic factors to provide Google play store app users with up-to-the-minute insights for app reviews.</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Personalization </a:t>
            </a:r>
            <a:r>
              <a:rPr lang="en-US" b="1" dirty="0">
                <a:latin typeface="Arial" panose="020B0604020202020204" pitchFamily="34" charset="0"/>
                <a:cs typeface="Arial" panose="020B0604020202020204" pitchFamily="34" charset="0"/>
              </a:rPr>
              <a:t>and </a:t>
            </a:r>
            <a:r>
              <a:rPr lang="en-US" b="1" dirty="0" smtClean="0">
                <a:latin typeface="Arial" panose="020B0604020202020204" pitchFamily="34" charset="0"/>
                <a:cs typeface="Arial" panose="020B0604020202020204" pitchFamily="34" charset="0"/>
              </a:rPr>
              <a:t>customization</a:t>
            </a:r>
            <a:r>
              <a:rPr lang="en-US" b="1" dirty="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Enhance the predictive models to offer more </a:t>
            </a:r>
            <a:r>
              <a:rPr lang="en-US" dirty="0" smtClean="0">
                <a:latin typeface="Arial" panose="020B0604020202020204" pitchFamily="34" charset="0"/>
                <a:cs typeface="Arial" panose="020B0604020202020204" pitchFamily="34" charset="0"/>
              </a:rPr>
              <a:t>personalized </a:t>
            </a:r>
            <a:r>
              <a:rPr lang="en-US" dirty="0">
                <a:latin typeface="Arial" panose="020B0604020202020204" pitchFamily="34" charset="0"/>
                <a:cs typeface="Arial" panose="020B0604020202020204" pitchFamily="34" charset="0"/>
              </a:rPr>
              <a:t>recommendations by considering individual app reviewer preferences, rating, and thumbs up count providing a tailor experience for each app </a:t>
            </a:r>
            <a:r>
              <a:rPr lang="en-US" dirty="0" smtClean="0">
                <a:latin typeface="Arial" panose="020B0604020202020204" pitchFamily="34" charset="0"/>
                <a:cs typeface="Arial" panose="020B0604020202020204" pitchFamily="34" charset="0"/>
              </a:rPr>
              <a:t>review.</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3" name="TextBox 2"/>
          <p:cNvSpPr txBox="1"/>
          <p:nvPr/>
        </p:nvSpPr>
        <p:spPr>
          <a:xfrm>
            <a:off x="457200" y="1600200"/>
            <a:ext cx="10845800" cy="2308324"/>
          </a:xfrm>
          <a:prstGeom prst="rect">
            <a:avLst/>
          </a:prstGeom>
          <a:noFill/>
        </p:spPr>
        <p:txBody>
          <a:bodyPr wrap="square" rtlCol="0">
            <a:spAutoFit/>
          </a:bodyPr>
          <a:lstStyle/>
          <a:p>
            <a:r>
              <a:rPr lang="en-IN" dirty="0" smtClean="0">
                <a:hlinkClick r:id="rId2"/>
              </a:rPr>
              <a:t>https://edunetfoundationorgmy.sharepoint.com/:x:/g/personal/shabaz_edunetfoundation_org/ESpO815l5R9Aruy5jgsatkcBLyst5OdlVPUnodRvz11VkA?e=CeN6Vo</a:t>
            </a:r>
          </a:p>
          <a:p>
            <a:pPr marL="285750" indent="-285750">
              <a:buFont typeface="Arial" panose="020B0604020202020204" pitchFamily="34" charset="0"/>
              <a:buChar char="•"/>
            </a:pPr>
            <a:endParaRPr lang="en-IN" dirty="0" smtClean="0">
              <a:hlinkClick r:id="rId2"/>
            </a:endParaRPr>
          </a:p>
          <a:p>
            <a:r>
              <a:rPr lang="en-IN" dirty="0" smtClean="0">
                <a:hlinkClick r:id="rId2"/>
              </a:rPr>
              <a:t>https://matplotlib.org/stable/users/index.html</a:t>
            </a:r>
            <a:endParaRPr lang="en-IN" dirty="0" smtClean="0"/>
          </a:p>
          <a:p>
            <a:pPr marL="285750" indent="-285750">
              <a:buFont typeface="Arial" panose="020B0604020202020204" pitchFamily="34" charset="0"/>
              <a:buChar char="•"/>
            </a:pPr>
            <a:endParaRPr lang="en-IN" dirty="0" smtClean="0">
              <a:hlinkClick r:id="rId3"/>
            </a:endParaRPr>
          </a:p>
          <a:p>
            <a:r>
              <a:rPr lang="en-IN" dirty="0" smtClean="0">
                <a:hlinkClick r:id="rId3"/>
              </a:rPr>
              <a:t>https://seaborn.pydata.org/</a:t>
            </a:r>
            <a:endParaRPr lang="en-IN" dirty="0" smtClean="0"/>
          </a:p>
          <a:p>
            <a:pPr marL="285750" indent="-285750">
              <a:buFont typeface="Arial" panose="020B0604020202020204" pitchFamily="34" charset="0"/>
              <a:buChar char="•"/>
            </a:pPr>
            <a:endParaRPr lang="en-IN" dirty="0" smtClean="0">
              <a:hlinkClick r:id="rId4"/>
            </a:endParaRPr>
          </a:p>
          <a:p>
            <a:r>
              <a:rPr lang="en-IN" dirty="0" smtClean="0">
                <a:hlinkClick r:id="rId4"/>
              </a:rPr>
              <a:t>https://pandas.pydata.org/docs/user_guide/index.html</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dirty="0"/>
          </a:p>
        </p:txBody>
      </p:sp>
      <p:sp>
        <p:nvSpPr>
          <p:cNvPr id="3" name="TextBox 2"/>
          <p:cNvSpPr txBox="1"/>
          <p:nvPr/>
        </p:nvSpPr>
        <p:spPr>
          <a:xfrm>
            <a:off x="660400" y="1828800"/>
            <a:ext cx="10845800"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Play Store apps data has enormous potential to drive app-making businesses to success. Actionable insights can be drawn for developers to work on and capture the Android market</a:t>
            </a:r>
            <a:r>
              <a:rPr lang="en-US" dirty="0" smtClean="0">
                <a:latin typeface="Arial" panose="020B0604020202020204" pitchFamily="34" charset="0"/>
                <a:cs typeface="Arial" panose="020B0604020202020204" pitchFamily="34" charset="0"/>
              </a:rPr>
              <a:t>. Play Store is one of the largest and most popular android app stores with over a million apps and the app reviews have a significant impact on the success of an app, influencing download rates, user engagement, and long-term retention.</a:t>
            </a:r>
          </a:p>
          <a:p>
            <a:r>
              <a:rPr lang="en-US" dirty="0" smtClean="0">
                <a:latin typeface="Arial" panose="020B0604020202020204" pitchFamily="34" charset="0"/>
                <a:cs typeface="Arial" panose="020B0604020202020204" pitchFamily="34" charset="0"/>
              </a:rPr>
              <a:t>Our main objective is to analyze the dataset and find out which features contribute to app success and how app review features affect the user engagement with the app</a:t>
            </a:r>
            <a:r>
              <a:rPr lang="en-US" dirty="0" smtClean="0"/>
              <a:t>.</a:t>
            </a:r>
            <a:r>
              <a:rPr lang="en-US" dirty="0"/>
              <a:t>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4" name="TextBox 3"/>
          <p:cNvSpPr txBox="1"/>
          <p:nvPr/>
        </p:nvSpPr>
        <p:spPr>
          <a:xfrm>
            <a:off x="533400" y="1676400"/>
            <a:ext cx="11049000" cy="3416320"/>
          </a:xfrm>
          <a:prstGeom prst="rect">
            <a:avLst/>
          </a:prstGeom>
          <a:noFill/>
        </p:spPr>
        <p:txBody>
          <a:bodyPr wrap="square" rtlCol="0">
            <a:spAutoFit/>
          </a:bodyPr>
          <a:lstStyle/>
          <a:p>
            <a:r>
              <a:rPr lang="en-IN" dirty="0" smtClean="0">
                <a:latin typeface="Arial" panose="020B0604020202020204" pitchFamily="34" charset="0"/>
                <a:cs typeface="Arial" panose="020B0604020202020204" pitchFamily="34" charset="0"/>
              </a:rPr>
              <a:t>App version has significant impact on app success. This may be due to feature updates which provide improvements in user interface(UI), bug fixes, and performance enhancements. These updates can attract existing users to continue using the app and encourage new users to download it. Overall it enhances user experience and user engagement.</a:t>
            </a:r>
          </a:p>
          <a:p>
            <a:r>
              <a:rPr lang="en-IN" dirty="0" smtClean="0">
                <a:latin typeface="Arial" panose="020B0604020202020204" pitchFamily="34" charset="0"/>
                <a:cs typeface="Arial" panose="020B0604020202020204" pitchFamily="34" charset="0"/>
              </a:rPr>
              <a:t>High rating with high thumbs-up count contribute to app success. They contribute to overall success of app by increasing visibility, user trust, downloads, engagement, retention, and monetization opportunities.</a:t>
            </a:r>
          </a:p>
          <a:p>
            <a:r>
              <a:rPr lang="en-IN" dirty="0" smtClean="0">
                <a:latin typeface="Arial" panose="020B0604020202020204" pitchFamily="34" charset="0"/>
                <a:cs typeface="Arial" panose="020B0604020202020204" pitchFamily="34" charset="0"/>
              </a:rPr>
              <a:t>The legitimacy of the rating of a review can be inferred from the thumbs-up count, hence it can be considered as a pathway for review data analysis.</a:t>
            </a:r>
          </a:p>
          <a:p>
            <a:r>
              <a:rPr lang="en-IN" dirty="0" smtClean="0">
                <a:latin typeface="Arial" panose="020B0604020202020204" pitchFamily="34" charset="0"/>
                <a:cs typeface="Arial" panose="020B0604020202020204" pitchFamily="34" charset="0"/>
              </a:rPr>
              <a:t>By leveraging insights from user reviews, developers can iteratively improve their app, address user concerns, and create a more enjoyable and valuable experience for their users, ultimately driving app success and user satisfaction.</a:t>
            </a:r>
          </a:p>
          <a:p>
            <a:r>
              <a:rPr lang="en-IN" dirty="0" smtClean="0">
                <a:latin typeface="Arial" panose="020B0604020202020204" pitchFamily="34" charset="0"/>
                <a:cs typeface="Arial" panose="020B0604020202020204"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5" name="TextBox 4"/>
          <p:cNvSpPr txBox="1"/>
          <p:nvPr/>
        </p:nvSpPr>
        <p:spPr>
          <a:xfrm>
            <a:off x="457200" y="1600200"/>
            <a:ext cx="11125200" cy="369332"/>
          </a:xfrm>
          <a:prstGeom prst="rect">
            <a:avLst/>
          </a:prstGeom>
          <a:noFill/>
        </p:spPr>
        <p:txBody>
          <a:bodyPr wrap="square" rtlCol="0">
            <a:spAutoFit/>
          </a:bodyPr>
          <a:lstStyle/>
          <a:p>
            <a:endParaRPr lang="en-IN" dirty="0">
              <a:latin typeface="Arial" panose="020B0604020202020204" pitchFamily="34" charset="0"/>
              <a:cs typeface="Arial" panose="020B0604020202020204" pitchFamily="34" charset="0"/>
            </a:endParaRPr>
          </a:p>
        </p:txBody>
      </p:sp>
      <p:sp>
        <p:nvSpPr>
          <p:cNvPr id="6" name="TextBox 5"/>
          <p:cNvSpPr txBox="1"/>
          <p:nvPr/>
        </p:nvSpPr>
        <p:spPr>
          <a:xfrm>
            <a:off x="660400" y="1447800"/>
            <a:ext cx="10845800" cy="5632311"/>
          </a:xfrm>
          <a:prstGeom prst="rect">
            <a:avLst/>
          </a:prstGeom>
          <a:noFill/>
        </p:spPr>
        <p:txBody>
          <a:bodyPr wrap="square" rtlCol="0">
            <a:spAutoFit/>
          </a:bodyPr>
          <a:lstStyle/>
          <a:p>
            <a:r>
              <a:rPr lang="en-IN" dirty="0" smtClean="0">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 requirements</a:t>
            </a:r>
            <a:r>
              <a:rPr lang="en-IN" dirty="0" smtClean="0">
                <a:latin typeface="Arial" panose="020B0604020202020204" pitchFamily="34" charset="0"/>
                <a:cs typeface="Arial" panose="020B0604020202020204" pitchFamily="34" charset="0"/>
              </a:rPr>
              <a:t>:</a:t>
            </a:r>
          </a:p>
          <a:p>
            <a:r>
              <a:rPr lang="en-IN" b="1" dirty="0" smtClean="0">
                <a:latin typeface="Arial" panose="020B0604020202020204" pitchFamily="34" charset="0"/>
                <a:cs typeface="Arial" panose="020B0604020202020204" pitchFamily="34" charset="0"/>
              </a:rPr>
              <a:t>1. Hardware:</a:t>
            </a:r>
          </a:p>
          <a:p>
            <a:r>
              <a:rPr lang="en-IN" dirty="0" smtClean="0">
                <a:latin typeface="Arial" panose="020B0604020202020204" pitchFamily="34" charset="0"/>
                <a:cs typeface="Arial" panose="020B0604020202020204" pitchFamily="34" charset="0"/>
              </a:rPr>
              <a:t>A computer with sufficient processing power, preferably with multiple cores or a CPU for faster training of machine learning models. Adequate RAM to handle the size of the dataset and computational requirements.</a:t>
            </a:r>
          </a:p>
          <a:p>
            <a:r>
              <a:rPr lang="en-IN" b="1" dirty="0" smtClean="0">
                <a:latin typeface="Arial" panose="020B0604020202020204" pitchFamily="34" charset="0"/>
                <a:cs typeface="Arial" panose="020B0604020202020204" pitchFamily="34" charset="0"/>
              </a:rPr>
              <a:t>2. Software:</a:t>
            </a:r>
          </a:p>
          <a:p>
            <a:r>
              <a:rPr lang="en-IN" dirty="0" smtClean="0">
                <a:latin typeface="Arial" panose="020B0604020202020204" pitchFamily="34" charset="0"/>
                <a:cs typeface="Arial" panose="020B0604020202020204" pitchFamily="34" charset="0"/>
              </a:rPr>
              <a:t>An operating system compatible with the required machine learning platform.</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Library requirements:</a:t>
            </a:r>
          </a:p>
          <a:p>
            <a:pPr marL="342900" indent="-342900">
              <a:buAutoNum type="arabicPeriod"/>
            </a:pPr>
            <a:r>
              <a:rPr lang="en-IN" b="1" dirty="0" smtClean="0">
                <a:latin typeface="Arial" panose="020B0604020202020204" pitchFamily="34" charset="0"/>
                <a:cs typeface="Arial" panose="020B0604020202020204" pitchFamily="34" charset="0"/>
              </a:rPr>
              <a:t>Data processing and analysis:</a:t>
            </a:r>
          </a:p>
          <a:p>
            <a:r>
              <a:rPr lang="en-IN" dirty="0" smtClean="0">
                <a:latin typeface="Arial" panose="020B0604020202020204" pitchFamily="34" charset="0"/>
                <a:cs typeface="Arial" panose="020B0604020202020204" pitchFamily="34" charset="0"/>
              </a:rPr>
              <a:t>Pandas(for data manipulation and analysis), </a:t>
            </a:r>
            <a:r>
              <a:rPr lang="en-IN" dirty="0" err="1" smtClean="0">
                <a:latin typeface="Arial" panose="020B0604020202020204" pitchFamily="34" charset="0"/>
                <a:cs typeface="Arial" panose="020B0604020202020204" pitchFamily="34" charset="0"/>
              </a:rPr>
              <a:t>NumPy</a:t>
            </a:r>
            <a:r>
              <a:rPr lang="en-IN" dirty="0" smtClean="0">
                <a:latin typeface="Arial" panose="020B0604020202020204" pitchFamily="34" charset="0"/>
                <a:cs typeface="Arial" panose="020B0604020202020204" pitchFamily="34" charset="0"/>
              </a:rPr>
              <a:t>(for numerical operations on data)</a:t>
            </a:r>
          </a:p>
          <a:p>
            <a:r>
              <a:rPr lang="en-IN" b="1" dirty="0" smtClean="0">
                <a:latin typeface="Arial" panose="020B0604020202020204" pitchFamily="34" charset="0"/>
                <a:cs typeface="Arial" panose="020B0604020202020204" pitchFamily="34" charset="0"/>
              </a:rPr>
              <a:t>2. Data visualization:</a:t>
            </a:r>
          </a:p>
          <a:p>
            <a:r>
              <a:rPr lang="en-IN" dirty="0" err="1" smtClean="0">
                <a:latin typeface="Arial" panose="020B0604020202020204" pitchFamily="34" charset="0"/>
                <a:cs typeface="Arial" panose="020B0604020202020204" pitchFamily="34" charset="0"/>
              </a:rPr>
              <a:t>Matplotlib</a:t>
            </a:r>
            <a:r>
              <a:rPr lang="en-IN" dirty="0">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Seaborn</a:t>
            </a:r>
            <a:r>
              <a:rPr lang="en-IN" dirty="0" smtClean="0">
                <a:latin typeface="Arial" panose="020B0604020202020204" pitchFamily="34" charset="0"/>
                <a:cs typeface="Arial" panose="020B0604020202020204" pitchFamily="34" charset="0"/>
              </a:rPr>
              <a:t>(for creating visualizations to understand data patterns)</a:t>
            </a:r>
          </a:p>
          <a:p>
            <a:endParaRPr lang="en-IN" dirty="0" smtClean="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533400"/>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5" name="TextBox 4"/>
          <p:cNvSpPr txBox="1"/>
          <p:nvPr/>
        </p:nvSpPr>
        <p:spPr>
          <a:xfrm>
            <a:off x="838200" y="1371600"/>
            <a:ext cx="10744200" cy="5078313"/>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Data </a:t>
            </a:r>
            <a:r>
              <a:rPr lang="en-US" b="1" dirty="0" smtClean="0">
                <a:latin typeface="Arial" panose="020B0604020202020204" pitchFamily="34" charset="0"/>
                <a:cs typeface="Arial" panose="020B0604020202020204" pitchFamily="34" charset="0"/>
              </a:rPr>
              <a:t>exploration:</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Explore the Google play store app review dataset’s structure, feature and target </a:t>
            </a:r>
            <a:r>
              <a:rPr lang="en-US" dirty="0" smtClean="0">
                <a:latin typeface="Arial" panose="020B0604020202020204" pitchFamily="34" charset="0"/>
                <a:cs typeface="Arial" panose="020B0604020202020204" pitchFamily="34" charset="0"/>
              </a:rPr>
              <a:t>variables.</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Identify potential patterns, correlations and </a:t>
            </a:r>
            <a:r>
              <a:rPr lang="en-US" dirty="0" smtClean="0">
                <a:latin typeface="Arial" panose="020B0604020202020204" pitchFamily="34" charset="0"/>
                <a:cs typeface="Arial" panose="020B0604020202020204" pitchFamily="34" charset="0"/>
              </a:rPr>
              <a:t>outlines.</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Problem </a:t>
            </a:r>
            <a:r>
              <a:rPr lang="en-US" b="1" dirty="0" smtClean="0">
                <a:latin typeface="Arial" panose="020B0604020202020204" pitchFamily="34" charset="0"/>
                <a:cs typeface="Arial" panose="020B0604020202020204" pitchFamily="34" charset="0"/>
              </a:rPr>
              <a:t>Formulation:</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Define the problem: To predict correlation between app engagement and success using app review </a:t>
            </a:r>
            <a:r>
              <a:rPr lang="en-US" dirty="0" smtClean="0">
                <a:latin typeface="Arial" panose="020B0604020202020204" pitchFamily="34" charset="0"/>
                <a:cs typeface="Arial" panose="020B0604020202020204" pitchFamily="34" charset="0"/>
              </a:rPr>
              <a:t>dataset.</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Algorithm </a:t>
            </a:r>
            <a:r>
              <a:rPr lang="en-US" b="1" dirty="0" smtClean="0">
                <a:latin typeface="Arial" panose="020B0604020202020204" pitchFamily="34" charset="0"/>
                <a:cs typeface="Arial" panose="020B0604020202020204" pitchFamily="34" charset="0"/>
              </a:rPr>
              <a:t>Selection:</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Regression task </a:t>
            </a:r>
            <a:r>
              <a:rPr lang="en-US"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Consider the bar graph and correlation </a:t>
            </a:r>
            <a:r>
              <a:rPr lang="en-US"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Classification </a:t>
            </a:r>
            <a:r>
              <a:rPr lang="en-US" dirty="0" smtClean="0">
                <a:latin typeface="Arial" panose="020B0604020202020204" pitchFamily="34" charset="0"/>
                <a:cs typeface="Arial" panose="020B0604020202020204" pitchFamily="34" charset="0"/>
              </a:rPr>
              <a:t>task: </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Consider scatterplot and distribution </a:t>
            </a:r>
            <a:r>
              <a:rPr lang="en-US" dirty="0" smtClean="0">
                <a:latin typeface="Arial" panose="020B0604020202020204" pitchFamily="34" charset="0"/>
                <a:cs typeface="Arial" panose="020B0604020202020204" pitchFamily="34" charset="0"/>
              </a:rPr>
              <a:t>plot.</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Data Collection</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Gather historical app review dataset including information on rating, size, </a:t>
            </a:r>
            <a:r>
              <a:rPr lang="en-US" dirty="0" smtClean="0">
                <a:latin typeface="Arial" panose="020B0604020202020204" pitchFamily="34" charset="0"/>
                <a:cs typeface="Arial" panose="020B0604020202020204" pitchFamily="34" charset="0"/>
              </a:rPr>
              <a:t>category and other relevant </a:t>
            </a:r>
            <a:r>
              <a:rPr lang="en-US" dirty="0">
                <a:latin typeface="Arial" panose="020B0604020202020204" pitchFamily="34" charset="0"/>
                <a:cs typeface="Arial" panose="020B0604020202020204" pitchFamily="34" charset="0"/>
              </a:rPr>
              <a:t>app review </a:t>
            </a:r>
            <a:r>
              <a:rPr lang="en-US" dirty="0" smtClean="0">
                <a:latin typeface="Arial" panose="020B0604020202020204" pitchFamily="34" charset="0"/>
                <a:cs typeface="Arial" panose="020B0604020202020204" pitchFamily="34" charset="0"/>
              </a:rPr>
              <a:t>details.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8153400" cy="617706"/>
          </a:xfrm>
        </p:spPr>
        <p:txBody>
          <a:bodyPr/>
          <a:lstStyle/>
          <a:p>
            <a:r>
              <a:rPr lang="en-IN" sz="3950" spc="-10" dirty="0">
                <a:solidFill>
                  <a:srgbClr val="1CACE3"/>
                </a:solidFill>
              </a:rPr>
              <a:t>ALGORITHM</a:t>
            </a:r>
            <a:r>
              <a:rPr lang="en-IN" sz="3950" spc="350" dirty="0">
                <a:solidFill>
                  <a:srgbClr val="1CACE3"/>
                </a:solidFill>
              </a:rPr>
              <a:t> </a:t>
            </a:r>
            <a:r>
              <a:rPr lang="en-IN" sz="3950" spc="20" dirty="0">
                <a:solidFill>
                  <a:srgbClr val="1CACE3"/>
                </a:solidFill>
              </a:rPr>
              <a:t>&amp;</a:t>
            </a:r>
            <a:r>
              <a:rPr lang="en-IN" sz="3950" spc="-20" dirty="0">
                <a:solidFill>
                  <a:srgbClr val="1CACE3"/>
                </a:solidFill>
              </a:rPr>
              <a:t> </a:t>
            </a:r>
            <a:r>
              <a:rPr lang="en-IN" sz="3950" spc="5" dirty="0">
                <a:solidFill>
                  <a:srgbClr val="1CACE3"/>
                </a:solidFill>
              </a:rPr>
              <a:t>DEPLOYMENT</a:t>
            </a:r>
            <a:endParaRPr lang="en-IN" sz="3950" dirty="0"/>
          </a:p>
        </p:txBody>
      </p:sp>
      <p:sp>
        <p:nvSpPr>
          <p:cNvPr id="3" name="TextBox 2"/>
          <p:cNvSpPr txBox="1"/>
          <p:nvPr/>
        </p:nvSpPr>
        <p:spPr>
          <a:xfrm>
            <a:off x="685800" y="1303507"/>
            <a:ext cx="10896600" cy="5909310"/>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Data Cleaning:</a:t>
            </a:r>
            <a:endParaRPr lang="en-IN"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Handle missing values and any inconsistencies in the dataset.</a:t>
            </a:r>
            <a:endParaRPr lang="en-IN"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Convert categorical variables into numerical representations through encoding techniques. </a:t>
            </a:r>
            <a:endParaRPr lang="en-IN"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Feature engineering:</a:t>
            </a:r>
            <a:endParaRPr lang="en-IN"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Create new features or modify existing ones based on domain knowledge.</a:t>
            </a:r>
            <a:endParaRPr lang="en-IN"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Extract meaningful information from review and version variables such as app version, review version, thumbs up count and score.</a:t>
            </a:r>
            <a:endParaRPr lang="en-IN"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Model training:</a:t>
            </a:r>
            <a:endParaRPr lang="en-IN"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Use the selected algorithm to train the model on the training dataset.  </a:t>
            </a:r>
            <a:endParaRPr lang="en-IN"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Model evaluation:</a:t>
            </a:r>
            <a:endParaRPr lang="en-IN"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Evaluate the model on testing dataset using appropriate matrices.</a:t>
            </a:r>
            <a:endParaRPr lang="en-IN"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Fine tune the model if necessary.</a:t>
            </a:r>
            <a:endParaRPr lang="en-IN"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Result interpretation:</a:t>
            </a:r>
            <a:endParaRPr lang="en-IN"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Interpret the models prediction in the context of the problem at hand. </a:t>
            </a:r>
            <a:endParaRPr lang="en-IN"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endParaRPr lang="en-IN" dirty="0" smtClean="0"/>
          </a:p>
          <a:p>
            <a:endParaRPr lang="en-IN" dirty="0"/>
          </a:p>
        </p:txBody>
      </p:sp>
    </p:spTree>
    <p:extLst>
      <p:ext uri="{BB962C8B-B14F-4D97-AF65-F5344CB8AC3E}">
        <p14:creationId xmlns:p14="http://schemas.microsoft.com/office/powerpoint/2010/main" val="3562823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3" name="TextBox 2"/>
          <p:cNvSpPr txBox="1"/>
          <p:nvPr/>
        </p:nvSpPr>
        <p:spPr>
          <a:xfrm>
            <a:off x="660400" y="1615425"/>
            <a:ext cx="10922000" cy="4495800"/>
          </a:xfrm>
          <a:prstGeom prst="rect">
            <a:avLst/>
          </a:prstGeom>
          <a:noFill/>
        </p:spPr>
        <p:txBody>
          <a:bodyPr wrap="square" rtlCol="0">
            <a:spAutoFit/>
          </a:bodyPr>
          <a:lstStyle/>
          <a:p>
            <a:endParaRPr lang="en-IN" dirty="0"/>
          </a:p>
        </p:txBody>
      </p:sp>
      <p:pic>
        <p:nvPicPr>
          <p:cNvPr id="4" name="Picture 3"/>
          <p:cNvPicPr>
            <a:picLocks noChangeAspect="1"/>
          </p:cNvPicPr>
          <p:nvPr/>
        </p:nvPicPr>
        <p:blipFill>
          <a:blip r:embed="rId2"/>
          <a:stretch>
            <a:fillRect/>
          </a:stretch>
        </p:blipFill>
        <p:spPr>
          <a:xfrm>
            <a:off x="1981200" y="1519461"/>
            <a:ext cx="3710548" cy="2302036"/>
          </a:xfrm>
          <a:prstGeom prst="rect">
            <a:avLst/>
          </a:prstGeom>
        </p:spPr>
      </p:pic>
      <p:pic>
        <p:nvPicPr>
          <p:cNvPr id="5" name="Picture 4"/>
          <p:cNvPicPr>
            <a:picLocks noChangeAspect="1"/>
          </p:cNvPicPr>
          <p:nvPr/>
        </p:nvPicPr>
        <p:blipFill>
          <a:blip r:embed="rId3"/>
          <a:stretch>
            <a:fillRect/>
          </a:stretch>
        </p:blipFill>
        <p:spPr>
          <a:xfrm>
            <a:off x="6144098" y="1396467"/>
            <a:ext cx="4053464" cy="2548025"/>
          </a:xfrm>
          <a:prstGeom prst="rect">
            <a:avLst/>
          </a:prstGeom>
        </p:spPr>
      </p:pic>
      <p:pic>
        <p:nvPicPr>
          <p:cNvPr id="6" name="Picture 5"/>
          <p:cNvPicPr>
            <a:picLocks noChangeAspect="1"/>
          </p:cNvPicPr>
          <p:nvPr/>
        </p:nvPicPr>
        <p:blipFill>
          <a:blip r:embed="rId4"/>
          <a:stretch>
            <a:fillRect/>
          </a:stretch>
        </p:blipFill>
        <p:spPr>
          <a:xfrm>
            <a:off x="2514600" y="4001114"/>
            <a:ext cx="2971800" cy="2051958"/>
          </a:xfrm>
          <a:prstGeom prst="rect">
            <a:avLst/>
          </a:prstGeom>
        </p:spPr>
      </p:pic>
      <p:pic>
        <p:nvPicPr>
          <p:cNvPr id="7" name="Picture 6"/>
          <p:cNvPicPr>
            <a:picLocks noChangeAspect="1"/>
          </p:cNvPicPr>
          <p:nvPr/>
        </p:nvPicPr>
        <p:blipFill>
          <a:blip r:embed="rId5"/>
          <a:stretch>
            <a:fillRect/>
          </a:stretch>
        </p:blipFill>
        <p:spPr>
          <a:xfrm>
            <a:off x="6607412" y="4001114"/>
            <a:ext cx="3126835" cy="21682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TextBox 2"/>
          <p:cNvSpPr txBox="1"/>
          <p:nvPr/>
        </p:nvSpPr>
        <p:spPr>
          <a:xfrm>
            <a:off x="660400" y="1524000"/>
            <a:ext cx="10922000"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 conclusion, our proposed solution harnesses the power </a:t>
            </a:r>
            <a:r>
              <a:rPr lang="en-US" dirty="0" smtClean="0">
                <a:latin typeface="Arial" panose="020B0604020202020204" pitchFamily="34" charset="0"/>
                <a:cs typeface="Arial" panose="020B0604020202020204" pitchFamily="34" charset="0"/>
              </a:rPr>
              <a:t>of advance </a:t>
            </a:r>
            <a:r>
              <a:rPr lang="en-US" dirty="0">
                <a:latin typeface="Arial" panose="020B0604020202020204" pitchFamily="34" charset="0"/>
                <a:cs typeface="Arial" panose="020B0604020202020204" pitchFamily="34" charset="0"/>
              </a:rPr>
              <a:t>machine learning algorithms to transform the app review process into a dynamic and </a:t>
            </a:r>
            <a:r>
              <a:rPr lang="en-US" dirty="0" smtClean="0">
                <a:latin typeface="Arial" panose="020B0604020202020204" pitchFamily="34" charset="0"/>
                <a:cs typeface="Arial" panose="020B0604020202020204" pitchFamily="34" charset="0"/>
              </a:rPr>
              <a:t>optimized </a:t>
            </a:r>
            <a:r>
              <a:rPr lang="en-US" dirty="0">
                <a:latin typeface="Arial" panose="020B0604020202020204" pitchFamily="34" charset="0"/>
                <a:cs typeface="Arial" panose="020B0604020202020204" pitchFamily="34" charset="0"/>
              </a:rPr>
              <a:t>experience by meticulously </a:t>
            </a:r>
            <a:r>
              <a:rPr lang="en-US" dirty="0" smtClean="0">
                <a:latin typeface="Arial" panose="020B0604020202020204" pitchFamily="34" charset="0"/>
                <a:cs typeface="Arial" panose="020B0604020202020204" pitchFamily="34" charset="0"/>
              </a:rPr>
              <a:t>analyzing extensive </a:t>
            </a:r>
            <a:r>
              <a:rPr lang="en-US" dirty="0">
                <a:latin typeface="Arial" panose="020B0604020202020204" pitchFamily="34" charset="0"/>
                <a:cs typeface="Arial" panose="020B0604020202020204" pitchFamily="34" charset="0"/>
              </a:rPr>
              <a:t>historical app review data, we unlock patterns and correlations that are pivotal in addressing key challenges faced by app developers and reviewers </a:t>
            </a:r>
            <a:r>
              <a:rPr lang="en-US"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1630</TotalTime>
  <Words>590</Words>
  <Application>Microsoft Office PowerPoint</Application>
  <PresentationFormat>Widescreen</PresentationFormat>
  <Paragraphs>101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Cambria</vt:lpstr>
      <vt:lpstr>Times New Roman</vt:lpstr>
      <vt:lpstr>Office Theme</vt:lpstr>
      <vt:lpstr>CAPSTONE PROJECT</vt:lpstr>
      <vt:lpstr>OUTLINE</vt:lpstr>
      <vt:lpstr>PROBLEM STATEMENT</vt:lpstr>
      <vt:lpstr>PROPOSED SOLUTION</vt:lpstr>
      <vt:lpstr>SYSTEM APPROACH</vt:lpstr>
      <vt:lpstr>ALGORITHM &amp; DEPLOYMENT</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Rao BS</dc:creator>
  <cp:lastModifiedBy>Rao BS</cp:lastModifiedBy>
  <cp:revision>20</cp:revision>
  <dcterms:created xsi:type="dcterms:W3CDTF">2024-04-22T14:24:44Z</dcterms:created>
  <dcterms:modified xsi:type="dcterms:W3CDTF">2024-04-23T17:38:10Z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2024-04-22T00:00:00Z</vt:filetime>
  </property>
</Properties>
</file>