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iharikaKommula/Secure-Data-Hiding-in-Image-Using-Steganograph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05858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pitchFamily="34" charset="0"/>
                <a:cs typeface="Arial" pitchFamily="34" charset="0"/>
              </a:rPr>
              <a:t>Kommula</a:t>
            </a:r>
            <a:r>
              <a:rPr lang="en-US" sz="2000" b="1" dirty="0">
                <a:solidFill>
                  <a:schemeClr val="accent1">
                    <a:lumMod val="75000"/>
                  </a:schemeClr>
                </a:solidFill>
                <a:latin typeface="Arial" pitchFamily="34" charset="0"/>
                <a:cs typeface="Arial" pitchFamily="34" charset="0"/>
              </a:rPr>
              <a:t> Viharika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Institute of Aeronautical Engineering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1" y="1509590"/>
            <a:ext cx="11029615" cy="3838819"/>
          </a:xfrm>
        </p:spPr>
        <p:txBody>
          <a:bodyPr>
            <a:normAutofit/>
          </a:bodyPr>
          <a:lstStyle/>
          <a:p>
            <a:pPr algn="just"/>
            <a:r>
              <a:rPr lang="en-US" sz="2400" dirty="0">
                <a:latin typeface="Times New Roman" panose="02020603050405020304" pitchFamily="18" charset="0"/>
                <a:cs typeface="Times New Roman" panose="02020603050405020304" pitchFamily="18" charset="0"/>
              </a:rPr>
              <a:t>This tool offers a secure and practical method for embedding data within images, making it accessible to both novices and experts. Its versatility allows it to be applied across various fields, enhancing data protection by combining steganography with encryption and image processing. Additionally, it serves as an educational tool, illustrating key steganography concepts. Although currently limited to 128 characters, it consistently delivers reliable performance, setting the stage for future advancements in steganographic techniques.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18848"/>
            <a:ext cx="11029615" cy="1174750"/>
          </a:xfrm>
        </p:spPr>
        <p:txBody>
          <a:bodyPr>
            <a:normAutofit/>
          </a:bodyPr>
          <a:lstStyle/>
          <a:p>
            <a:r>
              <a:rPr lang="en-IN" sz="2400" dirty="0">
                <a:latin typeface="Times New Roman" panose="02020603050405020304" pitchFamily="18" charset="0"/>
                <a:cs typeface="Times New Roman" panose="02020603050405020304" pitchFamily="18" charset="0"/>
                <a:hlinkClick r:id="rId2"/>
              </a:rPr>
              <a:t>https://github.com/ViharikaKommula/Secure-Data-Hiding-in-Image-Using-Steganography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11E4E16B-67A2-0187-B408-2722AE785725}"/>
              </a:ext>
            </a:extLst>
          </p:cNvPr>
          <p:cNvSpPr>
            <a:spLocks noGrp="1" noChangeArrowheads="1"/>
          </p:cNvSpPr>
          <p:nvPr>
            <p:ph idx="1"/>
          </p:nvPr>
        </p:nvSpPr>
        <p:spPr bwMode="auto">
          <a:xfrm>
            <a:off x="311556" y="2090172"/>
            <a:ext cx="1147784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defTabSz="914400">
              <a:lnSpc>
                <a:spcPct val="100000"/>
              </a:lnSpc>
              <a:buClrTx/>
              <a:buSzTx/>
              <a:buNone/>
            </a:pPr>
            <a:r>
              <a:rPr lang="en-US" altLang="en-US" sz="2400" dirty="0">
                <a:latin typeface="Times New Roman" panose="02020603050405020304" pitchFamily="18" charset="0"/>
                <a:cs typeface="Times New Roman" panose="02020603050405020304" pitchFamily="18" charset="0"/>
              </a:rPr>
              <a:t>The tool can be further developed to support larger data capacities within images. By incorporating advanced techniques like DCT or DWT, security can be enhanced. Real-time processing capabilities could be introduced, and the tool could be adapted for mobile use. AI integration could optimize encoding and improve steganalysis detection. Expanding to include video and audio files is another avenue. Additionally, blockchain technology could be used for secure data exchange, and users could customize image processing effects for a tailored experience.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defTabSz="914400" eaLnBrk="0" fontAlgn="base" hangingPunct="0">
              <a:lnSpc>
                <a:spcPct val="100000"/>
              </a:lnSpc>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necessity of safe data transfer is critical in today's digital environment. Despite their effectiveness, traditional encryption techniques are detectable and vulnerable to hostile actors. By encoding information into pictures, steganography provides a special remedy that prevents unwanted visitors from seeing it. In order to add an additional layer of protection, our project encrypts messages prior to embedding them using the LSB method. Users will have a smooth experience as this guarantees data integrity and supports a variety of image formats. The program offers a safe and flexible way to hide data, and it is made for a broad spectrum of users, including the general public and cybersecurity experts.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Python: Core programming language.</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Libraries: OpenCV, NumPy, Pillow for image processing.</a:t>
            </a:r>
          </a:p>
          <a:p>
            <a:pPr algn="just">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Tkinter</a:t>
            </a:r>
            <a:r>
              <a:rPr lang="en-IN" sz="2400" dirty="0">
                <a:latin typeface="Times New Roman" panose="02020603050405020304" pitchFamily="18" charset="0"/>
                <a:cs typeface="Times New Roman" panose="02020603050405020304" pitchFamily="18" charset="0"/>
              </a:rPr>
              <a:t>: For a user-friendly GUI.</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Cryptography: Fernet for encrypting messages.</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LSB Method: Steganographic technique.</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Image Effects: Grayscale and blur options.</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Multi-Format Support: PNG, JPG, BMP.</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Execution Environment: Visual Studio Code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Encryption Layer: Adds security by encrypting messages before embedding.</a:t>
            </a:r>
            <a:endParaRPr lang="en-IN" sz="24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Multi-Format Support: Seamless handling of various image types.</a:t>
            </a:r>
          </a:p>
          <a:p>
            <a:pPr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User-Friendly GUI: Easy interaction.</a:t>
            </a:r>
          </a:p>
          <a:p>
            <a:pPr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End Marker: Ensures accurate retrieval.</a:t>
            </a:r>
          </a:p>
          <a:p>
            <a:pPr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Versatile Use: Broad application range.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74588"/>
            <a:ext cx="11029615" cy="4673324"/>
          </a:xfrm>
        </p:spPr>
        <p:txBody>
          <a:bodyPr>
            <a:noAutofit/>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Cybersecurity Professionals: Utilize the tool to discreetly transmit confidential information.</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Investigative Journalists: Safeguard sensitive sources and data by embedding them in images.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Government Officials: Protect classified communications using hidden data techniques.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Educators and Trainers: Use the tool to teach steganography in an interactive manner.</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Software Developers: Incorporate steganography into applications for added security.</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Everyday Users: Hide personal messages and data securely within images.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marL="0" indent="0">
              <a:buNone/>
            </a:pPr>
            <a:r>
              <a:rPr lang="en-IN" dirty="0"/>
              <a:t>Project Directory Structure</a:t>
            </a:r>
          </a:p>
          <a:p>
            <a:pPr marL="0" indent="0">
              <a:buNone/>
            </a:pPr>
            <a:r>
              <a:rPr lang="en-IN" dirty="0" err="1"/>
              <a:t>stego_project</a:t>
            </a:r>
            <a:r>
              <a:rPr lang="en-IN" dirty="0"/>
              <a:t>/</a:t>
            </a:r>
          </a:p>
          <a:p>
            <a:pPr marL="0" indent="0">
              <a:buNone/>
            </a:pPr>
            <a:r>
              <a:rPr lang="en-IN" dirty="0"/>
              <a:t>│</a:t>
            </a:r>
          </a:p>
          <a:p>
            <a:pPr marL="0" indent="0">
              <a:buNone/>
            </a:pPr>
            <a:r>
              <a:rPr lang="en-IN" dirty="0"/>
              <a:t>├── main.py</a:t>
            </a:r>
          </a:p>
          <a:p>
            <a:pPr marL="0" indent="0">
              <a:buNone/>
            </a:pPr>
            <a:r>
              <a:rPr lang="en-IN" dirty="0"/>
              <a:t>├── encode_lsb_encrypted.py</a:t>
            </a:r>
          </a:p>
          <a:p>
            <a:pPr marL="0" indent="0">
              <a:buNone/>
            </a:pPr>
            <a:r>
              <a:rPr lang="en-IN" dirty="0"/>
              <a:t>├── decode_lsb_encrypted.py</a:t>
            </a:r>
          </a:p>
          <a:p>
            <a:pPr marL="0" indent="0">
              <a:buNone/>
            </a:pPr>
            <a:r>
              <a:rPr lang="en-IN" dirty="0"/>
              <a:t>├── gui.py</a:t>
            </a:r>
          </a:p>
          <a:p>
            <a:pPr marL="0" indent="0">
              <a:buNone/>
            </a:pPr>
            <a:r>
              <a:rPr lang="en-IN" dirty="0"/>
              <a:t>└── images/</a:t>
            </a:r>
          </a:p>
          <a:p>
            <a:pPr marL="0" indent="0">
              <a:buNone/>
            </a:pPr>
            <a:r>
              <a:rPr lang="en-IN" dirty="0"/>
              <a:t>    ├── input_image.png</a:t>
            </a:r>
          </a:p>
          <a:p>
            <a:pPr marL="0" indent="0">
              <a:buNone/>
            </a:pPr>
            <a:r>
              <a:rPr lang="en-IN" dirty="0"/>
              <a:t>    └── encoded_image.png</a:t>
            </a:r>
          </a:p>
        </p:txBody>
      </p:sp>
      <p:sp>
        <p:nvSpPr>
          <p:cNvPr id="10" name="TextBox 9">
            <a:extLst>
              <a:ext uri="{FF2B5EF4-FFF2-40B4-BE49-F238E27FC236}">
                <a16:creationId xmlns:a16="http://schemas.microsoft.com/office/drawing/2014/main" id="{BBFA696C-BA17-E621-E1DA-C3EA7A95A9F0}"/>
              </a:ext>
            </a:extLst>
          </p:cNvPr>
          <p:cNvSpPr txBox="1"/>
          <p:nvPr/>
        </p:nvSpPr>
        <p:spPr>
          <a:xfrm>
            <a:off x="4095976" y="1699696"/>
            <a:ext cx="7676924"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Potential for Expansion: Capable of scaling to accommodate larger data sizes.</a:t>
            </a:r>
          </a:p>
          <a:p>
            <a:pPr marL="342900" indent="-342900" algn="l">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Swift Performance: </a:t>
            </a:r>
            <a:r>
              <a:rPr lang="en-US" sz="2400" b="0" i="0" dirty="0">
                <a:effectLst/>
                <a:latin typeface="Times New Roman" panose="02020603050405020304" pitchFamily="18" charset="0"/>
                <a:cs typeface="Times New Roman" panose="02020603050405020304" pitchFamily="18" charset="0"/>
              </a:rPr>
              <a:t>Fast and efficient encoding and decoding operations.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Effective Encoding: Successfully embeds data within images without altering their appearance.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Reliable Decoding: Accurately retrieves and decrypts hidden messages.</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406DF-DB6D-EEFF-C4B8-5BEFB80CB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B84431-6864-55E3-34F6-8A38DBAC7D3D}"/>
              </a:ext>
            </a:extLst>
          </p:cNvPr>
          <p:cNvSpPr>
            <a:spLocks noGrp="1"/>
          </p:cNvSpPr>
          <p:nvPr>
            <p:ph type="title"/>
          </p:nvPr>
        </p:nvSpPr>
        <p:spPr/>
        <p:txBody>
          <a:bodyPr/>
          <a:lstStyle/>
          <a:p>
            <a:r>
              <a:rPr lang="en-IN" dirty="0">
                <a:solidFill>
                  <a:schemeClr val="accent1"/>
                </a:solidFill>
              </a:rPr>
              <a:t>Results</a:t>
            </a:r>
          </a:p>
        </p:txBody>
      </p:sp>
      <p:sp>
        <p:nvSpPr>
          <p:cNvPr id="8" name="TextBox 7">
            <a:extLst>
              <a:ext uri="{FF2B5EF4-FFF2-40B4-BE49-F238E27FC236}">
                <a16:creationId xmlns:a16="http://schemas.microsoft.com/office/drawing/2014/main" id="{AECE443D-0BEA-5A22-40F3-678574F6C71A}"/>
              </a:ext>
            </a:extLst>
          </p:cNvPr>
          <p:cNvSpPr txBox="1"/>
          <p:nvPr/>
        </p:nvSpPr>
        <p:spPr>
          <a:xfrm>
            <a:off x="581192" y="1406767"/>
            <a:ext cx="4404046" cy="461665"/>
          </a:xfrm>
          <a:prstGeom prst="rect">
            <a:avLst/>
          </a:prstGeom>
          <a:noFill/>
        </p:spPr>
        <p:txBody>
          <a:bodyPr wrap="square" rtlCol="0">
            <a:spAutoFit/>
          </a:bodyPr>
          <a:lstStyle/>
          <a:p>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Input Image</a:t>
            </a:r>
          </a:p>
        </p:txBody>
      </p:sp>
      <p:sp>
        <p:nvSpPr>
          <p:cNvPr id="10" name="TextBox 9">
            <a:extLst>
              <a:ext uri="{FF2B5EF4-FFF2-40B4-BE49-F238E27FC236}">
                <a16:creationId xmlns:a16="http://schemas.microsoft.com/office/drawing/2014/main" id="{4F4F6351-E4DD-0F26-DF52-CD0CF795F168}"/>
              </a:ext>
            </a:extLst>
          </p:cNvPr>
          <p:cNvSpPr txBox="1"/>
          <p:nvPr/>
        </p:nvSpPr>
        <p:spPr>
          <a:xfrm>
            <a:off x="6097465" y="1406768"/>
            <a:ext cx="6097464" cy="461665"/>
          </a:xfrm>
          <a:prstGeom prst="rect">
            <a:avLst/>
          </a:prstGeom>
          <a:noFill/>
        </p:spPr>
        <p:txBody>
          <a:bodyPr wrap="square">
            <a:spAutoFit/>
          </a:bodyPr>
          <a:lstStyle/>
          <a:p>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Encoded Image</a:t>
            </a:r>
          </a:p>
        </p:txBody>
      </p:sp>
      <p:pic>
        <p:nvPicPr>
          <p:cNvPr id="16" name="Picture 15">
            <a:extLst>
              <a:ext uri="{FF2B5EF4-FFF2-40B4-BE49-F238E27FC236}">
                <a16:creationId xmlns:a16="http://schemas.microsoft.com/office/drawing/2014/main" id="{B5F09A2E-E985-DB5E-7C27-0345C861C401}"/>
              </a:ext>
            </a:extLst>
          </p:cNvPr>
          <p:cNvPicPr>
            <a:picLocks noChangeAspect="1"/>
          </p:cNvPicPr>
          <p:nvPr/>
        </p:nvPicPr>
        <p:blipFill>
          <a:blip r:embed="rId2"/>
          <a:stretch>
            <a:fillRect/>
          </a:stretch>
        </p:blipFill>
        <p:spPr>
          <a:xfrm>
            <a:off x="581192" y="2628900"/>
            <a:ext cx="3359918" cy="1881554"/>
          </a:xfrm>
          <a:prstGeom prst="rect">
            <a:avLst/>
          </a:prstGeom>
        </p:spPr>
      </p:pic>
      <p:pic>
        <p:nvPicPr>
          <p:cNvPr id="18" name="Picture 17">
            <a:extLst>
              <a:ext uri="{FF2B5EF4-FFF2-40B4-BE49-F238E27FC236}">
                <a16:creationId xmlns:a16="http://schemas.microsoft.com/office/drawing/2014/main" id="{9633F443-CC0B-E30F-582F-049269C1684C}"/>
              </a:ext>
            </a:extLst>
          </p:cNvPr>
          <p:cNvPicPr>
            <a:picLocks noChangeAspect="1"/>
          </p:cNvPicPr>
          <p:nvPr/>
        </p:nvPicPr>
        <p:blipFill>
          <a:blip r:embed="rId3"/>
          <a:stretch>
            <a:fillRect/>
          </a:stretch>
        </p:blipFill>
        <p:spPr>
          <a:xfrm>
            <a:off x="6096000" y="2523302"/>
            <a:ext cx="4404046" cy="2466266"/>
          </a:xfrm>
          <a:prstGeom prst="rect">
            <a:avLst/>
          </a:prstGeom>
        </p:spPr>
      </p:pic>
    </p:spTree>
    <p:extLst>
      <p:ext uri="{BB962C8B-B14F-4D97-AF65-F5344CB8AC3E}">
        <p14:creationId xmlns:p14="http://schemas.microsoft.com/office/powerpoint/2010/main" val="1483820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24E27-61DE-ED23-139E-6C898C1775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66CBF7-0A61-E031-D3F2-4CB1E27D5462}"/>
              </a:ext>
            </a:extLst>
          </p:cNvPr>
          <p:cNvSpPr>
            <a:spLocks noGrp="1"/>
          </p:cNvSpPr>
          <p:nvPr>
            <p:ph type="title"/>
          </p:nvPr>
        </p:nvSpPr>
        <p:spPr/>
        <p:txBody>
          <a:bodyPr/>
          <a:lstStyle/>
          <a:p>
            <a:r>
              <a:rPr lang="en-IN" dirty="0">
                <a:solidFill>
                  <a:schemeClr val="accent1"/>
                </a:solidFill>
              </a:rPr>
              <a:t>Results</a:t>
            </a:r>
          </a:p>
        </p:txBody>
      </p:sp>
      <p:sp>
        <p:nvSpPr>
          <p:cNvPr id="6" name="TextBox 5">
            <a:extLst>
              <a:ext uri="{FF2B5EF4-FFF2-40B4-BE49-F238E27FC236}">
                <a16:creationId xmlns:a16="http://schemas.microsoft.com/office/drawing/2014/main" id="{D5C46A86-5AD6-E9BD-31B8-1063E4E9923A}"/>
              </a:ext>
            </a:extLst>
          </p:cNvPr>
          <p:cNvSpPr txBox="1"/>
          <p:nvPr/>
        </p:nvSpPr>
        <p:spPr>
          <a:xfrm>
            <a:off x="581192" y="1494692"/>
            <a:ext cx="6514200" cy="523220"/>
          </a:xfrm>
          <a:prstGeom prst="rect">
            <a:avLst/>
          </a:prstGeom>
          <a:noFill/>
        </p:spPr>
        <p:txBody>
          <a:bodyPr wrap="square" rtlCol="0">
            <a:spAutoFit/>
          </a:bodyPr>
          <a:lstStyle/>
          <a:p>
            <a:r>
              <a:rPr lang="en-IN" sz="2800" dirty="0" err="1">
                <a:latin typeface="Times New Roman" panose="02020603050405020304" pitchFamily="18" charset="0"/>
                <a:cs typeface="Times New Roman" panose="02020603050405020304" pitchFamily="18" charset="0"/>
              </a:rPr>
              <a:t>Tkinter</a:t>
            </a:r>
            <a:r>
              <a:rPr lang="en-IN" sz="2800" dirty="0">
                <a:latin typeface="Times New Roman" panose="02020603050405020304" pitchFamily="18" charset="0"/>
                <a:cs typeface="Times New Roman" panose="02020603050405020304" pitchFamily="18" charset="0"/>
              </a:rPr>
              <a:t> Interface</a:t>
            </a:r>
          </a:p>
        </p:txBody>
      </p:sp>
      <p:pic>
        <p:nvPicPr>
          <p:cNvPr id="14" name="Picture 13">
            <a:extLst>
              <a:ext uri="{FF2B5EF4-FFF2-40B4-BE49-F238E27FC236}">
                <a16:creationId xmlns:a16="http://schemas.microsoft.com/office/drawing/2014/main" id="{3D53976C-8ADD-D6E1-EF84-4FAE80392536}"/>
              </a:ext>
            </a:extLst>
          </p:cNvPr>
          <p:cNvPicPr>
            <a:picLocks noChangeAspect="1"/>
          </p:cNvPicPr>
          <p:nvPr/>
        </p:nvPicPr>
        <p:blipFill>
          <a:blip r:embed="rId2"/>
          <a:stretch>
            <a:fillRect/>
          </a:stretch>
        </p:blipFill>
        <p:spPr>
          <a:xfrm>
            <a:off x="581191" y="2389488"/>
            <a:ext cx="5168977" cy="3852740"/>
          </a:xfrm>
          <a:prstGeom prst="rect">
            <a:avLst/>
          </a:prstGeom>
        </p:spPr>
      </p:pic>
      <p:pic>
        <p:nvPicPr>
          <p:cNvPr id="16" name="Picture 15">
            <a:extLst>
              <a:ext uri="{FF2B5EF4-FFF2-40B4-BE49-F238E27FC236}">
                <a16:creationId xmlns:a16="http://schemas.microsoft.com/office/drawing/2014/main" id="{D121E29F-2AC0-C1AE-D296-4BC49BD219BB}"/>
              </a:ext>
            </a:extLst>
          </p:cNvPr>
          <p:cNvPicPr>
            <a:picLocks noChangeAspect="1"/>
          </p:cNvPicPr>
          <p:nvPr/>
        </p:nvPicPr>
        <p:blipFill>
          <a:blip r:embed="rId3"/>
          <a:stretch>
            <a:fillRect/>
          </a:stretch>
        </p:blipFill>
        <p:spPr>
          <a:xfrm>
            <a:off x="6564234" y="2017912"/>
            <a:ext cx="4620270" cy="1790950"/>
          </a:xfrm>
          <a:prstGeom prst="rect">
            <a:avLst/>
          </a:prstGeom>
        </p:spPr>
      </p:pic>
      <p:pic>
        <p:nvPicPr>
          <p:cNvPr id="18" name="Picture 17">
            <a:extLst>
              <a:ext uri="{FF2B5EF4-FFF2-40B4-BE49-F238E27FC236}">
                <a16:creationId xmlns:a16="http://schemas.microsoft.com/office/drawing/2014/main" id="{8A4AA061-B771-A0E4-F89F-377ADB587B51}"/>
              </a:ext>
            </a:extLst>
          </p:cNvPr>
          <p:cNvPicPr>
            <a:picLocks noChangeAspect="1"/>
          </p:cNvPicPr>
          <p:nvPr/>
        </p:nvPicPr>
        <p:blipFill>
          <a:blip r:embed="rId4"/>
          <a:stretch>
            <a:fillRect/>
          </a:stretch>
        </p:blipFill>
        <p:spPr>
          <a:xfrm>
            <a:off x="8071955" y="3975081"/>
            <a:ext cx="2109537" cy="2267147"/>
          </a:xfrm>
          <a:prstGeom prst="rect">
            <a:avLst/>
          </a:prstGeom>
        </p:spPr>
      </p:pic>
    </p:spTree>
    <p:extLst>
      <p:ext uri="{BB962C8B-B14F-4D97-AF65-F5344CB8AC3E}">
        <p14:creationId xmlns:p14="http://schemas.microsoft.com/office/powerpoint/2010/main" val="331932397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101</TotalTime>
  <Words>645</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Bharadwaj Pemmaraju</cp:lastModifiedBy>
  <cp:revision>28</cp:revision>
  <dcterms:created xsi:type="dcterms:W3CDTF">2021-05-26T16:50:10Z</dcterms:created>
  <dcterms:modified xsi:type="dcterms:W3CDTF">2025-02-26T18:44:18Z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