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 id="263" r:id="rId9"/>
    <p:sldId id="264" r:id="rId10"/>
    <p:sldId id="265" r:id="rId11"/>
    <p:sldId id="266" r:id="rId12"/>
    <p:sldId id="267" r:id="rId13"/>
    <p:sldId id="268" r:id="rId14"/>
    <p:sldId id="274" r:id="rId15"/>
    <p:sldId id="269" r:id="rId16"/>
    <p:sldId id="270" r:id="rId17"/>
    <p:sldId id="271" r:id="rId18"/>
    <p:sldId id="272" r:id="rId19"/>
    <p:sldId id="273"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18" autoAdjust="0"/>
  </p:normalViewPr>
  <p:slideViewPr>
    <p:cSldViewPr snapToGrid="0">
      <p:cViewPr varScale="1">
        <p:scale>
          <a:sx n="73" d="100"/>
          <a:sy n="73" d="100"/>
        </p:scale>
        <p:origin x="9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6BB89CE-CF79-4638-9314-E9419DC56843}" type="datetimeFigureOut">
              <a:rPr lang="en-IN" smtClean="0"/>
              <a:t>01-04-2024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27891961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B89CE-CF79-4638-9314-E9419DC56843}"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460058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B89CE-CF79-4638-9314-E9419DC56843}"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4013470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B89CE-CF79-4638-9314-E9419DC56843}"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4009020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B89CE-CF79-4638-9314-E9419DC56843}"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4022653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B89CE-CF79-4638-9314-E9419DC56843}"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93604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B89CE-CF79-4638-9314-E9419DC56843}"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1206609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B89CE-CF79-4638-9314-E9419DC56843}"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9A300-0F50-45BB-BF0D-60339DBC0EF0}"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814814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B89CE-CF79-4638-9314-E9419DC56843}"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183238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B89CE-CF79-4638-9314-E9419DC56843}"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359586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B89CE-CF79-4638-9314-E9419DC56843}"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402757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BB89CE-CF79-4638-9314-E9419DC56843}"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364083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BB89CE-CF79-4638-9314-E9419DC56843}"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26934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B89CE-CF79-4638-9314-E9419DC56843}"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361231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6BB89CE-CF79-4638-9314-E9419DC56843}"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189042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B89CE-CF79-4638-9314-E9419DC56843}"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397561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B89CE-CF79-4638-9314-E9419DC56843}"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9A300-0F50-45BB-BF0D-60339DBC0EF0}" type="slidenum">
              <a:rPr lang="en-IN" smtClean="0"/>
              <a:t>‹#›</a:t>
            </a:fld>
            <a:endParaRPr lang="en-IN"/>
          </a:p>
        </p:txBody>
      </p:sp>
    </p:spTree>
    <p:extLst>
      <p:ext uri="{BB962C8B-B14F-4D97-AF65-F5344CB8AC3E}">
        <p14:creationId xmlns:p14="http://schemas.microsoft.com/office/powerpoint/2010/main" val="204563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BB89CE-CF79-4638-9314-E9419DC56843}" type="datetimeFigureOut">
              <a:rPr lang="en-IN" smtClean="0"/>
              <a:t>01-04-2024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E9A300-0F50-45BB-BF0D-60339DBC0EF0}" type="slidenum">
              <a:rPr lang="en-IN" smtClean="0"/>
              <a:t>‹#›</a:t>
            </a:fld>
            <a:endParaRPr lang="en-IN"/>
          </a:p>
        </p:txBody>
      </p:sp>
    </p:spTree>
    <p:extLst>
      <p:ext uri="{BB962C8B-B14F-4D97-AF65-F5344CB8AC3E}">
        <p14:creationId xmlns:p14="http://schemas.microsoft.com/office/powerpoint/2010/main" val="11304743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3C83-2C56-8054-F552-C8FE5A09263B}"/>
              </a:ext>
            </a:extLst>
          </p:cNvPr>
          <p:cNvSpPr>
            <a:spLocks noGrp="1"/>
          </p:cNvSpPr>
          <p:nvPr>
            <p:ph type="ctrTitle"/>
          </p:nvPr>
        </p:nvSpPr>
        <p:spPr>
          <a:xfrm>
            <a:off x="3606800" y="1964267"/>
            <a:ext cx="7553325" cy="2421464"/>
          </a:xfrm>
        </p:spPr>
        <p:txBody>
          <a:bodyPr/>
          <a:lstStyle/>
          <a:p>
            <a:r>
              <a:rPr lang="en-US" dirty="0"/>
              <a:t>Chapter 1: Revision Tour 1</a:t>
            </a:r>
            <a:endParaRPr lang="en-IN" dirty="0"/>
          </a:p>
        </p:txBody>
      </p:sp>
      <p:sp>
        <p:nvSpPr>
          <p:cNvPr id="3" name="Subtitle 2">
            <a:extLst>
              <a:ext uri="{FF2B5EF4-FFF2-40B4-BE49-F238E27FC236}">
                <a16:creationId xmlns:a16="http://schemas.microsoft.com/office/drawing/2014/main" id="{D04732C6-32B1-E0B2-3A51-F65B8A50302B}"/>
              </a:ext>
            </a:extLst>
          </p:cNvPr>
          <p:cNvSpPr>
            <a:spLocks noGrp="1"/>
          </p:cNvSpPr>
          <p:nvPr>
            <p:ph type="subTitle" idx="1"/>
          </p:nvPr>
        </p:nvSpPr>
        <p:spPr>
          <a:xfrm>
            <a:off x="3606800" y="4385732"/>
            <a:ext cx="7553325" cy="1405467"/>
          </a:xfrm>
        </p:spPr>
        <p:txBody>
          <a:bodyPr/>
          <a:lstStyle/>
          <a:p>
            <a:r>
              <a:rPr lang="en-US" dirty="0"/>
              <a:t>Firdaus </a:t>
            </a:r>
            <a:r>
              <a:rPr lang="en-US" dirty="0" err="1"/>
              <a:t>amrut</a:t>
            </a:r>
            <a:r>
              <a:rPr lang="en-US" dirty="0"/>
              <a:t> </a:t>
            </a:r>
            <a:r>
              <a:rPr lang="en-US" dirty="0" err="1"/>
              <a:t>centre</a:t>
            </a:r>
            <a:r>
              <a:rPr lang="en-US" dirty="0"/>
              <a:t> school</a:t>
            </a:r>
          </a:p>
          <a:p>
            <a:r>
              <a:rPr lang="en-US" dirty="0"/>
              <a:t>Prepared by: Jhankhana Koshti</a:t>
            </a:r>
            <a:endParaRPr lang="en-IN" dirty="0"/>
          </a:p>
        </p:txBody>
      </p:sp>
    </p:spTree>
    <p:extLst>
      <p:ext uri="{BB962C8B-B14F-4D97-AF65-F5344CB8AC3E}">
        <p14:creationId xmlns:p14="http://schemas.microsoft.com/office/powerpoint/2010/main" val="155586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41DF1A-6101-C3A6-9FBD-C0E386612912}"/>
              </a:ext>
            </a:extLst>
          </p:cNvPr>
          <p:cNvSpPr txBox="1"/>
          <p:nvPr/>
        </p:nvSpPr>
        <p:spPr>
          <a:xfrm>
            <a:off x="199697" y="108604"/>
            <a:ext cx="11645462" cy="6155531"/>
          </a:xfrm>
          <a:prstGeom prst="rect">
            <a:avLst/>
          </a:prstGeom>
          <a:noFill/>
        </p:spPr>
        <p:txBody>
          <a:bodyPr wrap="square">
            <a:spAutoFit/>
          </a:bodyPr>
          <a:lstStyle/>
          <a:p>
            <a:pPr algn="just"/>
            <a:r>
              <a:rPr lang="en-US" sz="2800" b="1" dirty="0"/>
              <a:t>(iii) Numeric Literals: </a:t>
            </a:r>
            <a:r>
              <a:rPr lang="en-US" sz="2800" dirty="0"/>
              <a:t>These are the literals written in form of numbers. Python supports the following numerical literals:</a:t>
            </a:r>
          </a:p>
          <a:p>
            <a:pPr algn="just"/>
            <a:endParaRPr lang="en-US" sz="1000" dirty="0"/>
          </a:p>
          <a:p>
            <a:pPr algn="just"/>
            <a:r>
              <a:rPr lang="en-US" sz="2800" dirty="0"/>
              <a:t>Integer Literal: It includes both positive and negative numbers along with 0. It doesn’t include fractional parts. It can also include binary, decimal, octal, hexadecimal literal.</a:t>
            </a:r>
          </a:p>
          <a:p>
            <a:pPr algn="just"/>
            <a:r>
              <a:rPr lang="en-US" sz="2800" dirty="0"/>
              <a:t>Float Literal: It includes both positive and negative real numbers. It also includes fractional parts.</a:t>
            </a:r>
          </a:p>
          <a:p>
            <a:pPr algn="just"/>
            <a:r>
              <a:rPr lang="en-US" sz="2800" dirty="0"/>
              <a:t>Complex Literal: It includes </a:t>
            </a:r>
            <a:r>
              <a:rPr lang="en-US" sz="2800" dirty="0" err="1"/>
              <a:t>a+bi</a:t>
            </a:r>
            <a:r>
              <a:rPr lang="en-US" sz="2800" dirty="0"/>
              <a:t> numeral, here a represents the real part and b represents the complex part.</a:t>
            </a:r>
          </a:p>
          <a:p>
            <a:pPr algn="just"/>
            <a:endParaRPr lang="en-US" sz="1000" dirty="0"/>
          </a:p>
          <a:p>
            <a:pPr algn="just"/>
            <a:r>
              <a:rPr lang="en-US" sz="2800" b="1" dirty="0"/>
              <a:t>(iv) Boolean Literals: </a:t>
            </a:r>
            <a:r>
              <a:rPr lang="en-US" sz="2800" dirty="0"/>
              <a:t>Boolean literals have only two values in Python. These are True and False.</a:t>
            </a:r>
          </a:p>
          <a:p>
            <a:pPr algn="just"/>
            <a:endParaRPr lang="en-US" sz="1000" dirty="0"/>
          </a:p>
          <a:p>
            <a:pPr algn="just"/>
            <a:r>
              <a:rPr lang="en-US" sz="2800" b="1" dirty="0"/>
              <a:t>(v) Special Literals: </a:t>
            </a:r>
            <a:r>
              <a:rPr lang="en-US" sz="2800" dirty="0"/>
              <a:t>Python has a special literal ‘None’. It is used to denote nothing, no values, or the absence of value.</a:t>
            </a:r>
            <a:endParaRPr lang="en-IN" sz="2800" dirty="0"/>
          </a:p>
        </p:txBody>
      </p:sp>
    </p:spTree>
    <p:extLst>
      <p:ext uri="{BB962C8B-B14F-4D97-AF65-F5344CB8AC3E}">
        <p14:creationId xmlns:p14="http://schemas.microsoft.com/office/powerpoint/2010/main" val="29098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3D7D5E-4605-168F-D982-0BD7B9769CDA}"/>
              </a:ext>
            </a:extLst>
          </p:cNvPr>
          <p:cNvSpPr txBox="1"/>
          <p:nvPr/>
        </p:nvSpPr>
        <p:spPr>
          <a:xfrm>
            <a:off x="283779" y="230998"/>
            <a:ext cx="11645462" cy="3970318"/>
          </a:xfrm>
          <a:prstGeom prst="rect">
            <a:avLst/>
          </a:prstGeom>
          <a:noFill/>
        </p:spPr>
        <p:txBody>
          <a:bodyPr wrap="square">
            <a:spAutoFit/>
          </a:bodyPr>
          <a:lstStyle/>
          <a:p>
            <a:pPr algn="just"/>
            <a:r>
              <a:rPr lang="en-US" sz="2800" b="1" dirty="0"/>
              <a:t>(vi) Literals Collections: </a:t>
            </a:r>
            <a:r>
              <a:rPr lang="en-US" sz="2800" dirty="0"/>
              <a:t>Literals collections in python includes list, tuple, dictionary, and sets.</a:t>
            </a:r>
          </a:p>
          <a:p>
            <a:pPr algn="just"/>
            <a:endParaRPr lang="en-US" sz="2800" dirty="0"/>
          </a:p>
          <a:p>
            <a:pPr algn="just"/>
            <a:r>
              <a:rPr lang="en-US" sz="2800" dirty="0"/>
              <a:t>List: It is a list of elements represented in square brackets with commas in between. These variables can be of any data type and can be changed as well.</a:t>
            </a:r>
          </a:p>
          <a:p>
            <a:pPr algn="just"/>
            <a:r>
              <a:rPr lang="en-US" sz="2800" dirty="0"/>
              <a:t>Tuple: It is also a list of comma-separated elements or values in round brackets. The values can be of any data type but can’t be changed.</a:t>
            </a:r>
          </a:p>
          <a:p>
            <a:pPr algn="just"/>
            <a:r>
              <a:rPr lang="en-US" sz="2800" dirty="0"/>
              <a:t>Dictionary: It is the unordered set of key-value pairs.</a:t>
            </a:r>
          </a:p>
          <a:p>
            <a:pPr algn="just"/>
            <a:r>
              <a:rPr lang="en-US" sz="2800" dirty="0"/>
              <a:t>Set: It is the unordered collection of elements in curly braces ‘{}’.</a:t>
            </a:r>
            <a:endParaRPr lang="en-IN" sz="2800" dirty="0"/>
          </a:p>
        </p:txBody>
      </p:sp>
    </p:spTree>
    <p:extLst>
      <p:ext uri="{BB962C8B-B14F-4D97-AF65-F5344CB8AC3E}">
        <p14:creationId xmlns:p14="http://schemas.microsoft.com/office/powerpoint/2010/main" val="67613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2E7F09-35DF-B294-DE27-3CD8005FF5CA}"/>
              </a:ext>
            </a:extLst>
          </p:cNvPr>
          <p:cNvSpPr txBox="1"/>
          <p:nvPr/>
        </p:nvSpPr>
        <p:spPr>
          <a:xfrm>
            <a:off x="346841" y="263209"/>
            <a:ext cx="11571890" cy="2246769"/>
          </a:xfrm>
          <a:prstGeom prst="rect">
            <a:avLst/>
          </a:prstGeom>
          <a:noFill/>
        </p:spPr>
        <p:txBody>
          <a:bodyPr wrap="square">
            <a:spAutoFit/>
          </a:bodyPr>
          <a:lstStyle/>
          <a:p>
            <a:pPr algn="just"/>
            <a:r>
              <a:rPr lang="en-US" sz="2800" b="1" dirty="0"/>
              <a:t>Operators: </a:t>
            </a:r>
            <a:r>
              <a:rPr lang="en-US" sz="2800" dirty="0"/>
              <a:t>These are the tokens responsible to perform an operation in an expression. The variables on which operation is applied are called operands. Operators can be unary or binary. Unary operators are the ones acting on a single operand like complement operator, etc. While binary operators need two operands to operate.</a:t>
            </a:r>
            <a:endParaRPr lang="en-IN" sz="2800" dirty="0"/>
          </a:p>
        </p:txBody>
      </p:sp>
    </p:spTree>
    <p:extLst>
      <p:ext uri="{BB962C8B-B14F-4D97-AF65-F5344CB8AC3E}">
        <p14:creationId xmlns:p14="http://schemas.microsoft.com/office/powerpoint/2010/main" val="221949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7343E5-7C1D-5902-4C66-D5B12F563944}"/>
              </a:ext>
            </a:extLst>
          </p:cNvPr>
          <p:cNvSpPr txBox="1"/>
          <p:nvPr/>
        </p:nvSpPr>
        <p:spPr>
          <a:xfrm>
            <a:off x="388882" y="321355"/>
            <a:ext cx="11183007" cy="1384995"/>
          </a:xfrm>
          <a:prstGeom prst="rect">
            <a:avLst/>
          </a:prstGeom>
          <a:noFill/>
        </p:spPr>
        <p:txBody>
          <a:bodyPr wrap="square">
            <a:spAutoFit/>
          </a:bodyPr>
          <a:lstStyle/>
          <a:p>
            <a:pPr algn="just"/>
            <a:r>
              <a:rPr lang="en-US" sz="2800" b="1" dirty="0"/>
              <a:t>Punctuators: </a:t>
            </a:r>
            <a:r>
              <a:rPr lang="en-US" sz="2800" dirty="0"/>
              <a:t>These are the symbols that used in Python to organize the structures, statements, and expressions. Some of the Punctuators are: [ ] { } ( ) @  -=  +=  *=  //=  **==  = , etc.</a:t>
            </a:r>
            <a:endParaRPr lang="en-IN" sz="2800" dirty="0"/>
          </a:p>
        </p:txBody>
      </p:sp>
    </p:spTree>
    <p:extLst>
      <p:ext uri="{BB962C8B-B14F-4D97-AF65-F5344CB8AC3E}">
        <p14:creationId xmlns:p14="http://schemas.microsoft.com/office/powerpoint/2010/main" val="249991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A63405-56E7-5BE1-2CD6-D1C30BAE75C0}"/>
              </a:ext>
            </a:extLst>
          </p:cNvPr>
          <p:cNvSpPr txBox="1"/>
          <p:nvPr/>
        </p:nvSpPr>
        <p:spPr>
          <a:xfrm>
            <a:off x="357352" y="1267792"/>
            <a:ext cx="11214538" cy="5262979"/>
          </a:xfrm>
          <a:prstGeom prst="rect">
            <a:avLst/>
          </a:prstGeom>
          <a:noFill/>
        </p:spPr>
        <p:txBody>
          <a:bodyPr wrap="square">
            <a:spAutoFit/>
          </a:bodyPr>
          <a:lstStyle/>
          <a:p>
            <a:pPr algn="just"/>
            <a:r>
              <a:rPr lang="en-US" sz="2800" dirty="0"/>
              <a:t>Why are Comments Used in Python?</a:t>
            </a:r>
          </a:p>
          <a:p>
            <a:pPr algn="just"/>
            <a:r>
              <a:rPr lang="en-US" sz="2800" dirty="0"/>
              <a:t>Comments have been an integral part of programming languages, and every language have different ways of using comments.</a:t>
            </a:r>
          </a:p>
          <a:p>
            <a:pPr algn="just"/>
            <a:endParaRPr lang="en-US" sz="2800" dirty="0"/>
          </a:p>
          <a:p>
            <a:pPr algn="just"/>
            <a:r>
              <a:rPr lang="en-US" sz="2800" dirty="0"/>
              <a:t>Just like any other language, comments in Python serve following purpose:</a:t>
            </a:r>
          </a:p>
          <a:p>
            <a:pPr algn="just"/>
            <a:endParaRPr lang="en-US" sz="2800" dirty="0"/>
          </a:p>
          <a:p>
            <a:pPr marL="457200" indent="-457200" algn="just">
              <a:buFont typeface="Arial" panose="020B0604020202020204" pitchFamily="34" charset="0"/>
              <a:buChar char="•"/>
            </a:pPr>
            <a:r>
              <a:rPr lang="en-US" sz="2800" dirty="0"/>
              <a:t>Enhance code readability</a:t>
            </a:r>
          </a:p>
          <a:p>
            <a:pPr marL="457200" indent="-457200" algn="just">
              <a:buFont typeface="Arial" panose="020B0604020202020204" pitchFamily="34" charset="0"/>
              <a:buChar char="•"/>
            </a:pPr>
            <a:r>
              <a:rPr lang="en-US" sz="2800" dirty="0"/>
              <a:t>Explaining code to other</a:t>
            </a:r>
          </a:p>
          <a:p>
            <a:pPr marL="457200" indent="-457200" algn="just">
              <a:buFont typeface="Arial" panose="020B0604020202020204" pitchFamily="34" charset="0"/>
              <a:buChar char="•"/>
            </a:pPr>
            <a:r>
              <a:rPr lang="en-US" sz="2800" dirty="0"/>
              <a:t>Understanding code if studied after some time</a:t>
            </a:r>
          </a:p>
          <a:p>
            <a:pPr marL="457200" indent="-457200" algn="just">
              <a:buFont typeface="Arial" panose="020B0604020202020204" pitchFamily="34" charset="0"/>
              <a:buChar char="•"/>
            </a:pPr>
            <a:r>
              <a:rPr lang="en-US" sz="2800" dirty="0"/>
              <a:t>Documenting the steps and needs for a function</a:t>
            </a:r>
          </a:p>
          <a:p>
            <a:pPr marL="457200" indent="-457200" algn="just">
              <a:buFont typeface="Arial" panose="020B0604020202020204" pitchFamily="34" charset="0"/>
              <a:buChar char="•"/>
            </a:pPr>
            <a:r>
              <a:rPr lang="en-US" sz="2800" dirty="0"/>
              <a:t>Sharing code with fellow developers</a:t>
            </a:r>
          </a:p>
          <a:p>
            <a:pPr marL="457200" indent="-457200" algn="just">
              <a:buFont typeface="Arial" panose="020B0604020202020204" pitchFamily="34" charset="0"/>
              <a:buChar char="•"/>
            </a:pPr>
            <a:r>
              <a:rPr lang="en-US" sz="2800" dirty="0"/>
              <a:t>Collaborating with multiple people.</a:t>
            </a:r>
            <a:endParaRPr lang="en-IN" sz="2800" dirty="0"/>
          </a:p>
        </p:txBody>
      </p:sp>
      <p:sp>
        <p:nvSpPr>
          <p:cNvPr id="7" name="TextBox 6">
            <a:extLst>
              <a:ext uri="{FF2B5EF4-FFF2-40B4-BE49-F238E27FC236}">
                <a16:creationId xmlns:a16="http://schemas.microsoft.com/office/drawing/2014/main" id="{1B481761-757A-BB59-C16D-68CE9EE528B9}"/>
              </a:ext>
            </a:extLst>
          </p:cNvPr>
          <p:cNvSpPr txBox="1"/>
          <p:nvPr/>
        </p:nvSpPr>
        <p:spPr>
          <a:xfrm>
            <a:off x="357352" y="219981"/>
            <a:ext cx="11403724" cy="584775"/>
          </a:xfrm>
          <a:prstGeom prst="rect">
            <a:avLst/>
          </a:prstGeom>
          <a:noFill/>
        </p:spPr>
        <p:txBody>
          <a:bodyPr wrap="square">
            <a:spAutoFit/>
          </a:bodyPr>
          <a:lstStyle/>
          <a:p>
            <a:r>
              <a:rPr lang="en-US" sz="3200" b="1" dirty="0"/>
              <a:t>Python Comments: Importance, Types and Correct Way to Use</a:t>
            </a:r>
          </a:p>
        </p:txBody>
      </p:sp>
    </p:spTree>
    <p:extLst>
      <p:ext uri="{BB962C8B-B14F-4D97-AF65-F5344CB8AC3E}">
        <p14:creationId xmlns:p14="http://schemas.microsoft.com/office/powerpoint/2010/main" val="283143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0A49A8-7605-A00F-DE64-652A60312504}"/>
              </a:ext>
            </a:extLst>
          </p:cNvPr>
          <p:cNvSpPr txBox="1"/>
          <p:nvPr/>
        </p:nvSpPr>
        <p:spPr>
          <a:xfrm>
            <a:off x="630620" y="755331"/>
            <a:ext cx="11403723" cy="2431435"/>
          </a:xfrm>
          <a:prstGeom prst="rect">
            <a:avLst/>
          </a:prstGeom>
          <a:noFill/>
        </p:spPr>
        <p:txBody>
          <a:bodyPr wrap="square">
            <a:spAutoFit/>
          </a:bodyPr>
          <a:lstStyle/>
          <a:p>
            <a:r>
              <a:rPr lang="en-US" sz="2800" dirty="0"/>
              <a:t>Types of Comments in Python</a:t>
            </a:r>
          </a:p>
          <a:p>
            <a:endParaRPr lang="en-US" sz="1050" dirty="0"/>
          </a:p>
          <a:p>
            <a:pPr marL="514350" indent="-514350">
              <a:buFont typeface="+mj-lt"/>
              <a:buAutoNum type="arabicPeriod"/>
            </a:pPr>
            <a:r>
              <a:rPr lang="en-US" sz="2800" dirty="0"/>
              <a:t>Single line Comments</a:t>
            </a:r>
          </a:p>
          <a:p>
            <a:pPr marL="514350" indent="-514350">
              <a:buFont typeface="+mj-lt"/>
              <a:buAutoNum type="arabicPeriod"/>
            </a:pPr>
            <a:r>
              <a:rPr lang="en-US" sz="2800" dirty="0"/>
              <a:t>Multiline Comments</a:t>
            </a:r>
          </a:p>
          <a:p>
            <a:pPr marL="514350" indent="-514350">
              <a:buFont typeface="+mj-lt"/>
              <a:buAutoNum type="arabicPeriod"/>
            </a:pPr>
            <a:r>
              <a:rPr lang="en-US" sz="2800" dirty="0"/>
              <a:t>String Literals</a:t>
            </a:r>
          </a:p>
          <a:p>
            <a:pPr marL="514350" indent="-514350">
              <a:buFont typeface="+mj-lt"/>
              <a:buAutoNum type="arabicPeriod"/>
            </a:pPr>
            <a:r>
              <a:rPr lang="en-US" sz="2800" dirty="0"/>
              <a:t>Docstring Comments</a:t>
            </a:r>
            <a:endParaRPr lang="en-IN" sz="2800" dirty="0"/>
          </a:p>
        </p:txBody>
      </p:sp>
    </p:spTree>
    <p:extLst>
      <p:ext uri="{BB962C8B-B14F-4D97-AF65-F5344CB8AC3E}">
        <p14:creationId xmlns:p14="http://schemas.microsoft.com/office/powerpoint/2010/main" val="627413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A7059-C1D9-E3AD-F2AD-E73424240C92}"/>
              </a:ext>
            </a:extLst>
          </p:cNvPr>
          <p:cNvSpPr txBox="1"/>
          <p:nvPr/>
        </p:nvSpPr>
        <p:spPr>
          <a:xfrm>
            <a:off x="189186" y="331186"/>
            <a:ext cx="11561379" cy="3539430"/>
          </a:xfrm>
          <a:prstGeom prst="rect">
            <a:avLst/>
          </a:prstGeom>
          <a:noFill/>
        </p:spPr>
        <p:txBody>
          <a:bodyPr wrap="square">
            <a:spAutoFit/>
          </a:bodyPr>
          <a:lstStyle/>
          <a:p>
            <a:pPr algn="just"/>
            <a:r>
              <a:rPr lang="en-US" sz="2800" dirty="0"/>
              <a:t>1. Single-Line Comments</a:t>
            </a:r>
          </a:p>
          <a:p>
            <a:pPr algn="just"/>
            <a:r>
              <a:rPr lang="en-US" sz="2800" dirty="0"/>
              <a:t>Python single-line comment starts with the hashtag symbol (#) with no white spaces and lasts till the end of the line.</a:t>
            </a:r>
          </a:p>
          <a:p>
            <a:pPr algn="just"/>
            <a:r>
              <a:rPr lang="en-US" sz="2800" dirty="0"/>
              <a:t>If the comment exceeds one line then put a hashtag on the next line and continue the Python Comment.</a:t>
            </a:r>
          </a:p>
          <a:p>
            <a:pPr algn="just"/>
            <a:r>
              <a:rPr lang="en-US" sz="2800" dirty="0"/>
              <a:t>Python’s single-line comments are proved useful for supplying short explanations for variables, function declarations, and expressions. See the following code snippet demonstrating single line comment:</a:t>
            </a:r>
            <a:endParaRPr lang="en-IN" sz="2800" dirty="0"/>
          </a:p>
        </p:txBody>
      </p:sp>
      <p:sp>
        <p:nvSpPr>
          <p:cNvPr id="5" name="TextBox 4">
            <a:extLst>
              <a:ext uri="{FF2B5EF4-FFF2-40B4-BE49-F238E27FC236}">
                <a16:creationId xmlns:a16="http://schemas.microsoft.com/office/drawing/2014/main" id="{F5DE781D-5913-F3E4-09E1-A8E7FB4E2B1C}"/>
              </a:ext>
            </a:extLst>
          </p:cNvPr>
          <p:cNvSpPr txBox="1"/>
          <p:nvPr/>
        </p:nvSpPr>
        <p:spPr>
          <a:xfrm>
            <a:off x="672662" y="4401234"/>
            <a:ext cx="6096000" cy="954107"/>
          </a:xfrm>
          <a:prstGeom prst="rect">
            <a:avLst/>
          </a:prstGeom>
          <a:noFill/>
          <a:ln>
            <a:solidFill>
              <a:schemeClr val="tx1"/>
            </a:solidFill>
          </a:ln>
        </p:spPr>
        <p:txBody>
          <a:bodyPr wrap="square">
            <a:spAutoFit/>
          </a:bodyPr>
          <a:lstStyle/>
          <a:p>
            <a:r>
              <a:rPr lang="en-IN" sz="2800" dirty="0"/>
              <a:t># Print “</a:t>
            </a:r>
            <a:r>
              <a:rPr lang="en-IN" sz="2800" dirty="0" err="1"/>
              <a:t>GeeksforGeeks</a:t>
            </a:r>
            <a:r>
              <a:rPr lang="en-IN" sz="2800" dirty="0"/>
              <a:t> !” to console </a:t>
            </a:r>
          </a:p>
          <a:p>
            <a:r>
              <a:rPr lang="en-IN" sz="2800" dirty="0"/>
              <a:t>print("</a:t>
            </a:r>
            <a:r>
              <a:rPr lang="en-IN" sz="2800" dirty="0" err="1"/>
              <a:t>GeeksforGeeks</a:t>
            </a:r>
            <a:r>
              <a:rPr lang="en-IN" sz="2800" dirty="0"/>
              <a:t>") </a:t>
            </a:r>
          </a:p>
        </p:txBody>
      </p:sp>
    </p:spTree>
    <p:extLst>
      <p:ext uri="{BB962C8B-B14F-4D97-AF65-F5344CB8AC3E}">
        <p14:creationId xmlns:p14="http://schemas.microsoft.com/office/powerpoint/2010/main" val="3099967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9B412-C110-21BF-D1DB-22E67C0F317C}"/>
              </a:ext>
            </a:extLst>
          </p:cNvPr>
          <p:cNvSpPr txBox="1"/>
          <p:nvPr/>
        </p:nvSpPr>
        <p:spPr>
          <a:xfrm>
            <a:off x="409904" y="177940"/>
            <a:ext cx="6096000" cy="584775"/>
          </a:xfrm>
          <a:prstGeom prst="rect">
            <a:avLst/>
          </a:prstGeom>
          <a:noFill/>
        </p:spPr>
        <p:txBody>
          <a:bodyPr wrap="square">
            <a:spAutoFit/>
          </a:bodyPr>
          <a:lstStyle/>
          <a:p>
            <a:r>
              <a:rPr lang="en-IN" sz="3200" dirty="0"/>
              <a:t>2. Multi-Line Comments</a:t>
            </a:r>
          </a:p>
        </p:txBody>
      </p:sp>
      <p:sp>
        <p:nvSpPr>
          <p:cNvPr id="5" name="TextBox 4">
            <a:extLst>
              <a:ext uri="{FF2B5EF4-FFF2-40B4-BE49-F238E27FC236}">
                <a16:creationId xmlns:a16="http://schemas.microsoft.com/office/drawing/2014/main" id="{C0BA4E94-55F4-D707-66F5-A62808654957}"/>
              </a:ext>
            </a:extLst>
          </p:cNvPr>
          <p:cNvSpPr txBox="1"/>
          <p:nvPr/>
        </p:nvSpPr>
        <p:spPr>
          <a:xfrm>
            <a:off x="409903" y="895694"/>
            <a:ext cx="11698013" cy="1815882"/>
          </a:xfrm>
          <a:prstGeom prst="rect">
            <a:avLst/>
          </a:prstGeom>
          <a:noFill/>
        </p:spPr>
        <p:txBody>
          <a:bodyPr wrap="square">
            <a:spAutoFit/>
          </a:bodyPr>
          <a:lstStyle/>
          <a:p>
            <a:r>
              <a:rPr lang="en-US" sz="2800" dirty="0"/>
              <a:t>a) Multiline comments using multiple hashtags (#)</a:t>
            </a:r>
          </a:p>
          <a:p>
            <a:endParaRPr lang="en-US" sz="2800" dirty="0"/>
          </a:p>
          <a:p>
            <a:r>
              <a:rPr lang="en-US" sz="2800" dirty="0"/>
              <a:t>We can multiple hashtags (#) to write multiline comments in Python. Each and every line will be considered as a single-line comment.</a:t>
            </a:r>
            <a:endParaRPr lang="en-IN" sz="2800" dirty="0"/>
          </a:p>
        </p:txBody>
      </p:sp>
      <p:sp>
        <p:nvSpPr>
          <p:cNvPr id="7" name="TextBox 6">
            <a:extLst>
              <a:ext uri="{FF2B5EF4-FFF2-40B4-BE49-F238E27FC236}">
                <a16:creationId xmlns:a16="http://schemas.microsoft.com/office/drawing/2014/main" id="{EAE6E867-1C27-A776-48C3-0ED0F4ADA433}"/>
              </a:ext>
            </a:extLst>
          </p:cNvPr>
          <p:cNvSpPr txBox="1"/>
          <p:nvPr/>
        </p:nvSpPr>
        <p:spPr>
          <a:xfrm>
            <a:off x="767256" y="3727592"/>
            <a:ext cx="10131972" cy="1384995"/>
          </a:xfrm>
          <a:prstGeom prst="rect">
            <a:avLst/>
          </a:prstGeom>
          <a:noFill/>
          <a:ln>
            <a:solidFill>
              <a:schemeClr val="tx1"/>
            </a:solidFill>
          </a:ln>
        </p:spPr>
        <p:txBody>
          <a:bodyPr wrap="square">
            <a:spAutoFit/>
          </a:bodyPr>
          <a:lstStyle/>
          <a:p>
            <a:r>
              <a:rPr lang="en-IN" sz="2800" dirty="0"/>
              <a:t># Python program to demonstrate </a:t>
            </a:r>
          </a:p>
          <a:p>
            <a:r>
              <a:rPr lang="en-IN" sz="2800" dirty="0"/>
              <a:t># multiline comments </a:t>
            </a:r>
          </a:p>
          <a:p>
            <a:r>
              <a:rPr lang="en-IN" sz="2800" dirty="0"/>
              <a:t>print("Multiline comments")</a:t>
            </a:r>
          </a:p>
        </p:txBody>
      </p:sp>
    </p:spTree>
    <p:extLst>
      <p:ext uri="{BB962C8B-B14F-4D97-AF65-F5344CB8AC3E}">
        <p14:creationId xmlns:p14="http://schemas.microsoft.com/office/powerpoint/2010/main" val="2614230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EBA78B-8F43-0064-810C-75808A525BFF}"/>
              </a:ext>
            </a:extLst>
          </p:cNvPr>
          <p:cNvSpPr txBox="1"/>
          <p:nvPr/>
        </p:nvSpPr>
        <p:spPr>
          <a:xfrm>
            <a:off x="241737" y="122844"/>
            <a:ext cx="11792607" cy="2677656"/>
          </a:xfrm>
          <a:prstGeom prst="rect">
            <a:avLst/>
          </a:prstGeom>
          <a:noFill/>
        </p:spPr>
        <p:txBody>
          <a:bodyPr wrap="square">
            <a:spAutoFit/>
          </a:bodyPr>
          <a:lstStyle/>
          <a:p>
            <a:r>
              <a:rPr lang="en-US" sz="2400" b="1" dirty="0"/>
              <a:t>Docstring</a:t>
            </a:r>
          </a:p>
          <a:p>
            <a:r>
              <a:rPr lang="en-US" sz="2400" dirty="0"/>
              <a:t>Python docstring is the string literals with triple quotes that are appeared right after the function.</a:t>
            </a:r>
          </a:p>
          <a:p>
            <a:r>
              <a:rPr lang="en-US" sz="2400" dirty="0"/>
              <a:t>It is used to associate documentation that has been written with Python modules, functions, classes, and methods.</a:t>
            </a:r>
          </a:p>
          <a:p>
            <a:r>
              <a:rPr lang="en-US" sz="2400" dirty="0"/>
              <a:t>It is added right below the functions, modules, or classes to describe what they do. In Python, the docstring is then made available via the __doc__ attribute.</a:t>
            </a:r>
            <a:endParaRPr lang="en-IN" sz="2400" dirty="0"/>
          </a:p>
        </p:txBody>
      </p:sp>
      <p:sp>
        <p:nvSpPr>
          <p:cNvPr id="5" name="TextBox 4">
            <a:extLst>
              <a:ext uri="{FF2B5EF4-FFF2-40B4-BE49-F238E27FC236}">
                <a16:creationId xmlns:a16="http://schemas.microsoft.com/office/drawing/2014/main" id="{4A8DD02A-5019-D8DB-3358-302E6F38D1B7}"/>
              </a:ext>
            </a:extLst>
          </p:cNvPr>
          <p:cNvSpPr txBox="1"/>
          <p:nvPr/>
        </p:nvSpPr>
        <p:spPr>
          <a:xfrm>
            <a:off x="357350" y="3235773"/>
            <a:ext cx="7840717" cy="2677656"/>
          </a:xfrm>
          <a:prstGeom prst="rect">
            <a:avLst/>
          </a:prstGeom>
          <a:noFill/>
          <a:ln>
            <a:solidFill>
              <a:schemeClr val="tx1"/>
            </a:solidFill>
          </a:ln>
        </p:spPr>
        <p:txBody>
          <a:bodyPr wrap="square">
            <a:spAutoFit/>
          </a:bodyPr>
          <a:lstStyle/>
          <a:p>
            <a:r>
              <a:rPr lang="en-US" sz="2400" dirty="0"/>
              <a:t>def multiply(a, b): </a:t>
            </a:r>
          </a:p>
          <a:p>
            <a:r>
              <a:rPr lang="en-US" sz="2400" dirty="0"/>
              <a:t>	"""Multiplies the value of a and b"""</a:t>
            </a:r>
          </a:p>
          <a:p>
            <a:r>
              <a:rPr lang="en-US" sz="2400" dirty="0"/>
              <a:t>	return a*b </a:t>
            </a:r>
          </a:p>
          <a:p>
            <a:endParaRPr lang="en-US" sz="2400" dirty="0"/>
          </a:p>
          <a:p>
            <a:endParaRPr lang="en-US" sz="2400" dirty="0"/>
          </a:p>
          <a:p>
            <a:r>
              <a:rPr lang="en-US" sz="2400" dirty="0"/>
              <a:t># Print the docstring of multiply function </a:t>
            </a:r>
          </a:p>
          <a:p>
            <a:r>
              <a:rPr lang="en-US" sz="2400" dirty="0"/>
              <a:t>print(</a:t>
            </a:r>
            <a:r>
              <a:rPr lang="en-US" sz="2400" dirty="0" err="1"/>
              <a:t>multiply.__doc</a:t>
            </a:r>
            <a:r>
              <a:rPr lang="en-US" sz="2400" dirty="0"/>
              <a:t>__) </a:t>
            </a:r>
          </a:p>
        </p:txBody>
      </p:sp>
    </p:spTree>
    <p:extLst>
      <p:ext uri="{BB962C8B-B14F-4D97-AF65-F5344CB8AC3E}">
        <p14:creationId xmlns:p14="http://schemas.microsoft.com/office/powerpoint/2010/main" val="1798073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56D23A-B4DD-0496-0909-EF169F45557F}"/>
              </a:ext>
            </a:extLst>
          </p:cNvPr>
          <p:cNvSpPr txBox="1"/>
          <p:nvPr/>
        </p:nvSpPr>
        <p:spPr>
          <a:xfrm>
            <a:off x="262758" y="332372"/>
            <a:ext cx="11130455" cy="5262979"/>
          </a:xfrm>
          <a:prstGeom prst="rect">
            <a:avLst/>
          </a:prstGeom>
          <a:noFill/>
        </p:spPr>
        <p:txBody>
          <a:bodyPr wrap="square">
            <a:spAutoFit/>
          </a:bodyPr>
          <a:lstStyle/>
          <a:p>
            <a:r>
              <a:rPr lang="en-US" sz="2800" b="1" dirty="0"/>
              <a:t>Right Way to Write Comments</a:t>
            </a:r>
          </a:p>
          <a:p>
            <a:r>
              <a:rPr lang="en-US" sz="2800" dirty="0"/>
              <a:t>Comments serve the main purpose to explain your code. Developers use healthy comment writing practice for better understanding of the code.</a:t>
            </a:r>
          </a:p>
          <a:p>
            <a:endParaRPr lang="en-US" sz="2800" dirty="0"/>
          </a:p>
          <a:p>
            <a:r>
              <a:rPr lang="en-US" sz="2800" dirty="0"/>
              <a:t>Some of the tips you can follow, to make your comments effective are:</a:t>
            </a:r>
          </a:p>
          <a:p>
            <a:endParaRPr lang="en-US" sz="2800" dirty="0"/>
          </a:p>
          <a:p>
            <a:pPr marL="457200" indent="-457200">
              <a:buFont typeface="Arial" panose="020B0604020202020204" pitchFamily="34" charset="0"/>
              <a:buChar char="•"/>
            </a:pPr>
            <a:r>
              <a:rPr lang="en-US" sz="2800" dirty="0"/>
              <a:t>Comments should be short and precise.</a:t>
            </a:r>
          </a:p>
          <a:p>
            <a:pPr marL="457200" indent="-457200">
              <a:buFont typeface="Arial" panose="020B0604020202020204" pitchFamily="34" charset="0"/>
              <a:buChar char="•"/>
            </a:pPr>
            <a:r>
              <a:rPr lang="en-US" sz="2800" dirty="0"/>
              <a:t>Use comments only when necessary, don’t clutter your code with comments.</a:t>
            </a:r>
          </a:p>
          <a:p>
            <a:pPr marL="457200" indent="-457200">
              <a:buFont typeface="Arial" panose="020B0604020202020204" pitchFamily="34" charset="0"/>
              <a:buChar char="•"/>
            </a:pPr>
            <a:r>
              <a:rPr lang="en-US" sz="2800" dirty="0"/>
              <a:t>Comment should have some meaning.</a:t>
            </a:r>
          </a:p>
          <a:p>
            <a:pPr marL="457200" indent="-457200">
              <a:buFont typeface="Arial" panose="020B0604020202020204" pitchFamily="34" charset="0"/>
              <a:buChar char="•"/>
            </a:pPr>
            <a:r>
              <a:rPr lang="en-US" sz="2800" dirty="0"/>
              <a:t>Avoid writing generic or basic comments.</a:t>
            </a:r>
          </a:p>
          <a:p>
            <a:pPr marL="457200" indent="-457200">
              <a:buFont typeface="Arial" panose="020B0604020202020204" pitchFamily="34" charset="0"/>
              <a:buChar char="•"/>
            </a:pPr>
            <a:r>
              <a:rPr lang="en-US" sz="2800" dirty="0"/>
              <a:t>Write comments that are self explanatory.</a:t>
            </a:r>
            <a:endParaRPr lang="en-IN" sz="2800" dirty="0"/>
          </a:p>
        </p:txBody>
      </p:sp>
    </p:spTree>
    <p:extLst>
      <p:ext uri="{BB962C8B-B14F-4D97-AF65-F5344CB8AC3E}">
        <p14:creationId xmlns:p14="http://schemas.microsoft.com/office/powerpoint/2010/main" val="410015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C5E35B-5C8E-830E-F741-4109FD14E028}"/>
              </a:ext>
            </a:extLst>
          </p:cNvPr>
          <p:cNvSpPr txBox="1"/>
          <p:nvPr/>
        </p:nvSpPr>
        <p:spPr>
          <a:xfrm>
            <a:off x="802640" y="483999"/>
            <a:ext cx="9885680" cy="4401205"/>
          </a:xfrm>
          <a:prstGeom prst="rect">
            <a:avLst/>
          </a:prstGeom>
          <a:noFill/>
        </p:spPr>
        <p:txBody>
          <a:bodyPr wrap="square">
            <a:spAutoFit/>
          </a:bodyPr>
          <a:lstStyle/>
          <a:p>
            <a:r>
              <a:rPr lang="en-US" sz="3200" b="1" dirty="0"/>
              <a:t>What is Python?</a:t>
            </a:r>
          </a:p>
          <a:p>
            <a:endParaRPr lang="en-US" sz="3200" b="1" dirty="0"/>
          </a:p>
          <a:p>
            <a:r>
              <a:rPr lang="en-US" sz="2400" dirty="0"/>
              <a:t>Python is a popular programming language. It was created by Guido van Rossum, and released in 1991.</a:t>
            </a:r>
          </a:p>
          <a:p>
            <a:endParaRPr lang="en-US" sz="2400" dirty="0"/>
          </a:p>
          <a:p>
            <a:r>
              <a:rPr lang="en-US" sz="2400" dirty="0"/>
              <a:t>It is used for:</a:t>
            </a:r>
          </a:p>
          <a:p>
            <a:endParaRPr lang="en-US" sz="2400" dirty="0"/>
          </a:p>
          <a:p>
            <a:pPr marL="342900" indent="-342900">
              <a:buFont typeface="Arial" panose="020B0604020202020204" pitchFamily="34" charset="0"/>
              <a:buChar char="•"/>
            </a:pPr>
            <a:r>
              <a:rPr lang="en-US" sz="2400" dirty="0"/>
              <a:t>web development (server-side)</a:t>
            </a:r>
          </a:p>
          <a:p>
            <a:pPr marL="342900" indent="-342900">
              <a:buFont typeface="Arial" panose="020B0604020202020204" pitchFamily="34" charset="0"/>
              <a:buChar char="•"/>
            </a:pPr>
            <a:r>
              <a:rPr lang="en-US" sz="2400" dirty="0"/>
              <a:t>software development</a:t>
            </a:r>
          </a:p>
          <a:p>
            <a:pPr marL="342900" indent="-342900">
              <a:buFont typeface="Arial" panose="020B0604020202020204" pitchFamily="34" charset="0"/>
              <a:buChar char="•"/>
            </a:pPr>
            <a:r>
              <a:rPr lang="en-US" sz="2400" dirty="0"/>
              <a:t>mathematics</a:t>
            </a:r>
          </a:p>
          <a:p>
            <a:pPr marL="342900" indent="-342900">
              <a:buFont typeface="Arial" panose="020B0604020202020204" pitchFamily="34" charset="0"/>
              <a:buChar char="•"/>
            </a:pPr>
            <a:r>
              <a:rPr lang="en-US" sz="2400" dirty="0"/>
              <a:t>system scripting</a:t>
            </a:r>
            <a:endParaRPr lang="en-IN" sz="2400" dirty="0"/>
          </a:p>
        </p:txBody>
      </p:sp>
    </p:spTree>
    <p:extLst>
      <p:ext uri="{BB962C8B-B14F-4D97-AF65-F5344CB8AC3E}">
        <p14:creationId xmlns:p14="http://schemas.microsoft.com/office/powerpoint/2010/main" val="3208902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8EE781-52BC-C1BF-08F3-3FC16D61AE27}"/>
              </a:ext>
            </a:extLst>
          </p:cNvPr>
          <p:cNvSpPr txBox="1"/>
          <p:nvPr/>
        </p:nvSpPr>
        <p:spPr>
          <a:xfrm>
            <a:off x="346842" y="398657"/>
            <a:ext cx="6096000" cy="584775"/>
          </a:xfrm>
          <a:prstGeom prst="rect">
            <a:avLst/>
          </a:prstGeom>
          <a:noFill/>
        </p:spPr>
        <p:txBody>
          <a:bodyPr wrap="square">
            <a:spAutoFit/>
          </a:bodyPr>
          <a:lstStyle/>
          <a:p>
            <a:r>
              <a:rPr lang="en-IN" sz="3200" b="1" dirty="0"/>
              <a:t>Variables</a:t>
            </a:r>
          </a:p>
        </p:txBody>
      </p:sp>
      <p:sp>
        <p:nvSpPr>
          <p:cNvPr id="5" name="TextBox 4">
            <a:extLst>
              <a:ext uri="{FF2B5EF4-FFF2-40B4-BE49-F238E27FC236}">
                <a16:creationId xmlns:a16="http://schemas.microsoft.com/office/drawing/2014/main" id="{3E8B3B1B-CCA0-B4C8-76A0-ADD82B09E57C}"/>
              </a:ext>
            </a:extLst>
          </p:cNvPr>
          <p:cNvSpPr txBox="1"/>
          <p:nvPr/>
        </p:nvSpPr>
        <p:spPr>
          <a:xfrm>
            <a:off x="220718" y="1377306"/>
            <a:ext cx="11267090" cy="3108543"/>
          </a:xfrm>
          <a:prstGeom prst="rect">
            <a:avLst/>
          </a:prstGeom>
          <a:noFill/>
        </p:spPr>
        <p:txBody>
          <a:bodyPr wrap="square">
            <a:spAutoFit/>
          </a:bodyPr>
          <a:lstStyle/>
          <a:p>
            <a:pPr marL="457200" indent="-457200" algn="just">
              <a:buFont typeface="Arial" panose="020B0604020202020204" pitchFamily="34" charset="0"/>
              <a:buChar char="•"/>
            </a:pPr>
            <a:r>
              <a:rPr lang="en-US" sz="2800" dirty="0"/>
              <a:t>Python Variable is containers that store values. </a:t>
            </a:r>
          </a:p>
          <a:p>
            <a:pPr marL="457200" indent="-457200" algn="just">
              <a:buFont typeface="Arial" panose="020B0604020202020204" pitchFamily="34" charset="0"/>
              <a:buChar char="•"/>
            </a:pPr>
            <a:r>
              <a:rPr lang="en-US" sz="2800" dirty="0"/>
              <a:t>Python is not “statically typed”. </a:t>
            </a:r>
          </a:p>
          <a:p>
            <a:pPr marL="457200" indent="-457200" algn="just">
              <a:buFont typeface="Arial" panose="020B0604020202020204" pitchFamily="34" charset="0"/>
              <a:buChar char="•"/>
            </a:pPr>
            <a:r>
              <a:rPr lang="en-US" sz="2800" dirty="0"/>
              <a:t>We do not need to declare variables before using them or declare their type. </a:t>
            </a:r>
          </a:p>
          <a:p>
            <a:pPr marL="457200" indent="-457200" algn="just">
              <a:buFont typeface="Arial" panose="020B0604020202020204" pitchFamily="34" charset="0"/>
              <a:buChar char="•"/>
            </a:pPr>
            <a:r>
              <a:rPr lang="en-US" sz="2800" dirty="0"/>
              <a:t>A variable is created the moment we first assign a value to it. </a:t>
            </a:r>
          </a:p>
          <a:p>
            <a:pPr marL="457200" indent="-457200" algn="just">
              <a:buFont typeface="Arial" panose="020B0604020202020204" pitchFamily="34" charset="0"/>
              <a:buChar char="•"/>
            </a:pPr>
            <a:r>
              <a:rPr lang="en-US" sz="2800" dirty="0"/>
              <a:t>A Python variable is a name given to a memory location. </a:t>
            </a:r>
          </a:p>
          <a:p>
            <a:pPr marL="457200" indent="-457200" algn="just">
              <a:buFont typeface="Arial" panose="020B0604020202020204" pitchFamily="34" charset="0"/>
              <a:buChar char="•"/>
            </a:pPr>
            <a:r>
              <a:rPr lang="en-US" sz="2800" dirty="0"/>
              <a:t>It is the basic unit of storage in a program. </a:t>
            </a:r>
            <a:endParaRPr lang="en-IN" sz="2800" dirty="0"/>
          </a:p>
        </p:txBody>
      </p:sp>
    </p:spTree>
    <p:extLst>
      <p:ext uri="{BB962C8B-B14F-4D97-AF65-F5344CB8AC3E}">
        <p14:creationId xmlns:p14="http://schemas.microsoft.com/office/powerpoint/2010/main" val="1040002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BE936C-C2F6-3D20-93F0-55F33E17BE1D}"/>
              </a:ext>
            </a:extLst>
          </p:cNvPr>
          <p:cNvSpPr txBox="1"/>
          <p:nvPr/>
        </p:nvSpPr>
        <p:spPr>
          <a:xfrm>
            <a:off x="210207" y="78938"/>
            <a:ext cx="11277599" cy="3539430"/>
          </a:xfrm>
          <a:prstGeom prst="rect">
            <a:avLst/>
          </a:prstGeom>
          <a:noFill/>
        </p:spPr>
        <p:txBody>
          <a:bodyPr wrap="square">
            <a:spAutoFit/>
          </a:bodyPr>
          <a:lstStyle/>
          <a:p>
            <a:pPr algn="just"/>
            <a:r>
              <a:rPr lang="en-US" sz="2800" dirty="0"/>
              <a:t>Example of Variable in Python</a:t>
            </a:r>
          </a:p>
          <a:p>
            <a:pPr algn="just"/>
            <a:r>
              <a:rPr lang="en-US" sz="2800" dirty="0"/>
              <a:t>An Example of a Variable in Python is a representational name that serves as a pointer to an object. Once an object is assigned to a variable, it can be referred to by that name. In layman’s terms, we can say that Variable in Python is containers that store values.</a:t>
            </a:r>
          </a:p>
          <a:p>
            <a:pPr algn="just"/>
            <a:endParaRPr lang="en-US" sz="2800" dirty="0"/>
          </a:p>
          <a:p>
            <a:pPr algn="just"/>
            <a:r>
              <a:rPr lang="en-US" sz="2800" dirty="0"/>
              <a:t>Here we have stored “</a:t>
            </a:r>
            <a:r>
              <a:rPr lang="en-US" sz="2800" dirty="0" err="1"/>
              <a:t>Geeksforgeeks</a:t>
            </a:r>
            <a:r>
              <a:rPr lang="en-US" sz="2800" dirty="0"/>
              <a:t>”  in a variable var, and when we call its name the stored information will get printed.</a:t>
            </a:r>
            <a:endParaRPr lang="en-IN" sz="2800" dirty="0"/>
          </a:p>
        </p:txBody>
      </p:sp>
      <p:sp>
        <p:nvSpPr>
          <p:cNvPr id="5" name="TextBox 4">
            <a:extLst>
              <a:ext uri="{FF2B5EF4-FFF2-40B4-BE49-F238E27FC236}">
                <a16:creationId xmlns:a16="http://schemas.microsoft.com/office/drawing/2014/main" id="{7B7FC726-50E5-DA96-7EEA-A645FFFD6184}"/>
              </a:ext>
            </a:extLst>
          </p:cNvPr>
          <p:cNvSpPr txBox="1"/>
          <p:nvPr/>
        </p:nvSpPr>
        <p:spPr>
          <a:xfrm>
            <a:off x="893380" y="4243580"/>
            <a:ext cx="6096000" cy="954107"/>
          </a:xfrm>
          <a:prstGeom prst="rect">
            <a:avLst/>
          </a:prstGeom>
          <a:noFill/>
          <a:ln>
            <a:solidFill>
              <a:schemeClr val="tx1"/>
            </a:solidFill>
          </a:ln>
        </p:spPr>
        <p:txBody>
          <a:bodyPr wrap="square">
            <a:spAutoFit/>
          </a:bodyPr>
          <a:lstStyle/>
          <a:p>
            <a:r>
              <a:rPr lang="en-IN" sz="2800" dirty="0"/>
              <a:t>Var = “Firdaus Amrut Centre School"</a:t>
            </a:r>
          </a:p>
          <a:p>
            <a:r>
              <a:rPr lang="en-IN" sz="2800" dirty="0"/>
              <a:t>print(Var)</a:t>
            </a:r>
          </a:p>
        </p:txBody>
      </p:sp>
    </p:spTree>
    <p:extLst>
      <p:ext uri="{BB962C8B-B14F-4D97-AF65-F5344CB8AC3E}">
        <p14:creationId xmlns:p14="http://schemas.microsoft.com/office/powerpoint/2010/main" val="3001617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0E5A2-7BB5-797A-1AB6-0601F7543BBC}"/>
              </a:ext>
            </a:extLst>
          </p:cNvPr>
          <p:cNvSpPr txBox="1"/>
          <p:nvPr/>
        </p:nvSpPr>
        <p:spPr>
          <a:xfrm>
            <a:off x="367862" y="318811"/>
            <a:ext cx="11403724" cy="4832092"/>
          </a:xfrm>
          <a:prstGeom prst="rect">
            <a:avLst/>
          </a:prstGeom>
          <a:noFill/>
        </p:spPr>
        <p:txBody>
          <a:bodyPr wrap="square">
            <a:spAutoFit/>
          </a:bodyPr>
          <a:lstStyle/>
          <a:p>
            <a:r>
              <a:rPr lang="en-US" sz="2800" b="1" dirty="0"/>
              <a:t>Rules for Python variables</a:t>
            </a:r>
          </a:p>
          <a:p>
            <a:endParaRPr lang="en-US" sz="2800" b="1" dirty="0"/>
          </a:p>
          <a:p>
            <a:pPr marL="457200" indent="-457200" algn="just">
              <a:buFont typeface="Arial" panose="020B0604020202020204" pitchFamily="34" charset="0"/>
              <a:buChar char="•"/>
            </a:pPr>
            <a:r>
              <a:rPr lang="en-US" sz="2800" dirty="0"/>
              <a:t>A Python variable name must start with a letter or the underscore character.</a:t>
            </a:r>
          </a:p>
          <a:p>
            <a:pPr marL="457200" indent="-457200" algn="just">
              <a:buFont typeface="Arial" panose="020B0604020202020204" pitchFamily="34" charset="0"/>
              <a:buChar char="•"/>
            </a:pPr>
            <a:r>
              <a:rPr lang="en-US" sz="2800" dirty="0"/>
              <a:t>A Python variable name cannot start with a number.</a:t>
            </a:r>
          </a:p>
          <a:p>
            <a:pPr marL="457200" indent="-457200" algn="just">
              <a:buFont typeface="Arial" panose="020B0604020202020204" pitchFamily="34" charset="0"/>
              <a:buChar char="•"/>
            </a:pPr>
            <a:r>
              <a:rPr lang="en-US" sz="2800" dirty="0"/>
              <a:t>A Python variable name can only contain alpha-numeric characters and underscores (A-z, 0-9, and _ ).</a:t>
            </a:r>
          </a:p>
          <a:p>
            <a:pPr marL="457200" indent="-457200" algn="just">
              <a:buFont typeface="Arial" panose="020B0604020202020204" pitchFamily="34" charset="0"/>
              <a:buChar char="•"/>
            </a:pPr>
            <a:r>
              <a:rPr lang="en-US" sz="2800" dirty="0"/>
              <a:t>Variable in Python names are case-sensitive (name, Name, and NAME are three different variables).</a:t>
            </a:r>
          </a:p>
          <a:p>
            <a:pPr marL="457200" indent="-457200" algn="just">
              <a:buFont typeface="Arial" panose="020B0604020202020204" pitchFamily="34" charset="0"/>
              <a:buChar char="•"/>
            </a:pPr>
            <a:r>
              <a:rPr lang="en-US" sz="2800" dirty="0"/>
              <a:t>The reserved words(keywords) in Python cannot be used to name the variable in Python.</a:t>
            </a:r>
            <a:endParaRPr lang="en-IN" sz="2800" dirty="0"/>
          </a:p>
        </p:txBody>
      </p:sp>
    </p:spTree>
    <p:extLst>
      <p:ext uri="{BB962C8B-B14F-4D97-AF65-F5344CB8AC3E}">
        <p14:creationId xmlns:p14="http://schemas.microsoft.com/office/powerpoint/2010/main" val="3422485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88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51C893-5374-4B0B-88CF-B7F2F499FF10}"/>
              </a:ext>
            </a:extLst>
          </p:cNvPr>
          <p:cNvSpPr txBox="1"/>
          <p:nvPr/>
        </p:nvSpPr>
        <p:spPr>
          <a:xfrm>
            <a:off x="2722880" y="2868414"/>
            <a:ext cx="6096000" cy="769441"/>
          </a:xfrm>
          <a:prstGeom prst="rect">
            <a:avLst/>
          </a:prstGeom>
          <a:noFill/>
        </p:spPr>
        <p:txBody>
          <a:bodyPr wrap="square">
            <a:spAutoFit/>
          </a:bodyPr>
          <a:lstStyle/>
          <a:p>
            <a:r>
              <a:rPr lang="en-IN" sz="4400" dirty="0"/>
              <a:t>print("Hello, World!")</a:t>
            </a:r>
          </a:p>
        </p:txBody>
      </p:sp>
    </p:spTree>
    <p:extLst>
      <p:ext uri="{BB962C8B-B14F-4D97-AF65-F5344CB8AC3E}">
        <p14:creationId xmlns:p14="http://schemas.microsoft.com/office/powerpoint/2010/main" val="134688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FD508E-4D6E-FCC1-FC31-22307A7B175E}"/>
              </a:ext>
            </a:extLst>
          </p:cNvPr>
          <p:cNvSpPr txBox="1"/>
          <p:nvPr/>
        </p:nvSpPr>
        <p:spPr>
          <a:xfrm>
            <a:off x="426720" y="476518"/>
            <a:ext cx="11338560" cy="3662541"/>
          </a:xfrm>
          <a:prstGeom prst="rect">
            <a:avLst/>
          </a:prstGeom>
          <a:noFill/>
        </p:spPr>
        <p:txBody>
          <a:bodyPr wrap="square">
            <a:spAutoFit/>
          </a:bodyPr>
          <a:lstStyle/>
          <a:p>
            <a:r>
              <a:rPr lang="en-US" sz="3200" b="1" dirty="0"/>
              <a:t>Python Indentation</a:t>
            </a:r>
          </a:p>
          <a:p>
            <a:endParaRPr lang="en-US" sz="3200" dirty="0"/>
          </a:p>
          <a:p>
            <a:pPr marL="457200" indent="-457200">
              <a:buFont typeface="Arial" panose="020B0604020202020204" pitchFamily="34" charset="0"/>
              <a:buChar char="•"/>
            </a:pPr>
            <a:r>
              <a:rPr lang="en-US" sz="2800" dirty="0"/>
              <a:t>Indentation refers to the spaces at the beginning of a code line.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Where in other programming languages the indentation in code is for readability only, the indentation in Python is very important.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Python uses indentation to indicate a block of code.</a:t>
            </a:r>
            <a:endParaRPr lang="en-IN" sz="2800" dirty="0"/>
          </a:p>
        </p:txBody>
      </p:sp>
    </p:spTree>
    <p:extLst>
      <p:ext uri="{BB962C8B-B14F-4D97-AF65-F5344CB8AC3E}">
        <p14:creationId xmlns:p14="http://schemas.microsoft.com/office/powerpoint/2010/main" val="172320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C122F0-9D81-CB66-35EB-A295F68CEB8C}"/>
              </a:ext>
            </a:extLst>
          </p:cNvPr>
          <p:cNvSpPr txBox="1"/>
          <p:nvPr/>
        </p:nvSpPr>
        <p:spPr>
          <a:xfrm>
            <a:off x="477520" y="353536"/>
            <a:ext cx="6096000" cy="2246769"/>
          </a:xfrm>
          <a:prstGeom prst="rect">
            <a:avLst/>
          </a:prstGeom>
          <a:noFill/>
          <a:ln>
            <a:solidFill>
              <a:schemeClr val="tx1"/>
            </a:solidFill>
          </a:ln>
        </p:spPr>
        <p:txBody>
          <a:bodyPr wrap="square">
            <a:spAutoFit/>
          </a:bodyPr>
          <a:lstStyle/>
          <a:p>
            <a:r>
              <a:rPr lang="en-US" sz="2800" dirty="0"/>
              <a:t>Example</a:t>
            </a:r>
          </a:p>
          <a:p>
            <a:r>
              <a:rPr lang="en-US" sz="2800" dirty="0"/>
              <a:t>Syntax Error:</a:t>
            </a:r>
          </a:p>
          <a:p>
            <a:endParaRPr lang="en-US" sz="2800" dirty="0"/>
          </a:p>
          <a:p>
            <a:r>
              <a:rPr lang="en-US" sz="2800" dirty="0"/>
              <a:t>if 5 &gt; 2:</a:t>
            </a:r>
          </a:p>
          <a:p>
            <a:r>
              <a:rPr lang="en-US" sz="2800" dirty="0"/>
              <a:t>print("Five is greater than two!")</a:t>
            </a:r>
            <a:endParaRPr lang="en-IN" sz="2800" dirty="0"/>
          </a:p>
        </p:txBody>
      </p:sp>
      <p:sp>
        <p:nvSpPr>
          <p:cNvPr id="9" name="TextBox 8">
            <a:extLst>
              <a:ext uri="{FF2B5EF4-FFF2-40B4-BE49-F238E27FC236}">
                <a16:creationId xmlns:a16="http://schemas.microsoft.com/office/drawing/2014/main" id="{153EA1F2-2694-2E43-C7B7-F16980B2BB78}"/>
              </a:ext>
            </a:extLst>
          </p:cNvPr>
          <p:cNvSpPr txBox="1"/>
          <p:nvPr/>
        </p:nvSpPr>
        <p:spPr>
          <a:xfrm>
            <a:off x="477520" y="3942736"/>
            <a:ext cx="6096000" cy="1384995"/>
          </a:xfrm>
          <a:prstGeom prst="rect">
            <a:avLst/>
          </a:prstGeom>
          <a:noFill/>
          <a:ln>
            <a:solidFill>
              <a:schemeClr val="tx1">
                <a:lumMod val="95000"/>
              </a:schemeClr>
            </a:solidFill>
          </a:ln>
        </p:spPr>
        <p:txBody>
          <a:bodyPr wrap="square">
            <a:spAutoFit/>
          </a:bodyPr>
          <a:lstStyle/>
          <a:p>
            <a:r>
              <a:rPr lang="en-US" sz="2800" dirty="0"/>
              <a:t>Example</a:t>
            </a:r>
          </a:p>
          <a:p>
            <a:r>
              <a:rPr lang="en-US" sz="2800" dirty="0"/>
              <a:t>if 5 &gt; 2:</a:t>
            </a:r>
          </a:p>
          <a:p>
            <a:r>
              <a:rPr lang="en-US" sz="2800" dirty="0"/>
              <a:t>  print("Five is greater than two!")</a:t>
            </a:r>
            <a:endParaRPr lang="en-IN" sz="2800" dirty="0"/>
          </a:p>
        </p:txBody>
      </p:sp>
    </p:spTree>
    <p:extLst>
      <p:ext uri="{BB962C8B-B14F-4D97-AF65-F5344CB8AC3E}">
        <p14:creationId xmlns:p14="http://schemas.microsoft.com/office/powerpoint/2010/main" val="154199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ython Tokens with detailed explanation | Keywords | Literals | Identifiers  | Operators|Punctuators - YouTube">
            <a:extLst>
              <a:ext uri="{FF2B5EF4-FFF2-40B4-BE49-F238E27FC236}">
                <a16:creationId xmlns:a16="http://schemas.microsoft.com/office/drawing/2014/main" id="{F3468ADF-ADE0-657D-A7D9-5AE50A8E7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9160"/>
            <a:ext cx="12192000"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02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kens - Python">
            <a:extLst>
              <a:ext uri="{FF2B5EF4-FFF2-40B4-BE49-F238E27FC236}">
                <a16:creationId xmlns:a16="http://schemas.microsoft.com/office/drawing/2014/main" id="{D14BD889-D6DB-35A5-F595-2321DF176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05" y="2322786"/>
            <a:ext cx="7919287" cy="45352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A00146-B830-5B72-88FA-927D7E3C9808}"/>
              </a:ext>
            </a:extLst>
          </p:cNvPr>
          <p:cNvSpPr txBox="1"/>
          <p:nvPr/>
        </p:nvSpPr>
        <p:spPr>
          <a:xfrm>
            <a:off x="0" y="0"/>
            <a:ext cx="12192000" cy="2246769"/>
          </a:xfrm>
          <a:prstGeom prst="rect">
            <a:avLst/>
          </a:prstGeom>
          <a:noFill/>
        </p:spPr>
        <p:txBody>
          <a:bodyPr wrap="square">
            <a:spAutoFit/>
          </a:bodyPr>
          <a:lstStyle/>
          <a:p>
            <a:pPr algn="just"/>
            <a:r>
              <a:rPr lang="en-US" sz="2800" b="1" dirty="0"/>
              <a:t>Keywords: </a:t>
            </a:r>
            <a:r>
              <a:rPr lang="en-US" sz="2800" dirty="0"/>
              <a:t>Keywords are words that have some special meaning or significance in a programming language. They can’t be used as variable names, function names, or any other random purpose. They are used for their special features. In Python we have 33 keywords some of them are: try, False, True, class, break, continue, and, as, assert, while, for, in, raise, except, or, not, if, </a:t>
            </a:r>
            <a:r>
              <a:rPr lang="en-US" sz="2800" dirty="0" err="1"/>
              <a:t>elif</a:t>
            </a:r>
            <a:r>
              <a:rPr lang="en-US" sz="2800" dirty="0"/>
              <a:t>, print, import, etc.</a:t>
            </a:r>
            <a:endParaRPr lang="en-IN" sz="2800" dirty="0"/>
          </a:p>
        </p:txBody>
      </p:sp>
    </p:spTree>
    <p:extLst>
      <p:ext uri="{BB962C8B-B14F-4D97-AF65-F5344CB8AC3E}">
        <p14:creationId xmlns:p14="http://schemas.microsoft.com/office/powerpoint/2010/main" val="3482811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45A83C-335A-9533-6F83-E6669369D9F4}"/>
              </a:ext>
            </a:extLst>
          </p:cNvPr>
          <p:cNvSpPr txBox="1"/>
          <p:nvPr/>
        </p:nvSpPr>
        <p:spPr>
          <a:xfrm>
            <a:off x="294289" y="128945"/>
            <a:ext cx="11613932" cy="6124754"/>
          </a:xfrm>
          <a:prstGeom prst="rect">
            <a:avLst/>
          </a:prstGeom>
          <a:noFill/>
        </p:spPr>
        <p:txBody>
          <a:bodyPr wrap="square">
            <a:spAutoFit/>
          </a:bodyPr>
          <a:lstStyle/>
          <a:p>
            <a:pPr algn="just"/>
            <a:r>
              <a:rPr lang="en-US" sz="2800" b="1" dirty="0"/>
              <a:t>Identifiers: </a:t>
            </a:r>
            <a:r>
              <a:rPr lang="en-US" sz="2800" dirty="0"/>
              <a:t>Identifiers are the names given to any variable, function, class, list, methods, etc. for their identification. Python is a case-sensitive language and it has some rules and regulations to name an identifier. Here are some rules to name an identifier:-</a:t>
            </a:r>
          </a:p>
          <a:p>
            <a:pPr algn="just"/>
            <a:endParaRPr lang="en-US" sz="2800" dirty="0"/>
          </a:p>
          <a:p>
            <a:pPr algn="just"/>
            <a:r>
              <a:rPr lang="en-US" sz="2800" dirty="0"/>
              <a:t>As stated above, Python is </a:t>
            </a:r>
            <a:r>
              <a:rPr lang="en-US" sz="2800" dirty="0">
                <a:solidFill>
                  <a:srgbClr val="FFFF00"/>
                </a:solidFill>
              </a:rPr>
              <a:t>case-sensitive</a:t>
            </a:r>
            <a:r>
              <a:rPr lang="en-US" sz="2800" dirty="0"/>
              <a:t>. So case matters in naming identifiers.</a:t>
            </a:r>
          </a:p>
          <a:p>
            <a:pPr algn="just"/>
            <a:endParaRPr lang="en-US" sz="2800" dirty="0"/>
          </a:p>
          <a:p>
            <a:pPr marL="457200" indent="-457200" algn="just">
              <a:buFont typeface="Arial" panose="020B0604020202020204" pitchFamily="34" charset="0"/>
              <a:buChar char="•"/>
            </a:pPr>
            <a:r>
              <a:rPr lang="en-US" sz="2800" dirty="0"/>
              <a:t>Identifier starts with a capital letter (A-Z) , a small letter (a-z) or an underscore( _ ). It can’t start with any other character.</a:t>
            </a:r>
          </a:p>
          <a:p>
            <a:pPr marL="457200" indent="-457200" algn="just">
              <a:buFont typeface="Arial" panose="020B0604020202020204" pitchFamily="34" charset="0"/>
              <a:buChar char="•"/>
            </a:pPr>
            <a:r>
              <a:rPr lang="en-US" sz="2800" dirty="0"/>
              <a:t>Except for letters and underscore, digits can also be a part of identifier but can’t be the first character of it.</a:t>
            </a:r>
          </a:p>
          <a:p>
            <a:pPr marL="457200" indent="-457200" algn="just">
              <a:buFont typeface="Arial" panose="020B0604020202020204" pitchFamily="34" charset="0"/>
              <a:buChar char="•"/>
            </a:pPr>
            <a:r>
              <a:rPr lang="en-US" sz="2800" dirty="0"/>
              <a:t>Any other special characters or whitespaces are strictly prohibited in an identifier.</a:t>
            </a:r>
          </a:p>
          <a:p>
            <a:pPr marL="457200" indent="-457200" algn="just">
              <a:buFont typeface="Arial" panose="020B0604020202020204" pitchFamily="34" charset="0"/>
              <a:buChar char="•"/>
            </a:pPr>
            <a:r>
              <a:rPr lang="en-US" sz="2800" dirty="0"/>
              <a:t>An identifier can’t be a keyword.</a:t>
            </a:r>
            <a:endParaRPr lang="en-IN" sz="2800" dirty="0"/>
          </a:p>
        </p:txBody>
      </p:sp>
    </p:spTree>
    <p:extLst>
      <p:ext uri="{BB962C8B-B14F-4D97-AF65-F5344CB8AC3E}">
        <p14:creationId xmlns:p14="http://schemas.microsoft.com/office/powerpoint/2010/main" val="138471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E543A0-3ABB-D46C-1C76-4644340E12BE}"/>
              </a:ext>
            </a:extLst>
          </p:cNvPr>
          <p:cNvSpPr txBox="1"/>
          <p:nvPr/>
        </p:nvSpPr>
        <p:spPr>
          <a:xfrm>
            <a:off x="346841" y="248968"/>
            <a:ext cx="11698014" cy="4832092"/>
          </a:xfrm>
          <a:prstGeom prst="rect">
            <a:avLst/>
          </a:prstGeom>
          <a:noFill/>
        </p:spPr>
        <p:txBody>
          <a:bodyPr wrap="square">
            <a:spAutoFit/>
          </a:bodyPr>
          <a:lstStyle/>
          <a:p>
            <a:pPr algn="just"/>
            <a:r>
              <a:rPr lang="en-US" sz="2800" b="1" dirty="0"/>
              <a:t>Literals or Values:</a:t>
            </a:r>
            <a:r>
              <a:rPr lang="en-US" sz="2800" dirty="0"/>
              <a:t> Literals are the fixed values or data items used in a source code. Python supports different types of literals such as:</a:t>
            </a:r>
          </a:p>
          <a:p>
            <a:pPr algn="just"/>
            <a:endParaRPr lang="en-US" sz="2800" dirty="0"/>
          </a:p>
          <a:p>
            <a:pPr marL="571500" indent="-571500" algn="just">
              <a:buAutoNum type="romanLcParenBoth"/>
            </a:pPr>
            <a:r>
              <a:rPr lang="en-US" sz="2800" dirty="0"/>
              <a:t>String Literals: The text written in single, double, or triple quotes represents the string literals in Python. For example: “Computer Science”, ‘</a:t>
            </a:r>
            <a:r>
              <a:rPr lang="en-US" sz="2800" dirty="0" err="1"/>
              <a:t>sam</a:t>
            </a:r>
            <a:r>
              <a:rPr lang="en-US" sz="2800" dirty="0"/>
              <a:t>’, etc. We can also use triple quotes to write multi-line strings.</a:t>
            </a:r>
          </a:p>
          <a:p>
            <a:pPr marL="571500" indent="-571500" algn="just">
              <a:buAutoNum type="romanLcParenBoth"/>
            </a:pPr>
            <a:endParaRPr lang="en-US" sz="2800" dirty="0"/>
          </a:p>
          <a:p>
            <a:pPr algn="just"/>
            <a:r>
              <a:rPr lang="en-US" sz="2800" dirty="0"/>
              <a:t>(ii) Character Literals: Character literal is also a string literal type in which the character is enclosed in single or double-quotes.</a:t>
            </a:r>
          </a:p>
          <a:p>
            <a:pPr algn="just"/>
            <a:endParaRPr lang="en-US" sz="2800" dirty="0"/>
          </a:p>
          <a:p>
            <a:pPr algn="just"/>
            <a:endParaRPr lang="en-IN" sz="2800" dirty="0"/>
          </a:p>
        </p:txBody>
      </p:sp>
    </p:spTree>
    <p:extLst>
      <p:ext uri="{BB962C8B-B14F-4D97-AF65-F5344CB8AC3E}">
        <p14:creationId xmlns:p14="http://schemas.microsoft.com/office/powerpoint/2010/main" val="3505660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71</TotalTime>
  <Words>1493</Words>
  <Application>Microsoft Office PowerPoint</Application>
  <PresentationFormat>Widescreen</PresentationFormat>
  <Paragraphs>132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Celestial</vt:lpstr>
      <vt:lpstr>Chapter 1: Revision Tour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Revision Tour 1</dc:title>
  <dc:creator>Jhankhana Koshti</dc:creator>
  <cp:lastModifiedBy>Jhankhana Koshti</cp:lastModifiedBy>
  <cp:revision>15</cp:revision>
  <dcterms:created xsi:type="dcterms:W3CDTF">2024-04-01T07:37:04Z</dcterms:created>
  <dcterms:modified xsi:type="dcterms:W3CDTF">2024-04-01T08:48:34Z</dcterms:modified>
</cp:coreProperties>
</file>