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Raleway" charset="1" panose="020B0503030101060003"/>
      <p:regular r:id="rId10"/>
    </p:embeddedFont>
    <p:embeddedFont>
      <p:font typeface="Raleway Bold" charset="1" panose="020B0803030101060003"/>
      <p:regular r:id="rId11"/>
    </p:embeddedFont>
    <p:embeddedFont>
      <p:font typeface="Raleway Heavy" charset="1" panose="020B0003030101060003"/>
      <p:regular r:id="rId12"/>
    </p:embeddedFont>
    <p:embeddedFont>
      <p:font typeface="Arimo" charset="1" panose="020B0604020202020204"/>
      <p:regular r:id="rId13"/>
    </p:embeddedFont>
    <p:embeddedFont>
      <p:font typeface="Arimo Bold" charset="1" panose="020B0704020202020204"/>
      <p:regular r:id="rId14"/>
    </p:embeddedFont>
    <p:embeddedFont>
      <p:font typeface="Arimo Italics" charset="1" panose="020B0604020202090204"/>
      <p:regular r:id="rId15"/>
    </p:embeddedFont>
    <p:embeddedFont>
      <p:font typeface="Arimo Bold Italics" charset="1" panose="020B0704020202090204"/>
      <p:regular r:id="rId16"/>
    </p:embeddedFont>
    <p:embeddedFont>
      <p:font typeface="Montserrat Light" charset="1" panose="00000400000000000000"/>
      <p:regular r:id="rId17"/>
    </p:embeddedFont>
    <p:embeddedFont>
      <p:font typeface="Montserrat Light Bold" charset="1" panose="000008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Light Bold Italics" charset="1" panose="00000800000000000000"/>
      <p:regular r:id="rId20"/>
    </p:embeddedFont>
    <p:embeddedFont>
      <p:font typeface="Horizon" charset="1" panose="02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692" y="787467"/>
            <a:ext cx="15398617" cy="5473140"/>
            <a:chOff x="0" y="0"/>
            <a:chExt cx="20531489" cy="729752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6646" r="0" b="20165"/>
            <a:stretch>
              <a:fillRect/>
            </a:stretch>
          </p:blipFill>
          <p:spPr>
            <a:xfrm flipH="false" flipV="false">
              <a:off x="0" y="0"/>
              <a:ext cx="20531489" cy="729752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4186385" y="-282786"/>
            <a:ext cx="14391979" cy="575097"/>
            <a:chOff x="0" y="0"/>
            <a:chExt cx="5250233" cy="209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90364" y="-282786"/>
            <a:ext cx="4181180" cy="575097"/>
            <a:chOff x="0" y="0"/>
            <a:chExt cx="1525306" cy="2097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290364" y="9994689"/>
            <a:ext cx="14391979" cy="575097"/>
            <a:chOff x="0" y="0"/>
            <a:chExt cx="5250233" cy="209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0233" cy="209797"/>
            </a:xfrm>
            <a:custGeom>
              <a:avLst/>
              <a:gdLst/>
              <a:ahLst/>
              <a:cxnLst/>
              <a:rect r="r" b="b" t="t" l="l"/>
              <a:pathLst>
                <a:path h="209797" w="5250233">
                  <a:moveTo>
                    <a:pt x="0" y="0"/>
                  </a:moveTo>
                  <a:lnTo>
                    <a:pt x="5250233" y="0"/>
                  </a:lnTo>
                  <a:lnTo>
                    <a:pt x="5250233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397185" y="9994689"/>
            <a:ext cx="4181180" cy="575097"/>
            <a:chOff x="0" y="0"/>
            <a:chExt cx="1525306" cy="2097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5306" cy="209797"/>
            </a:xfrm>
            <a:custGeom>
              <a:avLst/>
              <a:gdLst/>
              <a:ahLst/>
              <a:cxnLst/>
              <a:rect r="r" b="b" t="t" l="l"/>
              <a:pathLst>
                <a:path h="209797" w="1525306">
                  <a:moveTo>
                    <a:pt x="0" y="0"/>
                  </a:moveTo>
                  <a:lnTo>
                    <a:pt x="1525306" y="0"/>
                  </a:lnTo>
                  <a:lnTo>
                    <a:pt x="1525306" y="209797"/>
                  </a:lnTo>
                  <a:lnTo>
                    <a:pt x="0" y="209797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AutoShape 12" id="12"/>
          <p:cNvSpPr/>
          <p:nvPr/>
        </p:nvSpPr>
        <p:spPr>
          <a:xfrm rot="-23312">
            <a:off x="7388250" y="9422606"/>
            <a:ext cx="3511501" cy="0"/>
          </a:xfrm>
          <a:prstGeom prst="line">
            <a:avLst/>
          </a:prstGeom>
          <a:ln cap="flat" w="9525">
            <a:solidFill>
              <a:srgbClr val="2083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244618" y="6489108"/>
            <a:ext cx="1579876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600">
                <a:solidFill>
                  <a:srgbClr val="2083C4"/>
                </a:solidFill>
                <a:latin typeface="Raleway Heavy"/>
              </a:rPr>
              <a:t>MODELOS ANÁLISIS PREDICTIVO</a:t>
            </a:r>
          </a:p>
          <a:p>
            <a:pPr algn="ctr">
              <a:lnSpc>
                <a:spcPts val="6000"/>
              </a:lnSpc>
            </a:pPr>
            <a:r>
              <a:rPr lang="en-US" sz="6000" spc="600">
                <a:solidFill>
                  <a:srgbClr val="2083C4"/>
                </a:solidFill>
                <a:latin typeface="Raleway Heavy"/>
              </a:rPr>
              <a:t>VINO BLANCO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4692" y="8174934"/>
            <a:ext cx="153986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40">
                <a:solidFill>
                  <a:srgbClr val="1D1127"/>
                </a:solidFill>
                <a:latin typeface="Raleway"/>
              </a:rPr>
              <a:t>Victoria Suárez Santana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4692" y="8690041"/>
            <a:ext cx="1539861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40">
                <a:solidFill>
                  <a:srgbClr val="1D1127"/>
                </a:solidFill>
                <a:latin typeface="Raleway"/>
              </a:rPr>
              <a:t>The Bridge, junio de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91944" y="2348866"/>
            <a:ext cx="9071098" cy="6756404"/>
          </a:xfrm>
          <a:custGeom>
            <a:avLst/>
            <a:gdLst/>
            <a:ahLst/>
            <a:cxnLst/>
            <a:rect r="r" b="b" t="t" l="l"/>
            <a:pathLst>
              <a:path h="6756404" w="9071098">
                <a:moveTo>
                  <a:pt x="0" y="0"/>
                </a:moveTo>
                <a:lnTo>
                  <a:pt x="9071099" y="0"/>
                </a:lnTo>
                <a:lnTo>
                  <a:pt x="9071099" y="6756404"/>
                </a:lnTo>
                <a:lnTo>
                  <a:pt x="0" y="67564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61590" y="5355573"/>
            <a:ext cx="5884324" cy="1625387"/>
            <a:chOff x="0" y="0"/>
            <a:chExt cx="7845766" cy="216718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9485" y="781618"/>
              <a:ext cx="5713024" cy="1385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2279" spc="364">
                  <a:solidFill>
                    <a:srgbClr val="004AAD"/>
                  </a:solidFill>
                  <a:latin typeface="Montserrat Light Bold"/>
                </a:rPr>
                <a:t>Buena calidad (1): 6-9</a:t>
              </a:r>
            </a:p>
            <a:p>
              <a:pPr>
                <a:lnSpc>
                  <a:spcPts val="4331"/>
                </a:lnSpc>
              </a:pPr>
              <a:r>
                <a:rPr lang="en-US" sz="2279" spc="364">
                  <a:solidFill>
                    <a:srgbClr val="004AAD"/>
                  </a:solidFill>
                  <a:latin typeface="Montserrat Light Bold"/>
                </a:rPr>
                <a:t>Mala calidad (0): 3-5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7845766" cy="515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68"/>
                </a:lnSpc>
              </a:pPr>
              <a:r>
                <a:rPr lang="en-US" sz="2674" spc="320">
                  <a:solidFill>
                    <a:srgbClr val="004AAD"/>
                  </a:solidFill>
                  <a:latin typeface="Oswald"/>
                </a:rPr>
                <a:t>VALORES DE CALIDAD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3. MODELOS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483855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15937">
            <a:off x="-3581053" y="4951305"/>
            <a:ext cx="10493273" cy="0"/>
          </a:xfrm>
          <a:prstGeom prst="line">
            <a:avLst/>
          </a:prstGeom>
          <a:ln cap="flat" w="590550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69014" y="3662594"/>
            <a:ext cx="393138" cy="374551"/>
            <a:chOff x="0" y="0"/>
            <a:chExt cx="1772920" cy="1689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69014" y="6927337"/>
            <a:ext cx="393138" cy="374551"/>
            <a:chOff x="0" y="0"/>
            <a:chExt cx="1772920" cy="1689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995905" y="2418932"/>
            <a:ext cx="5847403" cy="5890241"/>
          </a:xfrm>
          <a:custGeom>
            <a:avLst/>
            <a:gdLst/>
            <a:ahLst/>
            <a:cxnLst/>
            <a:rect r="r" b="b" t="t" l="l"/>
            <a:pathLst>
              <a:path h="5890241" w="5847403">
                <a:moveTo>
                  <a:pt x="0" y="0"/>
                </a:moveTo>
                <a:lnTo>
                  <a:pt x="5847403" y="0"/>
                </a:lnTo>
                <a:lnTo>
                  <a:pt x="5847403" y="5890241"/>
                </a:lnTo>
                <a:lnTo>
                  <a:pt x="0" y="589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4036993" y="5119688"/>
            <a:ext cx="649224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455040" y="580607"/>
            <a:ext cx="656367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MODELOS ENTRENADOS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883321" y="3547636"/>
            <a:ext cx="6716622" cy="4263350"/>
            <a:chOff x="0" y="0"/>
            <a:chExt cx="8955496" cy="56844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895549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1D1127"/>
                  </a:solidFill>
                  <a:latin typeface="Montserrat Classic Bold"/>
                </a:rPr>
                <a:t>SUPERVISADOS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30086"/>
              <a:ext cx="8955496" cy="296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"/>
                </a:rPr>
                <a:t>Regresión logística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Random Forest Classifier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Gradient Boost</a:t>
              </a:r>
            </a:p>
            <a:p>
              <a:pPr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Support Vector Machine</a:t>
              </a:r>
            </a:p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KNeighbors Classifier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398756"/>
              <a:ext cx="8955496" cy="63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3150" spc="141">
                  <a:solidFill>
                    <a:srgbClr val="1D1127"/>
                  </a:solidFill>
                  <a:latin typeface="Montserrat Classic Bold"/>
                </a:rPr>
                <a:t>NO SUPERVISADOS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128841"/>
              <a:ext cx="8955496" cy="55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9"/>
                </a:lnSpc>
              </a:pPr>
              <a:r>
                <a:rPr lang="en-US" sz="2400" spc="228">
                  <a:solidFill>
                    <a:srgbClr val="1D1127"/>
                  </a:solidFill>
                  <a:latin typeface="Montserrat Light Italics"/>
                </a:rPr>
                <a:t>Principal Component Analysis</a:t>
              </a:r>
              <a:r>
                <a:rPr lang="en-US" sz="2400" spc="228">
                  <a:solidFill>
                    <a:srgbClr val="1D1127"/>
                  </a:solidFill>
                  <a:latin typeface="Montserrat Light"/>
                </a:rPr>
                <a:t> (PCA)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2191" y="2413753"/>
            <a:ext cx="6687109" cy="5644962"/>
          </a:xfrm>
          <a:custGeom>
            <a:avLst/>
            <a:gdLst/>
            <a:ahLst/>
            <a:cxnLst/>
            <a:rect r="r" b="b" t="t" l="l"/>
            <a:pathLst>
              <a:path h="5644962" w="6687109">
                <a:moveTo>
                  <a:pt x="0" y="0"/>
                </a:moveTo>
                <a:lnTo>
                  <a:pt x="6687109" y="0"/>
                </a:lnTo>
                <a:lnTo>
                  <a:pt x="6687109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4692" y="4842385"/>
            <a:ext cx="8382952" cy="3084098"/>
          </a:xfrm>
          <a:custGeom>
            <a:avLst/>
            <a:gdLst/>
            <a:ahLst/>
            <a:cxnLst/>
            <a:rect r="r" b="b" t="t" l="l"/>
            <a:pathLst>
              <a:path h="3084098" w="8382952">
                <a:moveTo>
                  <a:pt x="0" y="0"/>
                </a:moveTo>
                <a:lnTo>
                  <a:pt x="8382952" y="0"/>
                </a:lnTo>
                <a:lnTo>
                  <a:pt x="8382952" y="3084099"/>
                </a:lnTo>
                <a:lnTo>
                  <a:pt x="0" y="30840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149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80C2EE"/>
                </a:solidFill>
                <a:latin typeface="Horizon Bold"/>
              </a:rPr>
              <a:t>LOGISTIC</a:t>
            </a:r>
          </a:p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80C2EE"/>
                </a:solidFill>
                <a:latin typeface="Horizon Bold"/>
              </a:rPr>
              <a:t>REGRESSION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7549" y="4800513"/>
            <a:ext cx="8298907" cy="3188691"/>
          </a:xfrm>
          <a:custGeom>
            <a:avLst/>
            <a:gdLst/>
            <a:ahLst/>
            <a:cxnLst/>
            <a:rect r="r" b="b" t="t" l="l"/>
            <a:pathLst>
              <a:path h="3188691" w="8298907">
                <a:moveTo>
                  <a:pt x="0" y="0"/>
                </a:moveTo>
                <a:lnTo>
                  <a:pt x="8298907" y="0"/>
                </a:lnTo>
                <a:lnTo>
                  <a:pt x="8298907" y="3188691"/>
                </a:lnTo>
                <a:lnTo>
                  <a:pt x="0" y="31886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73596" y="2498228"/>
            <a:ext cx="6687109" cy="5644962"/>
          </a:xfrm>
          <a:custGeom>
            <a:avLst/>
            <a:gdLst/>
            <a:ahLst/>
            <a:cxnLst/>
            <a:rect r="r" b="b" t="t" l="l"/>
            <a:pathLst>
              <a:path h="5644962" w="6687109">
                <a:moveTo>
                  <a:pt x="0" y="0"/>
                </a:moveTo>
                <a:lnTo>
                  <a:pt x="6687108" y="0"/>
                </a:lnTo>
                <a:lnTo>
                  <a:pt x="6687108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166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RANDOM</a:t>
            </a:r>
          </a:p>
          <a:p>
            <a:pPr algn="ctr">
              <a:lnSpc>
                <a:spcPts val="7900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FOREST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137008"/>
            <a:ext cx="8351646" cy="3006182"/>
          </a:xfrm>
          <a:custGeom>
            <a:avLst/>
            <a:gdLst/>
            <a:ahLst/>
            <a:cxnLst/>
            <a:rect r="r" b="b" t="t" l="l"/>
            <a:pathLst>
              <a:path h="3006182" w="8351646">
                <a:moveTo>
                  <a:pt x="0" y="0"/>
                </a:moveTo>
                <a:lnTo>
                  <a:pt x="8351646" y="0"/>
                </a:lnTo>
                <a:lnTo>
                  <a:pt x="8351646" y="3006182"/>
                </a:lnTo>
                <a:lnTo>
                  <a:pt x="0" y="30061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73596" y="2498228"/>
            <a:ext cx="6687109" cy="5644962"/>
          </a:xfrm>
          <a:custGeom>
            <a:avLst/>
            <a:gdLst/>
            <a:ahLst/>
            <a:cxnLst/>
            <a:rect r="r" b="b" t="t" l="l"/>
            <a:pathLst>
              <a:path h="5644962" w="6687109">
                <a:moveTo>
                  <a:pt x="0" y="0"/>
                </a:moveTo>
                <a:lnTo>
                  <a:pt x="6687108" y="0"/>
                </a:lnTo>
                <a:lnTo>
                  <a:pt x="6687108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149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80C2EE"/>
                </a:solidFill>
                <a:latin typeface="Horizon Bold"/>
              </a:rPr>
              <a:t>GRADIENT </a:t>
            </a:r>
          </a:p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BAE1FA"/>
                </a:solidFill>
                <a:latin typeface="Horizon Bold"/>
              </a:rPr>
              <a:t>BOOST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836603"/>
            <a:ext cx="8636939" cy="3306587"/>
          </a:xfrm>
          <a:custGeom>
            <a:avLst/>
            <a:gdLst/>
            <a:ahLst/>
            <a:cxnLst/>
            <a:rect r="r" b="b" t="t" l="l"/>
            <a:pathLst>
              <a:path h="3306587" w="8636939">
                <a:moveTo>
                  <a:pt x="0" y="0"/>
                </a:moveTo>
                <a:lnTo>
                  <a:pt x="8636939" y="0"/>
                </a:lnTo>
                <a:lnTo>
                  <a:pt x="8636939" y="3306587"/>
                </a:lnTo>
                <a:lnTo>
                  <a:pt x="0" y="3306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73596" y="2498228"/>
            <a:ext cx="6687109" cy="5644962"/>
          </a:xfrm>
          <a:custGeom>
            <a:avLst/>
            <a:gdLst/>
            <a:ahLst/>
            <a:cxnLst/>
            <a:rect r="r" b="b" t="t" l="l"/>
            <a:pathLst>
              <a:path h="5644962" w="6687109">
                <a:moveTo>
                  <a:pt x="0" y="0"/>
                </a:moveTo>
                <a:lnTo>
                  <a:pt x="6687108" y="0"/>
                </a:lnTo>
                <a:lnTo>
                  <a:pt x="6687108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83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BAE1FA"/>
                </a:solidFill>
                <a:latin typeface="Horizon Bold"/>
              </a:rPr>
              <a:t>SVM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3147" y="4699046"/>
            <a:ext cx="9288388" cy="3444144"/>
          </a:xfrm>
          <a:custGeom>
            <a:avLst/>
            <a:gdLst/>
            <a:ahLst/>
            <a:cxnLst/>
            <a:rect r="r" b="b" t="t" l="l"/>
            <a:pathLst>
              <a:path h="3444144" w="9288388">
                <a:moveTo>
                  <a:pt x="0" y="0"/>
                </a:moveTo>
                <a:lnTo>
                  <a:pt x="9288388" y="0"/>
                </a:lnTo>
                <a:lnTo>
                  <a:pt x="9288388" y="3444144"/>
                </a:lnTo>
                <a:lnTo>
                  <a:pt x="0" y="3444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69106" y="2498228"/>
            <a:ext cx="6687109" cy="5644962"/>
          </a:xfrm>
          <a:custGeom>
            <a:avLst/>
            <a:gdLst/>
            <a:ahLst/>
            <a:cxnLst/>
            <a:rect r="r" b="b" t="t" l="l"/>
            <a:pathLst>
              <a:path h="5644962" w="6687109">
                <a:moveTo>
                  <a:pt x="0" y="0"/>
                </a:moveTo>
                <a:lnTo>
                  <a:pt x="6687109" y="0"/>
                </a:lnTo>
                <a:lnTo>
                  <a:pt x="6687109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83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DAF0FE"/>
                </a:solidFill>
                <a:latin typeface="Horizon Bold"/>
              </a:rPr>
              <a:t>KNN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89762" y="2222680"/>
            <a:ext cx="8708476" cy="6681106"/>
          </a:xfrm>
          <a:custGeom>
            <a:avLst/>
            <a:gdLst/>
            <a:ahLst/>
            <a:cxnLst/>
            <a:rect r="r" b="b" t="t" l="l"/>
            <a:pathLst>
              <a:path h="6681106" w="8708476">
                <a:moveTo>
                  <a:pt x="0" y="0"/>
                </a:moveTo>
                <a:lnTo>
                  <a:pt x="8708476" y="0"/>
                </a:lnTo>
                <a:lnTo>
                  <a:pt x="8708476" y="6681106"/>
                </a:lnTo>
                <a:lnTo>
                  <a:pt x="0" y="66811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70850" y="644055"/>
            <a:ext cx="8946300" cy="83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FF5757"/>
                </a:solidFill>
                <a:latin typeface="Horizon Bold"/>
              </a:rPr>
              <a:t>PCA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67863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4. EVALUACIÓN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167312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842308"/>
            <a:ext cx="1444692" cy="1444692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4" id="4"/>
          <p:cNvGrpSpPr/>
          <p:nvPr/>
        </p:nvGrpSpPr>
        <p:grpSpPr>
          <a:xfrm rot="-2381545">
            <a:off x="-3615542" y="1051494"/>
            <a:ext cx="8944929" cy="13970157"/>
            <a:chOff x="0" y="0"/>
            <a:chExt cx="1913890" cy="29891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989106"/>
            </a:xfrm>
            <a:custGeom>
              <a:avLst/>
              <a:gdLst/>
              <a:ahLst/>
              <a:cxnLst/>
              <a:rect r="r" b="b" t="t" l="l"/>
              <a:pathLst>
                <a:path h="2989106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989106"/>
                  </a:lnTo>
                  <a:lnTo>
                    <a:pt x="0" y="2989106"/>
                  </a:ln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/>
          <p:nvPr/>
        </p:nvGrpSpPr>
        <p:grpSpPr>
          <a:xfrm rot="-2381545">
            <a:off x="-1415448" y="3781862"/>
            <a:ext cx="4705565" cy="9440247"/>
            <a:chOff x="0" y="0"/>
            <a:chExt cx="1230048" cy="24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0048" cy="2467708"/>
            </a:xfrm>
            <a:custGeom>
              <a:avLst/>
              <a:gdLst/>
              <a:ahLst/>
              <a:cxnLst/>
              <a:rect r="r" b="b" t="t" l="l"/>
              <a:pathLst>
                <a:path h="2467708" w="1230048">
                  <a:moveTo>
                    <a:pt x="0" y="0"/>
                  </a:moveTo>
                  <a:lnTo>
                    <a:pt x="1230048" y="0"/>
                  </a:lnTo>
                  <a:lnTo>
                    <a:pt x="1230048" y="2467708"/>
                  </a:lnTo>
                  <a:lnTo>
                    <a:pt x="0" y="2467708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29124" y="2885669"/>
            <a:ext cx="591820" cy="5918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818074" y="3485011"/>
            <a:ext cx="591820" cy="59182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307024" y="4084353"/>
            <a:ext cx="591820" cy="59182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799588" y="4683695"/>
            <a:ext cx="591820" cy="59182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303974" y="5283037"/>
            <a:ext cx="591820" cy="59182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799274" y="5882379"/>
            <a:ext cx="591820" cy="59182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300924" y="6481721"/>
            <a:ext cx="591820" cy="59182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800446" y="7081064"/>
            <a:ext cx="591820" cy="59182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301049" y="7680406"/>
            <a:ext cx="591820" cy="59182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798539" y="8279748"/>
            <a:ext cx="591820" cy="59182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3130726" y="5746798"/>
            <a:ext cx="4244163" cy="4244163"/>
          </a:xfrm>
          <a:custGeom>
            <a:avLst/>
            <a:gdLst/>
            <a:ahLst/>
            <a:cxnLst/>
            <a:rect r="r" b="b" t="t" l="l"/>
            <a:pathLst>
              <a:path h="4244163" w="4244163">
                <a:moveTo>
                  <a:pt x="0" y="0"/>
                </a:moveTo>
                <a:lnTo>
                  <a:pt x="4244163" y="0"/>
                </a:lnTo>
                <a:lnTo>
                  <a:pt x="4244163" y="4244163"/>
                </a:lnTo>
                <a:lnTo>
                  <a:pt x="0" y="4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44692" y="1282767"/>
            <a:ext cx="1539861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9"/>
              </a:lnSpc>
            </a:pPr>
            <a:r>
              <a:rPr lang="en-US" sz="5925" spc="592">
                <a:solidFill>
                  <a:srgbClr val="2083C4"/>
                </a:solidFill>
                <a:latin typeface="Raleway Heavy"/>
              </a:rPr>
              <a:t>CONTENIDO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13984" y="2945497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Problema - Objetivo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91024" y="297202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1.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79974" y="3571371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2.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68924" y="4170713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3.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61488" y="4770055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4.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65874" y="5369397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5.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761174" y="5968739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6.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62824" y="6568082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7.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762346" y="7167424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8.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262949" y="7766766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9.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760439" y="8366108"/>
            <a:ext cx="66802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spc="125">
                <a:solidFill>
                  <a:srgbClr val="1D1127"/>
                </a:solidFill>
                <a:latin typeface="Raleway"/>
              </a:rPr>
              <a:t>10.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599884" y="4689168"/>
            <a:ext cx="722973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01 Regresión logística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1676" y="5265990"/>
            <a:ext cx="794464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02 Random forest classifier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36347" y="5874125"/>
            <a:ext cx="768840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03 Gradient Boosting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096356" y="6483725"/>
            <a:ext cx="751552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04 SVM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596959" y="7064017"/>
            <a:ext cx="62765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supervisado | 05 KNN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094450" y="7673617"/>
            <a:ext cx="5548133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Modelo no supervisado | PCA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02934" y="3531903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EDA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095498" y="4150295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Feature Engineering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49229" y="8306722"/>
            <a:ext cx="471449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2"/>
              </a:lnSpc>
            </a:pPr>
            <a:r>
              <a:rPr lang="en-US" sz="2468" spc="123">
                <a:solidFill>
                  <a:srgbClr val="1D1127"/>
                </a:solidFill>
                <a:latin typeface="Raleway"/>
              </a:rPr>
              <a:t>Resultado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3688" y="5238109"/>
            <a:ext cx="7914323" cy="2433074"/>
          </a:xfrm>
          <a:custGeom>
            <a:avLst/>
            <a:gdLst/>
            <a:ahLst/>
            <a:cxnLst/>
            <a:rect r="r" b="b" t="t" l="l"/>
            <a:pathLst>
              <a:path h="2433074" w="7914323">
                <a:moveTo>
                  <a:pt x="0" y="0"/>
                </a:moveTo>
                <a:lnTo>
                  <a:pt x="7914324" y="0"/>
                </a:lnTo>
                <a:lnTo>
                  <a:pt x="7914324" y="2433074"/>
                </a:lnTo>
                <a:lnTo>
                  <a:pt x="0" y="2433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47944" y="3265636"/>
            <a:ext cx="8978393" cy="4405547"/>
          </a:xfrm>
          <a:custGeom>
            <a:avLst/>
            <a:gdLst/>
            <a:ahLst/>
            <a:cxnLst/>
            <a:rect r="r" b="b" t="t" l="l"/>
            <a:pathLst>
              <a:path h="4405547" w="8978393">
                <a:moveTo>
                  <a:pt x="0" y="0"/>
                </a:moveTo>
                <a:lnTo>
                  <a:pt x="8978393" y="0"/>
                </a:lnTo>
                <a:lnTo>
                  <a:pt x="8978393" y="4405547"/>
                </a:lnTo>
                <a:lnTo>
                  <a:pt x="0" y="4405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0850" y="644055"/>
            <a:ext cx="8946300" cy="166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RANDOM</a:t>
            </a:r>
          </a:p>
          <a:p>
            <a:pPr algn="ctr">
              <a:lnSpc>
                <a:spcPts val="7900"/>
              </a:lnSpc>
            </a:pPr>
            <a:r>
              <a:rPr lang="en-US" sz="6639">
                <a:solidFill>
                  <a:srgbClr val="2083C4"/>
                </a:solidFill>
                <a:latin typeface="Horizon Bold"/>
              </a:rPr>
              <a:t>FOREST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54865" y="-280035"/>
            <a:ext cx="6960870" cy="10999470"/>
            <a:chOff x="0" y="0"/>
            <a:chExt cx="2539344" cy="4012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344" cy="4012636"/>
            </a:xfrm>
            <a:custGeom>
              <a:avLst/>
              <a:gdLst/>
              <a:ahLst/>
              <a:cxnLst/>
              <a:rect r="r" b="b" t="t" l="l"/>
              <a:pathLst>
                <a:path h="4012636" w="2539344">
                  <a:moveTo>
                    <a:pt x="0" y="0"/>
                  </a:moveTo>
                  <a:lnTo>
                    <a:pt x="2539344" y="0"/>
                  </a:lnTo>
                  <a:lnTo>
                    <a:pt x="2539344" y="4012636"/>
                  </a:lnTo>
                  <a:lnTo>
                    <a:pt x="0" y="4012636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265229" y="2754653"/>
            <a:ext cx="4244163" cy="4244163"/>
          </a:xfrm>
          <a:custGeom>
            <a:avLst/>
            <a:gdLst/>
            <a:ahLst/>
            <a:cxnLst/>
            <a:rect r="r" b="b" t="t" l="l"/>
            <a:pathLst>
              <a:path h="4244163" w="4244163">
                <a:moveTo>
                  <a:pt x="0" y="0"/>
                </a:moveTo>
                <a:lnTo>
                  <a:pt x="4244163" y="0"/>
                </a:lnTo>
                <a:lnTo>
                  <a:pt x="4244163" y="4244163"/>
                </a:lnTo>
                <a:lnTo>
                  <a:pt x="0" y="424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6326" y="2548103"/>
            <a:ext cx="7653498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999">
                <a:solidFill>
                  <a:srgbClr val="1D1127"/>
                </a:solidFill>
                <a:latin typeface="Raleway Heavy"/>
              </a:rPr>
              <a:t>¡MUCHAS GRACIAS!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83543">
            <a:off x="-7108656" y="-3482586"/>
            <a:ext cx="15294876" cy="15294876"/>
          </a:xfrm>
          <a:custGeom>
            <a:avLst/>
            <a:gdLst/>
            <a:ahLst/>
            <a:cxnLst/>
            <a:rect r="r" b="b" t="t" l="l"/>
            <a:pathLst>
              <a:path h="15294876" w="15294876">
                <a:moveTo>
                  <a:pt x="0" y="0"/>
                </a:moveTo>
                <a:lnTo>
                  <a:pt x="15294876" y="0"/>
                </a:lnTo>
                <a:lnTo>
                  <a:pt x="15294876" y="15294876"/>
                </a:lnTo>
                <a:lnTo>
                  <a:pt x="0" y="1529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0157" y="2050803"/>
            <a:ext cx="6185394" cy="6185394"/>
          </a:xfrm>
          <a:custGeom>
            <a:avLst/>
            <a:gdLst/>
            <a:ahLst/>
            <a:cxnLst/>
            <a:rect r="r" b="b" t="t" l="l"/>
            <a:pathLst>
              <a:path h="6185394" w="6185394">
                <a:moveTo>
                  <a:pt x="0" y="0"/>
                </a:moveTo>
                <a:lnTo>
                  <a:pt x="6185394" y="0"/>
                </a:lnTo>
                <a:lnTo>
                  <a:pt x="6185394" y="6185394"/>
                </a:lnTo>
                <a:lnTo>
                  <a:pt x="0" y="6185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43492">
            <a:off x="-7163687" y="1536"/>
            <a:ext cx="12008947" cy="12008947"/>
          </a:xfrm>
          <a:custGeom>
            <a:avLst/>
            <a:gdLst/>
            <a:ahLst/>
            <a:cxnLst/>
            <a:rect r="r" b="b" t="t" l="l"/>
            <a:pathLst>
              <a:path h="12008947" w="12008947">
                <a:moveTo>
                  <a:pt x="0" y="0"/>
                </a:moveTo>
                <a:lnTo>
                  <a:pt x="12008946" y="0"/>
                </a:lnTo>
                <a:lnTo>
                  <a:pt x="12008946" y="12008946"/>
                </a:lnTo>
                <a:lnTo>
                  <a:pt x="0" y="12008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3872" y="2041278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3872" y="3040291"/>
            <a:ext cx="6071003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289">
                <a:solidFill>
                  <a:srgbClr val="1D1127"/>
                </a:solidFill>
                <a:latin typeface="Raleway"/>
              </a:rPr>
              <a:t>Se nos plantea que encontremos una forma de predecir la calidad del vino blanco.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3872" y="5294822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OBJETIVO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73872" y="6352097"/>
            <a:ext cx="5916079" cy="176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spc="145">
                <a:solidFill>
                  <a:srgbClr val="1D1127"/>
                </a:solidFill>
                <a:latin typeface="Raleway"/>
              </a:rPr>
              <a:t>Tomar mejores decisiones a la hora de elegir marcas y proveedores, optimizando así recursos.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4692" y="1263717"/>
            <a:ext cx="1539861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¿QUÉ SE HA HECHO?</a:t>
            </a:r>
          </a:p>
        </p:txBody>
      </p:sp>
      <p:sp>
        <p:nvSpPr>
          <p:cNvPr name="AutoShape 3" id="3"/>
          <p:cNvSpPr/>
          <p:nvPr/>
        </p:nvSpPr>
        <p:spPr>
          <a:xfrm rot="-5415937">
            <a:off x="-3581053" y="4951305"/>
            <a:ext cx="10493273" cy="0"/>
          </a:xfrm>
          <a:prstGeom prst="line">
            <a:avLst/>
          </a:prstGeom>
          <a:ln cap="flat" w="590550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9014" y="2704652"/>
            <a:ext cx="393138" cy="374551"/>
            <a:chOff x="0" y="0"/>
            <a:chExt cx="1772920" cy="1689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69014" y="4274026"/>
            <a:ext cx="393138" cy="374551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69014" y="5839202"/>
            <a:ext cx="393138" cy="374551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4692" y="7436435"/>
            <a:ext cx="393138" cy="374551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2083C4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995905" y="2418932"/>
            <a:ext cx="5847403" cy="5890241"/>
          </a:xfrm>
          <a:custGeom>
            <a:avLst/>
            <a:gdLst/>
            <a:ahLst/>
            <a:cxnLst/>
            <a:rect r="r" b="b" t="t" l="l"/>
            <a:pathLst>
              <a:path h="5890241" w="5847403">
                <a:moveTo>
                  <a:pt x="0" y="0"/>
                </a:moveTo>
                <a:lnTo>
                  <a:pt x="5847403" y="0"/>
                </a:lnTo>
                <a:lnTo>
                  <a:pt x="5847403" y="5890241"/>
                </a:lnTo>
                <a:lnTo>
                  <a:pt x="0" y="5890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1138" y="2591255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51138" y="4181980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FEATURE ENGINEERING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51138" y="5772527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ENTRENAMIENTO MODELOS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51138" y="7342991"/>
            <a:ext cx="7227352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6"/>
              </a:lnSpc>
            </a:pPr>
            <a:r>
              <a:rPr lang="en-US" sz="2200" spc="110">
                <a:solidFill>
                  <a:srgbClr val="1D1127"/>
                </a:solidFill>
                <a:latin typeface="Raleway Heavy"/>
              </a:rPr>
              <a:t>EVALUACIÓN MODELOS</a:t>
            </a:r>
          </a:p>
        </p:txBody>
      </p:sp>
      <p:sp>
        <p:nvSpPr>
          <p:cNvPr name="AutoShape 17" id="17"/>
          <p:cNvSpPr/>
          <p:nvPr/>
        </p:nvSpPr>
        <p:spPr>
          <a:xfrm rot="-5400000">
            <a:off x="14036993" y="5119688"/>
            <a:ext cx="649224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EDA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3483">
            <a:off x="10448432" y="4659728"/>
            <a:ext cx="6071050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15437" y="3328392"/>
            <a:ext cx="12740778" cy="4494587"/>
          </a:xfrm>
          <a:custGeom>
            <a:avLst/>
            <a:gdLst/>
            <a:ahLst/>
            <a:cxnLst/>
            <a:rect r="r" b="b" t="t" l="l"/>
            <a:pathLst>
              <a:path h="4494587" w="12740778">
                <a:moveTo>
                  <a:pt x="0" y="0"/>
                </a:moveTo>
                <a:lnTo>
                  <a:pt x="12740778" y="0"/>
                </a:lnTo>
                <a:lnTo>
                  <a:pt x="12740778" y="4494586"/>
                </a:lnTo>
                <a:lnTo>
                  <a:pt x="0" y="4494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35198" y="2213665"/>
            <a:ext cx="10975128" cy="6582261"/>
          </a:xfrm>
          <a:custGeom>
            <a:avLst/>
            <a:gdLst/>
            <a:ahLst/>
            <a:cxnLst/>
            <a:rect r="r" b="b" t="t" l="l"/>
            <a:pathLst>
              <a:path h="6582261" w="10975128">
                <a:moveTo>
                  <a:pt x="0" y="0"/>
                </a:moveTo>
                <a:lnTo>
                  <a:pt x="10975128" y="0"/>
                </a:lnTo>
                <a:lnTo>
                  <a:pt x="10975128" y="6582261"/>
                </a:lnTo>
                <a:lnTo>
                  <a:pt x="0" y="6582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99905" y="5026703"/>
            <a:ext cx="4648097" cy="2127759"/>
            <a:chOff x="0" y="0"/>
            <a:chExt cx="6197462" cy="283701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492" y="889383"/>
              <a:ext cx="4512784" cy="1947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Alcohol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Densidad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Cloruros</a:t>
              </a:r>
            </a:p>
            <a:p>
              <a:pPr>
                <a:lnSpc>
                  <a:spcPts val="3090"/>
                </a:lnSpc>
              </a:pPr>
              <a:r>
                <a:rPr lang="en-US" sz="1626" spc="260">
                  <a:solidFill>
                    <a:srgbClr val="004AAD"/>
                  </a:solidFill>
                  <a:latin typeface="Montserrat Light Bold"/>
                </a:rPr>
                <a:t>Acidez volátil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6197462" cy="550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9"/>
                </a:lnSpc>
              </a:pPr>
              <a:r>
                <a:rPr lang="en-US" sz="2846" spc="341">
                  <a:solidFill>
                    <a:srgbClr val="004AAD"/>
                  </a:solidFill>
                  <a:latin typeface="Oswald"/>
                </a:rPr>
                <a:t>MÁS CORRELADAS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92" y="2811202"/>
            <a:ext cx="7575458" cy="5440556"/>
          </a:xfrm>
          <a:custGeom>
            <a:avLst/>
            <a:gdLst/>
            <a:ahLst/>
            <a:cxnLst/>
            <a:rect r="r" b="b" t="t" l="l"/>
            <a:pathLst>
              <a:path h="5440556" w="7575458">
                <a:moveTo>
                  <a:pt x="0" y="0"/>
                </a:moveTo>
                <a:lnTo>
                  <a:pt x="7575458" y="0"/>
                </a:lnTo>
                <a:lnTo>
                  <a:pt x="7575458" y="5440556"/>
                </a:lnTo>
                <a:lnTo>
                  <a:pt x="0" y="54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48456" y="3647796"/>
            <a:ext cx="6071003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2. FEATURE</a:t>
            </a:r>
          </a:p>
          <a:p>
            <a:pPr>
              <a:lnSpc>
                <a:spcPts val="7200"/>
              </a:lnSpc>
            </a:pPr>
            <a:r>
              <a:rPr lang="en-US" sz="6000" spc="600">
                <a:solidFill>
                  <a:srgbClr val="1D1127"/>
                </a:solidFill>
                <a:latin typeface="Raleway Heavy"/>
              </a:rPr>
              <a:t>ENGINEERING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34488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448549" y="5483855"/>
            <a:ext cx="6071003" cy="23812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165154" y="1028700"/>
            <a:ext cx="10094146" cy="0"/>
          </a:xfrm>
          <a:prstGeom prst="line">
            <a:avLst/>
          </a:prstGeom>
          <a:ln cap="flat" w="47625">
            <a:solidFill>
              <a:srgbClr val="62DBD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6456" y="9872237"/>
            <a:ext cx="9553175" cy="1241847"/>
            <a:chOff x="0" y="0"/>
            <a:chExt cx="3485024" cy="453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5024" cy="453029"/>
            </a:xfrm>
            <a:custGeom>
              <a:avLst/>
              <a:gdLst/>
              <a:ahLst/>
              <a:cxnLst/>
              <a:rect r="r" b="b" t="t" l="l"/>
              <a:pathLst>
                <a:path h="453029" w="3485024">
                  <a:moveTo>
                    <a:pt x="0" y="0"/>
                  </a:moveTo>
                  <a:lnTo>
                    <a:pt x="3485024" y="0"/>
                  </a:lnTo>
                  <a:lnTo>
                    <a:pt x="3485024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33948" y="-839272"/>
            <a:ext cx="8586759" cy="1241847"/>
            <a:chOff x="0" y="0"/>
            <a:chExt cx="3132473" cy="453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2473" cy="453029"/>
            </a:xfrm>
            <a:custGeom>
              <a:avLst/>
              <a:gdLst/>
              <a:ahLst/>
              <a:cxnLst/>
              <a:rect r="r" b="b" t="t" l="l"/>
              <a:pathLst>
                <a:path h="453029" w="3132473">
                  <a:moveTo>
                    <a:pt x="0" y="0"/>
                  </a:moveTo>
                  <a:lnTo>
                    <a:pt x="3132473" y="0"/>
                  </a:lnTo>
                  <a:lnTo>
                    <a:pt x="3132473" y="453029"/>
                  </a:lnTo>
                  <a:lnTo>
                    <a:pt x="0" y="453029"/>
                  </a:lnTo>
                  <a:close/>
                </a:path>
              </a:pathLst>
            </a:custGeom>
            <a:solidFill>
              <a:srgbClr val="62DBD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176038">
            <a:off x="15776964" y="597462"/>
            <a:ext cx="1562405" cy="1998424"/>
          </a:xfrm>
          <a:custGeom>
            <a:avLst/>
            <a:gdLst/>
            <a:ahLst/>
            <a:cxnLst/>
            <a:rect r="r" b="b" t="t" l="l"/>
            <a:pathLst>
              <a:path h="1998424" w="1562405">
                <a:moveTo>
                  <a:pt x="0" y="0"/>
                </a:moveTo>
                <a:lnTo>
                  <a:pt x="1562404" y="0"/>
                </a:lnTo>
                <a:lnTo>
                  <a:pt x="1562404" y="1998424"/>
                </a:lnTo>
                <a:lnTo>
                  <a:pt x="0" y="199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692" y="1444692"/>
            <a:ext cx="2514739" cy="2755193"/>
          </a:xfrm>
          <a:custGeom>
            <a:avLst/>
            <a:gdLst/>
            <a:ahLst/>
            <a:cxnLst/>
            <a:rect r="r" b="b" t="t" l="l"/>
            <a:pathLst>
              <a:path h="2755193" w="2514739">
                <a:moveTo>
                  <a:pt x="0" y="0"/>
                </a:moveTo>
                <a:lnTo>
                  <a:pt x="2514739" y="0"/>
                </a:lnTo>
                <a:lnTo>
                  <a:pt x="2514739" y="2755192"/>
                </a:lnTo>
                <a:lnTo>
                  <a:pt x="0" y="275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6092" y="8329082"/>
            <a:ext cx="1540244" cy="1149407"/>
          </a:xfrm>
          <a:custGeom>
            <a:avLst/>
            <a:gdLst/>
            <a:ahLst/>
            <a:cxnLst/>
            <a:rect r="r" b="b" t="t" l="l"/>
            <a:pathLst>
              <a:path h="1149407" w="1540244">
                <a:moveTo>
                  <a:pt x="0" y="0"/>
                </a:moveTo>
                <a:lnTo>
                  <a:pt x="1540245" y="0"/>
                </a:lnTo>
                <a:lnTo>
                  <a:pt x="1540245" y="1149407"/>
                </a:lnTo>
                <a:lnTo>
                  <a:pt x="0" y="1149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15437" y="3328392"/>
            <a:ext cx="12740778" cy="4494587"/>
          </a:xfrm>
          <a:custGeom>
            <a:avLst/>
            <a:gdLst/>
            <a:ahLst/>
            <a:cxnLst/>
            <a:rect r="r" b="b" t="t" l="l"/>
            <a:pathLst>
              <a:path h="4494587" w="12740778">
                <a:moveTo>
                  <a:pt x="0" y="0"/>
                </a:moveTo>
                <a:lnTo>
                  <a:pt x="12740778" y="0"/>
                </a:lnTo>
                <a:lnTo>
                  <a:pt x="12740778" y="4494586"/>
                </a:lnTo>
                <a:lnTo>
                  <a:pt x="0" y="4494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8013" y="7950329"/>
            <a:ext cx="4648097" cy="1129969"/>
            <a:chOff x="0" y="0"/>
            <a:chExt cx="6197462" cy="150662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492" y="832233"/>
              <a:ext cx="4512784" cy="674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0"/>
                </a:lnSpc>
              </a:pPr>
              <a:r>
                <a:rPr lang="en-US" sz="2426" spc="388">
                  <a:solidFill>
                    <a:srgbClr val="004AAD"/>
                  </a:solidFill>
                  <a:latin typeface="Montserrat Light Bold"/>
                </a:rPr>
                <a:t>3 al 9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6197462" cy="550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9"/>
                </a:lnSpc>
              </a:pPr>
              <a:r>
                <a:rPr lang="en-US" sz="2846" spc="341">
                  <a:solidFill>
                    <a:srgbClr val="004AAD"/>
                  </a:solidFill>
                  <a:latin typeface="Oswald"/>
                </a:rPr>
                <a:t>VALORES DE CALIDAD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DAFnGPey6GE</dc:identifier>
  <dcterms:modified xsi:type="dcterms:W3CDTF">2011-08-01T06:04:30Z</dcterms:modified>
  <cp:revision>1</cp:revision>
  <dc:title>Victoria Suárez Santana</dc:title>
</cp:coreProperties>
</file>