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Raleway" charset="1" panose="020B0503030101060003"/>
      <p:regular r:id="rId10"/>
    </p:embeddedFont>
    <p:embeddedFont>
      <p:font typeface="Raleway Bold" charset="1" panose="020B0803030101060003"/>
      <p:regular r:id="rId11"/>
    </p:embeddedFont>
    <p:embeddedFont>
      <p:font typeface="Raleway Heavy" charset="1" panose="020B0003030101060003"/>
      <p:regular r:id="rId12"/>
    </p:embeddedFont>
    <p:embeddedFont>
      <p:font typeface="Arimo" charset="1" panose="020B0604020202020204"/>
      <p:regular r:id="rId13"/>
    </p:embeddedFont>
    <p:embeddedFont>
      <p:font typeface="Arimo Bold" charset="1" panose="020B0704020202020204"/>
      <p:regular r:id="rId14"/>
    </p:embeddedFont>
    <p:embeddedFont>
      <p:font typeface="Arimo Italics" charset="1" panose="020B0604020202090204"/>
      <p:regular r:id="rId15"/>
    </p:embeddedFont>
    <p:embeddedFont>
      <p:font typeface="Arimo Bold Italics" charset="1" panose="020B0704020202090204"/>
      <p:regular r:id="rId16"/>
    </p:embeddedFont>
    <p:embeddedFont>
      <p:font typeface="Montserrat Light" charset="1" panose="00000400000000000000"/>
      <p:regular r:id="rId17"/>
    </p:embeddedFont>
    <p:embeddedFont>
      <p:font typeface="Montserrat Light Bold" charset="1" panose="00000800000000000000"/>
      <p:regular r:id="rId18"/>
    </p:embeddedFont>
    <p:embeddedFont>
      <p:font typeface="Montserrat Light Italics" charset="1" panose="00000400000000000000"/>
      <p:regular r:id="rId19"/>
    </p:embeddedFont>
    <p:embeddedFont>
      <p:font typeface="Montserrat Light Bold Italics" charset="1" panose="00000800000000000000"/>
      <p:regular r:id="rId20"/>
    </p:embeddedFont>
    <p:embeddedFont>
      <p:font typeface="Horizon" charset="1" panose="02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38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4692" y="787467"/>
            <a:ext cx="15398617" cy="5473140"/>
            <a:chOff x="0" y="0"/>
            <a:chExt cx="20531489" cy="729752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6646" r="0" b="20165"/>
            <a:stretch>
              <a:fillRect/>
            </a:stretch>
          </p:blipFill>
          <p:spPr>
            <a:xfrm flipH="false" flipV="false">
              <a:off x="0" y="0"/>
              <a:ext cx="20531489" cy="7297521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4186385" y="-282786"/>
            <a:ext cx="14391979" cy="575097"/>
            <a:chOff x="0" y="0"/>
            <a:chExt cx="5250233" cy="2097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50233" cy="209797"/>
            </a:xfrm>
            <a:custGeom>
              <a:avLst/>
              <a:gdLst/>
              <a:ahLst/>
              <a:cxnLst/>
              <a:rect r="r" b="b" t="t" l="l"/>
              <a:pathLst>
                <a:path h="209797" w="5250233">
                  <a:moveTo>
                    <a:pt x="0" y="0"/>
                  </a:moveTo>
                  <a:lnTo>
                    <a:pt x="5250233" y="0"/>
                  </a:lnTo>
                  <a:lnTo>
                    <a:pt x="5250233" y="209797"/>
                  </a:lnTo>
                  <a:lnTo>
                    <a:pt x="0" y="209797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290364" y="-282786"/>
            <a:ext cx="4181180" cy="575097"/>
            <a:chOff x="0" y="0"/>
            <a:chExt cx="1525306" cy="2097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25306" cy="209797"/>
            </a:xfrm>
            <a:custGeom>
              <a:avLst/>
              <a:gdLst/>
              <a:ahLst/>
              <a:cxnLst/>
              <a:rect r="r" b="b" t="t" l="l"/>
              <a:pathLst>
                <a:path h="209797" w="1525306">
                  <a:moveTo>
                    <a:pt x="0" y="0"/>
                  </a:moveTo>
                  <a:lnTo>
                    <a:pt x="1525306" y="0"/>
                  </a:lnTo>
                  <a:lnTo>
                    <a:pt x="1525306" y="209797"/>
                  </a:lnTo>
                  <a:lnTo>
                    <a:pt x="0" y="209797"/>
                  </a:ln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-290364" y="9994689"/>
            <a:ext cx="14391979" cy="575097"/>
            <a:chOff x="0" y="0"/>
            <a:chExt cx="5250233" cy="2097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50233" cy="209797"/>
            </a:xfrm>
            <a:custGeom>
              <a:avLst/>
              <a:gdLst/>
              <a:ahLst/>
              <a:cxnLst/>
              <a:rect r="r" b="b" t="t" l="l"/>
              <a:pathLst>
                <a:path h="209797" w="5250233">
                  <a:moveTo>
                    <a:pt x="0" y="0"/>
                  </a:moveTo>
                  <a:lnTo>
                    <a:pt x="5250233" y="0"/>
                  </a:lnTo>
                  <a:lnTo>
                    <a:pt x="5250233" y="209797"/>
                  </a:lnTo>
                  <a:lnTo>
                    <a:pt x="0" y="209797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4397185" y="9994689"/>
            <a:ext cx="4181180" cy="575097"/>
            <a:chOff x="0" y="0"/>
            <a:chExt cx="1525306" cy="2097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25306" cy="209797"/>
            </a:xfrm>
            <a:custGeom>
              <a:avLst/>
              <a:gdLst/>
              <a:ahLst/>
              <a:cxnLst/>
              <a:rect r="r" b="b" t="t" l="l"/>
              <a:pathLst>
                <a:path h="209797" w="1525306">
                  <a:moveTo>
                    <a:pt x="0" y="0"/>
                  </a:moveTo>
                  <a:lnTo>
                    <a:pt x="1525306" y="0"/>
                  </a:lnTo>
                  <a:lnTo>
                    <a:pt x="1525306" y="209797"/>
                  </a:lnTo>
                  <a:lnTo>
                    <a:pt x="0" y="209797"/>
                  </a:lnTo>
                  <a:close/>
                </a:path>
              </a:pathLst>
            </a:custGeom>
            <a:solidFill>
              <a:srgbClr val="2083C4"/>
            </a:solidFill>
          </p:spPr>
        </p:sp>
      </p:grpSp>
      <p:sp>
        <p:nvSpPr>
          <p:cNvPr name="AutoShape 12" id="12"/>
          <p:cNvSpPr/>
          <p:nvPr/>
        </p:nvSpPr>
        <p:spPr>
          <a:xfrm rot="-23312">
            <a:off x="7388250" y="9422606"/>
            <a:ext cx="3511501" cy="0"/>
          </a:xfrm>
          <a:prstGeom prst="line">
            <a:avLst/>
          </a:prstGeom>
          <a:ln cap="flat" w="9525">
            <a:solidFill>
              <a:srgbClr val="2083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244618" y="6489108"/>
            <a:ext cx="15798765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600">
                <a:solidFill>
                  <a:srgbClr val="2083C4"/>
                </a:solidFill>
                <a:latin typeface="Raleway Heavy"/>
              </a:rPr>
              <a:t>MODELOS ANÁLISIS PREDICTIVO</a:t>
            </a:r>
          </a:p>
          <a:p>
            <a:pPr algn="ctr">
              <a:lnSpc>
                <a:spcPts val="6000"/>
              </a:lnSpc>
            </a:pPr>
            <a:r>
              <a:rPr lang="en-US" sz="6000" spc="600">
                <a:solidFill>
                  <a:srgbClr val="2083C4"/>
                </a:solidFill>
                <a:latin typeface="Raleway Heavy"/>
              </a:rPr>
              <a:t>VINO BLANCO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4692" y="8174934"/>
            <a:ext cx="1539861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240">
                <a:solidFill>
                  <a:srgbClr val="1D1127"/>
                </a:solidFill>
                <a:latin typeface="Raleway"/>
              </a:rPr>
              <a:t>Victoria Suárez Santana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44692" y="8690041"/>
            <a:ext cx="1539861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240">
                <a:solidFill>
                  <a:srgbClr val="1D1127"/>
                </a:solidFill>
                <a:latin typeface="Raleway"/>
              </a:rPr>
              <a:t>The Bridge, junio de 2023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692" y="2811202"/>
            <a:ext cx="7575458" cy="5440556"/>
          </a:xfrm>
          <a:custGeom>
            <a:avLst/>
            <a:gdLst/>
            <a:ahLst/>
            <a:cxnLst/>
            <a:rect r="r" b="b" t="t" l="l"/>
            <a:pathLst>
              <a:path h="5440556" w="7575458">
                <a:moveTo>
                  <a:pt x="0" y="0"/>
                </a:moveTo>
                <a:lnTo>
                  <a:pt x="7575458" y="0"/>
                </a:lnTo>
                <a:lnTo>
                  <a:pt x="7575458" y="5440556"/>
                </a:lnTo>
                <a:lnTo>
                  <a:pt x="0" y="544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48456" y="3647796"/>
            <a:ext cx="6071003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2. FEATURE</a:t>
            </a:r>
          </a:p>
          <a:p>
            <a:pPr>
              <a:lnSpc>
                <a:spcPts val="7200"/>
              </a:lnSpc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ENGINEERING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9234488"/>
            <a:ext cx="10094146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448549" y="5483855"/>
            <a:ext cx="6071003" cy="23812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7165154" y="1028700"/>
            <a:ext cx="10094146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315437" y="3328392"/>
            <a:ext cx="12740778" cy="4494587"/>
          </a:xfrm>
          <a:custGeom>
            <a:avLst/>
            <a:gdLst/>
            <a:ahLst/>
            <a:cxnLst/>
            <a:rect r="r" b="b" t="t" l="l"/>
            <a:pathLst>
              <a:path h="4494587" w="12740778">
                <a:moveTo>
                  <a:pt x="0" y="0"/>
                </a:moveTo>
                <a:lnTo>
                  <a:pt x="12740778" y="0"/>
                </a:lnTo>
                <a:lnTo>
                  <a:pt x="12740778" y="4494586"/>
                </a:lnTo>
                <a:lnTo>
                  <a:pt x="0" y="44945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8013" y="7950329"/>
            <a:ext cx="4648097" cy="1129969"/>
            <a:chOff x="0" y="0"/>
            <a:chExt cx="6197462" cy="150662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7492" y="832233"/>
              <a:ext cx="4512784" cy="67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0"/>
                </a:lnSpc>
              </a:pPr>
              <a:r>
                <a:rPr lang="en-US" sz="2426" spc="388">
                  <a:solidFill>
                    <a:srgbClr val="004AAD"/>
                  </a:solidFill>
                  <a:latin typeface="Montserrat Light Bold"/>
                </a:rPr>
                <a:t>3 al 9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9050"/>
              <a:ext cx="6197462" cy="5502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9"/>
                </a:lnSpc>
              </a:pPr>
              <a:r>
                <a:rPr lang="en-US" sz="2846" spc="341">
                  <a:solidFill>
                    <a:srgbClr val="004AAD"/>
                  </a:solidFill>
                  <a:latin typeface="Oswald"/>
                </a:rPr>
                <a:t>VALORES DE CALIDAD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391944" y="2348866"/>
            <a:ext cx="9071098" cy="6756404"/>
          </a:xfrm>
          <a:custGeom>
            <a:avLst/>
            <a:gdLst/>
            <a:ahLst/>
            <a:cxnLst/>
            <a:rect r="r" b="b" t="t" l="l"/>
            <a:pathLst>
              <a:path h="6756404" w="9071098">
                <a:moveTo>
                  <a:pt x="0" y="0"/>
                </a:moveTo>
                <a:lnTo>
                  <a:pt x="9071099" y="0"/>
                </a:lnTo>
                <a:lnTo>
                  <a:pt x="9071099" y="6756404"/>
                </a:lnTo>
                <a:lnTo>
                  <a:pt x="0" y="67564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61590" y="5355573"/>
            <a:ext cx="5884324" cy="1625387"/>
            <a:chOff x="0" y="0"/>
            <a:chExt cx="7845766" cy="216718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9485" y="781618"/>
              <a:ext cx="5713024" cy="13855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31"/>
                </a:lnSpc>
              </a:pPr>
              <a:r>
                <a:rPr lang="en-US" sz="2279" spc="364">
                  <a:solidFill>
                    <a:srgbClr val="004AAD"/>
                  </a:solidFill>
                  <a:latin typeface="Montserrat Light Bold"/>
                </a:rPr>
                <a:t>Buena calidad (1): 6-9</a:t>
              </a:r>
            </a:p>
            <a:p>
              <a:pPr>
                <a:lnSpc>
                  <a:spcPts val="4331"/>
                </a:lnSpc>
              </a:pPr>
              <a:r>
                <a:rPr lang="en-US" sz="2279" spc="364">
                  <a:solidFill>
                    <a:srgbClr val="004AAD"/>
                  </a:solidFill>
                  <a:latin typeface="Montserrat Light Bold"/>
                </a:rPr>
                <a:t>Mala calidad (0): 3-5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9050"/>
              <a:ext cx="7845766" cy="515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68"/>
                </a:lnSpc>
              </a:pPr>
              <a:r>
                <a:rPr lang="en-US" sz="2674" spc="320">
                  <a:solidFill>
                    <a:srgbClr val="004AAD"/>
                  </a:solidFill>
                  <a:latin typeface="Oswald"/>
                </a:rPr>
                <a:t>VALORES DE CALIDAD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692" y="2811202"/>
            <a:ext cx="7575458" cy="5440556"/>
          </a:xfrm>
          <a:custGeom>
            <a:avLst/>
            <a:gdLst/>
            <a:ahLst/>
            <a:cxnLst/>
            <a:rect r="r" b="b" t="t" l="l"/>
            <a:pathLst>
              <a:path h="5440556" w="7575458">
                <a:moveTo>
                  <a:pt x="0" y="0"/>
                </a:moveTo>
                <a:lnTo>
                  <a:pt x="7575458" y="0"/>
                </a:lnTo>
                <a:lnTo>
                  <a:pt x="7575458" y="5440556"/>
                </a:lnTo>
                <a:lnTo>
                  <a:pt x="0" y="544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48456" y="3647796"/>
            <a:ext cx="607100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3. MODELOS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9234488"/>
            <a:ext cx="10094146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448549" y="5483855"/>
            <a:ext cx="6071003" cy="23812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7165154" y="1028700"/>
            <a:ext cx="10094146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15937">
            <a:off x="-3581053" y="4951305"/>
            <a:ext cx="10493273" cy="0"/>
          </a:xfrm>
          <a:prstGeom prst="line">
            <a:avLst/>
          </a:prstGeom>
          <a:ln cap="flat" w="590550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69014" y="3662594"/>
            <a:ext cx="393138" cy="374551"/>
            <a:chOff x="0" y="0"/>
            <a:chExt cx="1772920" cy="16891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469014" y="6927337"/>
            <a:ext cx="393138" cy="374551"/>
            <a:chOff x="0" y="0"/>
            <a:chExt cx="1772920" cy="1689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2083C4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995905" y="2418932"/>
            <a:ext cx="5847403" cy="5890241"/>
          </a:xfrm>
          <a:custGeom>
            <a:avLst/>
            <a:gdLst/>
            <a:ahLst/>
            <a:cxnLst/>
            <a:rect r="r" b="b" t="t" l="l"/>
            <a:pathLst>
              <a:path h="5890241" w="5847403">
                <a:moveTo>
                  <a:pt x="0" y="0"/>
                </a:moveTo>
                <a:lnTo>
                  <a:pt x="5847403" y="0"/>
                </a:lnTo>
                <a:lnTo>
                  <a:pt x="5847403" y="5890241"/>
                </a:lnTo>
                <a:lnTo>
                  <a:pt x="0" y="5890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-5400000">
            <a:off x="14036993" y="5119688"/>
            <a:ext cx="6492240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3455040" y="580607"/>
            <a:ext cx="6563678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MODELOS ENTRENADOS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883321" y="3547636"/>
            <a:ext cx="6716622" cy="4263350"/>
            <a:chOff x="0" y="0"/>
            <a:chExt cx="8955496" cy="568446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8955496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3150" spc="141">
                  <a:solidFill>
                    <a:srgbClr val="1D1127"/>
                  </a:solidFill>
                  <a:latin typeface="Montserrat Classic Bold"/>
                </a:rPr>
                <a:t>SUPERVISADOS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30086"/>
              <a:ext cx="8955496" cy="2968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79"/>
                </a:lnSpc>
              </a:pPr>
              <a:r>
                <a:rPr lang="en-US" sz="2400" spc="228">
                  <a:solidFill>
                    <a:srgbClr val="1D1127"/>
                  </a:solidFill>
                  <a:latin typeface="Montserrat Light"/>
                </a:rPr>
                <a:t>Regresión logística</a:t>
              </a:r>
            </a:p>
            <a:p>
              <a:pPr>
                <a:lnSpc>
                  <a:spcPts val="3479"/>
                </a:lnSpc>
              </a:pPr>
              <a:r>
                <a:rPr lang="en-US" sz="2400" spc="228">
                  <a:solidFill>
                    <a:srgbClr val="1D1127"/>
                  </a:solidFill>
                  <a:latin typeface="Montserrat Light Italics"/>
                </a:rPr>
                <a:t>Random Forest Classifier</a:t>
              </a:r>
            </a:p>
            <a:p>
              <a:pPr>
                <a:lnSpc>
                  <a:spcPts val="3479"/>
                </a:lnSpc>
              </a:pPr>
              <a:r>
                <a:rPr lang="en-US" sz="2400" spc="228">
                  <a:solidFill>
                    <a:srgbClr val="1D1127"/>
                  </a:solidFill>
                  <a:latin typeface="Montserrat Light Italics"/>
                </a:rPr>
                <a:t>Gradient Boost</a:t>
              </a:r>
            </a:p>
            <a:p>
              <a:pPr>
                <a:lnSpc>
                  <a:spcPts val="3479"/>
                </a:lnSpc>
              </a:pPr>
              <a:r>
                <a:rPr lang="en-US" sz="2400" spc="228">
                  <a:solidFill>
                    <a:srgbClr val="1D1127"/>
                  </a:solidFill>
                  <a:latin typeface="Montserrat Light Italics"/>
                </a:rPr>
                <a:t>Support Vector Machine</a:t>
              </a:r>
            </a:p>
            <a:p>
              <a:pPr algn="l">
                <a:lnSpc>
                  <a:spcPts val="3479"/>
                </a:lnSpc>
              </a:pPr>
              <a:r>
                <a:rPr lang="en-US" sz="2400" spc="228">
                  <a:solidFill>
                    <a:srgbClr val="1D1127"/>
                  </a:solidFill>
                  <a:latin typeface="Montserrat Light Italics"/>
                </a:rPr>
                <a:t>KNeighbors Classifier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398756"/>
              <a:ext cx="8955496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3150" spc="141">
                  <a:solidFill>
                    <a:srgbClr val="1D1127"/>
                  </a:solidFill>
                  <a:latin typeface="Montserrat Classic Bold"/>
                </a:rPr>
                <a:t>NO SUPERVISADOS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5128841"/>
              <a:ext cx="8955496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79"/>
                </a:lnSpc>
              </a:pPr>
              <a:r>
                <a:rPr lang="en-US" sz="2400" spc="228">
                  <a:solidFill>
                    <a:srgbClr val="1D1127"/>
                  </a:solidFill>
                  <a:latin typeface="Montserrat Light Italics"/>
                </a:rPr>
                <a:t>Principal Component Analysis</a:t>
              </a:r>
              <a:r>
                <a:rPr lang="en-US" sz="2400" spc="228">
                  <a:solidFill>
                    <a:srgbClr val="1D1127"/>
                  </a:solidFill>
                  <a:latin typeface="Montserrat Light"/>
                </a:rPr>
                <a:t> (PCA)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90811" y="2312336"/>
            <a:ext cx="12616773" cy="6190839"/>
          </a:xfrm>
          <a:custGeom>
            <a:avLst/>
            <a:gdLst/>
            <a:ahLst/>
            <a:cxnLst/>
            <a:rect r="r" b="b" t="t" l="l"/>
            <a:pathLst>
              <a:path h="6190839" w="12616773">
                <a:moveTo>
                  <a:pt x="0" y="0"/>
                </a:moveTo>
                <a:lnTo>
                  <a:pt x="12616773" y="0"/>
                </a:lnTo>
                <a:lnTo>
                  <a:pt x="12616773" y="6190839"/>
                </a:lnTo>
                <a:lnTo>
                  <a:pt x="0" y="61908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70850" y="644055"/>
            <a:ext cx="8946300" cy="166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1"/>
              </a:lnSpc>
            </a:pPr>
            <a:r>
              <a:rPr lang="en-US" sz="6639">
                <a:solidFill>
                  <a:srgbClr val="2083C4"/>
                </a:solidFill>
                <a:latin typeface="Horizon Bold"/>
              </a:rPr>
              <a:t>RANDOM</a:t>
            </a:r>
          </a:p>
          <a:p>
            <a:pPr algn="ctr">
              <a:lnSpc>
                <a:spcPts val="7900"/>
              </a:lnSpc>
            </a:pPr>
            <a:r>
              <a:rPr lang="en-US" sz="6639">
                <a:solidFill>
                  <a:srgbClr val="2083C4"/>
                </a:solidFill>
                <a:latin typeface="Horizon Bold"/>
              </a:rPr>
              <a:t>FOREST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692" y="2811202"/>
            <a:ext cx="7575458" cy="5440556"/>
          </a:xfrm>
          <a:custGeom>
            <a:avLst/>
            <a:gdLst/>
            <a:ahLst/>
            <a:cxnLst/>
            <a:rect r="r" b="b" t="t" l="l"/>
            <a:pathLst>
              <a:path h="5440556" w="7575458">
                <a:moveTo>
                  <a:pt x="0" y="0"/>
                </a:moveTo>
                <a:lnTo>
                  <a:pt x="7575458" y="0"/>
                </a:lnTo>
                <a:lnTo>
                  <a:pt x="7575458" y="5440556"/>
                </a:lnTo>
                <a:lnTo>
                  <a:pt x="0" y="544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48456" y="3647796"/>
            <a:ext cx="667863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4. EVALUACIÓN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9234488"/>
            <a:ext cx="10094146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448549" y="5167312"/>
            <a:ext cx="6071003" cy="23812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7165154" y="1028700"/>
            <a:ext cx="10094146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54865" y="-280035"/>
            <a:ext cx="6960870" cy="10999470"/>
            <a:chOff x="0" y="0"/>
            <a:chExt cx="2539344" cy="40126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39344" cy="4012636"/>
            </a:xfrm>
            <a:custGeom>
              <a:avLst/>
              <a:gdLst/>
              <a:ahLst/>
              <a:cxnLst/>
              <a:rect r="r" b="b" t="t" l="l"/>
              <a:pathLst>
                <a:path h="4012636" w="2539344">
                  <a:moveTo>
                    <a:pt x="0" y="0"/>
                  </a:moveTo>
                  <a:lnTo>
                    <a:pt x="2539344" y="0"/>
                  </a:lnTo>
                  <a:lnTo>
                    <a:pt x="2539344" y="4012636"/>
                  </a:lnTo>
                  <a:lnTo>
                    <a:pt x="0" y="4012636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265229" y="2754653"/>
            <a:ext cx="4244163" cy="4244163"/>
          </a:xfrm>
          <a:custGeom>
            <a:avLst/>
            <a:gdLst/>
            <a:ahLst/>
            <a:cxnLst/>
            <a:rect r="r" b="b" t="t" l="l"/>
            <a:pathLst>
              <a:path h="4244163" w="4244163">
                <a:moveTo>
                  <a:pt x="0" y="0"/>
                </a:moveTo>
                <a:lnTo>
                  <a:pt x="4244163" y="0"/>
                </a:lnTo>
                <a:lnTo>
                  <a:pt x="4244163" y="4244163"/>
                </a:lnTo>
                <a:lnTo>
                  <a:pt x="0" y="42441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6326" y="2548103"/>
            <a:ext cx="7653498" cy="303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spc="999">
                <a:solidFill>
                  <a:srgbClr val="1D1127"/>
                </a:solidFill>
                <a:latin typeface="Raleway Heavy"/>
              </a:rPr>
              <a:t>¡MUCHAS GRACIAS!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842308"/>
            <a:ext cx="1444692" cy="1444692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4" id="4"/>
          <p:cNvGrpSpPr/>
          <p:nvPr/>
        </p:nvGrpSpPr>
        <p:grpSpPr>
          <a:xfrm rot="-2381545">
            <a:off x="-3615542" y="1051494"/>
            <a:ext cx="8944929" cy="13970157"/>
            <a:chOff x="0" y="0"/>
            <a:chExt cx="1913890" cy="29891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2989106"/>
            </a:xfrm>
            <a:custGeom>
              <a:avLst/>
              <a:gdLst/>
              <a:ahLst/>
              <a:cxnLst/>
              <a:rect r="r" b="b" t="t" l="l"/>
              <a:pathLst>
                <a:path h="2989106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989106"/>
                  </a:lnTo>
                  <a:lnTo>
                    <a:pt x="0" y="2989106"/>
                  </a:ln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6" id="6"/>
          <p:cNvGrpSpPr/>
          <p:nvPr/>
        </p:nvGrpSpPr>
        <p:grpSpPr>
          <a:xfrm rot="-2381545">
            <a:off x="-1415448" y="3781862"/>
            <a:ext cx="4705565" cy="9440247"/>
            <a:chOff x="0" y="0"/>
            <a:chExt cx="1230048" cy="24677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0048" cy="2467708"/>
            </a:xfrm>
            <a:custGeom>
              <a:avLst/>
              <a:gdLst/>
              <a:ahLst/>
              <a:cxnLst/>
              <a:rect r="r" b="b" t="t" l="l"/>
              <a:pathLst>
                <a:path h="2467708" w="1230048">
                  <a:moveTo>
                    <a:pt x="0" y="0"/>
                  </a:moveTo>
                  <a:lnTo>
                    <a:pt x="1230048" y="0"/>
                  </a:lnTo>
                  <a:lnTo>
                    <a:pt x="1230048" y="2467708"/>
                  </a:lnTo>
                  <a:lnTo>
                    <a:pt x="0" y="2467708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329124" y="2885669"/>
            <a:ext cx="591820" cy="59182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818074" y="3485011"/>
            <a:ext cx="591820" cy="59182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307024" y="4084353"/>
            <a:ext cx="591820" cy="59182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3799588" y="4683695"/>
            <a:ext cx="591820" cy="591820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303974" y="5283037"/>
            <a:ext cx="591820" cy="591820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799274" y="5882379"/>
            <a:ext cx="591820" cy="591820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5300924" y="6481721"/>
            <a:ext cx="591820" cy="591820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5800446" y="7081064"/>
            <a:ext cx="591820" cy="591820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6301049" y="7680406"/>
            <a:ext cx="591820" cy="591820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6798539" y="8279748"/>
            <a:ext cx="591820" cy="591820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3130726" y="5746798"/>
            <a:ext cx="4244163" cy="4244163"/>
          </a:xfrm>
          <a:custGeom>
            <a:avLst/>
            <a:gdLst/>
            <a:ahLst/>
            <a:cxnLst/>
            <a:rect r="r" b="b" t="t" l="l"/>
            <a:pathLst>
              <a:path h="4244163" w="4244163">
                <a:moveTo>
                  <a:pt x="0" y="0"/>
                </a:moveTo>
                <a:lnTo>
                  <a:pt x="4244163" y="0"/>
                </a:lnTo>
                <a:lnTo>
                  <a:pt x="4244163" y="4244163"/>
                </a:lnTo>
                <a:lnTo>
                  <a:pt x="0" y="42441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444692" y="1282767"/>
            <a:ext cx="1539861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9"/>
              </a:lnSpc>
            </a:pPr>
            <a:r>
              <a:rPr lang="en-US" sz="5925" spc="592">
                <a:solidFill>
                  <a:srgbClr val="2083C4"/>
                </a:solidFill>
                <a:latin typeface="Raleway Heavy"/>
              </a:rPr>
              <a:t>CONTENIDO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113984" y="2945497"/>
            <a:ext cx="471449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Problema - Objetivo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291024" y="2972029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1.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779974" y="3571371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2.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268924" y="4170713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3.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761488" y="4770055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4.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265874" y="5369397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5.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761174" y="5968739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6.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262824" y="6568082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7.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762346" y="7167424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8.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262949" y="7766766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9.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760439" y="8366108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10.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599884" y="4689168"/>
            <a:ext cx="722973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Modelo supervisado | 01 Regresión logística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171676" y="5265990"/>
            <a:ext cx="7944648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Modelo supervisado | 02 Random forest classifier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636347" y="5874125"/>
            <a:ext cx="768840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Modelo supervisado | 03 Gradient Boosting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096356" y="6483725"/>
            <a:ext cx="751552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Modelo supervisado | 04 SVM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596959" y="7064017"/>
            <a:ext cx="627659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Modelo supervisado | 05 KNN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094450" y="7673617"/>
            <a:ext cx="5548133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Modelo no supervisado | PCA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602934" y="3531903"/>
            <a:ext cx="471449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EDA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095498" y="4150295"/>
            <a:ext cx="471449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Feature Engineering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649229" y="8306722"/>
            <a:ext cx="471449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Resultado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83543">
            <a:off x="-7108656" y="-3482586"/>
            <a:ext cx="15294876" cy="15294876"/>
          </a:xfrm>
          <a:custGeom>
            <a:avLst/>
            <a:gdLst/>
            <a:ahLst/>
            <a:cxnLst/>
            <a:rect r="r" b="b" t="t" l="l"/>
            <a:pathLst>
              <a:path h="15294876" w="15294876">
                <a:moveTo>
                  <a:pt x="0" y="0"/>
                </a:moveTo>
                <a:lnTo>
                  <a:pt x="15294876" y="0"/>
                </a:lnTo>
                <a:lnTo>
                  <a:pt x="15294876" y="15294876"/>
                </a:lnTo>
                <a:lnTo>
                  <a:pt x="0" y="15294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90157" y="2050803"/>
            <a:ext cx="6185394" cy="6185394"/>
          </a:xfrm>
          <a:custGeom>
            <a:avLst/>
            <a:gdLst/>
            <a:ahLst/>
            <a:cxnLst/>
            <a:rect r="r" b="b" t="t" l="l"/>
            <a:pathLst>
              <a:path h="6185394" w="6185394">
                <a:moveTo>
                  <a:pt x="0" y="0"/>
                </a:moveTo>
                <a:lnTo>
                  <a:pt x="6185394" y="0"/>
                </a:lnTo>
                <a:lnTo>
                  <a:pt x="6185394" y="6185394"/>
                </a:lnTo>
                <a:lnTo>
                  <a:pt x="0" y="6185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43492">
            <a:off x="-7163687" y="1536"/>
            <a:ext cx="12008947" cy="12008947"/>
          </a:xfrm>
          <a:custGeom>
            <a:avLst/>
            <a:gdLst/>
            <a:ahLst/>
            <a:cxnLst/>
            <a:rect r="r" b="b" t="t" l="l"/>
            <a:pathLst>
              <a:path h="12008947" w="12008947">
                <a:moveTo>
                  <a:pt x="0" y="0"/>
                </a:moveTo>
                <a:lnTo>
                  <a:pt x="12008946" y="0"/>
                </a:lnTo>
                <a:lnTo>
                  <a:pt x="12008946" y="12008946"/>
                </a:lnTo>
                <a:lnTo>
                  <a:pt x="0" y="120089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73872" y="2041278"/>
            <a:ext cx="607100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PROBLEMA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73872" y="3040291"/>
            <a:ext cx="6071003" cy="205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289">
                <a:solidFill>
                  <a:srgbClr val="1D1127"/>
                </a:solidFill>
                <a:latin typeface="Raleway"/>
              </a:rPr>
              <a:t>Se nos plantea que encontremos una forma de predecir la calidad del vino blanco.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73872" y="5294822"/>
            <a:ext cx="607100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OBJETIVO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73872" y="6352097"/>
            <a:ext cx="5916079" cy="176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spc="145">
                <a:solidFill>
                  <a:srgbClr val="1D1127"/>
                </a:solidFill>
                <a:latin typeface="Raleway"/>
              </a:rPr>
              <a:t>Tomar mejores decisiones a la hora de elegir marcas y proveedores, optimizando así recursos.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4692" y="1263717"/>
            <a:ext cx="1539861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¿QUÉ SE HA HECHO?</a:t>
            </a:r>
          </a:p>
        </p:txBody>
      </p:sp>
      <p:sp>
        <p:nvSpPr>
          <p:cNvPr name="AutoShape 3" id="3"/>
          <p:cNvSpPr/>
          <p:nvPr/>
        </p:nvSpPr>
        <p:spPr>
          <a:xfrm rot="-5415937">
            <a:off x="-3581053" y="4951305"/>
            <a:ext cx="10493273" cy="0"/>
          </a:xfrm>
          <a:prstGeom prst="line">
            <a:avLst/>
          </a:prstGeom>
          <a:ln cap="flat" w="590550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69014" y="2704652"/>
            <a:ext cx="393138" cy="374551"/>
            <a:chOff x="0" y="0"/>
            <a:chExt cx="1772920" cy="1689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69014" y="4274026"/>
            <a:ext cx="393138" cy="374551"/>
            <a:chOff x="0" y="0"/>
            <a:chExt cx="1772920" cy="1689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469014" y="5839202"/>
            <a:ext cx="393138" cy="374551"/>
            <a:chOff x="0" y="0"/>
            <a:chExt cx="1772920" cy="1689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44692" y="7436435"/>
            <a:ext cx="393138" cy="374551"/>
            <a:chOff x="0" y="0"/>
            <a:chExt cx="1772920" cy="1689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2083C4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0995905" y="2418932"/>
            <a:ext cx="5847403" cy="5890241"/>
          </a:xfrm>
          <a:custGeom>
            <a:avLst/>
            <a:gdLst/>
            <a:ahLst/>
            <a:cxnLst/>
            <a:rect r="r" b="b" t="t" l="l"/>
            <a:pathLst>
              <a:path h="5890241" w="5847403">
                <a:moveTo>
                  <a:pt x="0" y="0"/>
                </a:moveTo>
                <a:lnTo>
                  <a:pt x="5847403" y="0"/>
                </a:lnTo>
                <a:lnTo>
                  <a:pt x="5847403" y="5890241"/>
                </a:lnTo>
                <a:lnTo>
                  <a:pt x="0" y="5890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51138" y="2591255"/>
            <a:ext cx="7227352" cy="466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6"/>
              </a:lnSpc>
            </a:pPr>
            <a:r>
              <a:rPr lang="en-US" sz="2200" spc="110">
                <a:solidFill>
                  <a:srgbClr val="1D1127"/>
                </a:solidFill>
                <a:latin typeface="Raleway Heavy"/>
              </a:rPr>
              <a:t>EDA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51138" y="4181980"/>
            <a:ext cx="7227352" cy="466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6"/>
              </a:lnSpc>
            </a:pPr>
            <a:r>
              <a:rPr lang="en-US" sz="2200" spc="110">
                <a:solidFill>
                  <a:srgbClr val="1D1127"/>
                </a:solidFill>
                <a:latin typeface="Raleway Heavy"/>
              </a:rPr>
              <a:t>FEATURE ENGINEERING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51138" y="5772527"/>
            <a:ext cx="7227352" cy="466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6"/>
              </a:lnSpc>
            </a:pPr>
            <a:r>
              <a:rPr lang="en-US" sz="2200" spc="110">
                <a:solidFill>
                  <a:srgbClr val="1D1127"/>
                </a:solidFill>
                <a:latin typeface="Raleway Heavy"/>
              </a:rPr>
              <a:t>ENTRENAMIENTO MODELOS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51138" y="7342991"/>
            <a:ext cx="7227352" cy="466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6"/>
              </a:lnSpc>
            </a:pPr>
            <a:r>
              <a:rPr lang="en-US" sz="2200" spc="110">
                <a:solidFill>
                  <a:srgbClr val="1D1127"/>
                </a:solidFill>
                <a:latin typeface="Raleway Heavy"/>
              </a:rPr>
              <a:t>EVALUACIÓN MODELOS</a:t>
            </a:r>
          </a:p>
        </p:txBody>
      </p:sp>
      <p:sp>
        <p:nvSpPr>
          <p:cNvPr name="AutoShape 17" id="17"/>
          <p:cNvSpPr/>
          <p:nvPr/>
        </p:nvSpPr>
        <p:spPr>
          <a:xfrm rot="-5400000">
            <a:off x="14036993" y="5119688"/>
            <a:ext cx="6492240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692" y="2811202"/>
            <a:ext cx="7575458" cy="5440556"/>
          </a:xfrm>
          <a:custGeom>
            <a:avLst/>
            <a:gdLst/>
            <a:ahLst/>
            <a:cxnLst/>
            <a:rect r="r" b="b" t="t" l="l"/>
            <a:pathLst>
              <a:path h="5440556" w="7575458">
                <a:moveTo>
                  <a:pt x="0" y="0"/>
                </a:moveTo>
                <a:lnTo>
                  <a:pt x="7575458" y="0"/>
                </a:lnTo>
                <a:lnTo>
                  <a:pt x="7575458" y="5440556"/>
                </a:lnTo>
                <a:lnTo>
                  <a:pt x="0" y="544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48456" y="3647796"/>
            <a:ext cx="607100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295400" indent="-647700" lvl="1">
              <a:lnSpc>
                <a:spcPts val="7200"/>
              </a:lnSpc>
              <a:buFont typeface="Arial"/>
              <a:buChar char="•"/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EDA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9234488"/>
            <a:ext cx="10094146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13483">
            <a:off x="10448432" y="4659728"/>
            <a:ext cx="6071050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7165154" y="1028700"/>
            <a:ext cx="10094146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315437" y="3328392"/>
            <a:ext cx="12740778" cy="4494587"/>
          </a:xfrm>
          <a:custGeom>
            <a:avLst/>
            <a:gdLst/>
            <a:ahLst/>
            <a:cxnLst/>
            <a:rect r="r" b="b" t="t" l="l"/>
            <a:pathLst>
              <a:path h="4494587" w="12740778">
                <a:moveTo>
                  <a:pt x="0" y="0"/>
                </a:moveTo>
                <a:lnTo>
                  <a:pt x="12740778" y="0"/>
                </a:lnTo>
                <a:lnTo>
                  <a:pt x="12740778" y="4494586"/>
                </a:lnTo>
                <a:lnTo>
                  <a:pt x="0" y="44945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772252" y="2319822"/>
            <a:ext cx="10193594" cy="6583964"/>
          </a:xfrm>
          <a:custGeom>
            <a:avLst/>
            <a:gdLst/>
            <a:ahLst/>
            <a:cxnLst/>
            <a:rect r="r" b="b" t="t" l="l"/>
            <a:pathLst>
              <a:path h="6583964" w="10193594">
                <a:moveTo>
                  <a:pt x="0" y="0"/>
                </a:moveTo>
                <a:lnTo>
                  <a:pt x="10193594" y="0"/>
                </a:lnTo>
                <a:lnTo>
                  <a:pt x="10193594" y="6583964"/>
                </a:lnTo>
                <a:lnTo>
                  <a:pt x="0" y="6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80423" y="1933676"/>
            <a:ext cx="7671162" cy="7544814"/>
          </a:xfrm>
          <a:custGeom>
            <a:avLst/>
            <a:gdLst/>
            <a:ahLst/>
            <a:cxnLst/>
            <a:rect r="r" b="b" t="t" l="l"/>
            <a:pathLst>
              <a:path h="7544814" w="7671162">
                <a:moveTo>
                  <a:pt x="0" y="0"/>
                </a:moveTo>
                <a:lnTo>
                  <a:pt x="7671162" y="0"/>
                </a:lnTo>
                <a:lnTo>
                  <a:pt x="7671162" y="7544813"/>
                </a:lnTo>
                <a:lnTo>
                  <a:pt x="0" y="75448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35198" y="2213665"/>
            <a:ext cx="10975128" cy="6582261"/>
          </a:xfrm>
          <a:custGeom>
            <a:avLst/>
            <a:gdLst/>
            <a:ahLst/>
            <a:cxnLst/>
            <a:rect r="r" b="b" t="t" l="l"/>
            <a:pathLst>
              <a:path h="6582261" w="10975128">
                <a:moveTo>
                  <a:pt x="0" y="0"/>
                </a:moveTo>
                <a:lnTo>
                  <a:pt x="10975128" y="0"/>
                </a:lnTo>
                <a:lnTo>
                  <a:pt x="10975128" y="6582261"/>
                </a:lnTo>
                <a:lnTo>
                  <a:pt x="0" y="65822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99905" y="5026703"/>
            <a:ext cx="4648097" cy="2127759"/>
            <a:chOff x="0" y="0"/>
            <a:chExt cx="6197462" cy="283701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7492" y="889383"/>
              <a:ext cx="4512784" cy="1947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90"/>
                </a:lnSpc>
              </a:pPr>
              <a:r>
                <a:rPr lang="en-US" sz="1626" spc="260">
                  <a:solidFill>
                    <a:srgbClr val="004AAD"/>
                  </a:solidFill>
                  <a:latin typeface="Montserrat Light Bold"/>
                </a:rPr>
                <a:t>Alcohol</a:t>
              </a:r>
            </a:p>
            <a:p>
              <a:pPr>
                <a:lnSpc>
                  <a:spcPts val="3090"/>
                </a:lnSpc>
              </a:pPr>
              <a:r>
                <a:rPr lang="en-US" sz="1626" spc="260">
                  <a:solidFill>
                    <a:srgbClr val="004AAD"/>
                  </a:solidFill>
                  <a:latin typeface="Montserrat Light Bold"/>
                </a:rPr>
                <a:t>Densidad</a:t>
              </a:r>
            </a:p>
            <a:p>
              <a:pPr>
                <a:lnSpc>
                  <a:spcPts val="3090"/>
                </a:lnSpc>
              </a:pPr>
              <a:r>
                <a:rPr lang="en-US" sz="1626" spc="260">
                  <a:solidFill>
                    <a:srgbClr val="004AAD"/>
                  </a:solidFill>
                  <a:latin typeface="Montserrat Light Bold"/>
                </a:rPr>
                <a:t>Cloruros</a:t>
              </a:r>
            </a:p>
            <a:p>
              <a:pPr>
                <a:lnSpc>
                  <a:spcPts val="3090"/>
                </a:lnSpc>
              </a:pPr>
              <a:r>
                <a:rPr lang="en-US" sz="1626" spc="260">
                  <a:solidFill>
                    <a:srgbClr val="004AAD"/>
                  </a:solidFill>
                  <a:latin typeface="Montserrat Light Bold"/>
                </a:rPr>
                <a:t>Acidez volátil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9050"/>
              <a:ext cx="6197462" cy="5502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9"/>
                </a:lnSpc>
              </a:pPr>
              <a:r>
                <a:rPr lang="en-US" sz="2846" spc="341">
                  <a:solidFill>
                    <a:srgbClr val="004AAD"/>
                  </a:solidFill>
                  <a:latin typeface="Oswald"/>
                </a:rPr>
                <a:t>MÁS CORRELADAS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DAFnGPey6GE</dc:identifier>
  <dcterms:modified xsi:type="dcterms:W3CDTF">2011-08-01T06:04:30Z</dcterms:modified>
  <cp:revision>1</cp:revision>
  <dc:title>Victoria Suárez Santana</dc:title>
</cp:coreProperties>
</file>