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2" r:id="rId3"/>
    <p:sldId id="304" r:id="rId5"/>
    <p:sldId id="326" r:id="rId6"/>
    <p:sldId id="296" r:id="rId7"/>
    <p:sldId id="328" r:id="rId8"/>
    <p:sldId id="327" r:id="rId9"/>
    <p:sldId id="298" r:id="rId10"/>
    <p:sldId id="329" r:id="rId11"/>
    <p:sldId id="303" r:id="rId12"/>
    <p:sldId id="351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293" r:id="rId32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000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646"/>
  </p:normalViewPr>
  <p:slideViewPr>
    <p:cSldViewPr showGuides="1">
      <p:cViewPr varScale="1">
        <p:scale>
          <a:sx n="96" d="100"/>
          <a:sy n="96" d="100"/>
        </p:scale>
        <p:origin x="-3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8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2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9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539750" y="765175"/>
            <a:ext cx="77724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dirty="0"/>
              <a:t>概率论与数理统计及其应用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type="subTitle"/>
          </p:nvPr>
        </p:nvSpPr>
        <p:spPr>
          <a:xfrm>
            <a:off x="1331913" y="4149725"/>
            <a:ext cx="6400800" cy="1752600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400" dirty="0">
                <a:sym typeface="+mn-ea"/>
              </a:rPr>
              <a:t>何   鹏</a:t>
            </a:r>
            <a:endParaRPr lang="zh-CN" altLang="en-US" sz="2400" dirty="0"/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400" dirty="0">
                <a:sym typeface="+mn-ea"/>
              </a:rPr>
              <a:t>成都信息工程学院    数学学院</a:t>
            </a:r>
            <a:endParaRPr lang="en-US" altLang="zh-CN" sz="2400" dirty="0"/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400" dirty="0">
                <a:sym typeface="+mn-ea"/>
              </a:rPr>
              <a:t>电话</a:t>
            </a:r>
            <a:r>
              <a:rPr lang="en-US" altLang="zh-CN" sz="2400" dirty="0">
                <a:sym typeface="+mn-ea"/>
              </a:rPr>
              <a:t>:15528333864</a:t>
            </a:r>
            <a:endParaRPr lang="en-US" altLang="zh-CN" sz="2400" dirty="0"/>
          </a:p>
          <a:p>
            <a:pPr lvl="0" eaLnBrk="1" hangingPunct="1"/>
            <a:endParaRPr lang="en-US" altLang="zh-CN" sz="2400" dirty="0"/>
          </a:p>
        </p:txBody>
      </p:sp>
      <p:pic>
        <p:nvPicPr>
          <p:cNvPr id="19461" name="Picture 5" descr="b5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37063"/>
            <a:ext cx="2303463" cy="2420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2609850"/>
            <a:ext cx="2555875" cy="424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Text Box 2"/>
          <p:cNvSpPr txBox="1"/>
          <p:nvPr/>
        </p:nvSpPr>
        <p:spPr>
          <a:xfrm>
            <a:off x="755650" y="1700213"/>
            <a:ext cx="2438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包含关系</a:t>
            </a:r>
            <a:endParaRPr lang="zh-CN" altLang="en-US" sz="2800" b="1" i="1" dirty="0">
              <a:solidFill>
                <a:srgbClr val="2736F7"/>
              </a:solidFill>
              <a:latin typeface="宋体" panose="02010600030101010101" pitchFamily="2" charset="-122"/>
            </a:endParaRPr>
          </a:p>
        </p:txBody>
      </p:sp>
      <p:sp>
        <p:nvSpPr>
          <p:cNvPr id="116739" name="Text Box 3"/>
          <p:cNvSpPr txBox="1"/>
          <p:nvPr/>
        </p:nvSpPr>
        <p:spPr>
          <a:xfrm>
            <a:off x="2843213" y="1700213"/>
            <a:ext cx="5486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400" b="1" dirty="0">
                <a:latin typeface="Times New Roman" panose="02020603050405020304" pitchFamily="18" charset="0"/>
              </a:rPr>
              <a:t>事件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2" name="Rectangle 6"/>
          <p:cNvSpPr/>
          <p:nvPr/>
        </p:nvSpPr>
        <p:spPr>
          <a:xfrm>
            <a:off x="971550" y="2852738"/>
            <a:ext cx="6978650" cy="222726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实例</a:t>
            </a:r>
            <a:r>
              <a:rPr lang="zh-CN" altLang="en-US" sz="2800" b="1" dirty="0">
                <a:latin typeface="Arial" panose="020B0604020202020204" pitchFamily="34" charset="0"/>
              </a:rPr>
              <a:t>  “长度不合格” 必然导致 “产品不合格”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B=“</a:t>
            </a:r>
            <a:r>
              <a:rPr lang="zh-CN" altLang="en-US" sz="2800" b="1" dirty="0">
                <a:latin typeface="Times New Roman" panose="02020603050405020304" pitchFamily="18" charset="0"/>
              </a:rPr>
              <a:t>产品不合格”</a:t>
            </a:r>
            <a:r>
              <a:rPr lang="zh-CN" altLang="en-US" sz="2800" b="1" dirty="0">
                <a:latin typeface="Arial" panose="020B0604020202020204" pitchFamily="34" charset="0"/>
              </a:rPr>
              <a:t>包含</a:t>
            </a:r>
            <a:r>
              <a:rPr lang="en-US" altLang="zh-CN" sz="2800" b="1" dirty="0">
                <a:latin typeface="Arial" panose="020B0604020202020204" pitchFamily="34" charset="0"/>
              </a:rPr>
              <a:t>A=“</a:t>
            </a:r>
            <a:r>
              <a:rPr lang="zh-CN" altLang="en-US" sz="2800" b="1" dirty="0">
                <a:latin typeface="Arial" panose="020B0604020202020204" pitchFamily="34" charset="0"/>
              </a:rPr>
              <a:t>长度不合格”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图示 </a:t>
            </a:r>
            <a:r>
              <a:rPr lang="en-US" altLang="zh-CN" sz="2800" b="1" i="1" dirty="0">
                <a:latin typeface="Arial" panose="020B0604020202020204" pitchFamily="34" charset="0"/>
              </a:rPr>
              <a:t>B </a:t>
            </a:r>
            <a:r>
              <a:rPr lang="zh-CN" altLang="en-US" sz="2800" b="1" dirty="0">
                <a:latin typeface="Arial" panose="020B0604020202020204" pitchFamily="34" charset="0"/>
              </a:rPr>
              <a:t>包含 </a:t>
            </a:r>
            <a:r>
              <a:rPr lang="en-US" altLang="zh-CN" sz="2800" b="1" i="1" dirty="0">
                <a:latin typeface="Arial" panose="020B0604020202020204" pitchFamily="34" charset="0"/>
              </a:rPr>
              <a:t>A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i="1" dirty="0">
              <a:latin typeface="Arial" panose="020B0604020202020204" pitchFamily="34" charset="0"/>
            </a:endParaRPr>
          </a:p>
          <a:p>
            <a:pPr algn="l"/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6745" name="Rectangle 9"/>
          <p:cNvSpPr/>
          <p:nvPr/>
        </p:nvSpPr>
        <p:spPr>
          <a:xfrm>
            <a:off x="3851275" y="4005263"/>
            <a:ext cx="3048000" cy="1219200"/>
          </a:xfrm>
          <a:prstGeom prst="rect">
            <a:avLst/>
          </a:prstGeom>
          <a:solidFill>
            <a:srgbClr val="00FF99"/>
          </a:solidFill>
          <a:ln w="28575">
            <a:noFill/>
          </a:ln>
        </p:spPr>
        <p:txBody>
          <a:bodyPr wrap="none" anchor="ctr"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6746" name="Text Box 10"/>
          <p:cNvSpPr txBox="1"/>
          <p:nvPr/>
        </p:nvSpPr>
        <p:spPr>
          <a:xfrm>
            <a:off x="6372225" y="4437063"/>
            <a:ext cx="382588" cy="520700"/>
          </a:xfrm>
          <a:prstGeom prst="rect">
            <a:avLst/>
          </a:prstGeom>
          <a:solidFill>
            <a:srgbClr val="00FF99"/>
          </a:solidFill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16747" name="Oval 11"/>
          <p:cNvSpPr/>
          <p:nvPr/>
        </p:nvSpPr>
        <p:spPr>
          <a:xfrm>
            <a:off x="4356100" y="4005263"/>
            <a:ext cx="1905000" cy="990600"/>
          </a:xfrm>
          <a:prstGeom prst="ellipse">
            <a:avLst/>
          </a:prstGeom>
          <a:solidFill>
            <a:srgbClr val="33CC33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8" name="Text Box 12"/>
          <p:cNvSpPr txBox="1"/>
          <p:nvPr/>
        </p:nvSpPr>
        <p:spPr>
          <a:xfrm>
            <a:off x="5651500" y="4221163"/>
            <a:ext cx="420688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643438" y="4076700"/>
            <a:ext cx="685800" cy="609600"/>
            <a:chOff x="4416" y="3216"/>
            <a:chExt cx="432" cy="384"/>
          </a:xfrm>
        </p:grpSpPr>
        <p:sp>
          <p:nvSpPr>
            <p:cNvPr id="3087" name="Oval 14"/>
            <p:cNvSpPr/>
            <p:nvPr/>
          </p:nvSpPr>
          <p:spPr>
            <a:xfrm>
              <a:off x="4416" y="3216"/>
              <a:ext cx="432" cy="38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8" name="Text Box 15"/>
            <p:cNvSpPr txBox="1"/>
            <p:nvPr/>
          </p:nvSpPr>
          <p:spPr>
            <a:xfrm>
              <a:off x="4512" y="3264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84" name="Rectangle 16"/>
          <p:cNvSpPr/>
          <p:nvPr>
            <p:ph type="title"/>
          </p:nvPr>
        </p:nvSpPr>
        <p:spPr>
          <a:xfrm>
            <a:off x="457200" y="555625"/>
            <a:ext cx="8229600" cy="579438"/>
          </a:xfrm>
        </p:spPr>
        <p:txBody>
          <a:bodyPr vert="horz" wrap="square" lIns="91440" tIns="45720" rIns="91440" bIns="45720" anchor="ctr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黑体" panose="02010609060101010101" pitchFamily="49" charset="-122"/>
              </a:rPr>
              <a:t>二、随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机事件间的关系及运</a:t>
            </a:r>
            <a:r>
              <a:rPr lang="zh-CN" altLang="en-US" sz="3200" dirty="0">
                <a:solidFill>
                  <a:srgbClr val="FF3300"/>
                </a:solidFill>
                <a:latin typeface="黑体" panose="02010609060101010101" pitchFamily="49" charset="-122"/>
              </a:rPr>
              <a:t>算</a:t>
            </a:r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（续）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3085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18"/>
          <p:cNvGraphicFramePr/>
          <p:nvPr/>
        </p:nvGraphicFramePr>
        <p:xfrm>
          <a:off x="1979613" y="5300663"/>
          <a:ext cx="20875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98500" imgH="203200" progId="Equation.3">
                  <p:embed/>
                </p:oleObj>
              </mc:Choice>
              <mc:Fallback>
                <p:oleObj name="" r:id="rId1" imgW="6985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5300663"/>
                        <a:ext cx="2087562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9"/>
          <p:cNvSpPr/>
          <p:nvPr/>
        </p:nvSpPr>
        <p:spPr>
          <a:xfrm>
            <a:off x="939800" y="5264150"/>
            <a:ext cx="993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显然</a:t>
            </a:r>
            <a:r>
              <a:rPr lang="en-US" altLang="zh-CN" sz="2800" b="1" dirty="0">
                <a:latin typeface="Arial" panose="020B0604020202020204" pitchFamily="34" charset="0"/>
              </a:rPr>
              <a:t>,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075" name="Object 20"/>
          <p:cNvGraphicFramePr/>
          <p:nvPr>
            <p:ph idx="1"/>
          </p:nvPr>
        </p:nvGraphicFramePr>
        <p:xfrm>
          <a:off x="4140200" y="1628775"/>
          <a:ext cx="1368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56565" imgH="177800" progId="Equation.3">
                  <p:embed/>
                </p:oleObj>
              </mc:Choice>
              <mc:Fallback>
                <p:oleObj name="" r:id="rId3" imgW="456565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1628775"/>
                        <a:ext cx="1368425" cy="533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39" grpId="0"/>
      <p:bldP spid="116742" grpId="0"/>
      <p:bldP spid="116745" grpId="0" animBg="1"/>
      <p:bldP spid="116746" grpId="0" animBg="1"/>
      <p:bldP spid="116747" grpId="0" animBg="1"/>
      <p:bldP spid="1167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Rectangle 2"/>
          <p:cNvSpPr/>
          <p:nvPr/>
        </p:nvSpPr>
        <p:spPr>
          <a:xfrm>
            <a:off x="611188" y="981075"/>
            <a:ext cx="8077200" cy="1692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lang="zh-CN" altLang="en-US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等关系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如果       且      </a:t>
            </a: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3.  </a:t>
            </a:r>
            <a:r>
              <a:rPr lang="zh-CN" altLang="en-US" sz="2800" b="1" dirty="0">
                <a:solidFill>
                  <a:srgbClr val="2736F7"/>
                </a:solidFill>
                <a:latin typeface="Arial" panose="020B0604020202020204" pitchFamily="34" charset="0"/>
              </a:rPr>
              <a:t>事件</a:t>
            </a:r>
            <a:r>
              <a:rPr lang="en-US" altLang="zh-CN" sz="2800" b="1" i="1" dirty="0">
                <a:solidFill>
                  <a:srgbClr val="2736F7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rgbClr val="2736F7"/>
                </a:solidFill>
                <a:latin typeface="Arial" panose="020B0604020202020204" pitchFamily="34" charset="0"/>
              </a:rPr>
              <a:t>与 </a:t>
            </a:r>
            <a:r>
              <a:rPr lang="en-US" altLang="zh-CN" sz="2800" b="1" i="1" dirty="0">
                <a:solidFill>
                  <a:srgbClr val="2736F7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rgbClr val="2736F7"/>
                </a:solidFill>
                <a:latin typeface="Arial" panose="020B0604020202020204" pitchFamily="34" charset="0"/>
              </a:rPr>
              <a:t>的和事件</a:t>
            </a:r>
            <a:r>
              <a:rPr lang="en-US" altLang="zh-CN" sz="2800" b="1" dirty="0">
                <a:solidFill>
                  <a:srgbClr val="2736F7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latin typeface="Arial" panose="020B0604020202020204" pitchFamily="34" charset="0"/>
              </a:rPr>
              <a:t>称事件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与事件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</a:rPr>
              <a:t>中至少有一个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发</a:t>
            </a:r>
            <a:r>
              <a:rPr lang="zh-CN" altLang="en-US" sz="2800" b="1" dirty="0">
                <a:latin typeface="Arial" panose="020B0604020202020204" pitchFamily="34" charset="0"/>
              </a:rPr>
              <a:t>生这一事件为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与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</a:rPr>
              <a:t>的和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</a:rPr>
              <a:t>记为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4103" name="Text Box 4"/>
          <p:cNvSpPr txBox="1"/>
          <p:nvPr/>
        </p:nvSpPr>
        <p:spPr>
          <a:xfrm>
            <a:off x="900113" y="3068638"/>
            <a:ext cx="7848600" cy="2225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某种产品的合格与否是由该产品的长度与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直径是否合格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所</a:t>
            </a:r>
            <a:r>
              <a:rPr lang="zh-CN" altLang="en-US" sz="2800" b="1" dirty="0">
                <a:latin typeface="Times New Roman" panose="02020603050405020304" pitchFamily="18" charset="0"/>
              </a:rPr>
              <a:t>决定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因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此</a:t>
            </a:r>
            <a:r>
              <a:rPr lang="zh-CN" altLang="en-US" sz="2800" b="1" dirty="0">
                <a:latin typeface="Times New Roman" panose="02020603050405020304" pitchFamily="18" charset="0"/>
              </a:rPr>
              <a:t> “产品不合格”是“长度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不合格”与“直径不合格”的和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图示事件 </a:t>
            </a:r>
            <a:r>
              <a:rPr lang="en-US" altLang="zh-CN" sz="2800" b="1" i="1" dirty="0">
                <a:latin typeface="Arial" panose="020B0604020202020204" pitchFamily="34" charset="0"/>
              </a:rPr>
              <a:t>A </a:t>
            </a:r>
            <a:r>
              <a:rPr lang="zh-CN" altLang="en-US" sz="2800" b="1" dirty="0">
                <a:latin typeface="Arial" panose="020B0604020202020204" pitchFamily="34" charset="0"/>
              </a:rPr>
              <a:t>与 </a:t>
            </a:r>
            <a:r>
              <a:rPr lang="en-US" altLang="zh-CN" sz="2800" b="1" i="1" dirty="0">
                <a:latin typeface="Arial" panose="020B0604020202020204" pitchFamily="34" charset="0"/>
              </a:rPr>
              <a:t>B </a:t>
            </a:r>
            <a:r>
              <a:rPr lang="zh-CN" altLang="en-US" sz="2800" b="1" dirty="0">
                <a:latin typeface="Arial" panose="020B0604020202020204" pitchFamily="34" charset="0"/>
              </a:rPr>
              <a:t>的和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104" name="Rectangle 6"/>
          <p:cNvSpPr/>
          <p:nvPr/>
        </p:nvSpPr>
        <p:spPr>
          <a:xfrm>
            <a:off x="5651500" y="5013325"/>
            <a:ext cx="2738438" cy="968375"/>
          </a:xfrm>
          <a:prstGeom prst="rect">
            <a:avLst/>
          </a:prstGeom>
          <a:solidFill>
            <a:srgbClr val="00FF99"/>
          </a:solidFill>
          <a:ln w="12700">
            <a:noFill/>
          </a:ln>
        </p:spPr>
        <p:txBody>
          <a:bodyPr wrap="none" anchor="ctr"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05" name="Text Box 7"/>
          <p:cNvSpPr txBox="1"/>
          <p:nvPr/>
        </p:nvSpPr>
        <p:spPr>
          <a:xfrm>
            <a:off x="8077200" y="5519738"/>
            <a:ext cx="382588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pSp>
        <p:nvGrpSpPr>
          <p:cNvPr id="4106" name="Group 8"/>
          <p:cNvGrpSpPr/>
          <p:nvPr/>
        </p:nvGrpSpPr>
        <p:grpSpPr>
          <a:xfrm>
            <a:off x="5724525" y="5084763"/>
            <a:ext cx="1905000" cy="762000"/>
            <a:chOff x="1200" y="3216"/>
            <a:chExt cx="1200" cy="624"/>
          </a:xfrm>
        </p:grpSpPr>
        <p:sp>
          <p:nvSpPr>
            <p:cNvPr id="4116" name="Oval 9"/>
            <p:cNvSpPr/>
            <p:nvPr/>
          </p:nvSpPr>
          <p:spPr>
            <a:xfrm>
              <a:off x="1200" y="3216"/>
              <a:ext cx="1200" cy="62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7" name="Text Box 10"/>
            <p:cNvSpPr txBox="1"/>
            <p:nvPr/>
          </p:nvSpPr>
          <p:spPr>
            <a:xfrm>
              <a:off x="1440" y="3360"/>
              <a:ext cx="265" cy="4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07" name="Oval 11"/>
          <p:cNvSpPr/>
          <p:nvPr/>
        </p:nvSpPr>
        <p:spPr>
          <a:xfrm>
            <a:off x="7162800" y="5138738"/>
            <a:ext cx="990600" cy="609600"/>
          </a:xfrm>
          <a:prstGeom prst="ellipse">
            <a:avLst/>
          </a:prstGeom>
          <a:solidFill>
            <a:srgbClr val="9933FF">
              <a:alpha val="50195"/>
            </a:srgbClr>
          </a:solidFill>
          <a:ln w="31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Text Box 12"/>
          <p:cNvSpPr txBox="1"/>
          <p:nvPr/>
        </p:nvSpPr>
        <p:spPr>
          <a:xfrm>
            <a:off x="7467600" y="5138738"/>
            <a:ext cx="44132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pSp>
        <p:nvGrpSpPr>
          <p:cNvPr id="4109" name="Group 13"/>
          <p:cNvGrpSpPr/>
          <p:nvPr/>
        </p:nvGrpSpPr>
        <p:grpSpPr>
          <a:xfrm>
            <a:off x="6011863" y="6115050"/>
            <a:ext cx="2312987" cy="742950"/>
            <a:chOff x="3600" y="3189"/>
            <a:chExt cx="1536" cy="480"/>
          </a:xfrm>
        </p:grpSpPr>
        <p:sp>
          <p:nvSpPr>
            <p:cNvPr id="4114" name="Oval 14"/>
            <p:cNvSpPr/>
            <p:nvPr/>
          </p:nvSpPr>
          <p:spPr>
            <a:xfrm>
              <a:off x="3600" y="3189"/>
              <a:ext cx="1200" cy="480"/>
            </a:xfrm>
            <a:prstGeom prst="ellipse">
              <a:avLst/>
            </a:prstGeom>
            <a:solidFill>
              <a:srgbClr val="FF3300"/>
            </a:solidFill>
            <a:ln w="31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5" name="Oval 15"/>
            <p:cNvSpPr/>
            <p:nvPr/>
          </p:nvSpPr>
          <p:spPr>
            <a:xfrm>
              <a:off x="4512" y="3237"/>
              <a:ext cx="624" cy="384"/>
            </a:xfrm>
            <a:prstGeom prst="ellipse">
              <a:avLst/>
            </a:prstGeom>
            <a:solidFill>
              <a:srgbClr val="FF3300"/>
            </a:solidFill>
            <a:ln w="31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101" name="Object 16"/>
            <p:cNvGraphicFramePr/>
            <p:nvPr/>
          </p:nvGraphicFramePr>
          <p:xfrm>
            <a:off x="4176" y="3351"/>
            <a:ext cx="4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914400" imgH="368300" progId="Equation.3">
                    <p:embed/>
                  </p:oleObj>
                </mc:Choice>
                <mc:Fallback>
                  <p:oleObj name="" r:id="rId1" imgW="914400" imgH="368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6" y="3351"/>
                          <a:ext cx="480" cy="193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Object 18"/>
          <p:cNvGraphicFramePr/>
          <p:nvPr/>
        </p:nvGraphicFramePr>
        <p:xfrm>
          <a:off x="7235825" y="2205038"/>
          <a:ext cx="1008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06400" imgH="190500" progId="Equation.3">
                  <p:embed/>
                </p:oleObj>
              </mc:Choice>
              <mc:Fallback>
                <p:oleObj name="" r:id="rId3" imgW="406400" imgH="190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25" y="2205038"/>
                        <a:ext cx="10080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9" name="Object 20"/>
          <p:cNvGraphicFramePr/>
          <p:nvPr/>
        </p:nvGraphicFramePr>
        <p:xfrm>
          <a:off x="3995738" y="1125538"/>
          <a:ext cx="1223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69900" imgH="203200" progId="Equation.3">
                  <p:embed/>
                </p:oleObj>
              </mc:Choice>
              <mc:Fallback>
                <p:oleObj name="" r:id="rId5" imgW="4699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738" y="1125538"/>
                        <a:ext cx="12239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100" name="Object 22"/>
          <p:cNvGraphicFramePr/>
          <p:nvPr/>
        </p:nvGraphicFramePr>
        <p:xfrm>
          <a:off x="5580063" y="1125538"/>
          <a:ext cx="1079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469900" imgH="203200" progId="Equation.3">
                  <p:embed/>
                </p:oleObj>
              </mc:Choice>
              <mc:Fallback>
                <p:oleObj name="" r:id="rId7" imgW="4699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063" y="1125538"/>
                        <a:ext cx="10795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28"/>
          <p:cNvSpPr/>
          <p:nvPr/>
        </p:nvSpPr>
        <p:spPr>
          <a:xfrm>
            <a:off x="0" y="5373688"/>
            <a:ext cx="2736850" cy="1195387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5" name="Rectangle 2"/>
          <p:cNvSpPr/>
          <p:nvPr/>
        </p:nvSpPr>
        <p:spPr>
          <a:xfrm>
            <a:off x="1042988" y="3500438"/>
            <a:ext cx="42814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图示事件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的积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6" name="Rectangle 3"/>
          <p:cNvSpPr/>
          <p:nvPr/>
        </p:nvSpPr>
        <p:spPr>
          <a:xfrm>
            <a:off x="2627313" y="4076700"/>
            <a:ext cx="3581400" cy="16002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Text Box 4"/>
          <p:cNvSpPr txBox="1"/>
          <p:nvPr/>
        </p:nvSpPr>
        <p:spPr>
          <a:xfrm>
            <a:off x="5867400" y="48768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128" name="Oval 5"/>
          <p:cNvSpPr/>
          <p:nvPr/>
        </p:nvSpPr>
        <p:spPr>
          <a:xfrm>
            <a:off x="3276600" y="4267200"/>
            <a:ext cx="1219200" cy="838200"/>
          </a:xfrm>
          <a:prstGeom prst="ellipse">
            <a:avLst/>
          </a:prstGeom>
          <a:solidFill>
            <a:srgbClr val="9933FF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Text Box 6"/>
          <p:cNvSpPr txBox="1"/>
          <p:nvPr/>
        </p:nvSpPr>
        <p:spPr>
          <a:xfrm>
            <a:off x="3429000" y="4419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130" name="Oval 7"/>
          <p:cNvSpPr/>
          <p:nvPr/>
        </p:nvSpPr>
        <p:spPr>
          <a:xfrm>
            <a:off x="3962400" y="4267200"/>
            <a:ext cx="1600200" cy="762000"/>
          </a:xfrm>
          <a:prstGeom prst="ellipse">
            <a:avLst/>
          </a:prstGeom>
          <a:solidFill>
            <a:srgbClr val="FFFFFF">
              <a:alpha val="50195"/>
            </a:srgbClr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Text Box 8"/>
          <p:cNvSpPr txBox="1"/>
          <p:nvPr/>
        </p:nvSpPr>
        <p:spPr>
          <a:xfrm>
            <a:off x="4953000" y="4419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华文宋体" panose="02010600040101010101" pitchFamily="2" charset="-122"/>
            </a:endParaRPr>
          </a:p>
        </p:txBody>
      </p:sp>
      <p:sp>
        <p:nvSpPr>
          <p:cNvPr id="5132" name="Text Box 9"/>
          <p:cNvSpPr txBox="1"/>
          <p:nvPr/>
        </p:nvSpPr>
        <p:spPr>
          <a:xfrm>
            <a:off x="3886200" y="4343400"/>
            <a:ext cx="6572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133" name="Rectangle 10"/>
          <p:cNvSpPr/>
          <p:nvPr/>
        </p:nvSpPr>
        <p:spPr>
          <a:xfrm>
            <a:off x="914400" y="990600"/>
            <a:ext cx="7543800" cy="64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11"/>
          <p:cNvGraphicFramePr/>
          <p:nvPr/>
        </p:nvGraphicFramePr>
        <p:xfrm>
          <a:off x="914400" y="762000"/>
          <a:ext cx="71866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7683500" imgH="825500" progId="Equation.3">
                  <p:embed/>
                </p:oleObj>
              </mc:Choice>
              <mc:Fallback>
                <p:oleObj name="" r:id="rId1" imgW="7683500" imgH="825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7186613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2"/>
          <p:cNvGraphicFramePr/>
          <p:nvPr/>
        </p:nvGraphicFramePr>
        <p:xfrm>
          <a:off x="971550" y="1484313"/>
          <a:ext cx="70564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6502400" imgH="825500" progId="Equation.3">
                  <p:embed/>
                </p:oleObj>
              </mc:Choice>
              <mc:Fallback>
                <p:oleObj name="" r:id="rId3" imgW="6502400" imgH="825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484313"/>
                        <a:ext cx="705643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3"/>
          <p:cNvSpPr/>
          <p:nvPr/>
        </p:nvSpPr>
        <p:spPr>
          <a:xfrm>
            <a:off x="971550" y="2349500"/>
            <a:ext cx="71294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的积事件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称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同时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发</a:t>
            </a:r>
            <a:r>
              <a:rPr lang="zh-CN" altLang="en-US" sz="2400" b="1" dirty="0">
                <a:latin typeface="Times New Roman" panose="02020603050405020304" pitchFamily="18" charset="0"/>
              </a:rPr>
              <a:t>生这一事件为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的积，记为           或 </a:t>
            </a:r>
            <a:r>
              <a:rPr lang="en-US" altLang="zh-CN" sz="2400" b="1" dirty="0">
                <a:latin typeface="Times New Roman" panose="02020603050405020304" pitchFamily="18" charset="0"/>
              </a:rPr>
              <a:t>AB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" name="Object 14"/>
          <p:cNvGraphicFramePr/>
          <p:nvPr/>
        </p:nvGraphicFramePr>
        <p:xfrm>
          <a:off x="5795963" y="2852738"/>
          <a:ext cx="863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93700" imgH="190500" progId="Equation.3">
                  <p:embed/>
                </p:oleObj>
              </mc:Choice>
              <mc:Fallback>
                <p:oleObj name="" r:id="rId5" imgW="393700" imgH="190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2852738"/>
                        <a:ext cx="8636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4" name="Rectangle 2"/>
          <p:cNvSpPr/>
          <p:nvPr/>
        </p:nvSpPr>
        <p:spPr>
          <a:xfrm>
            <a:off x="914400" y="3200400"/>
            <a:ext cx="44513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和事件与积事件的运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1968500" y="427355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624965" imgH="381000" progId="Equation.3">
                  <p:embed/>
                </p:oleObj>
              </mc:Choice>
              <mc:Fallback>
                <p:oleObj name="" r:id="rId1" imgW="1624965" imgH="381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4273550"/>
                        <a:ext cx="162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/>
          <p:nvPr/>
        </p:nvGraphicFramePr>
        <p:xfrm>
          <a:off x="4102100" y="4273550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586865" imgH="381000" progId="Equation.3">
                  <p:embed/>
                </p:oleObj>
              </mc:Choice>
              <mc:Fallback>
                <p:oleObj name="" r:id="rId3" imgW="1586865" imgH="381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100" y="4273550"/>
                        <a:ext cx="1587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/>
          <p:nvPr/>
        </p:nvGraphicFramePr>
        <p:xfrm>
          <a:off x="6172200" y="42672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675765" imgH="381000" progId="Equation.3">
                  <p:embed/>
                </p:oleObj>
              </mc:Choice>
              <mc:Fallback>
                <p:oleObj name="" r:id="rId5" imgW="1675765" imgH="381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4267200"/>
                        <a:ext cx="1676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/>
          <p:nvPr/>
        </p:nvGraphicFramePr>
        <p:xfrm>
          <a:off x="2006600" y="518160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624965" imgH="381000" progId="Equation.3">
                  <p:embed/>
                </p:oleObj>
              </mc:Choice>
              <mc:Fallback>
                <p:oleObj name="" r:id="rId7" imgW="1624965" imgH="381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6600" y="5181600"/>
                        <a:ext cx="162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/>
          <p:nvPr/>
        </p:nvGraphicFramePr>
        <p:xfrm>
          <a:off x="4140200" y="5181600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1612265" imgH="381000" progId="Equation.3">
                  <p:embed/>
                </p:oleObj>
              </mc:Choice>
              <mc:Fallback>
                <p:oleObj name="" r:id="rId9" imgW="1612265" imgH="381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5181600"/>
                        <a:ext cx="161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/>
          <p:nvPr/>
        </p:nvGraphicFramePr>
        <p:xfrm>
          <a:off x="6248400" y="5181600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1701800" imgH="368300" progId="Equation.3">
                  <p:embed/>
                </p:oleObj>
              </mc:Choice>
              <mc:Fallback>
                <p:oleObj name="" r:id="rId11" imgW="1701800" imgH="368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8400" y="5181600"/>
                        <a:ext cx="1701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9"/>
          <p:cNvGraphicFramePr/>
          <p:nvPr/>
        </p:nvGraphicFramePr>
        <p:xfrm>
          <a:off x="920750" y="736600"/>
          <a:ext cx="763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7629525" imgH="951865" progId="Equation.3">
                  <p:embed/>
                </p:oleObj>
              </mc:Choice>
              <mc:Fallback>
                <p:oleObj name="" r:id="rId13" imgW="7629525" imgH="9518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0750" y="736600"/>
                        <a:ext cx="7632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0"/>
          <p:cNvGraphicFramePr/>
          <p:nvPr/>
        </p:nvGraphicFramePr>
        <p:xfrm>
          <a:off x="1187450" y="1916113"/>
          <a:ext cx="650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6499860" imgH="951865" progId="Equation.3">
                  <p:embed/>
                </p:oleObj>
              </mc:Choice>
              <mc:Fallback>
                <p:oleObj name="" r:id="rId15" imgW="6499860" imgH="9518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450" y="1916113"/>
                        <a:ext cx="6502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/>
          <p:nvPr/>
        </p:nvSpPr>
        <p:spPr>
          <a:xfrm>
            <a:off x="914400" y="762000"/>
            <a:ext cx="64658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互不相容 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en-US" altLang="zh-CN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chi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2736F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Text Box 3"/>
          <p:cNvSpPr txBox="1"/>
          <p:nvPr/>
        </p:nvSpPr>
        <p:spPr>
          <a:xfrm>
            <a:off x="914400" y="1371600"/>
            <a:ext cx="7589838" cy="17780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若事件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的出现必然导致事件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出现也必然导致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则称事件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互不相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4"/>
          <p:cNvGraphicFramePr/>
          <p:nvPr/>
        </p:nvGraphicFramePr>
        <p:xfrm>
          <a:off x="2870200" y="3124200"/>
          <a:ext cx="256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565400" imgH="368300" progId="Equation.3">
                  <p:embed/>
                </p:oleObj>
              </mc:Choice>
              <mc:Fallback>
                <p:oleObj name="" r:id="rId1" imgW="2565400" imgH="368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0" y="3124200"/>
                        <a:ext cx="2565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/>
          <p:nvPr/>
        </p:nvSpPr>
        <p:spPr>
          <a:xfrm>
            <a:off x="914400" y="3733800"/>
            <a:ext cx="7589838" cy="12017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抛掷一枚硬币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出现正面” 与 “出现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面”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是互不相容的两个事件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7174" name="Picture 6" descr="yb1"/>
          <p:cNvPicPr>
            <a:picLocks noChangeAspect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</a:blip>
          <a:stretch>
            <a:fillRect/>
          </a:stretch>
        </p:blipFill>
        <p:spPr>
          <a:xfrm>
            <a:off x="4267200" y="5181600"/>
            <a:ext cx="685800" cy="66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Picture 7" descr="yb3"/>
          <p:cNvPicPr>
            <a:picLocks noChangeAspect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5181600"/>
            <a:ext cx="711200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1143000" y="1600200"/>
            <a:ext cx="60674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“骰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              “骰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1371600" y="3505200"/>
            <a:ext cx="3352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图示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互斥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2590800" y="4419600"/>
            <a:ext cx="3581400" cy="12192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5715000" y="51054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pSp>
        <p:nvGrpSpPr>
          <p:cNvPr id="26630" name="Group 6"/>
          <p:cNvGrpSpPr/>
          <p:nvPr/>
        </p:nvGrpSpPr>
        <p:grpSpPr>
          <a:xfrm>
            <a:off x="2743200" y="4572000"/>
            <a:ext cx="914400" cy="838200"/>
            <a:chOff x="2688" y="3168"/>
            <a:chExt cx="576" cy="528"/>
          </a:xfrm>
        </p:grpSpPr>
        <p:sp>
          <p:nvSpPr>
            <p:cNvPr id="26641" name="Oval 7"/>
            <p:cNvSpPr/>
            <p:nvPr/>
          </p:nvSpPr>
          <p:spPr>
            <a:xfrm>
              <a:off x="2688" y="3168"/>
              <a:ext cx="576" cy="528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2" name="Text Box 8"/>
            <p:cNvSpPr txBox="1"/>
            <p:nvPr/>
          </p:nvSpPr>
          <p:spPr>
            <a:xfrm>
              <a:off x="2736" y="3216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31" name="Group 9"/>
          <p:cNvGrpSpPr/>
          <p:nvPr/>
        </p:nvGrpSpPr>
        <p:grpSpPr>
          <a:xfrm>
            <a:off x="4191000" y="4572000"/>
            <a:ext cx="1231900" cy="901700"/>
            <a:chOff x="3600" y="3168"/>
            <a:chExt cx="776" cy="568"/>
          </a:xfrm>
        </p:grpSpPr>
        <p:sp>
          <p:nvSpPr>
            <p:cNvPr id="26639" name="Freeform 10"/>
            <p:cNvSpPr/>
            <p:nvPr/>
          </p:nvSpPr>
          <p:spPr>
            <a:xfrm>
              <a:off x="3600" y="3168"/>
              <a:ext cx="776" cy="568"/>
            </a:xfrm>
            <a:custGeom>
              <a:avLst/>
              <a:gdLst>
                <a:gd name="txL" fmla="*/ 0 w 776"/>
                <a:gd name="txT" fmla="*/ 0 h 568"/>
                <a:gd name="txR" fmla="*/ 776 w 776"/>
                <a:gd name="txB" fmla="*/ 568 h 568"/>
              </a:gdLst>
              <a:ahLst/>
              <a:cxnLst>
                <a:cxn ang="0">
                  <a:pos x="112" y="152"/>
                </a:cxn>
                <a:cxn ang="0">
                  <a:pos x="544" y="8"/>
                </a:cxn>
                <a:cxn ang="0">
                  <a:pos x="688" y="200"/>
                </a:cxn>
                <a:cxn ang="0">
                  <a:pos x="688" y="488"/>
                </a:cxn>
                <a:cxn ang="0">
                  <a:pos x="160" y="536"/>
                </a:cxn>
                <a:cxn ang="0">
                  <a:pos x="16" y="296"/>
                </a:cxn>
                <a:cxn ang="0">
                  <a:pos x="112" y="152"/>
                </a:cxn>
              </a:cxnLst>
              <a:rect l="txL" t="txT" r="txR" b="txB"/>
              <a:pathLst>
                <a:path w="776" h="568">
                  <a:moveTo>
                    <a:pt x="112" y="152"/>
                  </a:moveTo>
                  <a:cubicBezTo>
                    <a:pt x="200" y="104"/>
                    <a:pt x="448" y="0"/>
                    <a:pt x="544" y="8"/>
                  </a:cubicBezTo>
                  <a:cubicBezTo>
                    <a:pt x="640" y="16"/>
                    <a:pt x="664" y="120"/>
                    <a:pt x="688" y="200"/>
                  </a:cubicBezTo>
                  <a:cubicBezTo>
                    <a:pt x="712" y="280"/>
                    <a:pt x="776" y="432"/>
                    <a:pt x="688" y="488"/>
                  </a:cubicBezTo>
                  <a:cubicBezTo>
                    <a:pt x="600" y="544"/>
                    <a:pt x="272" y="568"/>
                    <a:pt x="160" y="536"/>
                  </a:cubicBezTo>
                  <a:cubicBezTo>
                    <a:pt x="48" y="504"/>
                    <a:pt x="32" y="352"/>
                    <a:pt x="16" y="296"/>
                  </a:cubicBezTo>
                  <a:cubicBezTo>
                    <a:pt x="0" y="240"/>
                    <a:pt x="24" y="200"/>
                    <a:pt x="112" y="152"/>
                  </a:cubicBezTo>
                  <a:close/>
                </a:path>
              </a:pathLst>
            </a:custGeom>
            <a:solidFill>
              <a:srgbClr val="9933FF"/>
            </a:solidFill>
            <a:ln w="12700">
              <a:noFill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0" name="Text Box 11"/>
            <p:cNvSpPr txBox="1"/>
            <p:nvPr/>
          </p:nvSpPr>
          <p:spPr>
            <a:xfrm>
              <a:off x="3888" y="3312"/>
              <a:ext cx="265" cy="327"/>
            </a:xfrm>
            <a:prstGeom prst="rect">
              <a:avLst/>
            </a:prstGeom>
            <a:solidFill>
              <a:srgbClr val="9933FF"/>
            </a:solidFill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32" name="Group 12"/>
          <p:cNvGrpSpPr/>
          <p:nvPr/>
        </p:nvGrpSpPr>
        <p:grpSpPr>
          <a:xfrm>
            <a:off x="3657600" y="1447800"/>
            <a:ext cx="1274763" cy="519113"/>
            <a:chOff x="2496" y="2544"/>
            <a:chExt cx="672" cy="314"/>
          </a:xfrm>
        </p:grpSpPr>
        <p:sp>
          <p:nvSpPr>
            <p:cNvPr id="26637" name="Rectangle 13"/>
            <p:cNvSpPr/>
            <p:nvPr/>
          </p:nvSpPr>
          <p:spPr>
            <a:xfrm>
              <a:off x="2544" y="2544"/>
              <a:ext cx="473" cy="31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互斥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8" name="Line 14"/>
            <p:cNvSpPr/>
            <p:nvPr/>
          </p:nvSpPr>
          <p:spPr>
            <a:xfrm>
              <a:off x="2496" y="283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triangle" w="med" len="med"/>
              <a:tailEnd type="triangle" w="med" len="med"/>
            </a:ln>
          </p:spPr>
        </p:sp>
      </p:grpSp>
      <p:grpSp>
        <p:nvGrpSpPr>
          <p:cNvPr id="26633" name="Group 15"/>
          <p:cNvGrpSpPr/>
          <p:nvPr/>
        </p:nvGrpSpPr>
        <p:grpSpPr>
          <a:xfrm>
            <a:off x="3733800" y="2514600"/>
            <a:ext cx="1295400" cy="685800"/>
            <a:chOff x="1248" y="2928"/>
            <a:chExt cx="816" cy="432"/>
          </a:xfrm>
        </p:grpSpPr>
        <p:pic>
          <p:nvPicPr>
            <p:cNvPr id="26635" name="Picture 16" descr="2点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8" y="2928"/>
              <a:ext cx="518" cy="4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636" name="Picture 17" descr="1点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</p:pic>
      </p:grpSp>
      <p:sp>
        <p:nvSpPr>
          <p:cNvPr id="26634" name="Rectangle 18"/>
          <p:cNvSpPr/>
          <p:nvPr/>
        </p:nvSpPr>
        <p:spPr>
          <a:xfrm>
            <a:off x="914400" y="762000"/>
            <a:ext cx="6253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抛掷一枚骰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观察出现的点数 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8" name="Rectangle 2"/>
          <p:cNvSpPr/>
          <p:nvPr/>
        </p:nvSpPr>
        <p:spPr>
          <a:xfrm>
            <a:off x="914400" y="762000"/>
            <a:ext cx="7218363" cy="9461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的差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发</a:t>
            </a:r>
            <a:r>
              <a:rPr lang="zh-CN" altLang="en-US" sz="2800" b="1" dirty="0">
                <a:latin typeface="Times New Roman" panose="02020603050405020304" pitchFamily="18" charset="0"/>
              </a:rPr>
              <a:t>生而事件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发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生这一事件为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的差，记为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A- B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8199" name="Rectangle 3"/>
          <p:cNvSpPr/>
          <p:nvPr/>
        </p:nvSpPr>
        <p:spPr>
          <a:xfrm>
            <a:off x="1403350" y="3141663"/>
            <a:ext cx="35052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图示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的差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200" name="Rectangle 4"/>
          <p:cNvSpPr/>
          <p:nvPr/>
        </p:nvSpPr>
        <p:spPr>
          <a:xfrm>
            <a:off x="1619250" y="4365625"/>
            <a:ext cx="3581400" cy="1219200"/>
          </a:xfrm>
          <a:prstGeom prst="rect">
            <a:avLst/>
          </a:prstGeom>
          <a:solidFill>
            <a:srgbClr val="00FF99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Text Box 5"/>
          <p:cNvSpPr txBox="1"/>
          <p:nvPr/>
        </p:nvSpPr>
        <p:spPr>
          <a:xfrm>
            <a:off x="4743450" y="5534025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pSp>
        <p:nvGrpSpPr>
          <p:cNvPr id="8202" name="Group 6"/>
          <p:cNvGrpSpPr/>
          <p:nvPr/>
        </p:nvGrpSpPr>
        <p:grpSpPr>
          <a:xfrm>
            <a:off x="1692275" y="4581525"/>
            <a:ext cx="1752600" cy="838200"/>
            <a:chOff x="1200" y="3024"/>
            <a:chExt cx="1104" cy="528"/>
          </a:xfrm>
        </p:grpSpPr>
        <p:sp>
          <p:nvSpPr>
            <p:cNvPr id="8214" name="Oval 7"/>
            <p:cNvSpPr/>
            <p:nvPr/>
          </p:nvSpPr>
          <p:spPr>
            <a:xfrm>
              <a:off x="1200" y="3024"/>
              <a:ext cx="1104" cy="528"/>
            </a:xfrm>
            <a:prstGeom prst="ellipse">
              <a:avLst/>
            </a:prstGeom>
            <a:solidFill>
              <a:srgbClr val="FFCC00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5" name="Text Box 8"/>
            <p:cNvSpPr txBox="1"/>
            <p:nvPr/>
          </p:nvSpPr>
          <p:spPr>
            <a:xfrm>
              <a:off x="1248" y="307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03" name="Group 9"/>
          <p:cNvGrpSpPr/>
          <p:nvPr/>
        </p:nvGrpSpPr>
        <p:grpSpPr>
          <a:xfrm>
            <a:off x="2843213" y="4652963"/>
            <a:ext cx="1447800" cy="762000"/>
            <a:chOff x="1968" y="3072"/>
            <a:chExt cx="912" cy="480"/>
          </a:xfrm>
        </p:grpSpPr>
        <p:sp>
          <p:nvSpPr>
            <p:cNvPr id="8212" name="Oval 10"/>
            <p:cNvSpPr/>
            <p:nvPr/>
          </p:nvSpPr>
          <p:spPr>
            <a:xfrm>
              <a:off x="1968" y="3072"/>
              <a:ext cx="912" cy="480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3" name="Text Box 11"/>
            <p:cNvSpPr txBox="1"/>
            <p:nvPr/>
          </p:nvSpPr>
          <p:spPr>
            <a:xfrm>
              <a:off x="2400" y="3168"/>
              <a:ext cx="265" cy="327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04" name="Group 12"/>
          <p:cNvGrpSpPr/>
          <p:nvPr/>
        </p:nvGrpSpPr>
        <p:grpSpPr>
          <a:xfrm>
            <a:off x="5940425" y="4467225"/>
            <a:ext cx="1906588" cy="1600200"/>
            <a:chOff x="4032" y="2544"/>
            <a:chExt cx="1201" cy="1008"/>
          </a:xfrm>
        </p:grpSpPr>
        <p:sp>
          <p:nvSpPr>
            <p:cNvPr id="8210" name="Rectangle 13"/>
            <p:cNvSpPr/>
            <p:nvPr/>
          </p:nvSpPr>
          <p:spPr>
            <a:xfrm>
              <a:off x="4032" y="2544"/>
              <a:ext cx="1200" cy="1008"/>
            </a:xfrm>
            <a:prstGeom prst="rect">
              <a:avLst/>
            </a:prstGeom>
            <a:solidFill>
              <a:srgbClr val="00FF99"/>
            </a:solidFill>
            <a:ln w="12700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1" name="Rectangle 14"/>
            <p:cNvSpPr/>
            <p:nvPr/>
          </p:nvSpPr>
          <p:spPr>
            <a:xfrm>
              <a:off x="4992" y="3216"/>
              <a:ext cx="241" cy="327"/>
            </a:xfrm>
            <a:prstGeom prst="rect">
              <a:avLst/>
            </a:prstGeom>
            <a:solidFill>
              <a:srgbClr val="00FF99"/>
            </a:solidFill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05" name="Oval 15"/>
          <p:cNvSpPr/>
          <p:nvPr/>
        </p:nvSpPr>
        <p:spPr>
          <a:xfrm>
            <a:off x="6092825" y="4619625"/>
            <a:ext cx="1524000" cy="1295400"/>
          </a:xfrm>
          <a:prstGeom prst="ellipse">
            <a:avLst/>
          </a:prstGeom>
          <a:solidFill>
            <a:srgbClr val="9999FF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6" name="Rectangle 16"/>
          <p:cNvSpPr/>
          <p:nvPr/>
        </p:nvSpPr>
        <p:spPr>
          <a:xfrm>
            <a:off x="6854825" y="5305425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8207" name="Oval 17"/>
          <p:cNvSpPr/>
          <p:nvPr/>
        </p:nvSpPr>
        <p:spPr>
          <a:xfrm>
            <a:off x="6321425" y="4772025"/>
            <a:ext cx="609600" cy="6096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8" name="Rectangle 18"/>
          <p:cNvSpPr/>
          <p:nvPr/>
        </p:nvSpPr>
        <p:spPr>
          <a:xfrm>
            <a:off x="6443663" y="4832350"/>
            <a:ext cx="42068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19"/>
          <p:cNvGraphicFramePr/>
          <p:nvPr/>
        </p:nvGraphicFramePr>
        <p:xfrm>
          <a:off x="2411413" y="38608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977265" imgH="330200" progId="Equation.3">
                  <p:embed/>
                </p:oleObj>
              </mc:Choice>
              <mc:Fallback>
                <p:oleObj name="" r:id="rId1" imgW="977265" imgH="330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3860800"/>
                        <a:ext cx="97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0"/>
          <p:cNvGraphicFramePr/>
          <p:nvPr/>
        </p:nvGraphicFramePr>
        <p:xfrm>
          <a:off x="5940425" y="3573463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977265" imgH="304800" progId="Equation.3">
                  <p:embed/>
                </p:oleObj>
              </mc:Choice>
              <mc:Fallback>
                <p:oleObj name="" r:id="rId3" imgW="977265" imgH="304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3573463"/>
                        <a:ext cx="977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1"/>
          <p:cNvGraphicFramePr/>
          <p:nvPr/>
        </p:nvGraphicFramePr>
        <p:xfrm>
          <a:off x="1835150" y="4797425"/>
          <a:ext cx="8143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053465" imgH="393700" progId="Equation.3">
                  <p:embed/>
                </p:oleObj>
              </mc:Choice>
              <mc:Fallback>
                <p:oleObj name="" r:id="rId5" imgW="10534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4797425"/>
                        <a:ext cx="814388" cy="3794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2"/>
          <p:cNvGraphicFramePr/>
          <p:nvPr/>
        </p:nvGraphicFramePr>
        <p:xfrm>
          <a:off x="6397625" y="5457825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888365" imgH="304800" progId="Equation.3">
                  <p:embed/>
                </p:oleObj>
              </mc:Choice>
              <mc:Fallback>
                <p:oleObj name="" r:id="rId7" imgW="888365" imgH="304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80808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7625" y="5457825"/>
                        <a:ext cx="889000" cy="3048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23"/>
          <p:cNvSpPr/>
          <p:nvPr/>
        </p:nvSpPr>
        <p:spPr>
          <a:xfrm>
            <a:off x="971550" y="1916113"/>
            <a:ext cx="7243763" cy="1708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长度合格但直径不合格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 是 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长度合格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”与“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直径合格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 的差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/>
          <p:nvPr/>
        </p:nvGraphicFramePr>
        <p:xfrm>
          <a:off x="6372225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81000" imgH="381000" progId="Equation.3">
                  <p:embed/>
                </p:oleObj>
              </mc:Choice>
              <mc:Fallback>
                <p:oleObj name="" r:id="rId1" imgW="381000" imgH="381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3"/>
          <p:cNvSpPr/>
          <p:nvPr/>
        </p:nvSpPr>
        <p:spPr>
          <a:xfrm>
            <a:off x="755650" y="2060575"/>
            <a:ext cx="7494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“骰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               “骰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25" name="Rectangle 4"/>
          <p:cNvSpPr/>
          <p:nvPr/>
        </p:nvSpPr>
        <p:spPr>
          <a:xfrm>
            <a:off x="971550" y="2924175"/>
            <a:ext cx="32448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图示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的对立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226" name="Rectangle 5"/>
          <p:cNvSpPr/>
          <p:nvPr/>
        </p:nvSpPr>
        <p:spPr>
          <a:xfrm>
            <a:off x="4211638" y="3284538"/>
            <a:ext cx="3276600" cy="1447800"/>
          </a:xfrm>
          <a:prstGeom prst="rect">
            <a:avLst/>
          </a:prstGeom>
          <a:solidFill>
            <a:srgbClr val="00FF99"/>
          </a:solidFill>
          <a:ln w="28575" cap="sq" cmpd="sng">
            <a:solidFill>
              <a:srgbClr val="00FF9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7" name="Text Box 6"/>
          <p:cNvSpPr txBox="1"/>
          <p:nvPr/>
        </p:nvSpPr>
        <p:spPr>
          <a:xfrm>
            <a:off x="6659563" y="4149725"/>
            <a:ext cx="38258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8" name="Text Box 7"/>
          <p:cNvSpPr txBox="1"/>
          <p:nvPr/>
        </p:nvSpPr>
        <p:spPr>
          <a:xfrm>
            <a:off x="6011863" y="3573463"/>
            <a:ext cx="420687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8"/>
          <p:cNvGraphicFramePr/>
          <p:nvPr/>
        </p:nvGraphicFramePr>
        <p:xfrm>
          <a:off x="6516688" y="3573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584200" imgH="368300" progId="Equation.3">
                  <p:embed/>
                </p:oleObj>
              </mc:Choice>
              <mc:Fallback>
                <p:oleObj name="" r:id="rId3" imgW="584200" imgH="368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357346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9"/>
          <p:cNvSpPr/>
          <p:nvPr/>
        </p:nvSpPr>
        <p:spPr>
          <a:xfrm>
            <a:off x="971550" y="4868863"/>
            <a:ext cx="32448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互逆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10"/>
          <p:cNvGraphicFramePr/>
          <p:nvPr/>
        </p:nvGraphicFramePr>
        <p:xfrm>
          <a:off x="4211638" y="4941888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3378200" imgH="419100" progId="Equation.3">
                  <p:embed/>
                </p:oleObj>
              </mc:Choice>
              <mc:Fallback>
                <p:oleObj name="" r:id="rId5" imgW="33782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2736F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1638" y="4941888"/>
                        <a:ext cx="3378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0" name="Group 11"/>
          <p:cNvGrpSpPr/>
          <p:nvPr/>
        </p:nvGrpSpPr>
        <p:grpSpPr>
          <a:xfrm>
            <a:off x="4284663" y="3573463"/>
            <a:ext cx="1543050" cy="1066800"/>
            <a:chOff x="2868" y="2434"/>
            <a:chExt cx="972" cy="672"/>
          </a:xfrm>
        </p:grpSpPr>
        <p:sp>
          <p:nvSpPr>
            <p:cNvPr id="9236" name="Oval 12"/>
            <p:cNvSpPr/>
            <p:nvPr/>
          </p:nvSpPr>
          <p:spPr>
            <a:xfrm>
              <a:off x="2928" y="2434"/>
              <a:ext cx="912" cy="672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7" name="Text Box 13"/>
            <p:cNvSpPr txBox="1"/>
            <p:nvPr/>
          </p:nvSpPr>
          <p:spPr>
            <a:xfrm>
              <a:off x="2976" y="2626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3" name="Object 14"/>
            <p:cNvGraphicFramePr/>
            <p:nvPr/>
          </p:nvGraphicFramePr>
          <p:xfrm>
            <a:off x="2868" y="2830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7" imgW="190500" imgH="419100" progId="Equation.3">
                    <p:embed/>
                  </p:oleObj>
                </mc:Choice>
                <mc:Fallback>
                  <p:oleObj name="" r:id="rId7" imgW="190500" imgH="4191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68" y="2830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1" name="Rectangle 15"/>
          <p:cNvSpPr/>
          <p:nvPr/>
        </p:nvSpPr>
        <p:spPr>
          <a:xfrm>
            <a:off x="900113" y="836613"/>
            <a:ext cx="6551612" cy="8842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457200" indent="-457200"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的对立事件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AB =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，且         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457200" indent="-457200" algn="l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400" b="1" dirty="0">
                <a:latin typeface="Times New Roman" panose="02020603050405020304" pitchFamily="18" charset="0"/>
              </a:rPr>
              <a:t>称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为对立事件（互逆），记为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B=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9232" name="Group 16"/>
          <p:cNvGrpSpPr/>
          <p:nvPr/>
        </p:nvGrpSpPr>
        <p:grpSpPr>
          <a:xfrm>
            <a:off x="4284663" y="2060575"/>
            <a:ext cx="1295400" cy="519113"/>
            <a:chOff x="2784" y="1680"/>
            <a:chExt cx="720" cy="336"/>
          </a:xfrm>
        </p:grpSpPr>
        <p:sp>
          <p:nvSpPr>
            <p:cNvPr id="9234" name="Line 17"/>
            <p:cNvSpPr/>
            <p:nvPr/>
          </p:nvSpPr>
          <p:spPr>
            <a:xfrm>
              <a:off x="2784" y="1968"/>
              <a:ext cx="72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triangle" w="med" len="med"/>
              <a:tailEnd type="triangle" w="med" len="med"/>
            </a:ln>
          </p:spPr>
        </p:sp>
        <p:sp>
          <p:nvSpPr>
            <p:cNvPr id="9235" name="Rectangle 18"/>
            <p:cNvSpPr/>
            <p:nvPr/>
          </p:nvSpPr>
          <p:spPr>
            <a:xfrm>
              <a:off x="2832" y="1680"/>
              <a:ext cx="566" cy="33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对立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33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221" name="Object 20"/>
          <p:cNvGraphicFramePr/>
          <p:nvPr/>
        </p:nvGraphicFramePr>
        <p:xfrm>
          <a:off x="6588125" y="90805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660400" imgH="190500" progId="Equation.3">
                  <p:embed/>
                </p:oleObj>
              </mc:Choice>
              <mc:Fallback>
                <p:oleObj name="" r:id="rId9" imgW="660400" imgH="190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908050"/>
                        <a:ext cx="151288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1"/>
          <p:cNvGraphicFramePr/>
          <p:nvPr/>
        </p:nvGraphicFramePr>
        <p:xfrm>
          <a:off x="5580063" y="765175"/>
          <a:ext cx="450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27000" imgH="202565" progId="Equation.3">
                  <p:embed/>
                </p:oleObj>
              </mc:Choice>
              <mc:Fallback>
                <p:oleObj name="" r:id="rId11" imgW="127000" imgH="2025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0063" y="765175"/>
                        <a:ext cx="4508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2"/>
          <p:cNvSpPr/>
          <p:nvPr/>
        </p:nvSpPr>
        <p:spPr>
          <a:xfrm>
            <a:off x="914400" y="814388"/>
            <a:ext cx="447040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对立事件与互斥事件的区别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6" name="Rectangle 3"/>
          <p:cNvSpPr/>
          <p:nvPr/>
        </p:nvSpPr>
        <p:spPr>
          <a:xfrm>
            <a:off x="1295400" y="2971800"/>
            <a:ext cx="3124200" cy="9144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7" name="Rectangle 4"/>
          <p:cNvSpPr/>
          <p:nvPr/>
        </p:nvSpPr>
        <p:spPr>
          <a:xfrm>
            <a:off x="5105400" y="2971800"/>
            <a:ext cx="3124200" cy="9144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Text Box 5"/>
          <p:cNvSpPr txBox="1"/>
          <p:nvPr/>
        </p:nvSpPr>
        <p:spPr>
          <a:xfrm>
            <a:off x="4038600" y="34290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9" name="Text Box 6"/>
          <p:cNvSpPr txBox="1"/>
          <p:nvPr/>
        </p:nvSpPr>
        <p:spPr>
          <a:xfrm>
            <a:off x="7924800" y="3451225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250" name="Group 7"/>
          <p:cNvGrpSpPr/>
          <p:nvPr/>
        </p:nvGrpSpPr>
        <p:grpSpPr>
          <a:xfrm>
            <a:off x="1600200" y="3124200"/>
            <a:ext cx="838200" cy="533400"/>
            <a:chOff x="960" y="1584"/>
            <a:chExt cx="528" cy="336"/>
          </a:xfrm>
        </p:grpSpPr>
        <p:sp>
          <p:nvSpPr>
            <p:cNvPr id="10268" name="Oval 8"/>
            <p:cNvSpPr/>
            <p:nvPr/>
          </p:nvSpPr>
          <p:spPr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9" name="Rectangle 9"/>
            <p:cNvSpPr/>
            <p:nvPr/>
          </p:nvSpPr>
          <p:spPr>
            <a:xfrm>
              <a:off x="1104" y="1584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51" name="Group 10"/>
          <p:cNvGrpSpPr/>
          <p:nvPr/>
        </p:nvGrpSpPr>
        <p:grpSpPr>
          <a:xfrm>
            <a:off x="2895600" y="3200400"/>
            <a:ext cx="685800" cy="519113"/>
            <a:chOff x="1776" y="1632"/>
            <a:chExt cx="432" cy="327"/>
          </a:xfrm>
        </p:grpSpPr>
        <p:sp>
          <p:nvSpPr>
            <p:cNvPr id="10266" name="Oval 11"/>
            <p:cNvSpPr/>
            <p:nvPr/>
          </p:nvSpPr>
          <p:spPr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7" name="Rectangle 12"/>
            <p:cNvSpPr/>
            <p:nvPr/>
          </p:nvSpPr>
          <p:spPr>
            <a:xfrm>
              <a:off x="1920" y="163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52" name="Group 13"/>
          <p:cNvGrpSpPr/>
          <p:nvPr/>
        </p:nvGrpSpPr>
        <p:grpSpPr>
          <a:xfrm>
            <a:off x="5562600" y="3124200"/>
            <a:ext cx="1143000" cy="685800"/>
            <a:chOff x="3456" y="1584"/>
            <a:chExt cx="720" cy="432"/>
          </a:xfrm>
        </p:grpSpPr>
        <p:sp>
          <p:nvSpPr>
            <p:cNvPr id="10264" name="Oval 14"/>
            <p:cNvSpPr/>
            <p:nvPr/>
          </p:nvSpPr>
          <p:spPr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5" name="Rectangle 15"/>
            <p:cNvSpPr/>
            <p:nvPr/>
          </p:nvSpPr>
          <p:spPr>
            <a:xfrm>
              <a:off x="3552" y="163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3" name="Rectangle 16"/>
          <p:cNvSpPr/>
          <p:nvPr/>
        </p:nvSpPr>
        <p:spPr>
          <a:xfrm>
            <a:off x="7010400" y="3276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17"/>
          <p:cNvGraphicFramePr/>
          <p:nvPr/>
        </p:nvGraphicFramePr>
        <p:xfrm>
          <a:off x="7343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584200" imgH="368300" progId="Equation.3">
                  <p:embed/>
                </p:oleObj>
              </mc:Choice>
              <mc:Fallback>
                <p:oleObj name="" r:id="rId1" imgW="584200" imgH="36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3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8"/>
          <p:cNvSpPr/>
          <p:nvPr/>
        </p:nvSpPr>
        <p:spPr>
          <a:xfrm>
            <a:off x="5638800" y="1600200"/>
            <a:ext cx="18859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55" name="Rectangle 19"/>
          <p:cNvSpPr/>
          <p:nvPr/>
        </p:nvSpPr>
        <p:spPr>
          <a:xfrm>
            <a:off x="1828800" y="1600200"/>
            <a:ext cx="20224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互斥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Object 20"/>
          <p:cNvGraphicFramePr/>
          <p:nvPr/>
        </p:nvGraphicFramePr>
        <p:xfrm>
          <a:off x="5073650" y="426720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530600" imgH="419100" progId="Equation.3">
                  <p:embed/>
                </p:oleObj>
              </mc:Choice>
              <mc:Fallback>
                <p:oleObj name="" r:id="rId3" imgW="35306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3650" y="4267200"/>
                        <a:ext cx="3530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1"/>
          <p:cNvGraphicFramePr/>
          <p:nvPr/>
        </p:nvGraphicFramePr>
        <p:xfrm>
          <a:off x="2197100" y="4254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332865" imgH="393700" progId="Equation.3">
                  <p:embed/>
                </p:oleObj>
              </mc:Choice>
              <mc:Fallback>
                <p:oleObj name="" r:id="rId5" imgW="1332865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100" y="4254500"/>
                        <a:ext cx="133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Rectangle 22"/>
          <p:cNvSpPr/>
          <p:nvPr/>
        </p:nvSpPr>
        <p:spPr>
          <a:xfrm>
            <a:off x="2209800" y="5083175"/>
            <a:ext cx="1498600" cy="51911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  <a:endParaRPr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0257" name="Rectangle 23"/>
          <p:cNvSpPr/>
          <p:nvPr/>
        </p:nvSpPr>
        <p:spPr>
          <a:xfrm>
            <a:off x="5867400" y="5105400"/>
            <a:ext cx="1441450" cy="51911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立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58" name="Group 24"/>
          <p:cNvGrpSpPr/>
          <p:nvPr/>
        </p:nvGrpSpPr>
        <p:grpSpPr>
          <a:xfrm>
            <a:off x="3886200" y="5181600"/>
            <a:ext cx="1524000" cy="304800"/>
            <a:chOff x="2352" y="3216"/>
            <a:chExt cx="720" cy="192"/>
          </a:xfrm>
        </p:grpSpPr>
        <p:sp>
          <p:nvSpPr>
            <p:cNvPr id="10262" name="Line 25"/>
            <p:cNvSpPr/>
            <p:nvPr/>
          </p:nvSpPr>
          <p:spPr>
            <a:xfrm>
              <a:off x="2352" y="3312"/>
              <a:ext cx="72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0263" name="Line 26"/>
            <p:cNvSpPr/>
            <p:nvPr/>
          </p:nvSpPr>
          <p:spPr>
            <a:xfrm>
              <a:off x="2496" y="3216"/>
              <a:ext cx="336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0259" name="Line 27"/>
          <p:cNvSpPr/>
          <p:nvPr/>
        </p:nvSpPr>
        <p:spPr>
          <a:xfrm flipH="1">
            <a:off x="3886200" y="5562600"/>
            <a:ext cx="1524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0260" name="AutoShape 28"/>
          <p:cNvSpPr/>
          <p:nvPr/>
        </p:nvSpPr>
        <p:spPr>
          <a:xfrm>
            <a:off x="6324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61" name="AutoShape 29"/>
          <p:cNvSpPr/>
          <p:nvPr/>
        </p:nvSpPr>
        <p:spPr>
          <a:xfrm>
            <a:off x="2362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2" name="Text Box 2"/>
          <p:cNvSpPr txBox="1"/>
          <p:nvPr/>
        </p:nvSpPr>
        <p:spPr>
          <a:xfrm>
            <a:off x="914400" y="784225"/>
            <a:ext cx="6291263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事件间的运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规律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为事件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6" name="Object 3"/>
          <p:cNvGraphicFramePr/>
          <p:nvPr/>
        </p:nvGraphicFramePr>
        <p:xfrm>
          <a:off x="914400" y="1600200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5826760" imgH="431800" progId="Equation.3">
                  <p:embed/>
                </p:oleObj>
              </mc:Choice>
              <mc:Fallback>
                <p:oleObj name="" r:id="rId1" imgW="5826760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582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/>
          <p:nvPr/>
        </p:nvGraphicFramePr>
        <p:xfrm>
          <a:off x="914400" y="2438400"/>
          <a:ext cx="590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5902960" imgH="431800" progId="Equation.3">
                  <p:embed/>
                </p:oleObj>
              </mc:Choice>
              <mc:Fallback>
                <p:oleObj name="" r:id="rId3" imgW="5902960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590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/>
          <p:nvPr/>
        </p:nvGraphicFramePr>
        <p:xfrm>
          <a:off x="914400" y="3657600"/>
          <a:ext cx="666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6664325" imgH="951865" progId="Equation.3">
                  <p:embed/>
                </p:oleObj>
              </mc:Choice>
              <mc:Fallback>
                <p:oleObj name="" r:id="rId5" imgW="6664325" imgH="9518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6667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/>
          <p:nvPr/>
        </p:nvGraphicFramePr>
        <p:xfrm>
          <a:off x="914400" y="5638800"/>
          <a:ext cx="720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7200900" imgH="457200" progId="Equation.3">
                  <p:embed/>
                </p:oleObj>
              </mc:Choice>
              <mc:Fallback>
                <p:oleObj name="" r:id="rId7" imgW="7200900" imgH="457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7200900" cy="457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/>
          <p:nvPr/>
        </p:nvGraphicFramePr>
        <p:xfrm>
          <a:off x="2819400" y="3124200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2551430" imgH="393700" progId="Equation.3">
                  <p:embed/>
                </p:oleObj>
              </mc:Choice>
              <mc:Fallback>
                <p:oleObj name="" r:id="rId9" imgW="255143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255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/>
          <p:cNvGraphicFramePr/>
          <p:nvPr/>
        </p:nvGraphicFramePr>
        <p:xfrm>
          <a:off x="914400" y="4876800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7499350" imgH="405765" progId="Equation.3">
                  <p:embed/>
                </p:oleObj>
              </mc:Choice>
              <mc:Fallback>
                <p:oleObj name="" r:id="rId11" imgW="7499350" imgH="4057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876800"/>
                        <a:ext cx="750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第二节　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随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机事件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</a:t>
            </a:r>
            <a:endParaRPr lang="zh-CN" altLang="en-US" sz="28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/>
              <a:t>一、</a:t>
            </a:r>
            <a:r>
              <a:rPr lang="zh-CN" altLang="en-US" b="1" dirty="0">
                <a:solidFill>
                  <a:srgbClr val="FF3300"/>
                </a:solidFill>
              </a:rPr>
              <a:t>随</a:t>
            </a:r>
            <a:r>
              <a:rPr lang="zh-CN" altLang="en-US" b="1" dirty="0"/>
              <a:t>机事件的概念</a:t>
            </a:r>
            <a:endParaRPr lang="zh-CN" altLang="en-US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/>
              <a:t>二、</a:t>
            </a:r>
            <a:r>
              <a:rPr lang="zh-CN" altLang="en-US" b="1" dirty="0">
                <a:solidFill>
                  <a:srgbClr val="FF3300"/>
                </a:solidFill>
              </a:rPr>
              <a:t>随</a:t>
            </a:r>
            <a:r>
              <a:rPr lang="zh-CN" altLang="en-US" b="1" dirty="0"/>
              <a:t>机事件间的关系及运</a:t>
            </a:r>
            <a:r>
              <a:rPr lang="zh-CN" altLang="en-US" b="1" dirty="0">
                <a:solidFill>
                  <a:srgbClr val="FF3300"/>
                </a:solidFill>
              </a:rPr>
              <a:t>算</a:t>
            </a:r>
            <a:endParaRPr lang="zh-CN" altLang="en-US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b="1" dirty="0"/>
              <a:t>三、小结</a:t>
            </a:r>
            <a:endParaRPr lang="zh-CN" altLang="en-US" sz="2800" b="1" dirty="0"/>
          </a:p>
          <a:p>
            <a:endParaRPr lang="zh-CN" altLang="en-US" sz="28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charRg st="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3" name="Rectangle 3"/>
          <p:cNvSpPr/>
          <p:nvPr/>
        </p:nvSpPr>
        <p:spPr>
          <a:xfrm>
            <a:off x="971550" y="908050"/>
            <a:ext cx="7588250" cy="1158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   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宋体" panose="02010600030101010101" pitchFamily="2" charset="-122"/>
              </a:rPr>
              <a:t>表示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三</a:t>
            </a:r>
            <a:r>
              <a:rPr lang="zh-CN" altLang="en-US" sz="2800" b="1" dirty="0">
                <a:latin typeface="宋体" panose="02010600030101010101" pitchFamily="2" charset="-122"/>
              </a:rPr>
              <a:t>个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随</a:t>
            </a:r>
            <a:r>
              <a:rPr lang="zh-CN" altLang="en-US" sz="2800" b="1" dirty="0">
                <a:latin typeface="宋体" panose="02010600030101010101" pitchFamily="2" charset="-122"/>
              </a:rPr>
              <a:t>机事件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试将下列事件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2800" b="1" dirty="0">
                <a:latin typeface="宋体" panose="02010600030101010101" pitchFamily="2" charset="-122"/>
              </a:rPr>
              <a:t>表示出来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971550" y="2279650"/>
            <a:ext cx="4103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(1)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971550" y="49466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三</a:t>
            </a:r>
            <a:r>
              <a:rPr lang="zh-CN" altLang="en-US" sz="2800" b="1" dirty="0">
                <a:latin typeface="Arial" panose="020B0604020202020204" pitchFamily="34" charset="0"/>
              </a:rPr>
              <a:t>个事件至少有一个出现</a:t>
            </a:r>
            <a:r>
              <a:rPr lang="en-US" altLang="zh-CN" sz="2800" b="1" dirty="0">
                <a:latin typeface="Arial" panose="020B0604020202020204" pitchFamily="34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/>
          <p:nvPr/>
        </p:nvSpPr>
        <p:spPr>
          <a:xfrm>
            <a:off x="971550" y="2943225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4" name="Rectangle 7"/>
          <p:cNvSpPr/>
          <p:nvPr/>
        </p:nvSpPr>
        <p:spPr>
          <a:xfrm>
            <a:off x="971550" y="3651250"/>
            <a:ext cx="3486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(2)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个事件都出现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5" name="Rectangle 8"/>
          <p:cNvSpPr/>
          <p:nvPr/>
        </p:nvSpPr>
        <p:spPr>
          <a:xfrm>
            <a:off x="971550" y="4279900"/>
            <a:ext cx="184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6" name="Rectangle 9"/>
          <p:cNvSpPr/>
          <p:nvPr/>
        </p:nvSpPr>
        <p:spPr>
          <a:xfrm>
            <a:off x="985838" y="5646738"/>
            <a:ext cx="4953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/>
          <p:nvPr/>
        </p:nvSpPr>
        <p:spPr>
          <a:xfrm>
            <a:off x="990600" y="1066800"/>
            <a:ext cx="4200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(4)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不多于一个事件出现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5"/>
          <p:cNvSpPr/>
          <p:nvPr/>
        </p:nvSpPr>
        <p:spPr>
          <a:xfrm>
            <a:off x="990600" y="2667000"/>
            <a:ext cx="58007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(5)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至少有一个出现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6"/>
          <p:cNvSpPr/>
          <p:nvPr/>
        </p:nvSpPr>
        <p:spPr>
          <a:xfrm>
            <a:off x="971550" y="4005263"/>
            <a:ext cx="4967288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(6)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中恰好有两个出现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3"/>
          <p:cNvGraphicFramePr/>
          <p:nvPr/>
        </p:nvGraphicFramePr>
        <p:xfrm>
          <a:off x="1547813" y="2852738"/>
          <a:ext cx="30956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913765" imgH="241300" progId="Equation.3">
                  <p:embed/>
                </p:oleObj>
              </mc:Choice>
              <mc:Fallback>
                <p:oleObj name="" r:id="rId1" imgW="913765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2852738"/>
                        <a:ext cx="309562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/>
          <p:nvPr/>
        </p:nvGraphicFramePr>
        <p:xfrm>
          <a:off x="1476375" y="4076700"/>
          <a:ext cx="51117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536065" imgH="241300" progId="Equation.3">
                  <p:embed/>
                </p:oleObj>
              </mc:Choice>
              <mc:Fallback>
                <p:oleObj name="" r:id="rId3" imgW="1536065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4076700"/>
                        <a:ext cx="511175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/>
          <p:nvPr/>
        </p:nvGraphicFramePr>
        <p:xfrm>
          <a:off x="1476375" y="1628775"/>
          <a:ext cx="63357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031365" imgH="241300" progId="Equation.3">
                  <p:embed/>
                </p:oleObj>
              </mc:Choice>
              <mc:Fallback>
                <p:oleObj name="" r:id="rId5" imgW="2031365" imgH="241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628775"/>
                        <a:ext cx="6335713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/>
          <p:nvPr/>
        </p:nvSpPr>
        <p:spPr>
          <a:xfrm>
            <a:off x="1116013" y="692150"/>
            <a:ext cx="5429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3" name="Object 9"/>
          <p:cNvGraphicFramePr/>
          <p:nvPr/>
        </p:nvGraphicFramePr>
        <p:xfrm>
          <a:off x="1547813" y="836613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511300" imgH="457200" progId="Equation.3">
                  <p:embed/>
                </p:oleObj>
              </mc:Choice>
              <mc:Fallback>
                <p:oleObj name="" r:id="rId7" imgW="15113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836613"/>
                        <a:ext cx="1511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/>
          <p:nvPr/>
        </p:nvGraphicFramePr>
        <p:xfrm>
          <a:off x="3348038" y="765175"/>
          <a:ext cx="20891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647065" imgH="203200" progId="Equation.3">
                  <p:embed/>
                </p:oleObj>
              </mc:Choice>
              <mc:Fallback>
                <p:oleObj name="" r:id="rId9" imgW="647065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765175"/>
                        <a:ext cx="208915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3"/>
          <p:cNvGraphicFramePr/>
          <p:nvPr/>
        </p:nvGraphicFramePr>
        <p:xfrm>
          <a:off x="5572125" y="857250"/>
          <a:ext cx="2701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939165" imgH="203200" progId="Equation.3">
                  <p:embed/>
                </p:oleObj>
              </mc:Choice>
              <mc:Fallback>
                <p:oleObj name="" r:id="rId11" imgW="93916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2125" y="857250"/>
                        <a:ext cx="27019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Text Box 2"/>
          <p:cNvSpPr txBox="1"/>
          <p:nvPr/>
        </p:nvSpPr>
        <p:spPr>
          <a:xfrm>
            <a:off x="914400" y="2514600"/>
            <a:ext cx="43211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没有一个是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</a:rPr>
              <a:t>品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3"/>
          <p:cNvSpPr/>
          <p:nvPr/>
        </p:nvSpPr>
        <p:spPr>
          <a:xfrm>
            <a:off x="4495800" y="2514600"/>
            <a:ext cx="35766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至少有一个是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</a:rPr>
              <a:t>品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318" name="Rectangle 4"/>
          <p:cNvSpPr/>
          <p:nvPr/>
        </p:nvSpPr>
        <p:spPr>
          <a:xfrm>
            <a:off x="914400" y="3200400"/>
            <a:ext cx="32194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只有一个是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</a:rPr>
              <a:t>品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319" name="Rectangle 5"/>
          <p:cNvSpPr/>
          <p:nvPr/>
        </p:nvSpPr>
        <p:spPr>
          <a:xfrm>
            <a:off x="4495800" y="3200400"/>
            <a:ext cx="39338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至少有三个不是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</a:rPr>
              <a:t>品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900113" y="4076700"/>
            <a:ext cx="357663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至多有一个是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</a:rPr>
              <a:t>品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8"/>
          <p:cNvGraphicFramePr/>
          <p:nvPr/>
        </p:nvGraphicFramePr>
        <p:xfrm>
          <a:off x="1000125" y="857250"/>
          <a:ext cx="77771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3086100" imgH="685800" progId="Equation.3">
                  <p:embed/>
                </p:oleObj>
              </mc:Choice>
              <mc:Fallback>
                <p:oleObj name="" r:id="rId1" imgW="3086100" imgH="685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857250"/>
                        <a:ext cx="7777163" cy="169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9"/>
          <p:cNvGraphicFramePr/>
          <p:nvPr/>
        </p:nvGraphicFramePr>
        <p:xfrm>
          <a:off x="1166813" y="869950"/>
          <a:ext cx="847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431165" imgH="215900" progId="Equation.3">
                  <p:embed/>
                </p:oleObj>
              </mc:Choice>
              <mc:Fallback>
                <p:oleObj name="" r:id="rId3" imgW="43116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813" y="869950"/>
                        <a:ext cx="8477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矩形 8"/>
          <p:cNvSpPr/>
          <p:nvPr/>
        </p:nvSpPr>
        <p:spPr>
          <a:xfrm>
            <a:off x="500063" y="785813"/>
            <a:ext cx="9286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(*)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8"/>
          <p:cNvGraphicFramePr/>
          <p:nvPr/>
        </p:nvGraphicFramePr>
        <p:xfrm>
          <a:off x="323850" y="3213100"/>
          <a:ext cx="7632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220595" imgH="254000" progId="Equation.3">
                  <p:embed/>
                </p:oleObj>
              </mc:Choice>
              <mc:Fallback>
                <p:oleObj name="" r:id="rId1" imgW="2220595" imgH="254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3213100"/>
                        <a:ext cx="76327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"/>
          <p:cNvGraphicFramePr/>
          <p:nvPr/>
        </p:nvGraphicFramePr>
        <p:xfrm>
          <a:off x="395288" y="4437063"/>
          <a:ext cx="80645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3108960" imgH="254000" progId="Equation.3">
                  <p:embed/>
                </p:oleObj>
              </mc:Choice>
              <mc:Fallback>
                <p:oleObj name="" r:id="rId3" imgW="310896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437063"/>
                        <a:ext cx="8064500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"/>
          <p:cNvGraphicFramePr/>
          <p:nvPr/>
        </p:nvGraphicFramePr>
        <p:xfrm>
          <a:off x="395288" y="2060575"/>
          <a:ext cx="38163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2246630" imgH="431800" progId="Equation.3">
                  <p:embed/>
                </p:oleObj>
              </mc:Choice>
              <mc:Fallback>
                <p:oleObj name="" r:id="rId5" imgW="2246630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060575"/>
                        <a:ext cx="381635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1"/>
          <p:cNvSpPr/>
          <p:nvPr/>
        </p:nvSpPr>
        <p:spPr>
          <a:xfrm>
            <a:off x="611188" y="1196975"/>
            <a:ext cx="5429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3"/>
          <p:cNvGraphicFramePr/>
          <p:nvPr/>
        </p:nvGraphicFramePr>
        <p:xfrm>
          <a:off x="827088" y="3213100"/>
          <a:ext cx="7632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3084830" imgH="482600" progId="Equation.3">
                  <p:embed/>
                </p:oleObj>
              </mc:Choice>
              <mc:Fallback>
                <p:oleObj name="" r:id="rId1" imgW="3084830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3213100"/>
                        <a:ext cx="7632700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/>
          <p:nvPr/>
        </p:nvGraphicFramePr>
        <p:xfrm>
          <a:off x="684213" y="1268413"/>
          <a:ext cx="71278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084830" imgH="482600" progId="Equation.3">
                  <p:embed/>
                </p:oleObj>
              </mc:Choice>
              <mc:Fallback>
                <p:oleObj name="" r:id="rId3" imgW="3084830" imgH="482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68413"/>
                        <a:ext cx="7127875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/>
          <p:nvPr/>
        </p:nvGraphicFramePr>
        <p:xfrm>
          <a:off x="1619250" y="1989138"/>
          <a:ext cx="20161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787400" imgH="228600" progId="Equation.3">
                  <p:embed/>
                </p:oleObj>
              </mc:Choice>
              <mc:Fallback>
                <p:oleObj name="" r:id="rId5" imgW="7874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1989138"/>
                        <a:ext cx="2016125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971550" y="21336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随</a:t>
            </a:r>
            <a:r>
              <a:rPr lang="zh-CN" altLang="en-US" sz="2800" b="1" dirty="0">
                <a:latin typeface="宋体" panose="02010600030101010101" pitchFamily="2" charset="-122"/>
              </a:rPr>
              <a:t>机试验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29699" name="Group 3"/>
          <p:cNvGrpSpPr/>
          <p:nvPr/>
        </p:nvGrpSpPr>
        <p:grpSpPr>
          <a:xfrm>
            <a:off x="2555875" y="2133600"/>
            <a:ext cx="2373313" cy="519113"/>
            <a:chOff x="1632" y="1632"/>
            <a:chExt cx="1495" cy="327"/>
          </a:xfrm>
        </p:grpSpPr>
        <p:sp>
          <p:nvSpPr>
            <p:cNvPr id="29709" name="Line 4"/>
            <p:cNvSpPr/>
            <p:nvPr/>
          </p:nvSpPr>
          <p:spPr>
            <a:xfrm>
              <a:off x="1632" y="1824"/>
              <a:ext cx="522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lg" len="med"/>
            </a:ln>
          </p:spPr>
        </p:sp>
        <p:sp>
          <p:nvSpPr>
            <p:cNvPr id="29710" name="Rectangle 5"/>
            <p:cNvSpPr/>
            <p:nvPr/>
          </p:nvSpPr>
          <p:spPr>
            <a:xfrm>
              <a:off x="2112" y="1632"/>
              <a:ext cx="101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宋体" panose="02010600030101010101" pitchFamily="2" charset="-122"/>
                </a:rPr>
                <a:t>样本空间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9700" name="Group 6"/>
          <p:cNvGrpSpPr/>
          <p:nvPr/>
        </p:nvGrpSpPr>
        <p:grpSpPr>
          <a:xfrm>
            <a:off x="4787900" y="1989138"/>
            <a:ext cx="2884488" cy="738187"/>
            <a:chOff x="3216" y="1488"/>
            <a:chExt cx="1743" cy="483"/>
          </a:xfrm>
        </p:grpSpPr>
        <p:sp>
          <p:nvSpPr>
            <p:cNvPr id="29706" name="Line 7"/>
            <p:cNvSpPr/>
            <p:nvPr/>
          </p:nvSpPr>
          <p:spPr>
            <a:xfrm>
              <a:off x="3216" y="1824"/>
              <a:ext cx="672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lg" len="med"/>
            </a:ln>
          </p:spPr>
        </p:sp>
        <p:sp>
          <p:nvSpPr>
            <p:cNvPr id="29707" name="Rectangle 8"/>
            <p:cNvSpPr/>
            <p:nvPr/>
          </p:nvSpPr>
          <p:spPr>
            <a:xfrm>
              <a:off x="3216" y="1488"/>
              <a:ext cx="566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子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集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29708" name="Rectangle 9"/>
            <p:cNvSpPr/>
            <p:nvPr/>
          </p:nvSpPr>
          <p:spPr>
            <a:xfrm>
              <a:off x="3984" y="1631"/>
              <a:ext cx="975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随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机事件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9701" name="Text Box 10"/>
          <p:cNvSpPr/>
          <p:nvPr>
            <p:ph type="title"/>
          </p:nvPr>
        </p:nvSpPr>
        <p:spPr>
          <a:xfrm>
            <a:off x="827088" y="669925"/>
            <a:ext cx="7793037" cy="701675"/>
          </a:xfrm>
        </p:spPr>
        <p:txBody>
          <a:bodyPr vert="horz" wrap="square" lIns="91440" tIns="45720" rIns="91440" bIns="45720"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四、小结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29702" name="Rectangle 11"/>
          <p:cNvSpPr/>
          <p:nvPr/>
        </p:nvSpPr>
        <p:spPr>
          <a:xfrm>
            <a:off x="971550" y="1412875"/>
            <a:ext cx="6700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随</a:t>
            </a:r>
            <a:r>
              <a:rPr lang="zh-CN" altLang="en-US" sz="2800" b="1" dirty="0">
                <a:solidFill>
                  <a:srgbClr val="2736F7"/>
                </a:solidFill>
                <a:latin typeface="宋体" panose="02010600030101010101" pitchFamily="2" charset="-122"/>
              </a:rPr>
              <a:t>机试验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2736F7"/>
                </a:solidFill>
                <a:latin typeface="宋体" panose="02010600030101010101" pitchFamily="2" charset="-122"/>
              </a:rPr>
              <a:t>样本空间与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随</a:t>
            </a:r>
            <a:r>
              <a:rPr lang="zh-CN" altLang="en-US" sz="2800" b="1" dirty="0">
                <a:solidFill>
                  <a:srgbClr val="2736F7"/>
                </a:solidFill>
                <a:latin typeface="宋体" panose="02010600030101010101" pitchFamily="2" charset="-122"/>
              </a:rPr>
              <a:t>机事件的关系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Rectangle 12"/>
          <p:cNvSpPr/>
          <p:nvPr/>
        </p:nvSpPr>
        <p:spPr>
          <a:xfrm>
            <a:off x="900113" y="4652963"/>
            <a:ext cx="67675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用简单事件表示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合事件（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合事件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解成简单事件）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Rectangle 13"/>
          <p:cNvSpPr/>
          <p:nvPr/>
        </p:nvSpPr>
        <p:spPr>
          <a:xfrm>
            <a:off x="1042988" y="3716338"/>
            <a:ext cx="59055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学习了事件的运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算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及运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算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律，运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算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的目的是什么？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Rectangle 14"/>
          <p:cNvSpPr/>
          <p:nvPr/>
        </p:nvSpPr>
        <p:spPr>
          <a:xfrm>
            <a:off x="1042988" y="2781300"/>
            <a:ext cx="5541962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基本事件，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sz="2800" b="1" dirty="0">
                <a:latin typeface="Times New Roman" panose="02020603050405020304" pitchFamily="18" charset="0"/>
              </a:rPr>
              <a:t>合事件，必然事件，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不可能事件都是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en-US" sz="2800" b="1" dirty="0">
                <a:latin typeface="Times New Roman" panose="02020603050405020304" pitchFamily="18" charset="0"/>
              </a:rPr>
              <a:t>机事件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3" name="Rectangle 2"/>
          <p:cNvSpPr/>
          <p:nvPr/>
        </p:nvSpPr>
        <p:spPr>
          <a:xfrm>
            <a:off x="914400" y="762000"/>
            <a:ext cx="6013450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(*)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概率论与集合论之间的对应关系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4" name="Group 3"/>
          <p:cNvGrpSpPr/>
          <p:nvPr/>
        </p:nvGrpSpPr>
        <p:grpSpPr>
          <a:xfrm>
            <a:off x="914400" y="1452563"/>
            <a:ext cx="7696200" cy="4497387"/>
            <a:chOff x="576" y="915"/>
            <a:chExt cx="4848" cy="2833"/>
          </a:xfrm>
        </p:grpSpPr>
        <p:sp>
          <p:nvSpPr>
            <p:cNvPr id="16395" name="Line 4"/>
            <p:cNvSpPr/>
            <p:nvPr/>
          </p:nvSpPr>
          <p:spPr>
            <a:xfrm>
              <a:off x="576" y="1347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396" name="Line 5"/>
            <p:cNvSpPr/>
            <p:nvPr/>
          </p:nvSpPr>
          <p:spPr>
            <a:xfrm>
              <a:off x="1200" y="915"/>
              <a:ext cx="0" cy="2833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397" name="Line 6"/>
            <p:cNvSpPr/>
            <p:nvPr/>
          </p:nvSpPr>
          <p:spPr>
            <a:xfrm>
              <a:off x="3360" y="915"/>
              <a:ext cx="0" cy="2833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398" name="Text Box 7"/>
            <p:cNvSpPr txBox="1"/>
            <p:nvPr/>
          </p:nvSpPr>
          <p:spPr>
            <a:xfrm>
              <a:off x="576" y="963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记号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399" name="Text Box 8"/>
            <p:cNvSpPr txBox="1"/>
            <p:nvPr/>
          </p:nvSpPr>
          <p:spPr>
            <a:xfrm>
              <a:off x="1920" y="963"/>
              <a:ext cx="79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概率论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0" name="Text Box 9"/>
            <p:cNvSpPr txBox="1"/>
            <p:nvPr/>
          </p:nvSpPr>
          <p:spPr>
            <a:xfrm>
              <a:off x="4032" y="963"/>
              <a:ext cx="79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集合论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6" name="Object 10"/>
            <p:cNvGraphicFramePr/>
            <p:nvPr/>
          </p:nvGraphicFramePr>
          <p:xfrm>
            <a:off x="768" y="1443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279400" imgH="317500" progId="Equation.3">
                    <p:embed/>
                  </p:oleObj>
                </mc:Choice>
                <mc:Fallback>
                  <p:oleObj name="" r:id="rId1" imgW="279400" imgH="317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1443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Text Box 11"/>
            <p:cNvSpPr txBox="1"/>
            <p:nvPr/>
          </p:nvSpPr>
          <p:spPr>
            <a:xfrm>
              <a:off x="1200" y="1381"/>
              <a:ext cx="21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样本空间，必然事件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02" name="Rectangle 12"/>
            <p:cNvSpPr/>
            <p:nvPr/>
          </p:nvSpPr>
          <p:spPr>
            <a:xfrm>
              <a:off x="4224" y="1395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空间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7" name="Object 13"/>
            <p:cNvGraphicFramePr/>
            <p:nvPr/>
          </p:nvGraphicFramePr>
          <p:xfrm>
            <a:off x="764" y="1819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330200" imgH="317500" progId="Equation.3">
                    <p:embed/>
                  </p:oleObj>
                </mc:Choice>
                <mc:Fallback>
                  <p:oleObj name="" r:id="rId3" imgW="330200" imgH="3175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4" y="1819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Rectangle 14"/>
            <p:cNvSpPr/>
            <p:nvPr/>
          </p:nvSpPr>
          <p:spPr>
            <a:xfrm>
              <a:off x="1632" y="1731"/>
              <a:ext cx="12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不可能事件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4" name="Rectangle 15"/>
            <p:cNvSpPr/>
            <p:nvPr/>
          </p:nvSpPr>
          <p:spPr>
            <a:xfrm>
              <a:off x="4224" y="1731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空集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8" name="Object 16"/>
            <p:cNvGraphicFramePr/>
            <p:nvPr/>
          </p:nvGraphicFramePr>
          <p:xfrm>
            <a:off x="816" y="2211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203200" imgH="241300" progId="Equation.3">
                    <p:embed/>
                  </p:oleObj>
                </mc:Choice>
                <mc:Fallback>
                  <p:oleObj name="" r:id="rId5" imgW="203200" imgH="241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6" y="2211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Rectangle 17"/>
            <p:cNvSpPr/>
            <p:nvPr/>
          </p:nvSpPr>
          <p:spPr>
            <a:xfrm>
              <a:off x="1680" y="2067"/>
              <a:ext cx="10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基本事件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6" name="Text Box 18"/>
            <p:cNvSpPr txBox="1"/>
            <p:nvPr/>
          </p:nvSpPr>
          <p:spPr>
            <a:xfrm>
              <a:off x="4224" y="2019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元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素</a:t>
              </a:r>
              <a:endPara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9" name="Object 19"/>
            <p:cNvGraphicFramePr/>
            <p:nvPr/>
          </p:nvGraphicFramePr>
          <p:xfrm>
            <a:off x="768" y="249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292100" imgH="304800" progId="Equation.3">
                    <p:embed/>
                  </p:oleObj>
                </mc:Choice>
                <mc:Fallback>
                  <p:oleObj name="" r:id="rId7" imgW="292100" imgH="3048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249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Rectangle 20"/>
            <p:cNvSpPr/>
            <p:nvPr/>
          </p:nvSpPr>
          <p:spPr>
            <a:xfrm>
              <a:off x="1680" y="2403"/>
              <a:ext cx="10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随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机事件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8" name="Rectangle 21"/>
            <p:cNvSpPr/>
            <p:nvPr/>
          </p:nvSpPr>
          <p:spPr>
            <a:xfrm>
              <a:off x="4224" y="2355"/>
              <a:ext cx="672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子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0" name="Object 22"/>
            <p:cNvGraphicFramePr/>
            <p:nvPr/>
          </p:nvGraphicFramePr>
          <p:xfrm>
            <a:off x="768" y="2787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292100" imgH="368300" progId="Equation.3">
                    <p:embed/>
                  </p:oleObj>
                </mc:Choice>
                <mc:Fallback>
                  <p:oleObj name="" r:id="rId9" imgW="292100" imgH="3683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8" y="2787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Rectangle 23"/>
            <p:cNvSpPr/>
            <p:nvPr/>
          </p:nvSpPr>
          <p:spPr>
            <a:xfrm>
              <a:off x="1680" y="2753"/>
              <a:ext cx="139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的对立事件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10" name="Rectangle 24"/>
            <p:cNvSpPr/>
            <p:nvPr/>
          </p:nvSpPr>
          <p:spPr>
            <a:xfrm>
              <a:off x="3888" y="2739"/>
              <a:ext cx="94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的补集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1" name="Object 25"/>
            <p:cNvGraphicFramePr/>
            <p:nvPr/>
          </p:nvGraphicFramePr>
          <p:xfrm>
            <a:off x="576" y="3123"/>
            <a:ext cx="6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977265" imgH="304800" progId="Equation.3">
                    <p:embed/>
                  </p:oleObj>
                </mc:Choice>
                <mc:Fallback>
                  <p:oleObj name="" r:id="rId11" imgW="977265" imgH="3048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" y="3123"/>
                          <a:ext cx="61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Rectangle 26"/>
            <p:cNvSpPr/>
            <p:nvPr/>
          </p:nvSpPr>
          <p:spPr>
            <a:xfrm>
              <a:off x="1200" y="3075"/>
              <a:ext cx="187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的子事件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12" name="Rectangle 27"/>
            <p:cNvSpPr/>
            <p:nvPr/>
          </p:nvSpPr>
          <p:spPr>
            <a:xfrm>
              <a:off x="3888" y="3075"/>
              <a:ext cx="131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子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2" name="Object 28"/>
            <p:cNvGraphicFramePr/>
            <p:nvPr/>
          </p:nvGraphicFramePr>
          <p:xfrm>
            <a:off x="576" y="3459"/>
            <a:ext cx="5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926465" imgH="304800" progId="Equation.3">
                    <p:embed/>
                  </p:oleObj>
                </mc:Choice>
                <mc:Fallback>
                  <p:oleObj name="" r:id="rId13" imgW="926465" imgH="304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6" y="3459"/>
                          <a:ext cx="5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3" name="Rectangle 29"/>
            <p:cNvSpPr/>
            <p:nvPr/>
          </p:nvSpPr>
          <p:spPr>
            <a:xfrm>
              <a:off x="1200" y="3411"/>
              <a:ext cx="1989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14" name="Rectangle 30"/>
            <p:cNvSpPr/>
            <p:nvPr/>
          </p:nvSpPr>
          <p:spPr>
            <a:xfrm>
              <a:off x="3408" y="3411"/>
              <a:ext cx="1989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15" name="Line 31"/>
            <p:cNvSpPr/>
            <p:nvPr/>
          </p:nvSpPr>
          <p:spPr>
            <a:xfrm>
              <a:off x="576" y="915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416" name="Line 32"/>
            <p:cNvSpPr/>
            <p:nvPr/>
          </p:nvSpPr>
          <p:spPr>
            <a:xfrm>
              <a:off x="576" y="3747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417" name="Line 33"/>
            <p:cNvSpPr/>
            <p:nvPr/>
          </p:nvSpPr>
          <p:spPr>
            <a:xfrm>
              <a:off x="576" y="915"/>
              <a:ext cx="0" cy="2832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6418" name="Line 34"/>
            <p:cNvSpPr/>
            <p:nvPr/>
          </p:nvSpPr>
          <p:spPr>
            <a:xfrm>
              <a:off x="5424" y="915"/>
              <a:ext cx="0" cy="2832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4" name="Group 2"/>
          <p:cNvGrpSpPr/>
          <p:nvPr/>
        </p:nvGrpSpPr>
        <p:grpSpPr>
          <a:xfrm>
            <a:off x="901700" y="1143000"/>
            <a:ext cx="7794625" cy="3308350"/>
            <a:chOff x="568" y="720"/>
            <a:chExt cx="4910" cy="2084"/>
          </a:xfrm>
        </p:grpSpPr>
        <p:sp>
          <p:nvSpPr>
            <p:cNvPr id="17415" name="Line 3"/>
            <p:cNvSpPr/>
            <p:nvPr/>
          </p:nvSpPr>
          <p:spPr>
            <a:xfrm>
              <a:off x="576" y="2784"/>
              <a:ext cx="4848" cy="0"/>
            </a:xfrm>
            <a:prstGeom prst="line">
              <a:avLst/>
            </a:prstGeom>
            <a:ln w="127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7416" name="Line 4"/>
            <p:cNvSpPr/>
            <p:nvPr/>
          </p:nvSpPr>
          <p:spPr>
            <a:xfrm>
              <a:off x="1296" y="720"/>
              <a:ext cx="0" cy="2064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7417" name="Line 5"/>
            <p:cNvSpPr/>
            <p:nvPr/>
          </p:nvSpPr>
          <p:spPr>
            <a:xfrm>
              <a:off x="3264" y="720"/>
              <a:ext cx="0" cy="2064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graphicFrame>
          <p:nvGraphicFramePr>
            <p:cNvPr id="17410" name="Object 6"/>
            <p:cNvGraphicFramePr/>
            <p:nvPr/>
          </p:nvGraphicFramePr>
          <p:xfrm>
            <a:off x="640" y="1920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888365" imgH="304800" progId="Equation.3">
                    <p:embed/>
                  </p:oleObj>
                </mc:Choice>
                <mc:Fallback>
                  <p:oleObj name="" r:id="rId1" imgW="888365" imgH="3048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0" y="1920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7"/>
            <p:cNvSpPr/>
            <p:nvPr/>
          </p:nvSpPr>
          <p:spPr>
            <a:xfrm>
              <a:off x="1248" y="187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的差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19" name="Rectangle 8"/>
            <p:cNvSpPr/>
            <p:nvPr/>
          </p:nvSpPr>
          <p:spPr>
            <a:xfrm>
              <a:off x="3264" y="187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两集合的差集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7411" name="Object 9"/>
            <p:cNvGraphicFramePr/>
            <p:nvPr/>
          </p:nvGraphicFramePr>
          <p:xfrm>
            <a:off x="568" y="2452"/>
            <a:ext cx="7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1217930" imgH="317500" progId="Equation.3">
                    <p:embed/>
                  </p:oleObj>
                </mc:Choice>
                <mc:Fallback>
                  <p:oleObj name="" r:id="rId3" imgW="121793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" y="2452"/>
                          <a:ext cx="7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10"/>
            <p:cNvSpPr/>
            <p:nvPr/>
          </p:nvSpPr>
          <p:spPr>
            <a:xfrm>
              <a:off x="1296" y="235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互不相容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1" name="Rectangle 11"/>
            <p:cNvSpPr/>
            <p:nvPr/>
          </p:nvSpPr>
          <p:spPr>
            <a:xfrm>
              <a:off x="3264" y="2208"/>
              <a:ext cx="2045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两集合中没有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相同的元</a:t>
              </a:r>
              <a:r>
                <a:rPr lang="zh-CN" altLang="en-US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</a:t>
              </a:r>
              <a:endPara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7412" name="Object 12"/>
            <p:cNvGraphicFramePr/>
            <p:nvPr/>
          </p:nvGraphicFramePr>
          <p:xfrm>
            <a:off x="624" y="912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5" imgW="914400" imgH="368300" progId="Equation.3">
                    <p:embed/>
                  </p:oleObj>
                </mc:Choice>
                <mc:Fallback>
                  <p:oleObj name="" r:id="rId5" imgW="914400" imgH="3683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912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Rectangle 13"/>
            <p:cNvSpPr/>
            <p:nvPr/>
          </p:nvSpPr>
          <p:spPr>
            <a:xfrm>
              <a:off x="1248" y="864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的和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3" name="Rectangle 14"/>
            <p:cNvSpPr/>
            <p:nvPr/>
          </p:nvSpPr>
          <p:spPr>
            <a:xfrm>
              <a:off x="3264" y="864"/>
              <a:ext cx="221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的并集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7413" name="Object 15"/>
            <p:cNvGraphicFramePr/>
            <p:nvPr/>
          </p:nvGraphicFramePr>
          <p:xfrm>
            <a:off x="768" y="1440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545465" imgH="304800" progId="Equation.3">
                    <p:embed/>
                  </p:oleObj>
                </mc:Choice>
                <mc:Fallback>
                  <p:oleObj name="" r:id="rId7" imgW="545465" imgH="3048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1440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16"/>
            <p:cNvSpPr/>
            <p:nvPr/>
          </p:nvSpPr>
          <p:spPr>
            <a:xfrm>
              <a:off x="1291" y="1248"/>
              <a:ext cx="1877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积事件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5" name="Rectangle 17"/>
            <p:cNvSpPr/>
            <p:nvPr/>
          </p:nvSpPr>
          <p:spPr>
            <a:xfrm>
              <a:off x="3216" y="1392"/>
              <a:ext cx="221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的交集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6" name="Rectangle 18"/>
            <p:cNvSpPr/>
            <p:nvPr/>
          </p:nvSpPr>
          <p:spPr>
            <a:xfrm>
              <a:off x="576" y="720"/>
              <a:ext cx="4848" cy="2064"/>
            </a:xfrm>
            <a:prstGeom prst="rect">
              <a:avLst/>
            </a:prstGeom>
            <a:noFill/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0723" name="WordArt 6"/>
          <p:cNvSpPr/>
          <p:nvPr/>
        </p:nvSpPr>
        <p:spPr>
          <a:xfrm>
            <a:off x="3708400" y="4221163"/>
            <a:ext cx="4392613" cy="21605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/>
            <a:r>
              <a:rPr lang="zh-CN" altLang="en-US" sz="4000" normalizeH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+mn-ea"/>
                <a:ea typeface="+mn-ea"/>
              </a:rPr>
              <a:t>谢谢</a:t>
            </a:r>
            <a:endParaRPr lang="zh-CN" altLang="en-US" sz="4000" normalizeH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0724" name="Picture 7" descr="P20021018104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333375"/>
            <a:ext cx="5832475" cy="437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49" charset="-122"/>
              </a:rPr>
              <a:t>一、</a:t>
            </a:r>
            <a:r>
              <a:rPr lang="zh-CN" altLang="en-US" sz="4000" dirty="0">
                <a:solidFill>
                  <a:srgbClr val="FF3300"/>
                </a:solidFill>
                <a:latin typeface="黑体" panose="02010609060101010101" pitchFamily="49" charset="-122"/>
              </a:rPr>
              <a:t>随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机事件的概念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708525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b="1" dirty="0">
                <a:solidFill>
                  <a:srgbClr val="0033CC"/>
                </a:solidFill>
              </a:rPr>
              <a:t>基本概念</a:t>
            </a:r>
            <a:endParaRPr lang="zh-CN" altLang="en-US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随</a:t>
            </a:r>
            <a:r>
              <a:rPr lang="zh-CN" altLang="en-US" b="1" dirty="0">
                <a:solidFill>
                  <a:srgbClr val="2736F7"/>
                </a:solidFill>
              </a:rPr>
              <a:t>机事件</a:t>
            </a:r>
            <a:r>
              <a:rPr lang="zh-CN" altLang="en-US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试验的每一个可能结果称为</a:t>
            </a:r>
            <a:r>
              <a:rPr lang="zh-CN" altLang="en-US" b="1" dirty="0">
                <a:solidFill>
                  <a:srgbClr val="FF3300"/>
                </a:solidFill>
              </a:rPr>
              <a:t>随</a:t>
            </a:r>
            <a:r>
              <a:rPr lang="zh-CN" altLang="en-US" b="1" dirty="0"/>
              <a:t>机事件，简称为事件，常用大写字母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等表示</a:t>
            </a:r>
            <a:r>
              <a:rPr lang="en-US" altLang="zh-CN" b="1" dirty="0"/>
              <a:t>. </a:t>
            </a:r>
            <a:r>
              <a:rPr lang="zh-CN" altLang="en-US" b="1" dirty="0"/>
              <a:t>每一个可能结果由若干个基本结果</a:t>
            </a:r>
            <a:r>
              <a:rPr lang="zh-CN" altLang="en-US" b="1" dirty="0">
                <a:solidFill>
                  <a:srgbClr val="FF3300"/>
                </a:solidFill>
              </a:rPr>
              <a:t>组</a:t>
            </a:r>
            <a:r>
              <a:rPr lang="zh-CN" altLang="en-US" b="1" dirty="0"/>
              <a:t>成，即事件就是由若干个样本点</a:t>
            </a:r>
            <a:r>
              <a:rPr lang="zh-CN" altLang="en-US" b="1" dirty="0">
                <a:solidFill>
                  <a:srgbClr val="FF3300"/>
                </a:solidFill>
              </a:rPr>
              <a:t>组</a:t>
            </a:r>
            <a:r>
              <a:rPr lang="zh-CN" altLang="en-US" b="1" dirty="0"/>
              <a:t>成的集合</a:t>
            </a:r>
            <a:r>
              <a:rPr lang="en-US" altLang="zh-CN" b="1" dirty="0"/>
              <a:t>—</a:t>
            </a:r>
            <a:r>
              <a:rPr lang="zh-CN" altLang="en-US" b="1" dirty="0"/>
              <a:t>事件是样本空间的</a:t>
            </a:r>
            <a:r>
              <a:rPr lang="zh-CN" altLang="en-US" b="1" dirty="0">
                <a:solidFill>
                  <a:srgbClr val="FF3300"/>
                </a:solidFill>
              </a:rPr>
              <a:t>子</a:t>
            </a:r>
            <a:r>
              <a:rPr lang="zh-CN" altLang="en-US" b="1" dirty="0"/>
              <a:t>集。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None/>
            </a:pPr>
            <a:endParaRPr lang="zh-CN" altLang="en-US" sz="28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charRg st="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/>
          <p:nvPr/>
        </p:nvSpPr>
        <p:spPr>
          <a:xfrm>
            <a:off x="387350" y="1268413"/>
            <a:ext cx="6999288" cy="31877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>
              <a:lnSpc>
                <a:spcPct val="125000"/>
              </a:lnSpc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抛掷一枚骰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子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观  察出现的点数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试验中</a:t>
            </a:r>
            <a:r>
              <a:rPr lang="en-US" altLang="zh-CN" sz="2800" b="1" dirty="0"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</a:rPr>
              <a:t>骰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子</a:t>
            </a:r>
            <a:r>
              <a:rPr lang="zh-CN" altLang="en-US" sz="2800" b="1" dirty="0">
                <a:latin typeface="Arial" panose="020B0604020202020204" pitchFamily="34" charset="0"/>
              </a:rPr>
              <a:t>“出现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点”</a:t>
            </a:r>
            <a:r>
              <a:rPr lang="en-US" altLang="zh-CN" sz="2800" b="1" dirty="0">
                <a:latin typeface="Arial" panose="020B0604020202020204" pitchFamily="34" charset="0"/>
              </a:rPr>
              <a:t>, 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2800" b="1" dirty="0">
                <a:latin typeface="Arial" panose="020B0604020202020204" pitchFamily="34" charset="0"/>
              </a:rPr>
              <a:t>“</a:t>
            </a:r>
            <a:r>
              <a:rPr lang="zh-CN" altLang="en-US" sz="2800" b="1" dirty="0">
                <a:latin typeface="Arial" panose="020B0604020202020204" pitchFamily="34" charset="0"/>
              </a:rPr>
              <a:t>出现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点”</a:t>
            </a:r>
            <a:r>
              <a:rPr lang="en-US" altLang="zh-CN" sz="2800" b="1" dirty="0">
                <a:latin typeface="Arial" panose="020B0604020202020204" pitchFamily="34" charset="0"/>
              </a:rPr>
              <a:t>, … ,“</a:t>
            </a:r>
            <a:r>
              <a:rPr lang="zh-CN" altLang="en-US" sz="2800" b="1" dirty="0">
                <a:latin typeface="Arial" panose="020B0604020202020204" pitchFamily="34" charset="0"/>
              </a:rPr>
              <a:t>出现</a:t>
            </a:r>
            <a:r>
              <a:rPr lang="en-US" altLang="zh-CN" sz="2800" b="1" dirty="0">
                <a:latin typeface="Arial" panose="020B0604020202020204" pitchFamily="34" charset="0"/>
              </a:rPr>
              <a:t>6</a:t>
            </a:r>
            <a:r>
              <a:rPr lang="zh-CN" altLang="en-US" sz="2800" b="1" dirty="0">
                <a:latin typeface="Arial" panose="020B0604020202020204" pitchFamily="34" charset="0"/>
              </a:rPr>
              <a:t>点”</a:t>
            </a:r>
            <a:r>
              <a:rPr lang="en-US" altLang="zh-CN" sz="2800" b="1" dirty="0">
                <a:latin typeface="Arial" panose="020B0604020202020204" pitchFamily="34" charset="0"/>
              </a:rPr>
              <a:t>, “</a:t>
            </a:r>
            <a:r>
              <a:rPr lang="zh-CN" altLang="en-US" sz="2800" b="1" dirty="0">
                <a:latin typeface="Arial" panose="020B0604020202020204" pitchFamily="34" charset="0"/>
              </a:rPr>
              <a:t>点数不大于</a:t>
            </a:r>
            <a:r>
              <a:rPr lang="en-US" altLang="zh-CN" sz="2800" b="1" dirty="0">
                <a:latin typeface="Arial" panose="020B0604020202020204" pitchFamily="34" charset="0"/>
              </a:rPr>
              <a:t>4”,  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2800" b="1" dirty="0">
                <a:latin typeface="Arial" panose="020B0604020202020204" pitchFamily="34" charset="0"/>
              </a:rPr>
              <a:t>“</a:t>
            </a:r>
            <a:r>
              <a:rPr lang="zh-CN" altLang="en-US" sz="2800" b="1" dirty="0">
                <a:latin typeface="Arial" panose="020B0604020202020204" pitchFamily="34" charset="0"/>
              </a:rPr>
              <a:t>点数为偶数” 等都为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随</a:t>
            </a:r>
            <a:r>
              <a:rPr lang="zh-CN" altLang="en-US" sz="2800" b="1" dirty="0">
                <a:latin typeface="Arial" panose="020B0604020202020204" pitchFamily="34" charset="0"/>
              </a:rPr>
              <a:t>机事件</a:t>
            </a:r>
            <a:r>
              <a:rPr lang="en-US" altLang="zh-CN" sz="2800" b="1" dirty="0">
                <a:latin typeface="Arial" panose="020B0604020202020204" pitchFamily="34" charset="0"/>
              </a:rPr>
              <a:t>. </a:t>
            </a:r>
            <a:r>
              <a:rPr lang="zh-CN" altLang="en-US" sz="2800" b="1" dirty="0">
                <a:latin typeface="Arial" panose="020B0604020202020204" pitchFamily="34" charset="0"/>
              </a:rPr>
              <a:t>可设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2800" b="1" i="1" dirty="0">
                <a:latin typeface="Arial" panose="020B0604020202020204" pitchFamily="34" charset="0"/>
              </a:rPr>
              <a:t>A </a:t>
            </a:r>
            <a:r>
              <a:rPr lang="en-US" altLang="zh-CN" sz="2800" b="1" dirty="0">
                <a:latin typeface="Arial" panose="020B0604020202020204" pitchFamily="34" charset="0"/>
              </a:rPr>
              <a:t>= “</a:t>
            </a:r>
            <a:r>
              <a:rPr lang="zh-CN" altLang="en-US" sz="2800" b="1" dirty="0">
                <a:latin typeface="Arial" panose="020B0604020202020204" pitchFamily="34" charset="0"/>
              </a:rPr>
              <a:t>出现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点”， </a:t>
            </a:r>
            <a:r>
              <a:rPr lang="en-US" altLang="zh-CN" sz="2800" b="1" i="1" dirty="0">
                <a:latin typeface="Arial" panose="020B0604020202020204" pitchFamily="34" charset="0"/>
              </a:rPr>
              <a:t>B</a:t>
            </a:r>
            <a:r>
              <a:rPr lang="en-US" altLang="zh-CN" sz="2800" b="1" dirty="0">
                <a:latin typeface="Arial" panose="020B0604020202020204" pitchFamily="34" charset="0"/>
              </a:rPr>
              <a:t>= “</a:t>
            </a:r>
            <a:r>
              <a:rPr lang="zh-CN" altLang="en-US" sz="2800" b="1" dirty="0">
                <a:latin typeface="Arial" panose="020B0604020202020204" pitchFamily="34" charset="0"/>
              </a:rPr>
              <a:t>点数不大于</a:t>
            </a:r>
            <a:r>
              <a:rPr lang="en-US" altLang="zh-CN" sz="2800" b="1" dirty="0">
                <a:latin typeface="Arial" panose="020B0604020202020204" pitchFamily="34" charset="0"/>
              </a:rPr>
              <a:t>4”, 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en-US" altLang="zh-CN" sz="2800" b="1" i="1" dirty="0">
                <a:latin typeface="Arial" panose="020B0604020202020204" pitchFamily="34" charset="0"/>
              </a:rPr>
              <a:t>C </a:t>
            </a:r>
            <a:r>
              <a:rPr lang="en-US" altLang="zh-CN" sz="2800" b="1" dirty="0">
                <a:latin typeface="Arial" panose="020B0604020202020204" pitchFamily="34" charset="0"/>
              </a:rPr>
              <a:t>= “</a:t>
            </a:r>
            <a:r>
              <a:rPr lang="zh-CN" altLang="en-US" sz="2800" b="1" dirty="0">
                <a:latin typeface="Arial" panose="020B0604020202020204" pitchFamily="34" charset="0"/>
              </a:rPr>
              <a:t>点数为偶数” 等等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2531" name="Rectangle 7"/>
          <p:cNvSpPr/>
          <p:nvPr>
            <p:ph type="title"/>
          </p:nvPr>
        </p:nvSpPr>
        <p:spPr>
          <a:xfrm>
            <a:off x="323850" y="303213"/>
            <a:ext cx="7772400" cy="762000"/>
          </a:xfrm>
        </p:spPr>
        <p:txBody>
          <a:bodyPr vert="horz" wrap="square" lIns="91440" tIns="45720" rIns="91440" bIns="45720" anchor="ctr">
            <a:spAutoFit/>
          </a:bodyPr>
          <a:p>
            <a:r>
              <a:rPr lang="zh-CN" altLang="en-US" b="1" dirty="0">
                <a:solidFill>
                  <a:srgbClr val="0000FF"/>
                </a:solidFill>
              </a:rPr>
              <a:t>实例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900113" y="5084763"/>
            <a:ext cx="7183437" cy="990600"/>
            <a:chOff x="576" y="1488"/>
            <a:chExt cx="4525" cy="624"/>
          </a:xfrm>
        </p:grpSpPr>
        <p:sp>
          <p:nvSpPr>
            <p:cNvPr id="22533" name="Text Box 13"/>
            <p:cNvSpPr txBox="1"/>
            <p:nvPr/>
          </p:nvSpPr>
          <p:spPr>
            <a:xfrm>
              <a:off x="576" y="1666"/>
              <a:ext cx="1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14"/>
            <p:cNvSpPr/>
            <p:nvPr/>
          </p:nvSpPr>
          <p:spPr>
            <a:xfrm>
              <a:off x="1200" y="1680"/>
              <a:ext cx="1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22535" name="Picture 15" descr="4点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50D60"/>
                </a:clrFrom>
                <a:clrTo>
                  <a:srgbClr val="050D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60" y="1488"/>
              <a:ext cx="541" cy="6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/>
          <p:nvPr/>
        </p:nvSpPr>
        <p:spPr>
          <a:xfrm>
            <a:off x="900113" y="955675"/>
            <a:ext cx="7296150" cy="35083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基本事件</a:t>
            </a:r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lang="zh-CN" altLang="zh-CN" sz="2800" b="1" dirty="0">
                <a:latin typeface="Times New Roman" panose="02020603050405020304" pitchFamily="18" charset="0"/>
              </a:rPr>
              <a:t>不能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再分</a:t>
            </a:r>
            <a:r>
              <a:rPr lang="zh-CN" altLang="zh-CN" sz="2800" b="1" dirty="0">
                <a:latin typeface="Times New Roman" panose="02020603050405020304" pitchFamily="18" charset="0"/>
              </a:rPr>
              <a:t>的最简单的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zh-CN" sz="2800" b="1" dirty="0">
                <a:latin typeface="Times New Roman" panose="02020603050405020304" pitchFamily="18" charset="0"/>
              </a:rPr>
              <a:t>机事件，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zh-CN" sz="2800" b="1" dirty="0">
                <a:latin typeface="Times New Roman" panose="02020603050405020304" pitchFamily="18" charset="0"/>
              </a:rPr>
              <a:t>即由一个样本点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组</a:t>
            </a:r>
            <a:r>
              <a:rPr lang="zh-CN" altLang="zh-CN" sz="2800" b="1" dirty="0">
                <a:latin typeface="Times New Roman" panose="02020603050405020304" pitchFamily="18" charset="0"/>
              </a:rPr>
              <a:t>成的单元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素</a:t>
            </a:r>
            <a:r>
              <a:rPr lang="zh-CN" altLang="zh-CN" sz="2800" b="1" dirty="0">
                <a:latin typeface="Times New Roman" panose="02020603050405020304" pitchFamily="18" charset="0"/>
              </a:rPr>
              <a:t>集</a:t>
            </a:r>
            <a:r>
              <a:rPr lang="en-US" altLang="zh-CN" sz="2800" b="1" dirty="0">
                <a:latin typeface="Times New Roman" panose="02020603050405020304" pitchFamily="18" charset="0"/>
              </a:rPr>
              <a:t>A={w}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实例</a:t>
            </a:r>
            <a:r>
              <a:rPr lang="zh-CN" altLang="en-US" sz="2800" b="1" dirty="0">
                <a:latin typeface="Arial" panose="020B0604020202020204" pitchFamily="34" charset="0"/>
              </a:rPr>
              <a:t>    </a:t>
            </a:r>
            <a:r>
              <a:rPr lang="en-US" altLang="zh-CN" sz="2800" b="1" dirty="0">
                <a:latin typeface="Arial" panose="020B0604020202020204" pitchFamily="34" charset="0"/>
              </a:rPr>
              <a:t>A=“</a:t>
            </a:r>
            <a:r>
              <a:rPr lang="zh-CN" altLang="en-US" sz="2800" b="1" dirty="0">
                <a:latin typeface="Arial" panose="020B0604020202020204" pitchFamily="34" charset="0"/>
              </a:rPr>
              <a:t>出现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点”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显然，样本空间就是由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所</a:t>
            </a:r>
            <a:r>
              <a:rPr lang="zh-CN" altLang="en-US" sz="2800" b="1" dirty="0">
                <a:latin typeface="Arial" panose="020B0604020202020204" pitchFamily="34" charset="0"/>
              </a:rPr>
              <a:t>有基本事件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对应的元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素组</a:t>
            </a:r>
            <a:r>
              <a:rPr lang="zh-CN" altLang="en-US" sz="2800" b="1" dirty="0">
                <a:latin typeface="Arial" panose="020B0604020202020204" pitchFamily="34" charset="0"/>
              </a:rPr>
              <a:t>成的集合，每一个基本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事件对应一个基本结果，即每一个基本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事件是一个样本点，为一个单元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素</a:t>
            </a:r>
            <a:r>
              <a:rPr lang="zh-CN" altLang="en-US" sz="2800" b="1" dirty="0">
                <a:latin typeface="Arial" panose="020B0604020202020204" pitchFamily="34" charset="0"/>
              </a:rPr>
              <a:t>集</a:t>
            </a:r>
            <a:r>
              <a:rPr lang="en-US" altLang="zh-CN" sz="2800" b="1" dirty="0">
                <a:latin typeface="Arial" panose="020B0604020202020204" pitchFamily="34" charset="0"/>
              </a:rPr>
              <a:t>{w}.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900113" y="2752725"/>
            <a:ext cx="26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1141" name="Rectangle 5"/>
          <p:cNvSpPr/>
          <p:nvPr/>
        </p:nvSpPr>
        <p:spPr>
          <a:xfrm>
            <a:off x="684213" y="4868863"/>
            <a:ext cx="79216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</a:t>
            </a:r>
            <a:r>
              <a:rPr lang="zh-CN" altLang="en-US" sz="2800" b="1" dirty="0">
                <a:latin typeface="Times New Roman" panose="02020603050405020304" pitchFamily="18" charset="0"/>
              </a:rPr>
              <a:t>合事件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由若干个基本事件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组</a:t>
            </a:r>
            <a:r>
              <a:rPr lang="zh-CN" altLang="en-US" sz="2800" b="1" dirty="0">
                <a:latin typeface="Times New Roman" panose="02020603050405020304" pitchFamily="18" charset="0"/>
              </a:rPr>
              <a:t>合而成的事件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sz="4800" dirty="0">
                <a:solidFill>
                  <a:srgbClr val="FF3300"/>
                </a:solidFill>
                <a:latin typeface="黑体" panose="02010609060101010101" pitchFamily="49" charset="-122"/>
              </a:rPr>
              <a:t>例</a:t>
            </a:r>
            <a:endParaRPr lang="zh-CN" altLang="en-US" sz="4000" dirty="0">
              <a:solidFill>
                <a:srgbClr val="FF3300"/>
              </a:solidFill>
              <a:latin typeface="黑体" panose="02010609060101010101" pitchFamily="49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298132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FF3300"/>
                </a:solidFill>
              </a:rPr>
              <a:t>在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en-US" altLang="zh-CN" b="1" dirty="0"/>
              <a:t> </a:t>
            </a:r>
            <a:r>
              <a:rPr lang="zh-CN" altLang="en-US" b="1" dirty="0"/>
              <a:t>十个数字中任意选取一个，“取得一个数是</a:t>
            </a:r>
            <a:r>
              <a:rPr lang="en-US" altLang="zh-CN" b="1" dirty="0"/>
              <a:t>0”</a:t>
            </a:r>
            <a:r>
              <a:rPr lang="zh-CN" altLang="en-US" b="1" dirty="0"/>
              <a:t>，“取得一个数是</a:t>
            </a:r>
            <a:r>
              <a:rPr lang="en-US" altLang="zh-CN" b="1" dirty="0"/>
              <a:t>1”</a:t>
            </a:r>
            <a:r>
              <a:rPr lang="zh-CN" altLang="en-US" b="1" dirty="0"/>
              <a:t>，“取得一个数是</a:t>
            </a:r>
            <a:r>
              <a:rPr lang="en-US" altLang="zh-CN" b="1" dirty="0"/>
              <a:t>9”</a:t>
            </a:r>
            <a:r>
              <a:rPr lang="zh-CN" altLang="en-US" b="1" dirty="0"/>
              <a:t>都是基本事件，而“取得一个数是</a:t>
            </a:r>
            <a:r>
              <a:rPr lang="en-US" altLang="zh-CN" b="1" dirty="0"/>
              <a:t>3</a:t>
            </a:r>
            <a:r>
              <a:rPr lang="zh-CN" altLang="en-US" b="1" dirty="0"/>
              <a:t>的倍数”是一个</a:t>
            </a:r>
            <a:r>
              <a:rPr lang="zh-CN" altLang="en-US" b="1" dirty="0">
                <a:solidFill>
                  <a:srgbClr val="FF3300"/>
                </a:solidFill>
              </a:rPr>
              <a:t>复</a:t>
            </a:r>
            <a:r>
              <a:rPr lang="zh-CN" altLang="en-US" b="1" dirty="0"/>
              <a:t>合事件，它由“取得一个数是</a:t>
            </a:r>
            <a:r>
              <a:rPr lang="en-US" altLang="zh-CN" b="1" dirty="0"/>
              <a:t>3”</a:t>
            </a:r>
            <a:r>
              <a:rPr lang="zh-CN" altLang="en-US" b="1" dirty="0"/>
              <a:t>，“取得一个数是</a:t>
            </a:r>
            <a:r>
              <a:rPr lang="en-US" altLang="zh-CN" b="1" dirty="0"/>
              <a:t>6”</a:t>
            </a:r>
            <a:r>
              <a:rPr lang="zh-CN" altLang="en-US" b="1" dirty="0"/>
              <a:t>，“取得一个数是</a:t>
            </a:r>
            <a:r>
              <a:rPr lang="en-US" altLang="zh-CN" b="1" dirty="0"/>
              <a:t>9”</a:t>
            </a:r>
            <a:r>
              <a:rPr lang="zh-CN" altLang="en-US" b="1" dirty="0">
                <a:solidFill>
                  <a:srgbClr val="FF3300"/>
                </a:solidFill>
              </a:rPr>
              <a:t>组</a:t>
            </a:r>
            <a:r>
              <a:rPr lang="zh-CN" altLang="en-US" b="1" dirty="0"/>
              <a:t>合而成</a:t>
            </a:r>
            <a:r>
              <a:rPr lang="en-US" altLang="zh-CN" b="1" dirty="0"/>
              <a:t>. 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900113" y="641350"/>
            <a:ext cx="7775575" cy="22463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2736F7"/>
                </a:solidFill>
                <a:latin typeface="Arial" panose="020B0604020202020204" pitchFamily="34" charset="0"/>
              </a:rPr>
              <a:t>必然事件</a:t>
            </a:r>
            <a:r>
              <a:rPr lang="zh-CN" altLang="en-US" sz="2800" b="1" dirty="0">
                <a:latin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随</a:t>
            </a:r>
            <a:r>
              <a:rPr lang="zh-CN" altLang="en-US" sz="2800" b="1" dirty="0">
                <a:latin typeface="Arial" panose="020B0604020202020204" pitchFamily="34" charset="0"/>
              </a:rPr>
              <a:t>机试验中必然会出现的结果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r>
              <a:rPr lang="zh-CN" altLang="en-US" sz="2800" b="1" dirty="0">
                <a:latin typeface="Arial" panose="020B0604020202020204" pitchFamily="34" charset="0"/>
              </a:rPr>
              <a:t>显然               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S</a:t>
            </a:r>
            <a:r>
              <a:rPr lang="zh-CN" altLang="en-US" sz="2800" b="1" dirty="0">
                <a:latin typeface="Arial" panose="020B0604020202020204" pitchFamily="34" charset="0"/>
              </a:rPr>
              <a:t>为必然事件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r>
              <a:rPr lang="zh-CN" altLang="en-US" sz="2800" b="1" dirty="0">
                <a:latin typeface="Arial" panose="020B0604020202020204" pitchFamily="34" charset="0"/>
              </a:rPr>
              <a:t>（包含了试验的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所</a:t>
            </a:r>
            <a:r>
              <a:rPr lang="zh-CN" altLang="en-US" sz="2800" b="1" dirty="0">
                <a:latin typeface="Arial" panose="020B0604020202020204" pitchFamily="34" charset="0"/>
              </a:rPr>
              <a:t>有基本结果）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实例   </a:t>
            </a:r>
            <a:r>
              <a:rPr lang="zh-CN" altLang="en-US" sz="2800" b="1" dirty="0">
                <a:latin typeface="Arial" panose="020B0604020202020204" pitchFamily="34" charset="0"/>
              </a:rPr>
              <a:t>上述试验中 “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点数不大于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800" b="1" dirty="0">
                <a:latin typeface="Arial" panose="020B0604020202020204" pitchFamily="34" charset="0"/>
              </a:rPr>
              <a:t>” </a:t>
            </a:r>
            <a:r>
              <a:rPr lang="zh-CN" altLang="en-US" sz="2800" b="1" dirty="0">
                <a:latin typeface="Arial" panose="020B0604020202020204" pitchFamily="34" charset="0"/>
              </a:rPr>
              <a:t>就是必然事件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299" name="Rectangle 3"/>
          <p:cNvSpPr/>
          <p:nvPr/>
        </p:nvSpPr>
        <p:spPr>
          <a:xfrm>
            <a:off x="539750" y="2349500"/>
            <a:ext cx="80010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2736F7"/>
                </a:solidFill>
                <a:latin typeface="Arial" panose="020B0604020202020204" pitchFamily="34" charset="0"/>
              </a:rPr>
              <a:t>不可能事件</a:t>
            </a:r>
            <a:r>
              <a:rPr lang="zh-CN" altLang="en-US" sz="2800" b="1" dirty="0">
                <a:latin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随</a:t>
            </a:r>
            <a:r>
              <a:rPr lang="zh-CN" altLang="en-US" sz="2800" b="1" dirty="0">
                <a:latin typeface="Arial" panose="020B0604020202020204" pitchFamily="34" charset="0"/>
              </a:rPr>
              <a:t>机试验中不可能出现的结果</a:t>
            </a:r>
            <a:r>
              <a:rPr lang="en-US" altLang="zh-CN" sz="2800" b="1" dirty="0">
                <a:latin typeface="Arial" panose="020B0604020202020204" pitchFamily="34" charset="0"/>
              </a:rPr>
              <a:t>—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不含任何样本点，记为 </a:t>
            </a:r>
            <a:r>
              <a:rPr lang="ru-RU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实例   </a:t>
            </a:r>
            <a:r>
              <a:rPr lang="zh-CN" altLang="en-US" sz="2800" b="1" dirty="0">
                <a:latin typeface="Arial" panose="020B0604020202020204" pitchFamily="34" charset="0"/>
              </a:rPr>
              <a:t>上述试验中 “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点数大于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800" b="1" dirty="0">
                <a:latin typeface="Arial" panose="020B0604020202020204" pitchFamily="34" charset="0"/>
              </a:rPr>
              <a:t>” </a:t>
            </a:r>
            <a:r>
              <a:rPr lang="zh-CN" altLang="en-US" sz="2800" b="1" dirty="0">
                <a:latin typeface="Arial" panose="020B0604020202020204" pitchFamily="34" charset="0"/>
              </a:rPr>
              <a:t>就是不可能事件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55304" name="Rectangle 8"/>
          <p:cNvSpPr/>
          <p:nvPr/>
        </p:nvSpPr>
        <p:spPr>
          <a:xfrm>
            <a:off x="468313" y="4365625"/>
            <a:ext cx="7543800" cy="1768475"/>
          </a:xfrm>
          <a:prstGeom prst="rect">
            <a:avLst/>
          </a:prstGeom>
          <a:solidFill>
            <a:srgbClr val="993366"/>
          </a:solidFill>
          <a:ln w="76200" cap="sq" cmpd="tri">
            <a:solidFill>
              <a:srgbClr val="003366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注：必然事件，不可能事件，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zh-CN" sz="2800" b="1" dirty="0">
                <a:latin typeface="Times New Roman" panose="02020603050405020304" pitchFamily="18" charset="0"/>
              </a:rPr>
              <a:t>机事件都与试验条件有关，将必然事件与不可能事件作为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zh-CN" sz="2800" b="1" dirty="0">
                <a:latin typeface="Times New Roman" panose="02020603050405020304" pitchFamily="18" charset="0"/>
              </a:rPr>
              <a:t>机事件的两个极端情况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Rectangle 2"/>
          <p:cNvSpPr/>
          <p:nvPr/>
        </p:nvSpPr>
        <p:spPr>
          <a:xfrm>
            <a:off x="914400" y="968375"/>
            <a:ext cx="68262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机试验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机事件的关系</a:t>
            </a:r>
            <a:endParaRPr lang="zh-CN" altLang="en-US" sz="2800" b="1" dirty="0">
              <a:solidFill>
                <a:srgbClr val="2736F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9" name="Rectangle 3"/>
          <p:cNvSpPr/>
          <p:nvPr/>
        </p:nvSpPr>
        <p:spPr>
          <a:xfrm>
            <a:off x="914400" y="1666875"/>
            <a:ext cx="7620000" cy="1158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每一个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en-US" sz="2800" b="1" dirty="0">
                <a:latin typeface="Times New Roman" panose="02020603050405020304" pitchFamily="18" charset="0"/>
              </a:rPr>
              <a:t>机试验相应地有一个样本空间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样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本空间的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</a:t>
            </a:r>
            <a:r>
              <a:rPr lang="zh-CN" altLang="en-US" sz="2800" b="1" dirty="0">
                <a:latin typeface="Times New Roman" panose="02020603050405020304" pitchFamily="18" charset="0"/>
              </a:rPr>
              <a:t>集就是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en-US" sz="2800" b="1" dirty="0">
                <a:latin typeface="Times New Roman" panose="02020603050405020304" pitchFamily="18" charset="0"/>
              </a:rPr>
              <a:t>机事件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4"/>
          <p:cNvSpPr/>
          <p:nvPr/>
        </p:nvSpPr>
        <p:spPr>
          <a:xfrm>
            <a:off x="914400" y="3124200"/>
            <a:ext cx="17859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en-US" sz="2800" b="1" dirty="0">
                <a:latin typeface="Times New Roman" panose="02020603050405020304" pitchFamily="18" charset="0"/>
              </a:rPr>
              <a:t>机试验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1" name="Line 5"/>
          <p:cNvSpPr/>
          <p:nvPr/>
        </p:nvSpPr>
        <p:spPr>
          <a:xfrm>
            <a:off x="2514600" y="3429000"/>
            <a:ext cx="8382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032" name="Rectangle 6"/>
          <p:cNvSpPr/>
          <p:nvPr/>
        </p:nvSpPr>
        <p:spPr>
          <a:xfrm>
            <a:off x="3276600" y="3124200"/>
            <a:ext cx="1871663" cy="520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样本空间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33" name="Group 7"/>
          <p:cNvGrpSpPr/>
          <p:nvPr/>
        </p:nvGrpSpPr>
        <p:grpSpPr>
          <a:xfrm>
            <a:off x="4876800" y="2895600"/>
            <a:ext cx="1423988" cy="533400"/>
            <a:chOff x="3408" y="2016"/>
            <a:chExt cx="672" cy="336"/>
          </a:xfrm>
        </p:grpSpPr>
        <p:sp>
          <p:nvSpPr>
            <p:cNvPr id="1044" name="Line 8"/>
            <p:cNvSpPr/>
            <p:nvPr/>
          </p:nvSpPr>
          <p:spPr>
            <a:xfrm>
              <a:off x="3408" y="2352"/>
              <a:ext cx="67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45" name="Rectangle 9"/>
            <p:cNvSpPr/>
            <p:nvPr/>
          </p:nvSpPr>
          <p:spPr>
            <a:xfrm>
              <a:off x="3456" y="2016"/>
              <a:ext cx="56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子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" name="Rectangle 10"/>
          <p:cNvSpPr/>
          <p:nvPr/>
        </p:nvSpPr>
        <p:spPr>
          <a:xfrm>
            <a:off x="5943600" y="3124200"/>
            <a:ext cx="2012950" cy="520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</a:t>
            </a:r>
            <a:r>
              <a:rPr lang="zh-CN" altLang="en-US" sz="2800" b="1" dirty="0">
                <a:latin typeface="Times New Roman" panose="02020603050405020304" pitchFamily="18" charset="0"/>
              </a:rPr>
              <a:t>机事件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35" name="Group 11"/>
          <p:cNvGrpSpPr/>
          <p:nvPr/>
        </p:nvGrpSpPr>
        <p:grpSpPr>
          <a:xfrm>
            <a:off x="2590800" y="3962400"/>
            <a:ext cx="914400" cy="2203450"/>
            <a:chOff x="1968" y="2592"/>
            <a:chExt cx="576" cy="1288"/>
          </a:xfrm>
        </p:grpSpPr>
        <p:sp>
          <p:nvSpPr>
            <p:cNvPr id="1043" name="Text Box 12"/>
            <p:cNvSpPr txBox="1"/>
            <p:nvPr/>
          </p:nvSpPr>
          <p:spPr>
            <a:xfrm>
              <a:off x="1968" y="2736"/>
              <a:ext cx="385" cy="9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algn="l"/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随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机事件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" name="Object 13"/>
            <p:cNvGraphicFramePr/>
            <p:nvPr/>
          </p:nvGraphicFramePr>
          <p:xfrm>
            <a:off x="2304" y="259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81000" imgH="2044065" progId="Equation.3">
                    <p:embed/>
                  </p:oleObj>
                </mc:Choice>
                <mc:Fallback>
                  <p:oleObj name="" r:id="rId1" imgW="381000" imgH="20440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259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" name="Rectangle 14"/>
          <p:cNvSpPr/>
          <p:nvPr/>
        </p:nvSpPr>
        <p:spPr>
          <a:xfrm>
            <a:off x="3211513" y="38862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基本事件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37" name="Rectangle 15"/>
          <p:cNvSpPr/>
          <p:nvPr/>
        </p:nvSpPr>
        <p:spPr>
          <a:xfrm>
            <a:off x="3059113" y="4953000"/>
            <a:ext cx="179228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 必然事件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38" name="Rectangle 16"/>
          <p:cNvSpPr/>
          <p:nvPr/>
        </p:nvSpPr>
        <p:spPr>
          <a:xfrm>
            <a:off x="3211513" y="5486400"/>
            <a:ext cx="197008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不可能事件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39" name="Rectangle 17"/>
          <p:cNvSpPr/>
          <p:nvPr/>
        </p:nvSpPr>
        <p:spPr>
          <a:xfrm>
            <a:off x="3211513" y="4419600"/>
            <a:ext cx="16065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复</a:t>
            </a:r>
            <a:r>
              <a:rPr lang="zh-CN" altLang="en-US" sz="2800" b="1" dirty="0">
                <a:latin typeface="宋体" panose="02010600030101010101" pitchFamily="2" charset="-122"/>
              </a:rPr>
              <a:t>合事件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040" name="Group 18"/>
          <p:cNvGrpSpPr/>
          <p:nvPr/>
        </p:nvGrpSpPr>
        <p:grpSpPr>
          <a:xfrm>
            <a:off x="4419600" y="5029200"/>
            <a:ext cx="3787775" cy="977900"/>
            <a:chOff x="3120" y="3216"/>
            <a:chExt cx="2386" cy="616"/>
          </a:xfrm>
        </p:grpSpPr>
        <p:graphicFrame>
          <p:nvGraphicFramePr>
            <p:cNvPr id="1026" name="Object 19"/>
            <p:cNvGraphicFramePr/>
            <p:nvPr/>
          </p:nvGraphicFramePr>
          <p:xfrm>
            <a:off x="3120" y="3216"/>
            <a:ext cx="8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381000" imgH="977265" progId="Equation.3">
                    <p:embed/>
                  </p:oleObj>
                </mc:Choice>
                <mc:Fallback>
                  <p:oleObj name="" r:id="rId3" imgW="381000" imgH="9772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3216"/>
                          <a:ext cx="88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Text Box 20"/>
            <p:cNvSpPr txBox="1"/>
            <p:nvPr/>
          </p:nvSpPr>
          <p:spPr>
            <a:xfrm>
              <a:off x="3936" y="3378"/>
              <a:ext cx="157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互为对立事件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1" name="Rectangle 21"/>
          <p:cNvSpPr/>
          <p:nvPr/>
        </p:nvSpPr>
        <p:spPr>
          <a:xfrm>
            <a:off x="971550" y="549275"/>
            <a:ext cx="1512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Rectangle 2"/>
          <p:cNvSpPr/>
          <p:nvPr/>
        </p:nvSpPr>
        <p:spPr>
          <a:xfrm>
            <a:off x="827088" y="1006475"/>
            <a:ext cx="6584950" cy="22272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二、随</a:t>
            </a:r>
            <a:r>
              <a:rPr lang="zh-CN" altLang="en-US" sz="2800" b="1" dirty="0">
                <a:solidFill>
                  <a:srgbClr val="0033CC"/>
                </a:solidFill>
                <a:latin typeface="Arial" panose="020B0604020202020204" pitchFamily="34" charset="0"/>
              </a:rPr>
              <a:t>机事件间的关系及运</a:t>
            </a: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</a:rPr>
              <a:t>算</a:t>
            </a:r>
            <a:endParaRPr lang="zh-CN" altLang="en-US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28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800" dirty="0">
                <a:latin typeface="Arial" panose="020B0604020202020204" pitchFamily="34" charset="0"/>
              </a:rPr>
              <a:t>事件是集合，就可以用集合间的关系和运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算</a:t>
            </a:r>
            <a:r>
              <a:rPr lang="zh-CN" altLang="en-US" sz="2800" dirty="0">
                <a:latin typeface="Arial" panose="020B0604020202020204" pitchFamily="34" charset="0"/>
              </a:rPr>
              <a:t>来处理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latin typeface="Arial" panose="020B0604020202020204" pitchFamily="34" charset="0"/>
              </a:rPr>
              <a:t>我们结合       图来学习：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algn="l"/>
            <a:endParaRPr lang="zh-CN" altLang="en-US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50" name="Object 4"/>
          <p:cNvGraphicFramePr/>
          <p:nvPr/>
        </p:nvGraphicFramePr>
        <p:xfrm>
          <a:off x="539750" y="3500438"/>
          <a:ext cx="79930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439025" imgH="1002665" progId="Equation.3">
                  <p:embed/>
                </p:oleObj>
              </mc:Choice>
              <mc:Fallback>
                <p:oleObj name="" r:id="rId1" imgW="7439025" imgH="10026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500438"/>
                        <a:ext cx="7993063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/>
          <p:nvPr/>
        </p:nvGraphicFramePr>
        <p:xfrm>
          <a:off x="3851275" y="2276475"/>
          <a:ext cx="4429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90500" imgH="215900" progId="Equation.3">
                  <p:embed/>
                </p:oleObj>
              </mc:Choice>
              <mc:Fallback>
                <p:oleObj name="" r:id="rId3" imgW="1905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2276475"/>
                        <a:ext cx="44291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演示</Application>
  <PresentationFormat>全屏显示(4:3)</PresentationFormat>
  <Paragraphs>333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66</vt:i4>
      </vt:variant>
      <vt:variant>
        <vt:lpstr>幻灯片标题</vt:lpstr>
      </vt:variant>
      <vt:variant>
        <vt:i4>29</vt:i4>
      </vt:variant>
    </vt:vector>
  </HeadingPairs>
  <TitlesOfParts>
    <vt:vector size="104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华文宋体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概率论与数理统计及其应用</vt:lpstr>
      <vt:lpstr>第二节　随机事件</vt:lpstr>
      <vt:lpstr>一、随机事件的概念</vt:lpstr>
      <vt:lpstr>实例</vt:lpstr>
      <vt:lpstr>PowerPoint 演示文稿</vt:lpstr>
      <vt:lpstr>例</vt:lpstr>
      <vt:lpstr>PowerPoint 演示文稿</vt:lpstr>
      <vt:lpstr>PowerPoint 演示文稿</vt:lpstr>
      <vt:lpstr>PowerPoint 演示文稿</vt:lpstr>
      <vt:lpstr>二、随机事件间的关系及运算（续）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</dc:title>
  <dc:creator>何蓉华</dc:creator>
  <cp:lastModifiedBy>何鹏</cp:lastModifiedBy>
  <cp:revision>96</cp:revision>
  <dcterms:created xsi:type="dcterms:W3CDTF">2009-08-02T07:56:00Z</dcterms:created>
  <dcterms:modified xsi:type="dcterms:W3CDTF">2020-02-23T12:51:53Z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