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09" r:id="rId2"/>
    <p:sldId id="310" r:id="rId3"/>
    <p:sldId id="311" r:id="rId4"/>
    <p:sldId id="436" r:id="rId5"/>
    <p:sldId id="435" r:id="rId6"/>
    <p:sldId id="426" r:id="rId7"/>
    <p:sldId id="313" r:id="rId8"/>
    <p:sldId id="438" r:id="rId9"/>
    <p:sldId id="439" r:id="rId10"/>
    <p:sldId id="315" r:id="rId11"/>
    <p:sldId id="440" r:id="rId12"/>
    <p:sldId id="331" r:id="rId13"/>
    <p:sldId id="304" r:id="rId14"/>
    <p:sldId id="305" r:id="rId15"/>
    <p:sldId id="306" r:id="rId16"/>
    <p:sldId id="328" r:id="rId17"/>
    <p:sldId id="300" r:id="rId18"/>
    <p:sldId id="277" r:id="rId19"/>
    <p:sldId id="302" r:id="rId20"/>
    <p:sldId id="329" r:id="rId21"/>
    <p:sldId id="303" r:id="rId22"/>
    <p:sldId id="330" r:id="rId23"/>
    <p:sldId id="33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38"/>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BAE7C-5A99-4440-8401-23F7DCC5DADF}" type="datetimeFigureOut">
              <a:rPr kumimoji="1" lang="zh-CN" altLang="en-US" smtClean="0"/>
              <a:t>2023/9/12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C131-1BDC-D441-ADD0-978B1285B51C}" type="slidenum">
              <a:rPr kumimoji="1" lang="zh-CN" altLang="en-US" smtClean="0"/>
              <a:t>‹#›</a:t>
            </a:fld>
            <a:endParaRPr kumimoji="1" lang="zh-CN" altLang="en-US"/>
          </a:p>
        </p:txBody>
      </p:sp>
    </p:spTree>
    <p:extLst>
      <p:ext uri="{BB962C8B-B14F-4D97-AF65-F5344CB8AC3E}">
        <p14:creationId xmlns:p14="http://schemas.microsoft.com/office/powerpoint/2010/main" val="65307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BC2C131-1BDC-D441-ADD0-978B1285B51C}" type="slidenum">
              <a:rPr kumimoji="1" lang="zh-CN" altLang="en-US" smtClean="0"/>
              <a:t>8</a:t>
            </a:fld>
            <a:endParaRPr kumimoji="1" lang="zh-CN" altLang="en-US"/>
          </a:p>
        </p:txBody>
      </p:sp>
    </p:spTree>
    <p:extLst>
      <p:ext uri="{BB962C8B-B14F-4D97-AF65-F5344CB8AC3E}">
        <p14:creationId xmlns:p14="http://schemas.microsoft.com/office/powerpoint/2010/main" val="55492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D043-E052-3A78-8602-39BC56770F2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549CB1-4321-EFBE-81F1-9D66515E8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F979F5A-62C8-C04E-1736-910A31F55D28}"/>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494415D2-B35D-68A9-C313-DA5597D6AE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6C65AF-347D-2F45-F9D6-0B0479A01A28}"/>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8189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ED757-5A66-AB4E-F64B-A90130BFA9B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081B1C8-0427-8C23-61E4-09C996D370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70F8E2-C15B-F23A-9EF8-C871CD6765B9}"/>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5D7D49A7-CA20-E7B5-E8AF-F5F1F29BE8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11CB3F-98BD-C715-7C42-402E67403A6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6366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BCA205-18E1-78E8-78A7-038A1F0B4F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C3CB47-D2FF-D943-EDDE-3F3719901C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A49F1A-48C4-33EF-0A03-7D7964425BC7}"/>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F0779AE5-B8EA-38CF-1A69-9CF36D91FF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B3DBBD-9711-A6E4-E94B-50F7C7575111}"/>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85563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8BF6C-E831-2E6B-52AE-3ADD243E3B1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853118-6965-BD0A-8E87-49C53FD1BB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5679D6-E51B-9621-58B3-86C0C984A546}"/>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DAF959DE-BCD2-DBD3-4F5E-92D27D5A00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DD1F9D-2744-67EA-EC17-881D1835AE4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22094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D4D92-B7B2-CD5D-4ED8-9949E1AD6B2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47EC9DB-CEAA-DC34-9A2A-B3C6A1C74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91092D-98EA-2B3E-97FE-03590810C2D6}"/>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DEB05E2F-E79F-8F6E-21E8-3556094A68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B19C02-6811-643D-66EE-15EEB6786053}"/>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367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9344-B14F-BE79-84E3-240686A27F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3581C0F-63CA-1AD7-F52F-99DBC09454F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EF84176-6A82-68A7-180D-055DBAE7C23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9B1A84F-1421-0149-A301-58D27296DF86}"/>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6" name="页脚占位符 5">
            <a:extLst>
              <a:ext uri="{FF2B5EF4-FFF2-40B4-BE49-F238E27FC236}">
                <a16:creationId xmlns:a16="http://schemas.microsoft.com/office/drawing/2014/main" id="{A3AF652D-56E6-2AB5-A632-405F5476B3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F89DCA-7D12-B46A-0DDE-8D686B924A17}"/>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1675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42079-DA55-EA3F-0338-D54F15C62C3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501C9-028F-5ADD-D762-55CFAB5C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7A6A2E-A240-FCAF-CBCC-3BB52E88E01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3588F13-7E92-6C03-5B99-CBB621DF7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6FC7F13-7727-1236-C9DA-BD96C4EECE4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17AD0F5-7006-D640-38E4-6EE575F6A12C}"/>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8" name="页脚占位符 7">
            <a:extLst>
              <a:ext uri="{FF2B5EF4-FFF2-40B4-BE49-F238E27FC236}">
                <a16:creationId xmlns:a16="http://schemas.microsoft.com/office/drawing/2014/main" id="{58908E3F-DFB7-F060-F914-7D944888F72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DEA6C9B-CB7F-6EB6-E16D-9AC5F6B16C46}"/>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79339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43B6E-1845-8336-2117-DC51C20D48E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5F4BABF-DEA4-6C4D-15B3-2DEE0A8E67D2}"/>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4" name="页脚占位符 3">
            <a:extLst>
              <a:ext uri="{FF2B5EF4-FFF2-40B4-BE49-F238E27FC236}">
                <a16:creationId xmlns:a16="http://schemas.microsoft.com/office/drawing/2014/main" id="{0D6396E9-33EB-8125-77EE-982FA3F9C2B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EB0A876-62AE-7B8C-1373-2FA8DE75C8D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424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7925E8-C2DB-21B0-8439-066730C6A1E9}"/>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3" name="页脚占位符 2">
            <a:extLst>
              <a:ext uri="{FF2B5EF4-FFF2-40B4-BE49-F238E27FC236}">
                <a16:creationId xmlns:a16="http://schemas.microsoft.com/office/drawing/2014/main" id="{0B558523-DFFF-A087-D262-D3DADC3FF80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927FD1E-5A2A-5AEB-2D3C-EE8799D085CB}"/>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8160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CAE07-4E23-C2B0-90DF-6B2EF7728A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498BEA-9858-E406-58C0-7947610A9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28047AD-766B-0AF4-89A2-1D47B5A13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B6EB70D-C80C-F3E1-ABD2-286550C9A179}"/>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6" name="页脚占位符 5">
            <a:extLst>
              <a:ext uri="{FF2B5EF4-FFF2-40B4-BE49-F238E27FC236}">
                <a16:creationId xmlns:a16="http://schemas.microsoft.com/office/drawing/2014/main" id="{5AA47CD3-BE38-16BF-A7E6-5E7319668D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60BD48-F3EF-12CC-AEEF-5828FABD49CA}"/>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9150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7A3E2-E7AA-708B-BBCD-5FC203648DA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F21398C-8ABB-697D-464E-79B310294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53D4DF4-713A-6485-CFF9-9D271D1BD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494DEF-2A15-F065-583E-797A5787F619}"/>
              </a:ext>
            </a:extLst>
          </p:cNvPr>
          <p:cNvSpPr>
            <a:spLocks noGrp="1"/>
          </p:cNvSpPr>
          <p:nvPr>
            <p:ph type="dt" sz="half" idx="10"/>
          </p:nvPr>
        </p:nvSpPr>
        <p:spPr/>
        <p:txBody>
          <a:bodyPr/>
          <a:lstStyle/>
          <a:p>
            <a:fld id="{62798B73-DA73-4D49-B9B8-D2DD0A509BC7}" type="datetimeFigureOut">
              <a:rPr kumimoji="1" lang="zh-CN" altLang="en-US" smtClean="0"/>
              <a:t>2023/9/12</a:t>
            </a:fld>
            <a:endParaRPr kumimoji="1" lang="zh-CN" altLang="en-US"/>
          </a:p>
        </p:txBody>
      </p:sp>
      <p:sp>
        <p:nvSpPr>
          <p:cNvPr id="6" name="页脚占位符 5">
            <a:extLst>
              <a:ext uri="{FF2B5EF4-FFF2-40B4-BE49-F238E27FC236}">
                <a16:creationId xmlns:a16="http://schemas.microsoft.com/office/drawing/2014/main" id="{03F0B0FC-5836-6156-99CB-DDC45FF59F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92CC3E-0B17-AD80-AF17-C2B7246D65F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64195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714597-D356-5BB5-E9C8-D9DF67CE2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E2691B7-5D21-F332-F368-62E6A2905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6ACEFA-2C18-B6D8-F876-E1779CD2E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98B73-DA73-4D49-B9B8-D2DD0A509BC7}" type="datetimeFigureOut">
              <a:rPr kumimoji="1" lang="zh-CN" altLang="en-US" smtClean="0"/>
              <a:t>2023/9/12</a:t>
            </a:fld>
            <a:endParaRPr kumimoji="1" lang="zh-CN" altLang="en-US"/>
          </a:p>
        </p:txBody>
      </p:sp>
      <p:sp>
        <p:nvSpPr>
          <p:cNvPr id="5" name="页脚占位符 4">
            <a:extLst>
              <a:ext uri="{FF2B5EF4-FFF2-40B4-BE49-F238E27FC236}">
                <a16:creationId xmlns:a16="http://schemas.microsoft.com/office/drawing/2014/main" id="{849449BB-E3F1-98A0-71DD-E2678E1DE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E6C21A1-557C-E346-75D3-DBD54E4F3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502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emf"/><Relationship Id="rId18" Type="http://schemas.openxmlformats.org/officeDocument/2006/relationships/image" Target="../media/image10.png"/><Relationship Id="rId3" Type="http://schemas.openxmlformats.org/officeDocument/2006/relationships/image" Target="../media/image1.emf"/><Relationship Id="rId7" Type="http://schemas.openxmlformats.org/officeDocument/2006/relationships/image" Target="../media/image2.emf"/><Relationship Id="rId12" Type="http://schemas.openxmlformats.org/officeDocument/2006/relationships/oleObject" Target="../embeddings/oleObject7.bin"/><Relationship Id="rId17" Type="http://schemas.openxmlformats.org/officeDocument/2006/relationships/image" Target="../media/image9.png"/><Relationship Id="rId2" Type="http://schemas.openxmlformats.org/officeDocument/2006/relationships/oleObject" Target="../embeddings/oleObject1.bin"/><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4.emf"/><Relationship Id="rId5" Type="http://schemas.openxmlformats.org/officeDocument/2006/relationships/oleObject" Target="../embeddings/oleObject3.bin"/><Relationship Id="rId15" Type="http://schemas.openxmlformats.org/officeDocument/2006/relationships/image" Target="../media/image7.png"/><Relationship Id="rId10" Type="http://schemas.openxmlformats.org/officeDocument/2006/relationships/oleObject" Target="../embeddings/oleObject6.bin"/><Relationship Id="rId4" Type="http://schemas.openxmlformats.org/officeDocument/2006/relationships/oleObject" Target="../embeddings/oleObject2.bin"/><Relationship Id="rId9" Type="http://schemas.openxmlformats.org/officeDocument/2006/relationships/image" Target="../media/image3.emf"/><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emf"/><Relationship Id="rId18" Type="http://schemas.openxmlformats.org/officeDocument/2006/relationships/oleObject" Target="../embeddings/oleObject6.bin"/><Relationship Id="rId3" Type="http://schemas.openxmlformats.org/officeDocument/2006/relationships/image" Target="../media/image11.emf"/><Relationship Id="rId7" Type="http://schemas.openxmlformats.org/officeDocument/2006/relationships/oleObject" Target="../embeddings/oleObject3.bin"/><Relationship Id="rId12" Type="http://schemas.openxmlformats.org/officeDocument/2006/relationships/oleObject" Target="../embeddings/oleObject10.bin"/><Relationship Id="rId17" Type="http://schemas.openxmlformats.org/officeDocument/2006/relationships/image" Target="../media/image3.emf"/><Relationship Id="rId2" Type="http://schemas.openxmlformats.org/officeDocument/2006/relationships/oleObject" Target="../embeddings/oleObject8.bin"/><Relationship Id="rId16" Type="http://schemas.openxmlformats.org/officeDocument/2006/relationships/oleObject" Target="../embeddings/oleObject5.bin"/><Relationship Id="rId20"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13.emf"/><Relationship Id="rId10" Type="http://schemas.openxmlformats.org/officeDocument/2006/relationships/oleObject" Target="../embeddings/oleObject9.bin"/><Relationship Id="rId19"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image" Target="../media/image2.emf"/><Relationship Id="rId1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0897CFC-AF43-A326-F086-F124409FE7FD}"/>
              </a:ext>
            </a:extLst>
          </p:cNvPr>
          <p:cNvGrpSpPr/>
          <p:nvPr/>
        </p:nvGrpSpPr>
        <p:grpSpPr>
          <a:xfrm>
            <a:off x="0" y="1871780"/>
            <a:ext cx="8825948" cy="2283308"/>
            <a:chOff x="0" y="1685925"/>
            <a:chExt cx="3900487" cy="2757487"/>
          </a:xfrm>
        </p:grpSpPr>
        <p:sp>
          <p:nvSpPr>
            <p:cNvPr id="5" name="矩形 4">
              <a:extLst>
                <a:ext uri="{FF2B5EF4-FFF2-40B4-BE49-F238E27FC236}">
                  <a16:creationId xmlns:a16="http://schemas.microsoft.com/office/drawing/2014/main" id="{82A02EA2-38D7-72A7-74D5-31E612043C06}"/>
                </a:ext>
              </a:extLst>
            </p:cNvPr>
            <p:cNvSpPr/>
            <p:nvPr/>
          </p:nvSpPr>
          <p:spPr>
            <a:xfrm>
              <a:off x="0" y="1685925"/>
              <a:ext cx="2614613" cy="27574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4800" dirty="0">
                  <a:solidFill>
                    <a:schemeClr val="bg1"/>
                  </a:solidFill>
                  <a:latin typeface="Microsoft YaHei" panose="020B0503020204020204" pitchFamily="34" charset="-122"/>
                  <a:ea typeface="Microsoft YaHei" panose="020B0503020204020204" pitchFamily="34" charset="-122"/>
                </a:rPr>
                <a:t>供应链管理</a:t>
              </a:r>
            </a:p>
          </p:txBody>
        </p:sp>
        <p:sp>
          <p:nvSpPr>
            <p:cNvPr id="6" name="三角形 5">
              <a:extLst>
                <a:ext uri="{FF2B5EF4-FFF2-40B4-BE49-F238E27FC236}">
                  <a16:creationId xmlns:a16="http://schemas.microsoft.com/office/drawing/2014/main" id="{B54A945B-716F-1756-1C69-2640FD2637F3}"/>
                </a:ext>
              </a:extLst>
            </p:cNvPr>
            <p:cNvSpPr/>
            <p:nvPr/>
          </p:nvSpPr>
          <p:spPr>
            <a:xfrm rot="5400000">
              <a:off x="1878806" y="2421732"/>
              <a:ext cx="2757487" cy="1285874"/>
            </a:xfrm>
            <a:prstGeom prst="triangle">
              <a:avLst>
                <a:gd name="adj" fmla="val 4758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a:extLst>
              <a:ext uri="{FF2B5EF4-FFF2-40B4-BE49-F238E27FC236}">
                <a16:creationId xmlns:a16="http://schemas.microsoft.com/office/drawing/2014/main" id="{55FD8069-B235-7211-A80F-7E0972BF3C49}"/>
              </a:ext>
            </a:extLst>
          </p:cNvPr>
          <p:cNvSpPr txBox="1"/>
          <p:nvPr/>
        </p:nvSpPr>
        <p:spPr>
          <a:xfrm>
            <a:off x="7215188" y="4657725"/>
            <a:ext cx="3647152" cy="1200329"/>
          </a:xfrm>
          <a:prstGeom prst="rect">
            <a:avLst/>
          </a:prstGeom>
          <a:noFill/>
        </p:spPr>
        <p:txBody>
          <a:bodyPr wrap="none" rtlCol="0">
            <a:spAutoFit/>
          </a:bodyPr>
          <a:lstStyle/>
          <a:p>
            <a:r>
              <a:rPr kumimoji="1" lang="zh-CN" altLang="en-US" dirty="0"/>
              <a:t>第一次课：课程介绍与供应链概念</a:t>
            </a:r>
            <a:endParaRPr kumimoji="1" lang="en-US" altLang="zh-CN" dirty="0"/>
          </a:p>
          <a:p>
            <a:r>
              <a:rPr kumimoji="1" lang="zh-CN" altLang="en-US" dirty="0"/>
              <a:t>                    曾思瑜</a:t>
            </a:r>
            <a:endParaRPr kumimoji="1" lang="en-US" altLang="zh-CN" dirty="0"/>
          </a:p>
          <a:p>
            <a:r>
              <a:rPr kumimoji="1" lang="en-US" altLang="zh-CN" dirty="0"/>
              <a:t>QQ</a:t>
            </a:r>
            <a:r>
              <a:rPr kumimoji="1" lang="zh-CN" altLang="en-US" dirty="0"/>
              <a:t>：</a:t>
            </a:r>
            <a:r>
              <a:rPr kumimoji="1" lang="en-US" altLang="zh-CN" dirty="0"/>
              <a:t>853000512</a:t>
            </a:r>
          </a:p>
          <a:p>
            <a:r>
              <a:rPr kumimoji="1" lang="zh-CN" altLang="en-US" dirty="0"/>
              <a:t>联系电话：</a:t>
            </a:r>
            <a:r>
              <a:rPr kumimoji="1" lang="en-US" altLang="zh-CN" dirty="0"/>
              <a:t>18108166659</a:t>
            </a:r>
            <a:endParaRPr kumimoji="1" lang="zh-CN" altLang="en-US" dirty="0"/>
          </a:p>
        </p:txBody>
      </p:sp>
    </p:spTree>
    <p:extLst>
      <p:ext uri="{BB962C8B-B14F-4D97-AF65-F5344CB8AC3E}">
        <p14:creationId xmlns:p14="http://schemas.microsoft.com/office/powerpoint/2010/main" val="2959719977"/>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56FA5F5-D5F3-6C16-0B78-97092C9B411B}"/>
              </a:ext>
            </a:extLst>
          </p:cNvPr>
          <p:cNvSpPr>
            <a:spLocks noGrp="1"/>
          </p:cNvSpPr>
          <p:nvPr>
            <p:ph type="title"/>
          </p:nvPr>
        </p:nvSpPr>
        <p:spPr>
          <a:xfrm>
            <a:off x="1981200" y="-71438"/>
            <a:ext cx="8229600" cy="1143001"/>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供应链的结构模型</a:t>
            </a:r>
          </a:p>
        </p:txBody>
      </p:sp>
      <p:sp>
        <p:nvSpPr>
          <p:cNvPr id="3" name="日期占位符 2">
            <a:extLst>
              <a:ext uri="{FF2B5EF4-FFF2-40B4-BE49-F238E27FC236}">
                <a16:creationId xmlns:a16="http://schemas.microsoft.com/office/drawing/2014/main" id="{A1962BDB-CE2E-6CEA-050D-7AA3FFEF16DB}"/>
              </a:ext>
            </a:extLst>
          </p:cNvPr>
          <p:cNvSpPr>
            <a:spLocks noGrp="1"/>
          </p:cNvSpPr>
          <p:nvPr>
            <p:ph type="dt" sz="quarter" idx="10"/>
          </p:nvPr>
        </p:nvSpPr>
        <p:spPr/>
        <p:txBody>
          <a:bodyPr/>
          <a:lstStyle/>
          <a:p>
            <a:pPr>
              <a:defRPr/>
            </a:pPr>
            <a:fld id="{AF36951D-97B5-42AF-9B9F-259B59C093EE}" type="datetime1">
              <a:rPr lang="zh-CN" altLang="en-US"/>
              <a:pPr>
                <a:defRPr/>
              </a:pPr>
              <a:t>2023/9/12</a:t>
            </a:fld>
            <a:endParaRPr lang="zh-CN" altLang="en-US"/>
          </a:p>
        </p:txBody>
      </p:sp>
      <p:grpSp>
        <p:nvGrpSpPr>
          <p:cNvPr id="31748" name="组合 61">
            <a:extLst>
              <a:ext uri="{FF2B5EF4-FFF2-40B4-BE49-F238E27FC236}">
                <a16:creationId xmlns:a16="http://schemas.microsoft.com/office/drawing/2014/main" id="{23D062E1-CA0F-3C9B-A1A2-081DDA17B9D9}"/>
              </a:ext>
            </a:extLst>
          </p:cNvPr>
          <p:cNvGrpSpPr>
            <a:grpSpLocks/>
          </p:cNvGrpSpPr>
          <p:nvPr/>
        </p:nvGrpSpPr>
        <p:grpSpPr bwMode="auto">
          <a:xfrm>
            <a:off x="2351088" y="1341439"/>
            <a:ext cx="7416800" cy="4175125"/>
            <a:chOff x="0" y="0"/>
            <a:chExt cx="4511040" cy="2387600"/>
          </a:xfrm>
        </p:grpSpPr>
        <p:cxnSp>
          <p:nvCxnSpPr>
            <p:cNvPr id="31749" name="Line 554">
              <a:extLst>
                <a:ext uri="{FF2B5EF4-FFF2-40B4-BE49-F238E27FC236}">
                  <a16:creationId xmlns:a16="http://schemas.microsoft.com/office/drawing/2014/main" id="{E53D64A9-2F39-CDF6-D23D-20CAF481B415}"/>
                </a:ext>
              </a:extLst>
            </p:cNvPr>
            <p:cNvCxnSpPr>
              <a:cxnSpLocks noChangeShapeType="1"/>
            </p:cNvCxnSpPr>
            <p:nvPr/>
          </p:nvCxnSpPr>
          <p:spPr bwMode="auto">
            <a:xfrm flipV="1">
              <a:off x="530225"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0" name="Line 555">
              <a:extLst>
                <a:ext uri="{FF2B5EF4-FFF2-40B4-BE49-F238E27FC236}">
                  <a16:creationId xmlns:a16="http://schemas.microsoft.com/office/drawing/2014/main" id="{EEC0F458-236F-BD29-9C70-707816B48663}"/>
                </a:ext>
              </a:extLst>
            </p:cNvPr>
            <p:cNvCxnSpPr>
              <a:cxnSpLocks noChangeShapeType="1"/>
            </p:cNvCxnSpPr>
            <p:nvPr/>
          </p:nvCxnSpPr>
          <p:spPr bwMode="auto">
            <a:xfrm flipV="1">
              <a:off x="401320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1" name="Line 556">
              <a:extLst>
                <a:ext uri="{FF2B5EF4-FFF2-40B4-BE49-F238E27FC236}">
                  <a16:creationId xmlns:a16="http://schemas.microsoft.com/office/drawing/2014/main" id="{0C4057A1-4256-3A71-86F9-74F56F11FDD9}"/>
                </a:ext>
              </a:extLst>
            </p:cNvPr>
            <p:cNvCxnSpPr>
              <a:cxnSpLocks noChangeShapeType="1"/>
            </p:cNvCxnSpPr>
            <p:nvPr/>
          </p:nvCxnSpPr>
          <p:spPr bwMode="auto">
            <a:xfrm flipV="1">
              <a:off x="331470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2" name="Line 557">
              <a:extLst>
                <a:ext uri="{FF2B5EF4-FFF2-40B4-BE49-F238E27FC236}">
                  <a16:creationId xmlns:a16="http://schemas.microsoft.com/office/drawing/2014/main" id="{24E40191-AD5C-0FA2-0193-A507108A3C19}"/>
                </a:ext>
              </a:extLst>
            </p:cNvPr>
            <p:cNvCxnSpPr>
              <a:cxnSpLocks noChangeShapeType="1"/>
            </p:cNvCxnSpPr>
            <p:nvPr/>
          </p:nvCxnSpPr>
          <p:spPr bwMode="auto">
            <a:xfrm flipV="1">
              <a:off x="2619375"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3" name="Line 558">
              <a:extLst>
                <a:ext uri="{FF2B5EF4-FFF2-40B4-BE49-F238E27FC236}">
                  <a16:creationId xmlns:a16="http://schemas.microsoft.com/office/drawing/2014/main" id="{D09B49B1-70C8-EE93-C855-E133581FF3D1}"/>
                </a:ext>
              </a:extLst>
            </p:cNvPr>
            <p:cNvCxnSpPr>
              <a:cxnSpLocks noChangeShapeType="1"/>
            </p:cNvCxnSpPr>
            <p:nvPr/>
          </p:nvCxnSpPr>
          <p:spPr bwMode="auto">
            <a:xfrm flipV="1">
              <a:off x="192405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4" name="Line 559">
              <a:extLst>
                <a:ext uri="{FF2B5EF4-FFF2-40B4-BE49-F238E27FC236}">
                  <a16:creationId xmlns:a16="http://schemas.microsoft.com/office/drawing/2014/main" id="{D0055303-00E1-0750-6D99-7C5D1C5A19EE}"/>
                </a:ext>
              </a:extLst>
            </p:cNvPr>
            <p:cNvCxnSpPr>
              <a:cxnSpLocks noChangeShapeType="1"/>
            </p:cNvCxnSpPr>
            <p:nvPr/>
          </p:nvCxnSpPr>
          <p:spPr bwMode="auto">
            <a:xfrm flipV="1">
              <a:off x="1400175" y="314325"/>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5" name="Line 553">
              <a:extLst>
                <a:ext uri="{FF2B5EF4-FFF2-40B4-BE49-F238E27FC236}">
                  <a16:creationId xmlns:a16="http://schemas.microsoft.com/office/drawing/2014/main" id="{674D730C-4A6E-9CDB-67BA-CCDEECF9F215}"/>
                </a:ext>
              </a:extLst>
            </p:cNvPr>
            <p:cNvCxnSpPr>
              <a:cxnSpLocks noChangeShapeType="1"/>
            </p:cNvCxnSpPr>
            <p:nvPr/>
          </p:nvCxnSpPr>
          <p:spPr bwMode="auto">
            <a:xfrm>
              <a:off x="530225" y="504825"/>
              <a:ext cx="34818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1756" name="组合 69">
              <a:extLst>
                <a:ext uri="{FF2B5EF4-FFF2-40B4-BE49-F238E27FC236}">
                  <a16:creationId xmlns:a16="http://schemas.microsoft.com/office/drawing/2014/main" id="{F004DDDC-4CB3-B857-4012-94D444F33029}"/>
                </a:ext>
              </a:extLst>
            </p:cNvPr>
            <p:cNvGrpSpPr>
              <a:grpSpLocks/>
            </p:cNvGrpSpPr>
            <p:nvPr/>
          </p:nvGrpSpPr>
          <p:grpSpPr bwMode="auto">
            <a:xfrm>
              <a:off x="0" y="0"/>
              <a:ext cx="4511040" cy="2387600"/>
              <a:chOff x="0" y="0"/>
              <a:chExt cx="4511040" cy="2387600"/>
            </a:xfrm>
          </p:grpSpPr>
          <p:cxnSp>
            <p:nvCxnSpPr>
              <p:cNvPr id="31757" name="Line 565">
                <a:extLst>
                  <a:ext uri="{FF2B5EF4-FFF2-40B4-BE49-F238E27FC236}">
                    <a16:creationId xmlns:a16="http://schemas.microsoft.com/office/drawing/2014/main" id="{B1774921-F351-24BF-DCEB-A5A347499C2A}"/>
                  </a:ext>
                </a:extLst>
              </p:cNvPr>
              <p:cNvCxnSpPr>
                <a:cxnSpLocks noChangeShapeType="1"/>
              </p:cNvCxnSpPr>
              <p:nvPr/>
            </p:nvCxnSpPr>
            <p:spPr bwMode="auto">
              <a:xfrm>
                <a:off x="323850" y="2136775"/>
                <a:ext cx="40420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8" name="Line 564">
                <a:extLst>
                  <a:ext uri="{FF2B5EF4-FFF2-40B4-BE49-F238E27FC236}">
                    <a16:creationId xmlns:a16="http://schemas.microsoft.com/office/drawing/2014/main" id="{53966BA6-52F8-B850-07CD-96943A7210E3}"/>
                  </a:ext>
                </a:extLst>
              </p:cNvPr>
              <p:cNvCxnSpPr>
                <a:cxnSpLocks noChangeShapeType="1"/>
              </p:cNvCxnSpPr>
              <p:nvPr/>
            </p:nvCxnSpPr>
            <p:spPr bwMode="auto">
              <a:xfrm>
                <a:off x="311150" y="2381250"/>
                <a:ext cx="404253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1759" name="Line 564">
                <a:extLst>
                  <a:ext uri="{FF2B5EF4-FFF2-40B4-BE49-F238E27FC236}">
                    <a16:creationId xmlns:a16="http://schemas.microsoft.com/office/drawing/2014/main" id="{37F53CB3-9A1A-C6AE-25A3-6D06134D8775}"/>
                  </a:ext>
                </a:extLst>
              </p:cNvPr>
              <p:cNvCxnSpPr>
                <a:cxnSpLocks noChangeShapeType="1"/>
              </p:cNvCxnSpPr>
              <p:nvPr/>
            </p:nvCxnSpPr>
            <p:spPr bwMode="auto">
              <a:xfrm>
                <a:off x="304800" y="1914525"/>
                <a:ext cx="404241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31760" name="组合 73">
                <a:extLst>
                  <a:ext uri="{FF2B5EF4-FFF2-40B4-BE49-F238E27FC236}">
                    <a16:creationId xmlns:a16="http://schemas.microsoft.com/office/drawing/2014/main" id="{369DC54E-9894-B49E-0EDB-027ED1D05CCD}"/>
                  </a:ext>
                </a:extLst>
              </p:cNvPr>
              <p:cNvGrpSpPr>
                <a:grpSpLocks/>
              </p:cNvGrpSpPr>
              <p:nvPr/>
            </p:nvGrpSpPr>
            <p:grpSpPr bwMode="auto">
              <a:xfrm>
                <a:off x="0" y="0"/>
                <a:ext cx="4511040" cy="2387600"/>
                <a:chOff x="0" y="0"/>
                <a:chExt cx="4511123" cy="2387600"/>
              </a:xfrm>
            </p:grpSpPr>
            <p:sp>
              <p:nvSpPr>
                <p:cNvPr id="31761" name="Text Box 546">
                  <a:extLst>
                    <a:ext uri="{FF2B5EF4-FFF2-40B4-BE49-F238E27FC236}">
                      <a16:creationId xmlns:a16="http://schemas.microsoft.com/office/drawing/2014/main" id="{20D3CD91-6AF5-C3F4-BC4D-02BF0A58119C}"/>
                    </a:ext>
                  </a:extLst>
                </p:cNvPr>
                <p:cNvSpPr txBox="1">
                  <a:spLocks noChangeArrowheads="1"/>
                </p:cNvSpPr>
                <p:nvPr/>
              </p:nvSpPr>
              <p:spPr bwMode="auto">
                <a:xfrm>
                  <a:off x="22225" y="0"/>
                  <a:ext cx="4488898" cy="175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供应商  </a:t>
                  </a:r>
                  <a:r>
                    <a:rPr lang="en-US" altLang="zh-CN" sz="1400" b="1">
                      <a:latin typeface="宋体" panose="02010600030101010101" pitchFamily="2" charset="-122"/>
                    </a:rPr>
                    <a:t>      </a:t>
                  </a:r>
                  <a:r>
                    <a:rPr lang="zh-CN" altLang="zh-CN" sz="1400" b="1">
                      <a:latin typeface="宋体" panose="02010600030101010101" pitchFamily="2" charset="-122"/>
                    </a:rPr>
                    <a:t>制造</a:t>
                  </a:r>
                  <a:r>
                    <a:rPr lang="en-US" altLang="zh-CN" sz="1400" b="1">
                      <a:latin typeface="宋体" panose="02010600030101010101" pitchFamily="2" charset="-122"/>
                    </a:rPr>
                    <a:t>       </a:t>
                  </a:r>
                  <a:r>
                    <a:rPr lang="zh-CN" altLang="zh-CN" sz="1400" b="1">
                      <a:latin typeface="宋体" panose="02010600030101010101" pitchFamily="2" charset="-122"/>
                    </a:rPr>
                    <a:t>装配</a:t>
                  </a:r>
                  <a:r>
                    <a:rPr lang="en-US" altLang="zh-CN" sz="1400" b="1">
                      <a:latin typeface="宋体" panose="02010600030101010101" pitchFamily="2" charset="-122"/>
                    </a:rPr>
                    <a:t>        </a:t>
                  </a:r>
                  <a:r>
                    <a:rPr lang="zh-CN" altLang="zh-CN" sz="1400" b="1">
                      <a:latin typeface="宋体" panose="02010600030101010101" pitchFamily="2" charset="-122"/>
                    </a:rPr>
                    <a:t>分销</a:t>
                  </a:r>
                  <a:r>
                    <a:rPr lang="en-US" altLang="zh-CN" sz="1400" b="1">
                      <a:latin typeface="宋体" panose="02010600030101010101" pitchFamily="2" charset="-122"/>
                    </a:rPr>
                    <a:t>         </a:t>
                  </a:r>
                  <a:r>
                    <a:rPr lang="zh-CN" altLang="zh-CN" sz="1400" b="1">
                      <a:latin typeface="宋体" panose="02010600030101010101" pitchFamily="2" charset="-122"/>
                    </a:rPr>
                    <a:t>零售</a:t>
                  </a:r>
                  <a:r>
                    <a:rPr lang="en-US" altLang="zh-CN" sz="1400" b="1">
                      <a:latin typeface="宋体" panose="02010600030101010101" pitchFamily="2" charset="-122"/>
                    </a:rPr>
                    <a:t>       </a:t>
                  </a:r>
                  <a:r>
                    <a:rPr lang="zh-CN" altLang="zh-CN" sz="1400" b="1">
                      <a:latin typeface="宋体" panose="02010600030101010101" pitchFamily="2" charset="-122"/>
                    </a:rPr>
                    <a:t>用户</a:t>
                  </a:r>
                  <a:endParaRPr lang="zh-CN" altLang="zh-CN" sz="2400" b="1">
                    <a:latin typeface="宋体" panose="02010600030101010101" pitchFamily="2" charset="-122"/>
                  </a:endParaRPr>
                </a:p>
              </p:txBody>
            </p:sp>
            <p:grpSp>
              <p:nvGrpSpPr>
                <p:cNvPr id="31762" name="Group 520">
                  <a:extLst>
                    <a:ext uri="{FF2B5EF4-FFF2-40B4-BE49-F238E27FC236}">
                      <a16:creationId xmlns:a16="http://schemas.microsoft.com/office/drawing/2014/main" id="{05A40FBA-7940-304C-1D3D-1E41DC09B9F4}"/>
                    </a:ext>
                  </a:extLst>
                </p:cNvPr>
                <p:cNvGrpSpPr>
                  <a:grpSpLocks/>
                </p:cNvGrpSpPr>
                <p:nvPr/>
              </p:nvGrpSpPr>
              <p:grpSpPr bwMode="auto">
                <a:xfrm>
                  <a:off x="222252" y="873125"/>
                  <a:ext cx="4075693" cy="878840"/>
                  <a:chOff x="2333" y="10128"/>
                  <a:chExt cx="6419" cy="1384"/>
                </a:xfrm>
              </p:grpSpPr>
              <p:sp>
                <p:nvSpPr>
                  <p:cNvPr id="31780" name="Oval 521">
                    <a:extLst>
                      <a:ext uri="{FF2B5EF4-FFF2-40B4-BE49-F238E27FC236}">
                        <a16:creationId xmlns:a16="http://schemas.microsoft.com/office/drawing/2014/main" id="{2AB33514-9904-908A-C3AD-5585CA8CC443}"/>
                      </a:ext>
                    </a:extLst>
                  </p:cNvPr>
                  <p:cNvSpPr>
                    <a:spLocks noChangeArrowheads="1"/>
                  </p:cNvSpPr>
                  <p:nvPr/>
                </p:nvSpPr>
                <p:spPr bwMode="auto">
                  <a:xfrm>
                    <a:off x="2333" y="10172"/>
                    <a:ext cx="518" cy="127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1" name="Oval 522">
                    <a:extLst>
                      <a:ext uri="{FF2B5EF4-FFF2-40B4-BE49-F238E27FC236}">
                        <a16:creationId xmlns:a16="http://schemas.microsoft.com/office/drawing/2014/main" id="{5A699D85-C13D-DBCE-8638-0B5BA88FB62D}"/>
                      </a:ext>
                    </a:extLst>
                  </p:cNvPr>
                  <p:cNvSpPr>
                    <a:spLocks noChangeArrowheads="1"/>
                  </p:cNvSpPr>
                  <p:nvPr/>
                </p:nvSpPr>
                <p:spPr bwMode="auto">
                  <a:xfrm>
                    <a:off x="8249" y="10128"/>
                    <a:ext cx="503" cy="1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2" name="Oval 523">
                    <a:extLst>
                      <a:ext uri="{FF2B5EF4-FFF2-40B4-BE49-F238E27FC236}">
                        <a16:creationId xmlns:a16="http://schemas.microsoft.com/office/drawing/2014/main" id="{724BCBB5-F593-BF25-3EEA-FB73F3A9B411}"/>
                      </a:ext>
                    </a:extLst>
                  </p:cNvPr>
                  <p:cNvSpPr>
                    <a:spLocks noChangeArrowheads="1"/>
                  </p:cNvSpPr>
                  <p:nvPr/>
                </p:nvSpPr>
                <p:spPr bwMode="auto">
                  <a:xfrm>
                    <a:off x="5095" y="10828"/>
                    <a:ext cx="858" cy="218"/>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3" name="Oval 524">
                    <a:extLst>
                      <a:ext uri="{FF2B5EF4-FFF2-40B4-BE49-F238E27FC236}">
                        <a16:creationId xmlns:a16="http://schemas.microsoft.com/office/drawing/2014/main" id="{B3C97CD4-FC9B-0955-716F-7B7A7A8188CC}"/>
                      </a:ext>
                    </a:extLst>
                  </p:cNvPr>
                  <p:cNvSpPr>
                    <a:spLocks noChangeArrowheads="1"/>
                  </p:cNvSpPr>
                  <p:nvPr/>
                </p:nvSpPr>
                <p:spPr bwMode="auto">
                  <a:xfrm>
                    <a:off x="6192" y="10541"/>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4" name="Oval 525">
                    <a:extLst>
                      <a:ext uri="{FF2B5EF4-FFF2-40B4-BE49-F238E27FC236}">
                        <a16:creationId xmlns:a16="http://schemas.microsoft.com/office/drawing/2014/main" id="{6CFF21EE-03E3-0DB9-AF04-B99B716C1E65}"/>
                      </a:ext>
                    </a:extLst>
                  </p:cNvPr>
                  <p:cNvSpPr>
                    <a:spLocks noChangeArrowheads="1"/>
                  </p:cNvSpPr>
                  <p:nvPr/>
                </p:nvSpPr>
                <p:spPr bwMode="auto">
                  <a:xfrm>
                    <a:off x="7289" y="10292"/>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5" name="Oval 526">
                    <a:extLst>
                      <a:ext uri="{FF2B5EF4-FFF2-40B4-BE49-F238E27FC236}">
                        <a16:creationId xmlns:a16="http://schemas.microsoft.com/office/drawing/2014/main" id="{61433B73-9FE9-E303-E423-DE98AEF72F35}"/>
                      </a:ext>
                    </a:extLst>
                  </p:cNvPr>
                  <p:cNvSpPr>
                    <a:spLocks noChangeArrowheads="1"/>
                  </p:cNvSpPr>
                  <p:nvPr/>
                </p:nvSpPr>
                <p:spPr bwMode="auto">
                  <a:xfrm>
                    <a:off x="7288" y="1079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6" name="Oval 527">
                    <a:extLst>
                      <a:ext uri="{FF2B5EF4-FFF2-40B4-BE49-F238E27FC236}">
                        <a16:creationId xmlns:a16="http://schemas.microsoft.com/office/drawing/2014/main" id="{72A998A1-B078-8387-49EC-C373E501D987}"/>
                      </a:ext>
                    </a:extLst>
                  </p:cNvPr>
                  <p:cNvSpPr>
                    <a:spLocks noChangeArrowheads="1"/>
                  </p:cNvSpPr>
                  <p:nvPr/>
                </p:nvSpPr>
                <p:spPr bwMode="auto">
                  <a:xfrm>
                    <a:off x="7288" y="11317"/>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7" name="Oval 528">
                    <a:extLst>
                      <a:ext uri="{FF2B5EF4-FFF2-40B4-BE49-F238E27FC236}">
                        <a16:creationId xmlns:a16="http://schemas.microsoft.com/office/drawing/2014/main" id="{5F1C421A-FADF-F56F-005C-C0354F1A096C}"/>
                      </a:ext>
                    </a:extLst>
                  </p:cNvPr>
                  <p:cNvSpPr>
                    <a:spLocks noChangeArrowheads="1"/>
                  </p:cNvSpPr>
                  <p:nvPr/>
                </p:nvSpPr>
                <p:spPr bwMode="auto">
                  <a:xfrm>
                    <a:off x="6211" y="11072"/>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8" name="Oval 529">
                    <a:extLst>
                      <a:ext uri="{FF2B5EF4-FFF2-40B4-BE49-F238E27FC236}">
                        <a16:creationId xmlns:a16="http://schemas.microsoft.com/office/drawing/2014/main" id="{8603F727-12F3-28DE-D8B6-095A6AC7F390}"/>
                      </a:ext>
                    </a:extLst>
                  </p:cNvPr>
                  <p:cNvSpPr>
                    <a:spLocks noChangeArrowheads="1"/>
                  </p:cNvSpPr>
                  <p:nvPr/>
                </p:nvSpPr>
                <p:spPr bwMode="auto">
                  <a:xfrm>
                    <a:off x="2901" y="1079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9" name="Oval 530">
                    <a:extLst>
                      <a:ext uri="{FF2B5EF4-FFF2-40B4-BE49-F238E27FC236}">
                        <a16:creationId xmlns:a16="http://schemas.microsoft.com/office/drawing/2014/main" id="{91CF51C8-21FA-7ADE-24BD-6DD7CCA075B1}"/>
                      </a:ext>
                    </a:extLst>
                  </p:cNvPr>
                  <p:cNvSpPr>
                    <a:spLocks noChangeArrowheads="1"/>
                  </p:cNvSpPr>
                  <p:nvPr/>
                </p:nvSpPr>
                <p:spPr bwMode="auto">
                  <a:xfrm>
                    <a:off x="2901" y="10311"/>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0" name="Oval 531">
                    <a:extLst>
                      <a:ext uri="{FF2B5EF4-FFF2-40B4-BE49-F238E27FC236}">
                        <a16:creationId xmlns:a16="http://schemas.microsoft.com/office/drawing/2014/main" id="{9935D727-79B2-E2EE-E9F4-5E2483928F84}"/>
                      </a:ext>
                    </a:extLst>
                  </p:cNvPr>
                  <p:cNvSpPr>
                    <a:spLocks noChangeArrowheads="1"/>
                  </p:cNvSpPr>
                  <p:nvPr/>
                </p:nvSpPr>
                <p:spPr bwMode="auto">
                  <a:xfrm>
                    <a:off x="2946" y="1128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1" name="Oval 532">
                    <a:extLst>
                      <a:ext uri="{FF2B5EF4-FFF2-40B4-BE49-F238E27FC236}">
                        <a16:creationId xmlns:a16="http://schemas.microsoft.com/office/drawing/2014/main" id="{ACAF77B6-6177-BAC8-E2A8-C08119EC52FD}"/>
                      </a:ext>
                    </a:extLst>
                  </p:cNvPr>
                  <p:cNvSpPr>
                    <a:spLocks noChangeArrowheads="1"/>
                  </p:cNvSpPr>
                  <p:nvPr/>
                </p:nvSpPr>
                <p:spPr bwMode="auto">
                  <a:xfrm>
                    <a:off x="3998" y="11077"/>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2" name="Oval 533">
                    <a:extLst>
                      <a:ext uri="{FF2B5EF4-FFF2-40B4-BE49-F238E27FC236}">
                        <a16:creationId xmlns:a16="http://schemas.microsoft.com/office/drawing/2014/main" id="{708B51E0-E299-4682-3AF2-92F48B2E6851}"/>
                      </a:ext>
                    </a:extLst>
                  </p:cNvPr>
                  <p:cNvSpPr>
                    <a:spLocks noChangeArrowheads="1"/>
                  </p:cNvSpPr>
                  <p:nvPr/>
                </p:nvSpPr>
                <p:spPr bwMode="auto">
                  <a:xfrm>
                    <a:off x="3998" y="10541"/>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cxnSp>
                <p:nvCxnSpPr>
                  <p:cNvPr id="31793" name="Line 534">
                    <a:extLst>
                      <a:ext uri="{FF2B5EF4-FFF2-40B4-BE49-F238E27FC236}">
                        <a16:creationId xmlns:a16="http://schemas.microsoft.com/office/drawing/2014/main" id="{F895ABDA-9BE9-3945-716D-63439893DFDE}"/>
                      </a:ext>
                    </a:extLst>
                  </p:cNvPr>
                  <p:cNvCxnSpPr>
                    <a:cxnSpLocks noChangeShapeType="1"/>
                  </p:cNvCxnSpPr>
                  <p:nvPr/>
                </p:nvCxnSpPr>
                <p:spPr bwMode="auto">
                  <a:xfrm flipV="1">
                    <a:off x="7069" y="10462"/>
                    <a:ext cx="439" cy="15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4" name="Line 535">
                    <a:extLst>
                      <a:ext uri="{FF2B5EF4-FFF2-40B4-BE49-F238E27FC236}">
                        <a16:creationId xmlns:a16="http://schemas.microsoft.com/office/drawing/2014/main" id="{96B166AF-8374-5C0C-759D-3299517127D3}"/>
                      </a:ext>
                    </a:extLst>
                  </p:cNvPr>
                  <p:cNvCxnSpPr>
                    <a:cxnSpLocks noChangeShapeType="1"/>
                  </p:cNvCxnSpPr>
                  <p:nvPr/>
                </p:nvCxnSpPr>
                <p:spPr bwMode="auto">
                  <a:xfrm>
                    <a:off x="7069" y="10684"/>
                    <a:ext cx="432" cy="141"/>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5" name="Line 536">
                    <a:extLst>
                      <a:ext uri="{FF2B5EF4-FFF2-40B4-BE49-F238E27FC236}">
                        <a16:creationId xmlns:a16="http://schemas.microsoft.com/office/drawing/2014/main" id="{5AC0C1CE-4FF4-69C3-8F9C-6FB9F52E75DD}"/>
                      </a:ext>
                    </a:extLst>
                  </p:cNvPr>
                  <p:cNvCxnSpPr>
                    <a:cxnSpLocks noChangeShapeType="1"/>
                  </p:cNvCxnSpPr>
                  <p:nvPr/>
                </p:nvCxnSpPr>
                <p:spPr bwMode="auto">
                  <a:xfrm>
                    <a:off x="7069" y="11171"/>
                    <a:ext cx="439" cy="15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6" name="Line 537">
                    <a:extLst>
                      <a:ext uri="{FF2B5EF4-FFF2-40B4-BE49-F238E27FC236}">
                        <a16:creationId xmlns:a16="http://schemas.microsoft.com/office/drawing/2014/main" id="{8B6A6037-883E-A184-D645-1FEDE82A7001}"/>
                      </a:ext>
                    </a:extLst>
                  </p:cNvPr>
                  <p:cNvCxnSpPr>
                    <a:cxnSpLocks noChangeShapeType="1"/>
                  </p:cNvCxnSpPr>
                  <p:nvPr/>
                </p:nvCxnSpPr>
                <p:spPr bwMode="auto">
                  <a:xfrm>
                    <a:off x="4876" y="10646"/>
                    <a:ext cx="219" cy="305"/>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7" name="Line 538">
                    <a:extLst>
                      <a:ext uri="{FF2B5EF4-FFF2-40B4-BE49-F238E27FC236}">
                        <a16:creationId xmlns:a16="http://schemas.microsoft.com/office/drawing/2014/main" id="{FDD93ED8-4319-1554-5B99-1AEAD7BF3A4D}"/>
                      </a:ext>
                    </a:extLst>
                  </p:cNvPr>
                  <p:cNvCxnSpPr>
                    <a:cxnSpLocks noChangeShapeType="1"/>
                  </p:cNvCxnSpPr>
                  <p:nvPr/>
                </p:nvCxnSpPr>
                <p:spPr bwMode="auto">
                  <a:xfrm flipV="1">
                    <a:off x="4876" y="10982"/>
                    <a:ext cx="219" cy="151"/>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8" name="Line 539">
                    <a:extLst>
                      <a:ext uri="{FF2B5EF4-FFF2-40B4-BE49-F238E27FC236}">
                        <a16:creationId xmlns:a16="http://schemas.microsoft.com/office/drawing/2014/main" id="{A0190521-E259-2ADC-3875-799B5849C896}"/>
                      </a:ext>
                    </a:extLst>
                  </p:cNvPr>
                  <p:cNvCxnSpPr>
                    <a:cxnSpLocks noChangeShapeType="1"/>
                  </p:cNvCxnSpPr>
                  <p:nvPr/>
                </p:nvCxnSpPr>
                <p:spPr bwMode="auto">
                  <a:xfrm>
                    <a:off x="3779" y="10462"/>
                    <a:ext cx="219" cy="15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9" name="Line 540">
                    <a:extLst>
                      <a:ext uri="{FF2B5EF4-FFF2-40B4-BE49-F238E27FC236}">
                        <a16:creationId xmlns:a16="http://schemas.microsoft.com/office/drawing/2014/main" id="{564F0E5A-67A6-778A-2EAA-FADF3B0BD71C}"/>
                      </a:ext>
                    </a:extLst>
                  </p:cNvPr>
                  <p:cNvCxnSpPr>
                    <a:cxnSpLocks noChangeShapeType="1"/>
                  </p:cNvCxnSpPr>
                  <p:nvPr/>
                </p:nvCxnSpPr>
                <p:spPr bwMode="auto">
                  <a:xfrm flipV="1">
                    <a:off x="3779" y="10646"/>
                    <a:ext cx="219" cy="250"/>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0" name="Line 541">
                    <a:extLst>
                      <a:ext uri="{FF2B5EF4-FFF2-40B4-BE49-F238E27FC236}">
                        <a16:creationId xmlns:a16="http://schemas.microsoft.com/office/drawing/2014/main" id="{D7D3ED6C-FAEE-C819-1648-0EEDB3A9B8DC}"/>
                      </a:ext>
                    </a:extLst>
                  </p:cNvPr>
                  <p:cNvCxnSpPr>
                    <a:cxnSpLocks noChangeShapeType="1"/>
                  </p:cNvCxnSpPr>
                  <p:nvPr/>
                </p:nvCxnSpPr>
                <p:spPr bwMode="auto">
                  <a:xfrm flipV="1">
                    <a:off x="3799" y="11208"/>
                    <a:ext cx="220" cy="15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1" name="Line 542">
                    <a:extLst>
                      <a:ext uri="{FF2B5EF4-FFF2-40B4-BE49-F238E27FC236}">
                        <a16:creationId xmlns:a16="http://schemas.microsoft.com/office/drawing/2014/main" id="{140CB63D-DC58-016A-C037-81E5454EA951}"/>
                      </a:ext>
                    </a:extLst>
                  </p:cNvPr>
                  <p:cNvCxnSpPr>
                    <a:cxnSpLocks noChangeShapeType="1"/>
                  </p:cNvCxnSpPr>
                  <p:nvPr/>
                </p:nvCxnSpPr>
                <p:spPr bwMode="auto">
                  <a:xfrm flipV="1">
                    <a:off x="5952" y="10665"/>
                    <a:ext cx="219"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802" name="Line 543">
                    <a:extLst>
                      <a:ext uri="{FF2B5EF4-FFF2-40B4-BE49-F238E27FC236}">
                        <a16:creationId xmlns:a16="http://schemas.microsoft.com/office/drawing/2014/main" id="{4DF5166F-1922-A461-822B-F006CF3037B0}"/>
                      </a:ext>
                    </a:extLst>
                  </p:cNvPr>
                  <p:cNvCxnSpPr>
                    <a:cxnSpLocks noChangeShapeType="1"/>
                  </p:cNvCxnSpPr>
                  <p:nvPr/>
                </p:nvCxnSpPr>
                <p:spPr bwMode="auto">
                  <a:xfrm>
                    <a:off x="5945" y="10971"/>
                    <a:ext cx="431" cy="14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3" name="Line 544">
                    <a:extLst>
                      <a:ext uri="{FF2B5EF4-FFF2-40B4-BE49-F238E27FC236}">
                        <a16:creationId xmlns:a16="http://schemas.microsoft.com/office/drawing/2014/main" id="{6CAA3C43-0588-B7EC-1506-88237B5E5EC2}"/>
                      </a:ext>
                    </a:extLst>
                  </p:cNvPr>
                  <p:cNvCxnSpPr>
                    <a:cxnSpLocks noChangeShapeType="1"/>
                  </p:cNvCxnSpPr>
                  <p:nvPr/>
                </p:nvCxnSpPr>
                <p:spPr bwMode="auto">
                  <a:xfrm>
                    <a:off x="3710" y="10953"/>
                    <a:ext cx="432" cy="14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
              <p:nvSpPr>
                <p:cNvPr id="31763" name="Text Box 566">
                  <a:extLst>
                    <a:ext uri="{FF2B5EF4-FFF2-40B4-BE49-F238E27FC236}">
                      <a16:creationId xmlns:a16="http://schemas.microsoft.com/office/drawing/2014/main" id="{2F0A164C-D56E-CAA7-2E6F-0CF624454BBA}"/>
                    </a:ext>
                  </a:extLst>
                </p:cNvPr>
                <p:cNvSpPr txBox="1">
                  <a:spLocks noChangeArrowheads="1"/>
                </p:cNvSpPr>
                <p:nvPr/>
              </p:nvSpPr>
              <p:spPr bwMode="auto">
                <a:xfrm>
                  <a:off x="1936750" y="1041400"/>
                  <a:ext cx="624517"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核心企业</a:t>
                  </a:r>
                  <a:endParaRPr lang="zh-CN" altLang="zh-CN" sz="2400" b="1">
                    <a:latin typeface="宋体" panose="02010600030101010101" pitchFamily="2" charset="-122"/>
                  </a:endParaRPr>
                </a:p>
              </p:txBody>
            </p:sp>
            <p:sp>
              <p:nvSpPr>
                <p:cNvPr id="31764" name="Text Box 567">
                  <a:extLst>
                    <a:ext uri="{FF2B5EF4-FFF2-40B4-BE49-F238E27FC236}">
                      <a16:creationId xmlns:a16="http://schemas.microsoft.com/office/drawing/2014/main" id="{4855CEA1-53FE-018F-2B17-8F834971DC7F}"/>
                    </a:ext>
                  </a:extLst>
                </p:cNvPr>
                <p:cNvSpPr txBox="1">
                  <a:spLocks noChangeArrowheads="1"/>
                </p:cNvSpPr>
                <p:nvPr/>
              </p:nvSpPr>
              <p:spPr bwMode="auto">
                <a:xfrm>
                  <a:off x="3254375" y="742950"/>
                  <a:ext cx="742294" cy="27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零售商</a:t>
                  </a:r>
                  <a:endParaRPr lang="zh-CN" altLang="zh-CN" sz="2400" b="1">
                    <a:latin typeface="宋体" panose="02010600030101010101" pitchFamily="2" charset="-122"/>
                  </a:endParaRPr>
                </a:p>
              </p:txBody>
            </p:sp>
            <p:sp>
              <p:nvSpPr>
                <p:cNvPr id="31765" name="Text Box 569">
                  <a:extLst>
                    <a:ext uri="{FF2B5EF4-FFF2-40B4-BE49-F238E27FC236}">
                      <a16:creationId xmlns:a16="http://schemas.microsoft.com/office/drawing/2014/main" id="{23016CC5-3086-457C-F2D9-BAD59E884144}"/>
                    </a:ext>
                  </a:extLst>
                </p:cNvPr>
                <p:cNvSpPr txBox="1">
                  <a:spLocks noChangeArrowheads="1"/>
                </p:cNvSpPr>
                <p:nvPr/>
              </p:nvSpPr>
              <p:spPr bwMode="auto">
                <a:xfrm>
                  <a:off x="57150" y="663575"/>
                  <a:ext cx="953105" cy="216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供应商的供应商</a:t>
                  </a:r>
                  <a:endParaRPr lang="zh-CN" altLang="zh-CN" sz="2400" b="1">
                    <a:latin typeface="宋体" panose="02010600030101010101" pitchFamily="2" charset="-122"/>
                  </a:endParaRPr>
                </a:p>
              </p:txBody>
            </p:sp>
            <p:sp>
              <p:nvSpPr>
                <p:cNvPr id="31766" name="Text Box 568">
                  <a:extLst>
                    <a:ext uri="{FF2B5EF4-FFF2-40B4-BE49-F238E27FC236}">
                      <a16:creationId xmlns:a16="http://schemas.microsoft.com/office/drawing/2014/main" id="{035C3FEC-F6BE-3CE4-5EAC-241120521EFE}"/>
                    </a:ext>
                  </a:extLst>
                </p:cNvPr>
                <p:cNvSpPr txBox="1">
                  <a:spLocks noChangeArrowheads="1"/>
                </p:cNvSpPr>
                <p:nvPr/>
              </p:nvSpPr>
              <p:spPr bwMode="auto">
                <a:xfrm>
                  <a:off x="1279525" y="844550"/>
                  <a:ext cx="624517"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dirty="0">
                      <a:latin typeface="宋体" panose="02010600030101010101" pitchFamily="2" charset="-122"/>
                    </a:rPr>
                    <a:t>供应商</a:t>
                  </a:r>
                  <a:endParaRPr lang="zh-CN" altLang="zh-CN" sz="2400" b="1" dirty="0">
                    <a:latin typeface="宋体" panose="02010600030101010101" pitchFamily="2" charset="-122"/>
                  </a:endParaRPr>
                </a:p>
              </p:txBody>
            </p:sp>
            <p:sp>
              <p:nvSpPr>
                <p:cNvPr id="31767" name="Text Box 570">
                  <a:extLst>
                    <a:ext uri="{FF2B5EF4-FFF2-40B4-BE49-F238E27FC236}">
                      <a16:creationId xmlns:a16="http://schemas.microsoft.com/office/drawing/2014/main" id="{AC8DE552-AFF2-BFFC-F6EF-7B2A83226FE2}"/>
                    </a:ext>
                  </a:extLst>
                </p:cNvPr>
                <p:cNvSpPr txBox="1">
                  <a:spLocks noChangeArrowheads="1"/>
                </p:cNvSpPr>
                <p:nvPr/>
              </p:nvSpPr>
              <p:spPr bwMode="auto">
                <a:xfrm>
                  <a:off x="2609850" y="914400"/>
                  <a:ext cx="62451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批发商</a:t>
                  </a:r>
                  <a:endParaRPr lang="zh-CN" altLang="zh-CN" sz="2400" b="1">
                    <a:latin typeface="宋体" panose="02010600030101010101" pitchFamily="2" charset="-122"/>
                  </a:endParaRPr>
                </a:p>
              </p:txBody>
            </p:sp>
            <p:sp>
              <p:nvSpPr>
                <p:cNvPr id="31768" name="Text Box 571">
                  <a:extLst>
                    <a:ext uri="{FF2B5EF4-FFF2-40B4-BE49-F238E27FC236}">
                      <a16:creationId xmlns:a16="http://schemas.microsoft.com/office/drawing/2014/main" id="{DE11E742-2FE7-11A7-4164-1558A56EF9CE}"/>
                    </a:ext>
                  </a:extLst>
                </p:cNvPr>
                <p:cNvSpPr txBox="1">
                  <a:spLocks noChangeArrowheads="1"/>
                </p:cNvSpPr>
                <p:nvPr/>
              </p:nvSpPr>
              <p:spPr bwMode="auto">
                <a:xfrm>
                  <a:off x="4048125" y="1047750"/>
                  <a:ext cx="192502" cy="5219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需求端</a:t>
                  </a:r>
                  <a:endParaRPr lang="zh-CN" altLang="zh-CN" sz="2400" b="1">
                    <a:latin typeface="宋体" panose="02010600030101010101" pitchFamily="2" charset="-122"/>
                  </a:endParaRPr>
                </a:p>
              </p:txBody>
            </p:sp>
            <p:sp>
              <p:nvSpPr>
                <p:cNvPr id="31769" name="Text Box 572">
                  <a:extLst>
                    <a:ext uri="{FF2B5EF4-FFF2-40B4-BE49-F238E27FC236}">
                      <a16:creationId xmlns:a16="http://schemas.microsoft.com/office/drawing/2014/main" id="{1B5EF027-9E03-4E87-1A4A-19FA6DD9237C}"/>
                    </a:ext>
                  </a:extLst>
                </p:cNvPr>
                <p:cNvSpPr txBox="1">
                  <a:spLocks noChangeArrowheads="1"/>
                </p:cNvSpPr>
                <p:nvPr/>
              </p:nvSpPr>
              <p:spPr bwMode="auto">
                <a:xfrm>
                  <a:off x="317500" y="1041400"/>
                  <a:ext cx="192502" cy="5219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供应端</a:t>
                  </a:r>
                  <a:endParaRPr lang="zh-CN" altLang="zh-CN" sz="2400" b="1">
                    <a:latin typeface="宋体" panose="02010600030101010101" pitchFamily="2" charset="-122"/>
                  </a:endParaRPr>
                </a:p>
              </p:txBody>
            </p:sp>
            <p:cxnSp>
              <p:nvCxnSpPr>
                <p:cNvPr id="31770" name="Line 548">
                  <a:extLst>
                    <a:ext uri="{FF2B5EF4-FFF2-40B4-BE49-F238E27FC236}">
                      <a16:creationId xmlns:a16="http://schemas.microsoft.com/office/drawing/2014/main" id="{218DC23E-F48D-F18E-761B-03DC89B26D5C}"/>
                    </a:ext>
                  </a:extLst>
                </p:cNvPr>
                <p:cNvCxnSpPr>
                  <a:cxnSpLocks noChangeShapeType="1"/>
                </p:cNvCxnSpPr>
                <p:nvPr/>
              </p:nvCxnSpPr>
              <p:spPr bwMode="auto">
                <a:xfrm>
                  <a:off x="784225" y="161925"/>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1" name="Line 549">
                  <a:extLst>
                    <a:ext uri="{FF2B5EF4-FFF2-40B4-BE49-F238E27FC236}">
                      <a16:creationId xmlns:a16="http://schemas.microsoft.com/office/drawing/2014/main" id="{3D4677A5-1095-2A64-2392-5CD3C6393E07}"/>
                    </a:ext>
                  </a:extLst>
                </p:cNvPr>
                <p:cNvCxnSpPr>
                  <a:cxnSpLocks noChangeShapeType="1"/>
                </p:cNvCxnSpPr>
                <p:nvPr/>
              </p:nvCxnSpPr>
              <p:spPr bwMode="auto">
                <a:xfrm>
                  <a:off x="1412875"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2" name="Line 550">
                  <a:extLst>
                    <a:ext uri="{FF2B5EF4-FFF2-40B4-BE49-F238E27FC236}">
                      <a16:creationId xmlns:a16="http://schemas.microsoft.com/office/drawing/2014/main" id="{26DB076B-90A3-8E23-65E0-875178399BD3}"/>
                    </a:ext>
                  </a:extLst>
                </p:cNvPr>
                <p:cNvCxnSpPr>
                  <a:cxnSpLocks noChangeShapeType="1"/>
                </p:cNvCxnSpPr>
                <p:nvPr/>
              </p:nvCxnSpPr>
              <p:spPr bwMode="auto">
                <a:xfrm>
                  <a:off x="2076450"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3" name="Line 551">
                  <a:extLst>
                    <a:ext uri="{FF2B5EF4-FFF2-40B4-BE49-F238E27FC236}">
                      <a16:creationId xmlns:a16="http://schemas.microsoft.com/office/drawing/2014/main" id="{B74B9EF8-0710-3950-4D7B-6BC4A74A3590}"/>
                    </a:ext>
                  </a:extLst>
                </p:cNvPr>
                <p:cNvCxnSpPr>
                  <a:cxnSpLocks noChangeShapeType="1"/>
                </p:cNvCxnSpPr>
                <p:nvPr/>
              </p:nvCxnSpPr>
              <p:spPr bwMode="auto">
                <a:xfrm>
                  <a:off x="2774950"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4" name="Line 552">
                  <a:extLst>
                    <a:ext uri="{FF2B5EF4-FFF2-40B4-BE49-F238E27FC236}">
                      <a16:creationId xmlns:a16="http://schemas.microsoft.com/office/drawing/2014/main" id="{2C319C38-7ABF-11C3-94CF-093DCB9CF8ED}"/>
                    </a:ext>
                  </a:extLst>
                </p:cNvPr>
                <p:cNvCxnSpPr>
                  <a:cxnSpLocks noChangeShapeType="1"/>
                </p:cNvCxnSpPr>
                <p:nvPr/>
              </p:nvCxnSpPr>
              <p:spPr bwMode="auto">
                <a:xfrm>
                  <a:off x="3476625"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sp>
              <p:nvSpPr>
                <p:cNvPr id="31775" name="Text Box 573">
                  <a:extLst>
                    <a:ext uri="{FF2B5EF4-FFF2-40B4-BE49-F238E27FC236}">
                      <a16:creationId xmlns:a16="http://schemas.microsoft.com/office/drawing/2014/main" id="{CBB5503E-FAF7-D67A-D61C-14200C37D8D4}"/>
                    </a:ext>
                  </a:extLst>
                </p:cNvPr>
                <p:cNvSpPr txBox="1">
                  <a:spLocks noChangeArrowheads="1"/>
                </p:cNvSpPr>
                <p:nvPr/>
              </p:nvSpPr>
              <p:spPr bwMode="auto">
                <a:xfrm>
                  <a:off x="1724025" y="1631950"/>
                  <a:ext cx="1091172" cy="17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信息流</a:t>
                  </a:r>
                  <a:endParaRPr lang="zh-CN" altLang="zh-CN" sz="2400" b="1">
                    <a:latin typeface="宋体" panose="02010600030101010101" pitchFamily="2" charset="-122"/>
                  </a:endParaRPr>
                </a:p>
              </p:txBody>
            </p:sp>
            <p:sp>
              <p:nvSpPr>
                <p:cNvPr id="31776" name="Text Box 574">
                  <a:extLst>
                    <a:ext uri="{FF2B5EF4-FFF2-40B4-BE49-F238E27FC236}">
                      <a16:creationId xmlns:a16="http://schemas.microsoft.com/office/drawing/2014/main" id="{06FA0227-BE18-8B7C-3CE8-AFD5A4EBB597}"/>
                    </a:ext>
                  </a:extLst>
                </p:cNvPr>
                <p:cNvSpPr txBox="1">
                  <a:spLocks noChangeArrowheads="1"/>
                </p:cNvSpPr>
                <p:nvPr/>
              </p:nvSpPr>
              <p:spPr bwMode="auto">
                <a:xfrm>
                  <a:off x="1946275" y="2146300"/>
                  <a:ext cx="69082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资金流</a:t>
                  </a:r>
                  <a:endParaRPr lang="zh-CN" altLang="zh-CN" sz="2400" b="1">
                    <a:latin typeface="宋体" panose="02010600030101010101" pitchFamily="2" charset="-122"/>
                  </a:endParaRPr>
                </a:p>
              </p:txBody>
            </p:sp>
            <p:sp>
              <p:nvSpPr>
                <p:cNvPr id="31777" name="Text Box 573">
                  <a:extLst>
                    <a:ext uri="{FF2B5EF4-FFF2-40B4-BE49-F238E27FC236}">
                      <a16:creationId xmlns:a16="http://schemas.microsoft.com/office/drawing/2014/main" id="{0635CAD3-7580-AB99-262B-BEF5E918E181}"/>
                    </a:ext>
                  </a:extLst>
                </p:cNvPr>
                <p:cNvSpPr txBox="1">
                  <a:spLocks noChangeArrowheads="1"/>
                </p:cNvSpPr>
                <p:nvPr/>
              </p:nvSpPr>
              <p:spPr bwMode="auto">
                <a:xfrm>
                  <a:off x="1784350" y="1866900"/>
                  <a:ext cx="983673" cy="17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物流</a:t>
                  </a:r>
                  <a:endParaRPr lang="zh-CN" altLang="zh-CN" sz="2400" b="1">
                    <a:latin typeface="宋体" panose="02010600030101010101" pitchFamily="2" charset="-122"/>
                  </a:endParaRPr>
                </a:p>
              </p:txBody>
            </p:sp>
            <p:sp>
              <p:nvSpPr>
                <p:cNvPr id="31778" name="Text Box 567">
                  <a:extLst>
                    <a:ext uri="{FF2B5EF4-FFF2-40B4-BE49-F238E27FC236}">
                      <a16:creationId xmlns:a16="http://schemas.microsoft.com/office/drawing/2014/main" id="{84B15EFF-AEB6-6E85-7B66-FD454AC53E6C}"/>
                    </a:ext>
                  </a:extLst>
                </p:cNvPr>
                <p:cNvSpPr txBox="1">
                  <a:spLocks noChangeArrowheads="1"/>
                </p:cNvSpPr>
                <p:nvPr/>
              </p:nvSpPr>
              <p:spPr bwMode="auto">
                <a:xfrm>
                  <a:off x="0" y="22225"/>
                  <a:ext cx="222250" cy="6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供应端</a:t>
                  </a:r>
                  <a:endParaRPr lang="zh-CN" altLang="zh-CN" sz="2400" b="1">
                    <a:latin typeface="宋体" panose="02010600030101010101" pitchFamily="2" charset="-122"/>
                  </a:endParaRPr>
                </a:p>
              </p:txBody>
            </p:sp>
            <p:sp>
              <p:nvSpPr>
                <p:cNvPr id="31779" name="Text Box 567">
                  <a:extLst>
                    <a:ext uri="{FF2B5EF4-FFF2-40B4-BE49-F238E27FC236}">
                      <a16:creationId xmlns:a16="http://schemas.microsoft.com/office/drawing/2014/main" id="{B9C3917F-8E66-ABFB-0B1A-D54489E5DC7D}"/>
                    </a:ext>
                  </a:extLst>
                </p:cNvPr>
                <p:cNvSpPr txBox="1">
                  <a:spLocks noChangeArrowheads="1"/>
                </p:cNvSpPr>
                <p:nvPr/>
              </p:nvSpPr>
              <p:spPr bwMode="auto">
                <a:xfrm>
                  <a:off x="4175125" y="3175"/>
                  <a:ext cx="222250" cy="6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需求端</a:t>
                  </a:r>
                  <a:endParaRPr lang="zh-CN" altLang="zh-CN" sz="2400" b="1">
                    <a:latin typeface="宋体" panose="02010600030101010101" pitchFamily="2" charset="-122"/>
                  </a:endParaRPr>
                </a:p>
              </p:txBody>
            </p:sp>
          </p:grpSp>
        </p:grpSp>
      </p:grpSp>
      <p:cxnSp>
        <p:nvCxnSpPr>
          <p:cNvPr id="2" name="直线连接符 1">
            <a:extLst>
              <a:ext uri="{FF2B5EF4-FFF2-40B4-BE49-F238E27FC236}">
                <a16:creationId xmlns:a16="http://schemas.microsoft.com/office/drawing/2014/main" id="{52014730-AED6-A3B6-C5A6-EEF2B307539F}"/>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0F978BE-638F-1B3E-FAF3-D60BCFB736C4}"/>
              </a:ext>
            </a:extLst>
          </p:cNvPr>
          <p:cNvSpPr txBox="1"/>
          <p:nvPr/>
        </p:nvSpPr>
        <p:spPr>
          <a:xfrm>
            <a:off x="800100" y="6072188"/>
            <a:ext cx="3416320" cy="369332"/>
          </a:xfrm>
          <a:prstGeom prst="rect">
            <a:avLst/>
          </a:prstGeom>
          <a:noFill/>
        </p:spPr>
        <p:txBody>
          <a:bodyPr wrap="none" rtlCol="0">
            <a:spAutoFit/>
          </a:bodyPr>
          <a:lstStyle/>
          <a:p>
            <a:r>
              <a:rPr kumimoji="1" lang="zh-CN" altLang="en-US" dirty="0"/>
              <a:t>最大的变化：由纵向变成了横向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56FA5F5-D5F3-6C16-0B78-97092C9B411B}"/>
              </a:ext>
            </a:extLst>
          </p:cNvPr>
          <p:cNvSpPr>
            <a:spLocks noGrp="1"/>
          </p:cNvSpPr>
          <p:nvPr>
            <p:ph type="title"/>
          </p:nvPr>
        </p:nvSpPr>
        <p:spPr>
          <a:xfrm>
            <a:off x="1981200" y="-71438"/>
            <a:ext cx="8229600" cy="1143001"/>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供应链的结构模型</a:t>
            </a:r>
          </a:p>
        </p:txBody>
      </p:sp>
      <p:sp>
        <p:nvSpPr>
          <p:cNvPr id="3" name="日期占位符 2">
            <a:extLst>
              <a:ext uri="{FF2B5EF4-FFF2-40B4-BE49-F238E27FC236}">
                <a16:creationId xmlns:a16="http://schemas.microsoft.com/office/drawing/2014/main" id="{A1962BDB-CE2E-6CEA-050D-7AA3FFEF16DB}"/>
              </a:ext>
            </a:extLst>
          </p:cNvPr>
          <p:cNvSpPr>
            <a:spLocks noGrp="1"/>
          </p:cNvSpPr>
          <p:nvPr>
            <p:ph type="dt" sz="quarter" idx="10"/>
          </p:nvPr>
        </p:nvSpPr>
        <p:spPr/>
        <p:txBody>
          <a:bodyPr/>
          <a:lstStyle/>
          <a:p>
            <a:pPr>
              <a:defRPr/>
            </a:pPr>
            <a:fld id="{AF36951D-97B5-42AF-9B9F-259B59C093EE}" type="datetime1">
              <a:rPr lang="zh-CN" altLang="en-US"/>
              <a:pPr>
                <a:defRPr/>
              </a:pPr>
              <a:t>2023/9/12</a:t>
            </a:fld>
            <a:endParaRPr lang="zh-CN" altLang="en-US"/>
          </a:p>
        </p:txBody>
      </p:sp>
      <p:grpSp>
        <p:nvGrpSpPr>
          <p:cNvPr id="31748" name="组合 61">
            <a:extLst>
              <a:ext uri="{FF2B5EF4-FFF2-40B4-BE49-F238E27FC236}">
                <a16:creationId xmlns:a16="http://schemas.microsoft.com/office/drawing/2014/main" id="{23D062E1-CA0F-3C9B-A1A2-081DDA17B9D9}"/>
              </a:ext>
            </a:extLst>
          </p:cNvPr>
          <p:cNvGrpSpPr>
            <a:grpSpLocks/>
          </p:cNvGrpSpPr>
          <p:nvPr/>
        </p:nvGrpSpPr>
        <p:grpSpPr bwMode="auto">
          <a:xfrm>
            <a:off x="2351088" y="1341439"/>
            <a:ext cx="7416800" cy="4175125"/>
            <a:chOff x="0" y="0"/>
            <a:chExt cx="4511040" cy="2387600"/>
          </a:xfrm>
        </p:grpSpPr>
        <p:cxnSp>
          <p:nvCxnSpPr>
            <p:cNvPr id="31749" name="Line 554">
              <a:extLst>
                <a:ext uri="{FF2B5EF4-FFF2-40B4-BE49-F238E27FC236}">
                  <a16:creationId xmlns:a16="http://schemas.microsoft.com/office/drawing/2014/main" id="{E53D64A9-2F39-CDF6-D23D-20CAF481B415}"/>
                </a:ext>
              </a:extLst>
            </p:cNvPr>
            <p:cNvCxnSpPr>
              <a:cxnSpLocks noChangeShapeType="1"/>
            </p:cNvCxnSpPr>
            <p:nvPr/>
          </p:nvCxnSpPr>
          <p:spPr bwMode="auto">
            <a:xfrm flipV="1">
              <a:off x="530225"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0" name="Line 555">
              <a:extLst>
                <a:ext uri="{FF2B5EF4-FFF2-40B4-BE49-F238E27FC236}">
                  <a16:creationId xmlns:a16="http://schemas.microsoft.com/office/drawing/2014/main" id="{EEC0F458-236F-BD29-9C70-707816B48663}"/>
                </a:ext>
              </a:extLst>
            </p:cNvPr>
            <p:cNvCxnSpPr>
              <a:cxnSpLocks noChangeShapeType="1"/>
            </p:cNvCxnSpPr>
            <p:nvPr/>
          </p:nvCxnSpPr>
          <p:spPr bwMode="auto">
            <a:xfrm flipV="1">
              <a:off x="401320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1" name="Line 556">
              <a:extLst>
                <a:ext uri="{FF2B5EF4-FFF2-40B4-BE49-F238E27FC236}">
                  <a16:creationId xmlns:a16="http://schemas.microsoft.com/office/drawing/2014/main" id="{0C4057A1-4256-3A71-86F9-74F56F11FDD9}"/>
                </a:ext>
              </a:extLst>
            </p:cNvPr>
            <p:cNvCxnSpPr>
              <a:cxnSpLocks noChangeShapeType="1"/>
            </p:cNvCxnSpPr>
            <p:nvPr/>
          </p:nvCxnSpPr>
          <p:spPr bwMode="auto">
            <a:xfrm flipV="1">
              <a:off x="331470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2" name="Line 557">
              <a:extLst>
                <a:ext uri="{FF2B5EF4-FFF2-40B4-BE49-F238E27FC236}">
                  <a16:creationId xmlns:a16="http://schemas.microsoft.com/office/drawing/2014/main" id="{24E40191-AD5C-0FA2-0193-A507108A3C19}"/>
                </a:ext>
              </a:extLst>
            </p:cNvPr>
            <p:cNvCxnSpPr>
              <a:cxnSpLocks noChangeShapeType="1"/>
            </p:cNvCxnSpPr>
            <p:nvPr/>
          </p:nvCxnSpPr>
          <p:spPr bwMode="auto">
            <a:xfrm flipV="1">
              <a:off x="2619375"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3" name="Line 558">
              <a:extLst>
                <a:ext uri="{FF2B5EF4-FFF2-40B4-BE49-F238E27FC236}">
                  <a16:creationId xmlns:a16="http://schemas.microsoft.com/office/drawing/2014/main" id="{D09B49B1-70C8-EE93-C855-E133581FF3D1}"/>
                </a:ext>
              </a:extLst>
            </p:cNvPr>
            <p:cNvCxnSpPr>
              <a:cxnSpLocks noChangeShapeType="1"/>
            </p:cNvCxnSpPr>
            <p:nvPr/>
          </p:nvCxnSpPr>
          <p:spPr bwMode="auto">
            <a:xfrm flipV="1">
              <a:off x="1924050" y="311150"/>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4" name="Line 559">
              <a:extLst>
                <a:ext uri="{FF2B5EF4-FFF2-40B4-BE49-F238E27FC236}">
                  <a16:creationId xmlns:a16="http://schemas.microsoft.com/office/drawing/2014/main" id="{D0055303-00E1-0750-6D99-7C5D1C5A19EE}"/>
                </a:ext>
              </a:extLst>
            </p:cNvPr>
            <p:cNvCxnSpPr>
              <a:cxnSpLocks noChangeShapeType="1"/>
            </p:cNvCxnSpPr>
            <p:nvPr/>
          </p:nvCxnSpPr>
          <p:spPr bwMode="auto">
            <a:xfrm flipV="1">
              <a:off x="1400175" y="314325"/>
              <a:ext cx="0" cy="1847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5" name="Line 553">
              <a:extLst>
                <a:ext uri="{FF2B5EF4-FFF2-40B4-BE49-F238E27FC236}">
                  <a16:creationId xmlns:a16="http://schemas.microsoft.com/office/drawing/2014/main" id="{674D730C-4A6E-9CDB-67BA-CCDEECF9F215}"/>
                </a:ext>
              </a:extLst>
            </p:cNvPr>
            <p:cNvCxnSpPr>
              <a:cxnSpLocks noChangeShapeType="1"/>
            </p:cNvCxnSpPr>
            <p:nvPr/>
          </p:nvCxnSpPr>
          <p:spPr bwMode="auto">
            <a:xfrm>
              <a:off x="530225" y="504825"/>
              <a:ext cx="34818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31756" name="组合 69">
              <a:extLst>
                <a:ext uri="{FF2B5EF4-FFF2-40B4-BE49-F238E27FC236}">
                  <a16:creationId xmlns:a16="http://schemas.microsoft.com/office/drawing/2014/main" id="{F004DDDC-4CB3-B857-4012-94D444F33029}"/>
                </a:ext>
              </a:extLst>
            </p:cNvPr>
            <p:cNvGrpSpPr>
              <a:grpSpLocks/>
            </p:cNvGrpSpPr>
            <p:nvPr/>
          </p:nvGrpSpPr>
          <p:grpSpPr bwMode="auto">
            <a:xfrm>
              <a:off x="0" y="0"/>
              <a:ext cx="4511040" cy="2387600"/>
              <a:chOff x="0" y="0"/>
              <a:chExt cx="4511040" cy="2387600"/>
            </a:xfrm>
          </p:grpSpPr>
          <p:cxnSp>
            <p:nvCxnSpPr>
              <p:cNvPr id="31757" name="Line 565">
                <a:extLst>
                  <a:ext uri="{FF2B5EF4-FFF2-40B4-BE49-F238E27FC236}">
                    <a16:creationId xmlns:a16="http://schemas.microsoft.com/office/drawing/2014/main" id="{B1774921-F351-24BF-DCEB-A5A347499C2A}"/>
                  </a:ext>
                </a:extLst>
              </p:cNvPr>
              <p:cNvCxnSpPr>
                <a:cxnSpLocks noChangeShapeType="1"/>
              </p:cNvCxnSpPr>
              <p:nvPr/>
            </p:nvCxnSpPr>
            <p:spPr bwMode="auto">
              <a:xfrm>
                <a:off x="323850" y="2136775"/>
                <a:ext cx="40420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58" name="Line 564">
                <a:extLst>
                  <a:ext uri="{FF2B5EF4-FFF2-40B4-BE49-F238E27FC236}">
                    <a16:creationId xmlns:a16="http://schemas.microsoft.com/office/drawing/2014/main" id="{53966BA6-52F8-B850-07CD-96943A7210E3}"/>
                  </a:ext>
                </a:extLst>
              </p:cNvPr>
              <p:cNvCxnSpPr>
                <a:cxnSpLocks noChangeShapeType="1"/>
              </p:cNvCxnSpPr>
              <p:nvPr/>
            </p:nvCxnSpPr>
            <p:spPr bwMode="auto">
              <a:xfrm>
                <a:off x="311150" y="2381250"/>
                <a:ext cx="4042532"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31759" name="Line 564">
                <a:extLst>
                  <a:ext uri="{FF2B5EF4-FFF2-40B4-BE49-F238E27FC236}">
                    <a16:creationId xmlns:a16="http://schemas.microsoft.com/office/drawing/2014/main" id="{37F53CB3-9A1A-C6AE-25A3-6D06134D8775}"/>
                  </a:ext>
                </a:extLst>
              </p:cNvPr>
              <p:cNvCxnSpPr>
                <a:cxnSpLocks noChangeShapeType="1"/>
              </p:cNvCxnSpPr>
              <p:nvPr/>
            </p:nvCxnSpPr>
            <p:spPr bwMode="auto">
              <a:xfrm>
                <a:off x="304800" y="1914525"/>
                <a:ext cx="404241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31760" name="组合 73">
                <a:extLst>
                  <a:ext uri="{FF2B5EF4-FFF2-40B4-BE49-F238E27FC236}">
                    <a16:creationId xmlns:a16="http://schemas.microsoft.com/office/drawing/2014/main" id="{369DC54E-9894-B49E-0EDB-027ED1D05CCD}"/>
                  </a:ext>
                </a:extLst>
              </p:cNvPr>
              <p:cNvGrpSpPr>
                <a:grpSpLocks/>
              </p:cNvGrpSpPr>
              <p:nvPr/>
            </p:nvGrpSpPr>
            <p:grpSpPr bwMode="auto">
              <a:xfrm>
                <a:off x="0" y="0"/>
                <a:ext cx="4511040" cy="2387600"/>
                <a:chOff x="0" y="0"/>
                <a:chExt cx="4511123" cy="2387600"/>
              </a:xfrm>
            </p:grpSpPr>
            <p:sp>
              <p:nvSpPr>
                <p:cNvPr id="31761" name="Text Box 546">
                  <a:extLst>
                    <a:ext uri="{FF2B5EF4-FFF2-40B4-BE49-F238E27FC236}">
                      <a16:creationId xmlns:a16="http://schemas.microsoft.com/office/drawing/2014/main" id="{20D3CD91-6AF5-C3F4-BC4D-02BF0A58119C}"/>
                    </a:ext>
                  </a:extLst>
                </p:cNvPr>
                <p:cNvSpPr txBox="1">
                  <a:spLocks noChangeArrowheads="1"/>
                </p:cNvSpPr>
                <p:nvPr/>
              </p:nvSpPr>
              <p:spPr bwMode="auto">
                <a:xfrm>
                  <a:off x="22225" y="0"/>
                  <a:ext cx="4488898" cy="175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供应商  </a:t>
                  </a:r>
                  <a:r>
                    <a:rPr lang="en-US" altLang="zh-CN" sz="1400" b="1">
                      <a:latin typeface="宋体" panose="02010600030101010101" pitchFamily="2" charset="-122"/>
                    </a:rPr>
                    <a:t>      </a:t>
                  </a:r>
                  <a:r>
                    <a:rPr lang="zh-CN" altLang="zh-CN" sz="1400" b="1">
                      <a:latin typeface="宋体" panose="02010600030101010101" pitchFamily="2" charset="-122"/>
                    </a:rPr>
                    <a:t>制造</a:t>
                  </a:r>
                  <a:r>
                    <a:rPr lang="en-US" altLang="zh-CN" sz="1400" b="1">
                      <a:latin typeface="宋体" panose="02010600030101010101" pitchFamily="2" charset="-122"/>
                    </a:rPr>
                    <a:t>       </a:t>
                  </a:r>
                  <a:r>
                    <a:rPr lang="zh-CN" altLang="zh-CN" sz="1400" b="1">
                      <a:latin typeface="宋体" panose="02010600030101010101" pitchFamily="2" charset="-122"/>
                    </a:rPr>
                    <a:t>装配</a:t>
                  </a:r>
                  <a:r>
                    <a:rPr lang="en-US" altLang="zh-CN" sz="1400" b="1">
                      <a:latin typeface="宋体" panose="02010600030101010101" pitchFamily="2" charset="-122"/>
                    </a:rPr>
                    <a:t>        </a:t>
                  </a:r>
                  <a:r>
                    <a:rPr lang="zh-CN" altLang="zh-CN" sz="1400" b="1">
                      <a:latin typeface="宋体" panose="02010600030101010101" pitchFamily="2" charset="-122"/>
                    </a:rPr>
                    <a:t>分销</a:t>
                  </a:r>
                  <a:r>
                    <a:rPr lang="en-US" altLang="zh-CN" sz="1400" b="1">
                      <a:latin typeface="宋体" panose="02010600030101010101" pitchFamily="2" charset="-122"/>
                    </a:rPr>
                    <a:t>         </a:t>
                  </a:r>
                  <a:r>
                    <a:rPr lang="zh-CN" altLang="zh-CN" sz="1400" b="1">
                      <a:latin typeface="宋体" panose="02010600030101010101" pitchFamily="2" charset="-122"/>
                    </a:rPr>
                    <a:t>零售</a:t>
                  </a:r>
                  <a:r>
                    <a:rPr lang="en-US" altLang="zh-CN" sz="1400" b="1">
                      <a:latin typeface="宋体" panose="02010600030101010101" pitchFamily="2" charset="-122"/>
                    </a:rPr>
                    <a:t>       </a:t>
                  </a:r>
                  <a:r>
                    <a:rPr lang="zh-CN" altLang="zh-CN" sz="1400" b="1">
                      <a:latin typeface="宋体" panose="02010600030101010101" pitchFamily="2" charset="-122"/>
                    </a:rPr>
                    <a:t>用户</a:t>
                  </a:r>
                  <a:endParaRPr lang="zh-CN" altLang="zh-CN" sz="2400" b="1">
                    <a:latin typeface="宋体" panose="02010600030101010101" pitchFamily="2" charset="-122"/>
                  </a:endParaRPr>
                </a:p>
              </p:txBody>
            </p:sp>
            <p:grpSp>
              <p:nvGrpSpPr>
                <p:cNvPr id="31762" name="Group 520">
                  <a:extLst>
                    <a:ext uri="{FF2B5EF4-FFF2-40B4-BE49-F238E27FC236}">
                      <a16:creationId xmlns:a16="http://schemas.microsoft.com/office/drawing/2014/main" id="{05A40FBA-7940-304C-1D3D-1E41DC09B9F4}"/>
                    </a:ext>
                  </a:extLst>
                </p:cNvPr>
                <p:cNvGrpSpPr>
                  <a:grpSpLocks/>
                </p:cNvGrpSpPr>
                <p:nvPr/>
              </p:nvGrpSpPr>
              <p:grpSpPr bwMode="auto">
                <a:xfrm>
                  <a:off x="222252" y="873125"/>
                  <a:ext cx="4075693" cy="878840"/>
                  <a:chOff x="2333" y="10128"/>
                  <a:chExt cx="6419" cy="1384"/>
                </a:xfrm>
              </p:grpSpPr>
              <p:sp>
                <p:nvSpPr>
                  <p:cNvPr id="31780" name="Oval 521">
                    <a:extLst>
                      <a:ext uri="{FF2B5EF4-FFF2-40B4-BE49-F238E27FC236}">
                        <a16:creationId xmlns:a16="http://schemas.microsoft.com/office/drawing/2014/main" id="{2AB33514-9904-908A-C3AD-5585CA8CC443}"/>
                      </a:ext>
                    </a:extLst>
                  </p:cNvPr>
                  <p:cNvSpPr>
                    <a:spLocks noChangeArrowheads="1"/>
                  </p:cNvSpPr>
                  <p:nvPr/>
                </p:nvSpPr>
                <p:spPr bwMode="auto">
                  <a:xfrm>
                    <a:off x="2333" y="10172"/>
                    <a:ext cx="518" cy="127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1" name="Oval 522">
                    <a:extLst>
                      <a:ext uri="{FF2B5EF4-FFF2-40B4-BE49-F238E27FC236}">
                        <a16:creationId xmlns:a16="http://schemas.microsoft.com/office/drawing/2014/main" id="{5A699D85-C13D-DBCE-8638-0B5BA88FB62D}"/>
                      </a:ext>
                    </a:extLst>
                  </p:cNvPr>
                  <p:cNvSpPr>
                    <a:spLocks noChangeArrowheads="1"/>
                  </p:cNvSpPr>
                  <p:nvPr/>
                </p:nvSpPr>
                <p:spPr bwMode="auto">
                  <a:xfrm>
                    <a:off x="8249" y="10128"/>
                    <a:ext cx="503" cy="128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2" name="Oval 523">
                    <a:extLst>
                      <a:ext uri="{FF2B5EF4-FFF2-40B4-BE49-F238E27FC236}">
                        <a16:creationId xmlns:a16="http://schemas.microsoft.com/office/drawing/2014/main" id="{724BCBB5-F593-BF25-3EEA-FB73F3A9B411}"/>
                      </a:ext>
                    </a:extLst>
                  </p:cNvPr>
                  <p:cNvSpPr>
                    <a:spLocks noChangeArrowheads="1"/>
                  </p:cNvSpPr>
                  <p:nvPr/>
                </p:nvSpPr>
                <p:spPr bwMode="auto">
                  <a:xfrm>
                    <a:off x="5095" y="10828"/>
                    <a:ext cx="858" cy="218"/>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3" name="Oval 524">
                    <a:extLst>
                      <a:ext uri="{FF2B5EF4-FFF2-40B4-BE49-F238E27FC236}">
                        <a16:creationId xmlns:a16="http://schemas.microsoft.com/office/drawing/2014/main" id="{B3C97CD4-FC9B-0955-716F-7B7A7A8188CC}"/>
                      </a:ext>
                    </a:extLst>
                  </p:cNvPr>
                  <p:cNvSpPr>
                    <a:spLocks noChangeArrowheads="1"/>
                  </p:cNvSpPr>
                  <p:nvPr/>
                </p:nvSpPr>
                <p:spPr bwMode="auto">
                  <a:xfrm>
                    <a:off x="6192" y="10541"/>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4" name="Oval 525">
                    <a:extLst>
                      <a:ext uri="{FF2B5EF4-FFF2-40B4-BE49-F238E27FC236}">
                        <a16:creationId xmlns:a16="http://schemas.microsoft.com/office/drawing/2014/main" id="{6CFF21EE-03E3-0DB9-AF04-B99B716C1E65}"/>
                      </a:ext>
                    </a:extLst>
                  </p:cNvPr>
                  <p:cNvSpPr>
                    <a:spLocks noChangeArrowheads="1"/>
                  </p:cNvSpPr>
                  <p:nvPr/>
                </p:nvSpPr>
                <p:spPr bwMode="auto">
                  <a:xfrm>
                    <a:off x="7289" y="10292"/>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5" name="Oval 526">
                    <a:extLst>
                      <a:ext uri="{FF2B5EF4-FFF2-40B4-BE49-F238E27FC236}">
                        <a16:creationId xmlns:a16="http://schemas.microsoft.com/office/drawing/2014/main" id="{61433B73-9FE9-E303-E423-DE98AEF72F35}"/>
                      </a:ext>
                    </a:extLst>
                  </p:cNvPr>
                  <p:cNvSpPr>
                    <a:spLocks noChangeArrowheads="1"/>
                  </p:cNvSpPr>
                  <p:nvPr/>
                </p:nvSpPr>
                <p:spPr bwMode="auto">
                  <a:xfrm>
                    <a:off x="7288" y="1079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6" name="Oval 527">
                    <a:extLst>
                      <a:ext uri="{FF2B5EF4-FFF2-40B4-BE49-F238E27FC236}">
                        <a16:creationId xmlns:a16="http://schemas.microsoft.com/office/drawing/2014/main" id="{72A998A1-B078-8387-49EC-C373E501D987}"/>
                      </a:ext>
                    </a:extLst>
                  </p:cNvPr>
                  <p:cNvSpPr>
                    <a:spLocks noChangeArrowheads="1"/>
                  </p:cNvSpPr>
                  <p:nvPr/>
                </p:nvSpPr>
                <p:spPr bwMode="auto">
                  <a:xfrm>
                    <a:off x="7288" y="11317"/>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7" name="Oval 528">
                    <a:extLst>
                      <a:ext uri="{FF2B5EF4-FFF2-40B4-BE49-F238E27FC236}">
                        <a16:creationId xmlns:a16="http://schemas.microsoft.com/office/drawing/2014/main" id="{5F1C421A-FADF-F56F-005C-C0354F1A096C}"/>
                      </a:ext>
                    </a:extLst>
                  </p:cNvPr>
                  <p:cNvSpPr>
                    <a:spLocks noChangeArrowheads="1"/>
                  </p:cNvSpPr>
                  <p:nvPr/>
                </p:nvSpPr>
                <p:spPr bwMode="auto">
                  <a:xfrm>
                    <a:off x="6211" y="11072"/>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8" name="Oval 529">
                    <a:extLst>
                      <a:ext uri="{FF2B5EF4-FFF2-40B4-BE49-F238E27FC236}">
                        <a16:creationId xmlns:a16="http://schemas.microsoft.com/office/drawing/2014/main" id="{8603F727-12F3-28DE-D8B6-095A6AC7F390}"/>
                      </a:ext>
                    </a:extLst>
                  </p:cNvPr>
                  <p:cNvSpPr>
                    <a:spLocks noChangeArrowheads="1"/>
                  </p:cNvSpPr>
                  <p:nvPr/>
                </p:nvSpPr>
                <p:spPr bwMode="auto">
                  <a:xfrm>
                    <a:off x="2901" y="1079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89" name="Oval 530">
                    <a:extLst>
                      <a:ext uri="{FF2B5EF4-FFF2-40B4-BE49-F238E27FC236}">
                        <a16:creationId xmlns:a16="http://schemas.microsoft.com/office/drawing/2014/main" id="{91CF51C8-21FA-7ADE-24BD-6DD7CCA075B1}"/>
                      </a:ext>
                    </a:extLst>
                  </p:cNvPr>
                  <p:cNvSpPr>
                    <a:spLocks noChangeArrowheads="1"/>
                  </p:cNvSpPr>
                  <p:nvPr/>
                </p:nvSpPr>
                <p:spPr bwMode="auto">
                  <a:xfrm>
                    <a:off x="2901" y="10311"/>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0" name="Oval 531">
                    <a:extLst>
                      <a:ext uri="{FF2B5EF4-FFF2-40B4-BE49-F238E27FC236}">
                        <a16:creationId xmlns:a16="http://schemas.microsoft.com/office/drawing/2014/main" id="{9935D727-79B2-E2EE-E9F4-5E2483928F84}"/>
                      </a:ext>
                    </a:extLst>
                  </p:cNvPr>
                  <p:cNvSpPr>
                    <a:spLocks noChangeArrowheads="1"/>
                  </p:cNvSpPr>
                  <p:nvPr/>
                </p:nvSpPr>
                <p:spPr bwMode="auto">
                  <a:xfrm>
                    <a:off x="2946" y="11288"/>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1" name="Oval 532">
                    <a:extLst>
                      <a:ext uri="{FF2B5EF4-FFF2-40B4-BE49-F238E27FC236}">
                        <a16:creationId xmlns:a16="http://schemas.microsoft.com/office/drawing/2014/main" id="{ACAF77B6-6177-BAC8-E2A8-C08119EC52FD}"/>
                      </a:ext>
                    </a:extLst>
                  </p:cNvPr>
                  <p:cNvSpPr>
                    <a:spLocks noChangeArrowheads="1"/>
                  </p:cNvSpPr>
                  <p:nvPr/>
                </p:nvSpPr>
                <p:spPr bwMode="auto">
                  <a:xfrm>
                    <a:off x="3998" y="11077"/>
                    <a:ext cx="858" cy="19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sp>
                <p:nvSpPr>
                  <p:cNvPr id="31792" name="Oval 533">
                    <a:extLst>
                      <a:ext uri="{FF2B5EF4-FFF2-40B4-BE49-F238E27FC236}">
                        <a16:creationId xmlns:a16="http://schemas.microsoft.com/office/drawing/2014/main" id="{708B51E0-E299-4682-3AF2-92F48B2E6851}"/>
                      </a:ext>
                    </a:extLst>
                  </p:cNvPr>
                  <p:cNvSpPr>
                    <a:spLocks noChangeArrowheads="1"/>
                  </p:cNvSpPr>
                  <p:nvPr/>
                </p:nvSpPr>
                <p:spPr bwMode="auto">
                  <a:xfrm>
                    <a:off x="3998" y="10541"/>
                    <a:ext cx="858" cy="19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a:p>
                </p:txBody>
              </p:sp>
              <p:cxnSp>
                <p:nvCxnSpPr>
                  <p:cNvPr id="31793" name="Line 534">
                    <a:extLst>
                      <a:ext uri="{FF2B5EF4-FFF2-40B4-BE49-F238E27FC236}">
                        <a16:creationId xmlns:a16="http://schemas.microsoft.com/office/drawing/2014/main" id="{F895ABDA-9BE9-3945-716D-63439893DFDE}"/>
                      </a:ext>
                    </a:extLst>
                  </p:cNvPr>
                  <p:cNvCxnSpPr>
                    <a:cxnSpLocks noChangeShapeType="1"/>
                  </p:cNvCxnSpPr>
                  <p:nvPr/>
                </p:nvCxnSpPr>
                <p:spPr bwMode="auto">
                  <a:xfrm flipV="1">
                    <a:off x="7069" y="10462"/>
                    <a:ext cx="439" cy="15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4" name="Line 535">
                    <a:extLst>
                      <a:ext uri="{FF2B5EF4-FFF2-40B4-BE49-F238E27FC236}">
                        <a16:creationId xmlns:a16="http://schemas.microsoft.com/office/drawing/2014/main" id="{96B166AF-8374-5C0C-759D-3299517127D3}"/>
                      </a:ext>
                    </a:extLst>
                  </p:cNvPr>
                  <p:cNvCxnSpPr>
                    <a:cxnSpLocks noChangeShapeType="1"/>
                  </p:cNvCxnSpPr>
                  <p:nvPr/>
                </p:nvCxnSpPr>
                <p:spPr bwMode="auto">
                  <a:xfrm>
                    <a:off x="7069" y="10684"/>
                    <a:ext cx="432" cy="141"/>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5" name="Line 536">
                    <a:extLst>
                      <a:ext uri="{FF2B5EF4-FFF2-40B4-BE49-F238E27FC236}">
                        <a16:creationId xmlns:a16="http://schemas.microsoft.com/office/drawing/2014/main" id="{5AC0C1CE-4FF4-69C3-8F9C-6FB9F52E75DD}"/>
                      </a:ext>
                    </a:extLst>
                  </p:cNvPr>
                  <p:cNvCxnSpPr>
                    <a:cxnSpLocks noChangeShapeType="1"/>
                  </p:cNvCxnSpPr>
                  <p:nvPr/>
                </p:nvCxnSpPr>
                <p:spPr bwMode="auto">
                  <a:xfrm>
                    <a:off x="7069" y="11171"/>
                    <a:ext cx="439" cy="15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6" name="Line 537">
                    <a:extLst>
                      <a:ext uri="{FF2B5EF4-FFF2-40B4-BE49-F238E27FC236}">
                        <a16:creationId xmlns:a16="http://schemas.microsoft.com/office/drawing/2014/main" id="{8B6A6037-883E-A184-D645-1FEDE82A7001}"/>
                      </a:ext>
                    </a:extLst>
                  </p:cNvPr>
                  <p:cNvCxnSpPr>
                    <a:cxnSpLocks noChangeShapeType="1"/>
                  </p:cNvCxnSpPr>
                  <p:nvPr/>
                </p:nvCxnSpPr>
                <p:spPr bwMode="auto">
                  <a:xfrm>
                    <a:off x="4876" y="10646"/>
                    <a:ext cx="219" cy="305"/>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7" name="Line 538">
                    <a:extLst>
                      <a:ext uri="{FF2B5EF4-FFF2-40B4-BE49-F238E27FC236}">
                        <a16:creationId xmlns:a16="http://schemas.microsoft.com/office/drawing/2014/main" id="{FDD93ED8-4319-1554-5B99-1AEAD7BF3A4D}"/>
                      </a:ext>
                    </a:extLst>
                  </p:cNvPr>
                  <p:cNvCxnSpPr>
                    <a:cxnSpLocks noChangeShapeType="1"/>
                  </p:cNvCxnSpPr>
                  <p:nvPr/>
                </p:nvCxnSpPr>
                <p:spPr bwMode="auto">
                  <a:xfrm flipV="1">
                    <a:off x="4876" y="10982"/>
                    <a:ext cx="219" cy="151"/>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8" name="Line 539">
                    <a:extLst>
                      <a:ext uri="{FF2B5EF4-FFF2-40B4-BE49-F238E27FC236}">
                        <a16:creationId xmlns:a16="http://schemas.microsoft.com/office/drawing/2014/main" id="{A0190521-E259-2ADC-3875-799B5849C896}"/>
                      </a:ext>
                    </a:extLst>
                  </p:cNvPr>
                  <p:cNvCxnSpPr>
                    <a:cxnSpLocks noChangeShapeType="1"/>
                  </p:cNvCxnSpPr>
                  <p:nvPr/>
                </p:nvCxnSpPr>
                <p:spPr bwMode="auto">
                  <a:xfrm>
                    <a:off x="3779" y="10462"/>
                    <a:ext cx="219" cy="15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799" name="Line 540">
                    <a:extLst>
                      <a:ext uri="{FF2B5EF4-FFF2-40B4-BE49-F238E27FC236}">
                        <a16:creationId xmlns:a16="http://schemas.microsoft.com/office/drawing/2014/main" id="{564F0E5A-67A6-778A-2EAA-FADF3B0BD71C}"/>
                      </a:ext>
                    </a:extLst>
                  </p:cNvPr>
                  <p:cNvCxnSpPr>
                    <a:cxnSpLocks noChangeShapeType="1"/>
                  </p:cNvCxnSpPr>
                  <p:nvPr/>
                </p:nvCxnSpPr>
                <p:spPr bwMode="auto">
                  <a:xfrm flipV="1">
                    <a:off x="3779" y="10646"/>
                    <a:ext cx="219" cy="250"/>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0" name="Line 541">
                    <a:extLst>
                      <a:ext uri="{FF2B5EF4-FFF2-40B4-BE49-F238E27FC236}">
                        <a16:creationId xmlns:a16="http://schemas.microsoft.com/office/drawing/2014/main" id="{D7D3ED6C-FAEE-C819-1648-0EEDB3A9B8DC}"/>
                      </a:ext>
                    </a:extLst>
                  </p:cNvPr>
                  <p:cNvCxnSpPr>
                    <a:cxnSpLocks noChangeShapeType="1"/>
                  </p:cNvCxnSpPr>
                  <p:nvPr/>
                </p:nvCxnSpPr>
                <p:spPr bwMode="auto">
                  <a:xfrm flipV="1">
                    <a:off x="3799" y="11208"/>
                    <a:ext cx="220" cy="15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1" name="Line 542">
                    <a:extLst>
                      <a:ext uri="{FF2B5EF4-FFF2-40B4-BE49-F238E27FC236}">
                        <a16:creationId xmlns:a16="http://schemas.microsoft.com/office/drawing/2014/main" id="{140CB63D-DC58-016A-C037-81E5454EA951}"/>
                      </a:ext>
                    </a:extLst>
                  </p:cNvPr>
                  <p:cNvCxnSpPr>
                    <a:cxnSpLocks noChangeShapeType="1"/>
                  </p:cNvCxnSpPr>
                  <p:nvPr/>
                </p:nvCxnSpPr>
                <p:spPr bwMode="auto">
                  <a:xfrm flipV="1">
                    <a:off x="5952" y="10665"/>
                    <a:ext cx="219"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802" name="Line 543">
                    <a:extLst>
                      <a:ext uri="{FF2B5EF4-FFF2-40B4-BE49-F238E27FC236}">
                        <a16:creationId xmlns:a16="http://schemas.microsoft.com/office/drawing/2014/main" id="{4DF5166F-1922-A461-822B-F006CF3037B0}"/>
                      </a:ext>
                    </a:extLst>
                  </p:cNvPr>
                  <p:cNvCxnSpPr>
                    <a:cxnSpLocks noChangeShapeType="1"/>
                  </p:cNvCxnSpPr>
                  <p:nvPr/>
                </p:nvCxnSpPr>
                <p:spPr bwMode="auto">
                  <a:xfrm>
                    <a:off x="5945" y="10971"/>
                    <a:ext cx="431" cy="143"/>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cxnSp>
                <p:nvCxnSpPr>
                  <p:cNvPr id="31803" name="Line 544">
                    <a:extLst>
                      <a:ext uri="{FF2B5EF4-FFF2-40B4-BE49-F238E27FC236}">
                        <a16:creationId xmlns:a16="http://schemas.microsoft.com/office/drawing/2014/main" id="{6CAA3C43-0588-B7EC-1506-88237B5E5EC2}"/>
                      </a:ext>
                    </a:extLst>
                  </p:cNvPr>
                  <p:cNvCxnSpPr>
                    <a:cxnSpLocks noChangeShapeType="1"/>
                  </p:cNvCxnSpPr>
                  <p:nvPr/>
                </p:nvCxnSpPr>
                <p:spPr bwMode="auto">
                  <a:xfrm>
                    <a:off x="3710" y="10953"/>
                    <a:ext cx="432" cy="142"/>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cxnSp>
            </p:grpSp>
            <p:sp>
              <p:nvSpPr>
                <p:cNvPr id="31763" name="Text Box 566">
                  <a:extLst>
                    <a:ext uri="{FF2B5EF4-FFF2-40B4-BE49-F238E27FC236}">
                      <a16:creationId xmlns:a16="http://schemas.microsoft.com/office/drawing/2014/main" id="{2F0A164C-D56E-CAA7-2E6F-0CF624454BBA}"/>
                    </a:ext>
                  </a:extLst>
                </p:cNvPr>
                <p:cNvSpPr txBox="1">
                  <a:spLocks noChangeArrowheads="1"/>
                </p:cNvSpPr>
                <p:nvPr/>
              </p:nvSpPr>
              <p:spPr bwMode="auto">
                <a:xfrm>
                  <a:off x="1936750" y="1041400"/>
                  <a:ext cx="624517"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核心企业</a:t>
                  </a:r>
                  <a:endParaRPr lang="zh-CN" altLang="zh-CN" sz="2400" b="1">
                    <a:latin typeface="宋体" panose="02010600030101010101" pitchFamily="2" charset="-122"/>
                  </a:endParaRPr>
                </a:p>
              </p:txBody>
            </p:sp>
            <p:sp>
              <p:nvSpPr>
                <p:cNvPr id="31764" name="Text Box 567">
                  <a:extLst>
                    <a:ext uri="{FF2B5EF4-FFF2-40B4-BE49-F238E27FC236}">
                      <a16:creationId xmlns:a16="http://schemas.microsoft.com/office/drawing/2014/main" id="{4855CEA1-53FE-018F-2B17-8F834971DC7F}"/>
                    </a:ext>
                  </a:extLst>
                </p:cNvPr>
                <p:cNvSpPr txBox="1">
                  <a:spLocks noChangeArrowheads="1"/>
                </p:cNvSpPr>
                <p:nvPr/>
              </p:nvSpPr>
              <p:spPr bwMode="auto">
                <a:xfrm>
                  <a:off x="3254375" y="742950"/>
                  <a:ext cx="742294" cy="27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零售商</a:t>
                  </a:r>
                  <a:endParaRPr lang="zh-CN" altLang="zh-CN" sz="2400" b="1">
                    <a:latin typeface="宋体" panose="02010600030101010101" pitchFamily="2" charset="-122"/>
                  </a:endParaRPr>
                </a:p>
              </p:txBody>
            </p:sp>
            <p:sp>
              <p:nvSpPr>
                <p:cNvPr id="31765" name="Text Box 569">
                  <a:extLst>
                    <a:ext uri="{FF2B5EF4-FFF2-40B4-BE49-F238E27FC236}">
                      <a16:creationId xmlns:a16="http://schemas.microsoft.com/office/drawing/2014/main" id="{23016CC5-3086-457C-F2D9-BAD59E884144}"/>
                    </a:ext>
                  </a:extLst>
                </p:cNvPr>
                <p:cNvSpPr txBox="1">
                  <a:spLocks noChangeArrowheads="1"/>
                </p:cNvSpPr>
                <p:nvPr/>
              </p:nvSpPr>
              <p:spPr bwMode="auto">
                <a:xfrm>
                  <a:off x="57150" y="663575"/>
                  <a:ext cx="953105" cy="216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供应商的供应商</a:t>
                  </a:r>
                  <a:endParaRPr lang="zh-CN" altLang="zh-CN" sz="2400" b="1">
                    <a:latin typeface="宋体" panose="02010600030101010101" pitchFamily="2" charset="-122"/>
                  </a:endParaRPr>
                </a:p>
              </p:txBody>
            </p:sp>
            <p:sp>
              <p:nvSpPr>
                <p:cNvPr id="31766" name="Text Box 568">
                  <a:extLst>
                    <a:ext uri="{FF2B5EF4-FFF2-40B4-BE49-F238E27FC236}">
                      <a16:creationId xmlns:a16="http://schemas.microsoft.com/office/drawing/2014/main" id="{035C3FEC-F6BE-3CE4-5EAC-241120521EFE}"/>
                    </a:ext>
                  </a:extLst>
                </p:cNvPr>
                <p:cNvSpPr txBox="1">
                  <a:spLocks noChangeArrowheads="1"/>
                </p:cNvSpPr>
                <p:nvPr/>
              </p:nvSpPr>
              <p:spPr bwMode="auto">
                <a:xfrm>
                  <a:off x="1279525" y="844550"/>
                  <a:ext cx="624517"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dirty="0">
                      <a:latin typeface="宋体" panose="02010600030101010101" pitchFamily="2" charset="-122"/>
                    </a:rPr>
                    <a:t>供应商</a:t>
                  </a:r>
                  <a:endParaRPr lang="zh-CN" altLang="zh-CN" sz="2400" b="1" dirty="0">
                    <a:latin typeface="宋体" panose="02010600030101010101" pitchFamily="2" charset="-122"/>
                  </a:endParaRPr>
                </a:p>
              </p:txBody>
            </p:sp>
            <p:sp>
              <p:nvSpPr>
                <p:cNvPr id="31767" name="Text Box 570">
                  <a:extLst>
                    <a:ext uri="{FF2B5EF4-FFF2-40B4-BE49-F238E27FC236}">
                      <a16:creationId xmlns:a16="http://schemas.microsoft.com/office/drawing/2014/main" id="{AC8DE552-AFF2-BFFC-F6EF-7B2A83226FE2}"/>
                    </a:ext>
                  </a:extLst>
                </p:cNvPr>
                <p:cNvSpPr txBox="1">
                  <a:spLocks noChangeArrowheads="1"/>
                </p:cNvSpPr>
                <p:nvPr/>
              </p:nvSpPr>
              <p:spPr bwMode="auto">
                <a:xfrm>
                  <a:off x="2609850" y="914400"/>
                  <a:ext cx="62451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批发商</a:t>
                  </a:r>
                  <a:endParaRPr lang="zh-CN" altLang="zh-CN" sz="2400" b="1">
                    <a:latin typeface="宋体" panose="02010600030101010101" pitchFamily="2" charset="-122"/>
                  </a:endParaRPr>
                </a:p>
              </p:txBody>
            </p:sp>
            <p:sp>
              <p:nvSpPr>
                <p:cNvPr id="31768" name="Text Box 571">
                  <a:extLst>
                    <a:ext uri="{FF2B5EF4-FFF2-40B4-BE49-F238E27FC236}">
                      <a16:creationId xmlns:a16="http://schemas.microsoft.com/office/drawing/2014/main" id="{DE11E742-2FE7-11A7-4164-1558A56EF9CE}"/>
                    </a:ext>
                  </a:extLst>
                </p:cNvPr>
                <p:cNvSpPr txBox="1">
                  <a:spLocks noChangeArrowheads="1"/>
                </p:cNvSpPr>
                <p:nvPr/>
              </p:nvSpPr>
              <p:spPr bwMode="auto">
                <a:xfrm>
                  <a:off x="4048125" y="1047750"/>
                  <a:ext cx="192502" cy="5219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需求端</a:t>
                  </a:r>
                  <a:endParaRPr lang="zh-CN" altLang="zh-CN" sz="2400" b="1">
                    <a:latin typeface="宋体" panose="02010600030101010101" pitchFamily="2" charset="-122"/>
                  </a:endParaRPr>
                </a:p>
              </p:txBody>
            </p:sp>
            <p:sp>
              <p:nvSpPr>
                <p:cNvPr id="31769" name="Text Box 572">
                  <a:extLst>
                    <a:ext uri="{FF2B5EF4-FFF2-40B4-BE49-F238E27FC236}">
                      <a16:creationId xmlns:a16="http://schemas.microsoft.com/office/drawing/2014/main" id="{1B5EF027-9E03-4E87-1A4A-19FA6DD9237C}"/>
                    </a:ext>
                  </a:extLst>
                </p:cNvPr>
                <p:cNvSpPr txBox="1">
                  <a:spLocks noChangeArrowheads="1"/>
                </p:cNvSpPr>
                <p:nvPr/>
              </p:nvSpPr>
              <p:spPr bwMode="auto">
                <a:xfrm>
                  <a:off x="317500" y="1041400"/>
                  <a:ext cx="192502" cy="5219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b="1">
                      <a:latin typeface="宋体" panose="02010600030101010101" pitchFamily="2" charset="-122"/>
                    </a:rPr>
                    <a:t>供应端</a:t>
                  </a:r>
                  <a:endParaRPr lang="zh-CN" altLang="zh-CN" sz="2400" b="1">
                    <a:latin typeface="宋体" panose="02010600030101010101" pitchFamily="2" charset="-122"/>
                  </a:endParaRPr>
                </a:p>
              </p:txBody>
            </p:sp>
            <p:cxnSp>
              <p:nvCxnSpPr>
                <p:cNvPr id="31770" name="Line 548">
                  <a:extLst>
                    <a:ext uri="{FF2B5EF4-FFF2-40B4-BE49-F238E27FC236}">
                      <a16:creationId xmlns:a16="http://schemas.microsoft.com/office/drawing/2014/main" id="{218DC23E-F48D-F18E-761B-03DC89B26D5C}"/>
                    </a:ext>
                  </a:extLst>
                </p:cNvPr>
                <p:cNvCxnSpPr>
                  <a:cxnSpLocks noChangeShapeType="1"/>
                </p:cNvCxnSpPr>
                <p:nvPr/>
              </p:nvCxnSpPr>
              <p:spPr bwMode="auto">
                <a:xfrm>
                  <a:off x="784225" y="161925"/>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1" name="Line 549">
                  <a:extLst>
                    <a:ext uri="{FF2B5EF4-FFF2-40B4-BE49-F238E27FC236}">
                      <a16:creationId xmlns:a16="http://schemas.microsoft.com/office/drawing/2014/main" id="{3D4677A5-1095-2A64-2392-5CD3C6393E07}"/>
                    </a:ext>
                  </a:extLst>
                </p:cNvPr>
                <p:cNvCxnSpPr>
                  <a:cxnSpLocks noChangeShapeType="1"/>
                </p:cNvCxnSpPr>
                <p:nvPr/>
              </p:nvCxnSpPr>
              <p:spPr bwMode="auto">
                <a:xfrm>
                  <a:off x="1412875"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2" name="Line 550">
                  <a:extLst>
                    <a:ext uri="{FF2B5EF4-FFF2-40B4-BE49-F238E27FC236}">
                      <a16:creationId xmlns:a16="http://schemas.microsoft.com/office/drawing/2014/main" id="{26DB076B-90A3-8E23-65E0-875178399BD3}"/>
                    </a:ext>
                  </a:extLst>
                </p:cNvPr>
                <p:cNvCxnSpPr>
                  <a:cxnSpLocks noChangeShapeType="1"/>
                </p:cNvCxnSpPr>
                <p:nvPr/>
              </p:nvCxnSpPr>
              <p:spPr bwMode="auto">
                <a:xfrm>
                  <a:off x="2076450"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3" name="Line 551">
                  <a:extLst>
                    <a:ext uri="{FF2B5EF4-FFF2-40B4-BE49-F238E27FC236}">
                      <a16:creationId xmlns:a16="http://schemas.microsoft.com/office/drawing/2014/main" id="{B74B9EF8-0710-3950-4D7B-6BC4A74A3590}"/>
                    </a:ext>
                  </a:extLst>
                </p:cNvPr>
                <p:cNvCxnSpPr>
                  <a:cxnSpLocks noChangeShapeType="1"/>
                </p:cNvCxnSpPr>
                <p:nvPr/>
              </p:nvCxnSpPr>
              <p:spPr bwMode="auto">
                <a:xfrm>
                  <a:off x="2774950"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cxnSp>
              <p:nvCxnSpPr>
                <p:cNvPr id="31774" name="Line 552">
                  <a:extLst>
                    <a:ext uri="{FF2B5EF4-FFF2-40B4-BE49-F238E27FC236}">
                      <a16:creationId xmlns:a16="http://schemas.microsoft.com/office/drawing/2014/main" id="{2C319C38-7ABF-11C3-94CF-093DCB9CF8ED}"/>
                    </a:ext>
                  </a:extLst>
                </p:cNvPr>
                <p:cNvCxnSpPr>
                  <a:cxnSpLocks noChangeShapeType="1"/>
                </p:cNvCxnSpPr>
                <p:nvPr/>
              </p:nvCxnSpPr>
              <p:spPr bwMode="auto">
                <a:xfrm>
                  <a:off x="3476625" y="152400"/>
                  <a:ext cx="311150" cy="635"/>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cxnSp>
            <p:sp>
              <p:nvSpPr>
                <p:cNvPr id="31775" name="Text Box 573">
                  <a:extLst>
                    <a:ext uri="{FF2B5EF4-FFF2-40B4-BE49-F238E27FC236}">
                      <a16:creationId xmlns:a16="http://schemas.microsoft.com/office/drawing/2014/main" id="{CBB5503E-FAF7-D67A-D61C-14200C37D8D4}"/>
                    </a:ext>
                  </a:extLst>
                </p:cNvPr>
                <p:cNvSpPr txBox="1">
                  <a:spLocks noChangeArrowheads="1"/>
                </p:cNvSpPr>
                <p:nvPr/>
              </p:nvSpPr>
              <p:spPr bwMode="auto">
                <a:xfrm>
                  <a:off x="1724025" y="1631950"/>
                  <a:ext cx="1091172" cy="17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信息流</a:t>
                  </a:r>
                  <a:endParaRPr lang="zh-CN" altLang="zh-CN" sz="2400" b="1">
                    <a:latin typeface="宋体" panose="02010600030101010101" pitchFamily="2" charset="-122"/>
                  </a:endParaRPr>
                </a:p>
              </p:txBody>
            </p:sp>
            <p:sp>
              <p:nvSpPr>
                <p:cNvPr id="31776" name="Text Box 574">
                  <a:extLst>
                    <a:ext uri="{FF2B5EF4-FFF2-40B4-BE49-F238E27FC236}">
                      <a16:creationId xmlns:a16="http://schemas.microsoft.com/office/drawing/2014/main" id="{06FA0227-BE18-8B7C-3CE8-AFD5A4EBB597}"/>
                    </a:ext>
                  </a:extLst>
                </p:cNvPr>
                <p:cNvSpPr txBox="1">
                  <a:spLocks noChangeArrowheads="1"/>
                </p:cNvSpPr>
                <p:nvPr/>
              </p:nvSpPr>
              <p:spPr bwMode="auto">
                <a:xfrm>
                  <a:off x="1946275" y="2146300"/>
                  <a:ext cx="69082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资金流</a:t>
                  </a:r>
                  <a:endParaRPr lang="zh-CN" altLang="zh-CN" sz="2400" b="1">
                    <a:latin typeface="宋体" panose="02010600030101010101" pitchFamily="2" charset="-122"/>
                  </a:endParaRPr>
                </a:p>
              </p:txBody>
            </p:sp>
            <p:sp>
              <p:nvSpPr>
                <p:cNvPr id="31777" name="Text Box 573">
                  <a:extLst>
                    <a:ext uri="{FF2B5EF4-FFF2-40B4-BE49-F238E27FC236}">
                      <a16:creationId xmlns:a16="http://schemas.microsoft.com/office/drawing/2014/main" id="{0635CAD3-7580-AB99-262B-BEF5E918E181}"/>
                    </a:ext>
                  </a:extLst>
                </p:cNvPr>
                <p:cNvSpPr txBox="1">
                  <a:spLocks noChangeArrowheads="1"/>
                </p:cNvSpPr>
                <p:nvPr/>
              </p:nvSpPr>
              <p:spPr bwMode="auto">
                <a:xfrm>
                  <a:off x="1784350" y="1866900"/>
                  <a:ext cx="983673" cy="17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物流</a:t>
                  </a:r>
                  <a:endParaRPr lang="zh-CN" altLang="zh-CN" sz="2400" b="1">
                    <a:latin typeface="宋体" panose="02010600030101010101" pitchFamily="2" charset="-122"/>
                  </a:endParaRPr>
                </a:p>
              </p:txBody>
            </p:sp>
            <p:sp>
              <p:nvSpPr>
                <p:cNvPr id="31778" name="Text Box 567">
                  <a:extLst>
                    <a:ext uri="{FF2B5EF4-FFF2-40B4-BE49-F238E27FC236}">
                      <a16:creationId xmlns:a16="http://schemas.microsoft.com/office/drawing/2014/main" id="{84B15EFF-AEB6-6E85-7B66-FD454AC53E6C}"/>
                    </a:ext>
                  </a:extLst>
                </p:cNvPr>
                <p:cNvSpPr txBox="1">
                  <a:spLocks noChangeArrowheads="1"/>
                </p:cNvSpPr>
                <p:nvPr/>
              </p:nvSpPr>
              <p:spPr bwMode="auto">
                <a:xfrm>
                  <a:off x="0" y="22225"/>
                  <a:ext cx="222250" cy="6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供应端</a:t>
                  </a:r>
                  <a:endParaRPr lang="zh-CN" altLang="zh-CN" sz="2400" b="1">
                    <a:latin typeface="宋体" panose="02010600030101010101" pitchFamily="2" charset="-122"/>
                  </a:endParaRPr>
                </a:p>
              </p:txBody>
            </p:sp>
            <p:sp>
              <p:nvSpPr>
                <p:cNvPr id="31779" name="Text Box 567">
                  <a:extLst>
                    <a:ext uri="{FF2B5EF4-FFF2-40B4-BE49-F238E27FC236}">
                      <a16:creationId xmlns:a16="http://schemas.microsoft.com/office/drawing/2014/main" id="{B9C3917F-8E66-ABFB-0B1A-D54489E5DC7D}"/>
                    </a:ext>
                  </a:extLst>
                </p:cNvPr>
                <p:cNvSpPr txBox="1">
                  <a:spLocks noChangeArrowheads="1"/>
                </p:cNvSpPr>
                <p:nvPr/>
              </p:nvSpPr>
              <p:spPr bwMode="auto">
                <a:xfrm>
                  <a:off x="4175125" y="3175"/>
                  <a:ext cx="222250" cy="65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400" b="1">
                      <a:latin typeface="宋体" panose="02010600030101010101" pitchFamily="2" charset="-122"/>
                    </a:rPr>
                    <a:t>需求端</a:t>
                  </a:r>
                  <a:endParaRPr lang="zh-CN" altLang="zh-CN" sz="2400" b="1">
                    <a:latin typeface="宋体" panose="02010600030101010101" pitchFamily="2" charset="-122"/>
                  </a:endParaRPr>
                </a:p>
              </p:txBody>
            </p:sp>
          </p:grpSp>
        </p:grpSp>
      </p:grpSp>
      <p:cxnSp>
        <p:nvCxnSpPr>
          <p:cNvPr id="2" name="直线连接符 1">
            <a:extLst>
              <a:ext uri="{FF2B5EF4-FFF2-40B4-BE49-F238E27FC236}">
                <a16:creationId xmlns:a16="http://schemas.microsoft.com/office/drawing/2014/main" id="{52014730-AED6-A3B6-C5A6-EEF2B307539F}"/>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37439F0-E1DA-F66F-3768-87C44C04D264}"/>
              </a:ext>
            </a:extLst>
          </p:cNvPr>
          <p:cNvSpPr txBox="1"/>
          <p:nvPr/>
        </p:nvSpPr>
        <p:spPr>
          <a:xfrm>
            <a:off x="671513" y="5815013"/>
            <a:ext cx="3877985" cy="369332"/>
          </a:xfrm>
          <a:prstGeom prst="rect">
            <a:avLst/>
          </a:prstGeom>
          <a:noFill/>
        </p:spPr>
        <p:txBody>
          <a:bodyPr wrap="none" rtlCol="0">
            <a:spAutoFit/>
          </a:bodyPr>
          <a:lstStyle/>
          <a:p>
            <a:r>
              <a:rPr kumimoji="1" lang="zh-CN" altLang="en-US" dirty="0"/>
              <a:t>类似案例：淘宝商、企业外包业务。</a:t>
            </a:r>
          </a:p>
        </p:txBody>
      </p:sp>
    </p:spTree>
    <p:extLst>
      <p:ext uri="{BB962C8B-B14F-4D97-AF65-F5344CB8AC3E}">
        <p14:creationId xmlns:p14="http://schemas.microsoft.com/office/powerpoint/2010/main" val="400451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7646A27A-6497-8822-34F1-8873266B063C}"/>
              </a:ext>
            </a:extLst>
          </p:cNvPr>
          <p:cNvSpPr>
            <a:spLocks noGrp="1"/>
          </p:cNvSpPr>
          <p:nvPr>
            <p:ph type="title"/>
          </p:nvPr>
        </p:nvSpPr>
        <p:spPr>
          <a:xfrm>
            <a:off x="609600" y="89841"/>
            <a:ext cx="8229600" cy="1143000"/>
          </a:xfrm>
        </p:spPr>
        <p:txBody>
          <a:bodyPr/>
          <a:lstStyle/>
          <a:p>
            <a:r>
              <a:rPr lang="zh-CN" altLang="zh-CN" sz="3600" dirty="0">
                <a:solidFill>
                  <a:srgbClr val="FF0000"/>
                </a:solidFill>
                <a:latin typeface="华文行楷" panose="02010800040101010101" pitchFamily="2" charset="-122"/>
                <a:ea typeface="华文行楷" panose="02010800040101010101" pitchFamily="2" charset="-122"/>
              </a:rPr>
              <a:t>供应链管理思想的萌芽</a:t>
            </a:r>
            <a:endParaRPr lang="en-US" altLang="zh-CN" sz="3600" dirty="0">
              <a:solidFill>
                <a:srgbClr val="FF0000"/>
              </a:solidFill>
              <a:latin typeface="华文行楷" panose="02010800040101010101" pitchFamily="2" charset="-122"/>
              <a:ea typeface="华文行楷" panose="02010800040101010101" pitchFamily="2" charset="-122"/>
            </a:endParaRPr>
          </a:p>
        </p:txBody>
      </p:sp>
      <p:sp>
        <p:nvSpPr>
          <p:cNvPr id="28675" name="Rectangle 6">
            <a:extLst>
              <a:ext uri="{FF2B5EF4-FFF2-40B4-BE49-F238E27FC236}">
                <a16:creationId xmlns:a16="http://schemas.microsoft.com/office/drawing/2014/main" id="{C13ACECA-B14E-00E2-321A-2388F07B80C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8676" name="内容占位符 39">
            <a:extLst>
              <a:ext uri="{FF2B5EF4-FFF2-40B4-BE49-F238E27FC236}">
                <a16:creationId xmlns:a16="http://schemas.microsoft.com/office/drawing/2014/main" id="{80461495-E690-08C5-096B-0AF0D1B00787}"/>
              </a:ext>
            </a:extLst>
          </p:cNvPr>
          <p:cNvSpPr>
            <a:spLocks noGrp="1"/>
          </p:cNvSpPr>
          <p:nvPr>
            <p:ph idx="1"/>
          </p:nvPr>
        </p:nvSpPr>
        <p:spPr>
          <a:xfrm>
            <a:off x="476249" y="1327704"/>
            <a:ext cx="9948863" cy="4421188"/>
          </a:xfrm>
        </p:spPr>
        <p:txBody>
          <a:bodyPr>
            <a:normAutofit fontScale="85000" lnSpcReduction="10000"/>
          </a:bodyPr>
          <a:lstStyle/>
          <a:p>
            <a:pPr>
              <a:lnSpc>
                <a:spcPct val="150000"/>
              </a:lnSpc>
            </a:pPr>
            <a:r>
              <a:rPr lang="zh-CN" altLang="en-US" b="1" dirty="0"/>
              <a:t>“纵向一体化”到“横向一体化”</a:t>
            </a:r>
            <a:endParaRPr lang="en-US" altLang="zh-CN" b="1" dirty="0"/>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横向一体化”形成了一条从供应商到制造商再到分销商、零售商的贯穿所有企业的“链”</a:t>
            </a:r>
            <a:endParaRPr lang="en-US" altLang="zh-CN" sz="2400" dirty="0">
              <a:latin typeface="华文楷体" panose="02010600040101010101" pitchFamily="2" charset="-122"/>
              <a:ea typeface="华文楷体" panose="02010600040101010101" pitchFamily="2" charset="-122"/>
            </a:endParaRPr>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相邻节点企业表现出一种需求与供应的关系，当把所有相邻企业依此连接起来，便形成了供应链</a:t>
            </a:r>
            <a:r>
              <a:rPr lang="en-US" altLang="zh-CN" sz="2400" dirty="0">
                <a:latin typeface="华文楷体" panose="02010600040101010101" pitchFamily="2" charset="-122"/>
                <a:ea typeface="华文楷体" panose="02010600040101010101" pitchFamily="2" charset="-122"/>
              </a:rPr>
              <a:t>(Supply Chain)</a:t>
            </a:r>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供应链管理</a:t>
            </a:r>
            <a:r>
              <a:rPr lang="en-US" altLang="en-US" sz="2400" dirty="0">
                <a:latin typeface="华文楷体" panose="02010600040101010101" pitchFamily="2" charset="-122"/>
                <a:ea typeface="华文楷体" panose="02010600040101010101" pitchFamily="2" charset="-122"/>
              </a:rPr>
              <a:t>(Supply Chain Management, SCM)</a:t>
            </a:r>
            <a:r>
              <a:rPr lang="zh-CN" altLang="en-US" sz="2400" dirty="0">
                <a:latin typeface="华文楷体" panose="02010600040101010101" pitchFamily="2" charset="-122"/>
                <a:ea typeface="华文楷体" panose="02010600040101010101" pitchFamily="2" charset="-122"/>
              </a:rPr>
              <a:t>使链上的节点企业必须达到同步、协调运行</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dirty="0"/>
              <a:t>供应链管理的概念是把企业资源的范畴从过去单个企业扩大到整个社会，使企业之间为了共同的市场利益而结成战略联盟</a:t>
            </a: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7419F35E-4AE7-7AFD-EF81-3A76D1781270}"/>
              </a:ext>
            </a:extLst>
          </p:cNvPr>
          <p:cNvSpPr>
            <a:spLocks noGrp="1"/>
          </p:cNvSpPr>
          <p:nvPr>
            <p:ph type="dt" sz="quarter" idx="10"/>
          </p:nvPr>
        </p:nvSpPr>
        <p:spPr/>
        <p:txBody>
          <a:bodyPr/>
          <a:lstStyle/>
          <a:p>
            <a:pPr>
              <a:defRPr/>
            </a:pPr>
            <a:fld id="{F9965555-560A-497F-89A0-11B11E15B775}"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85D10C6E-DBD9-A344-EC8D-8C6B536F039D}"/>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B4E9CA7-51A2-05C6-2002-6EF0BD616153}"/>
              </a:ext>
            </a:extLst>
          </p:cNvPr>
          <p:cNvSpPr>
            <a:spLocks noGrp="1"/>
          </p:cNvSpPr>
          <p:nvPr>
            <p:ph type="title"/>
          </p:nvPr>
        </p:nvSpPr>
        <p:spPr>
          <a:xfrm>
            <a:off x="390525" y="103362"/>
            <a:ext cx="9183688" cy="1143000"/>
          </a:xfrm>
        </p:spPr>
        <p:txBody>
          <a:bodyPr/>
          <a:lstStyle/>
          <a:p>
            <a:r>
              <a:rPr lang="zh-CN" altLang="en-US" sz="3200" b="1" dirty="0">
                <a:solidFill>
                  <a:srgbClr val="FF0000"/>
                </a:solidFill>
                <a:latin typeface="华文行楷" panose="02010800040101010101" pitchFamily="2" charset="-122"/>
                <a:ea typeface="华文行楷" panose="02010800040101010101" pitchFamily="2" charset="-122"/>
              </a:rPr>
              <a:t>新的竞争环境对企业管理模式的影响</a:t>
            </a:r>
            <a:endParaRPr lang="en-US" altLang="zh-CN" sz="3200" dirty="0">
              <a:solidFill>
                <a:srgbClr val="FF0000"/>
              </a:solidFill>
              <a:latin typeface="华文行楷" panose="02010800040101010101" pitchFamily="2" charset="-122"/>
              <a:ea typeface="华文行楷" panose="02010800040101010101" pitchFamily="2" charset="-122"/>
            </a:endParaRPr>
          </a:p>
        </p:txBody>
      </p:sp>
      <p:sp>
        <p:nvSpPr>
          <p:cNvPr id="22531" name="Rectangle 6">
            <a:extLst>
              <a:ext uri="{FF2B5EF4-FFF2-40B4-BE49-F238E27FC236}">
                <a16:creationId xmlns:a16="http://schemas.microsoft.com/office/drawing/2014/main" id="{113F7C53-1D42-B3A9-9FE0-9F8E54F1628F}"/>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3" name="日期占位符 2">
            <a:extLst>
              <a:ext uri="{FF2B5EF4-FFF2-40B4-BE49-F238E27FC236}">
                <a16:creationId xmlns:a16="http://schemas.microsoft.com/office/drawing/2014/main" id="{CF09B0BF-B32F-71A3-DCBF-7923313B6189}"/>
              </a:ext>
            </a:extLst>
          </p:cNvPr>
          <p:cNvSpPr>
            <a:spLocks noGrp="1"/>
          </p:cNvSpPr>
          <p:nvPr>
            <p:ph type="dt" sz="quarter" idx="10"/>
          </p:nvPr>
        </p:nvSpPr>
        <p:spPr/>
        <p:txBody>
          <a:bodyPr/>
          <a:lstStyle/>
          <a:p>
            <a:pPr>
              <a:defRPr/>
            </a:pPr>
            <a:fld id="{FF22616D-BE2D-45B8-BEB9-7678BEB35B1A}" type="datetime1">
              <a:rPr lang="zh-CN" altLang="en-US"/>
              <a:pPr>
                <a:defRPr/>
              </a:pPr>
              <a:t>2023/9/12</a:t>
            </a:fld>
            <a:endParaRPr lang="zh-CN" altLang="en-US"/>
          </a:p>
        </p:txBody>
      </p:sp>
      <p:sp>
        <p:nvSpPr>
          <p:cNvPr id="2" name="矩形 1">
            <a:extLst>
              <a:ext uri="{FF2B5EF4-FFF2-40B4-BE49-F238E27FC236}">
                <a16:creationId xmlns:a16="http://schemas.microsoft.com/office/drawing/2014/main" id="{38D02AA1-D22D-8E43-B686-ADBD2C9053B8}"/>
              </a:ext>
            </a:extLst>
          </p:cNvPr>
          <p:cNvSpPr/>
          <p:nvPr/>
        </p:nvSpPr>
        <p:spPr>
          <a:xfrm>
            <a:off x="1106488" y="1949753"/>
            <a:ext cx="7993062" cy="2595563"/>
          </a:xfrm>
          <a:prstGeom prst="rect">
            <a:avLst/>
          </a:prstGeom>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zh-CN" sz="2800" b="1" dirty="0">
                <a:latin typeface="Times New Roman" panose="02020603050405020304" pitchFamily="18" charset="0"/>
                <a:cs typeface="Times New Roman" panose="02020603050405020304" pitchFamily="18" charset="0"/>
              </a:rPr>
              <a:t>以“纵向一体化”</a:t>
            </a:r>
            <a:r>
              <a:rPr lang="en-US" altLang="zh-CN" sz="2800" b="1" dirty="0">
                <a:latin typeface="Times New Roman" panose="02020603050405020304" pitchFamily="18" charset="0"/>
                <a:cs typeface="Times New Roman" panose="02020603050405020304" pitchFamily="18" charset="0"/>
              </a:rPr>
              <a:t>(vertical integration)</a:t>
            </a:r>
            <a:r>
              <a:rPr lang="zh-CN" altLang="zh-CN" sz="2800" b="1" dirty="0">
                <a:latin typeface="Times New Roman" panose="02020603050405020304" pitchFamily="18" charset="0"/>
                <a:cs typeface="Times New Roman" panose="02020603050405020304" pitchFamily="18" charset="0"/>
              </a:rPr>
              <a:t>为主导的传统管理模式</a:t>
            </a:r>
            <a:endParaRPr lang="en-US" altLang="zh-CN" sz="28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zh-CN" altLang="zh-CN" sz="2800" b="1" dirty="0">
                <a:latin typeface="Times New Roman" panose="02020603050405020304" pitchFamily="18" charset="0"/>
                <a:cs typeface="Times New Roman" panose="02020603050405020304" pitchFamily="18" charset="0"/>
              </a:rPr>
              <a:t>“纵向一体化”管理模式的主要弊端</a:t>
            </a:r>
            <a:endParaRPr lang="en-US" altLang="zh-CN" sz="2800" b="1"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zh-CN" altLang="en-US" sz="2800" b="1" dirty="0">
                <a:latin typeface="Times New Roman" panose="02020603050405020304" pitchFamily="18" charset="0"/>
                <a:cs typeface="Times New Roman" panose="02020603050405020304" pitchFamily="18" charset="0"/>
              </a:rPr>
              <a:t>管理模式的发展</a:t>
            </a:r>
          </a:p>
        </p:txBody>
      </p:sp>
      <p:cxnSp>
        <p:nvCxnSpPr>
          <p:cNvPr id="4" name="直线连接符 3">
            <a:extLst>
              <a:ext uri="{FF2B5EF4-FFF2-40B4-BE49-F238E27FC236}">
                <a16:creationId xmlns:a16="http://schemas.microsoft.com/office/drawing/2014/main" id="{2C48C33F-0C50-7771-A772-0A26DAB2C6D5}"/>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C6B9CB53-776A-4D48-CAF9-2D9220ADA0CD}"/>
              </a:ext>
            </a:extLst>
          </p:cNvPr>
          <p:cNvSpPr>
            <a:spLocks noGrp="1"/>
          </p:cNvSpPr>
          <p:nvPr>
            <p:ph type="title"/>
          </p:nvPr>
        </p:nvSpPr>
        <p:spPr>
          <a:xfrm>
            <a:off x="1703388" y="-90488"/>
            <a:ext cx="8229600" cy="1143001"/>
          </a:xfrm>
        </p:spPr>
        <p:txBody>
          <a:bodyPr/>
          <a:lstStyle/>
          <a:p>
            <a:r>
              <a:rPr lang="zh-CN" altLang="zh-CN" sz="28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以“纵向一体化”</a:t>
            </a:r>
            <a:r>
              <a:rPr lang="en-US" altLang="zh-CN" sz="28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(vertical integration)</a:t>
            </a:r>
            <a:r>
              <a:rPr lang="zh-CN" altLang="zh-CN" sz="28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为主导的传统管理模式</a:t>
            </a:r>
            <a:endParaRPr lang="en-US" altLang="zh-CN" sz="2800"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23555" name="Rectangle 6">
            <a:extLst>
              <a:ext uri="{FF2B5EF4-FFF2-40B4-BE49-F238E27FC236}">
                <a16:creationId xmlns:a16="http://schemas.microsoft.com/office/drawing/2014/main" id="{0B97D0BE-C1A7-CDFC-39EF-057A7FDBCBE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3556" name="内容占位符 39">
            <a:extLst>
              <a:ext uri="{FF2B5EF4-FFF2-40B4-BE49-F238E27FC236}">
                <a16:creationId xmlns:a16="http://schemas.microsoft.com/office/drawing/2014/main" id="{7D60C55E-7289-6195-BAEE-F53036AFBA05}"/>
              </a:ext>
            </a:extLst>
          </p:cNvPr>
          <p:cNvSpPr>
            <a:spLocks noGrp="1"/>
          </p:cNvSpPr>
          <p:nvPr>
            <p:ph idx="1"/>
          </p:nvPr>
        </p:nvSpPr>
        <p:spPr>
          <a:xfrm>
            <a:off x="838200" y="1177369"/>
            <a:ext cx="9548812" cy="4824413"/>
          </a:xfrm>
        </p:spPr>
        <p:txBody>
          <a:bodyPr>
            <a:normAutofit fontScale="85000" lnSpcReduction="20000"/>
          </a:bodyPr>
          <a:lstStyle/>
          <a:p>
            <a:pPr>
              <a:lnSpc>
                <a:spcPct val="150000"/>
              </a:lnSpc>
            </a:pPr>
            <a:r>
              <a:rPr lang="zh-CN" altLang="en-US" dirty="0">
                <a:latin typeface="华文楷体" panose="02010600040101010101" pitchFamily="2" charset="-122"/>
                <a:ea typeface="华文楷体" panose="02010600040101010101" pitchFamily="2" charset="-122"/>
              </a:rPr>
              <a:t>管理模式</a:t>
            </a:r>
            <a:r>
              <a:rPr lang="zh-CN" altLang="en-US" dirty="0"/>
              <a:t>是一种系统化的指导与控制方法，它把企业中的人、财、物和信息等资源，高质量、低成本、快速及时地转换为市场所需要的产品和服务。</a:t>
            </a:r>
            <a:endParaRPr lang="en-US" altLang="zh-CN" dirty="0"/>
          </a:p>
          <a:p>
            <a:pPr>
              <a:lnSpc>
                <a:spcPct val="150000"/>
              </a:lnSpc>
            </a:pPr>
            <a:r>
              <a:rPr lang="zh-CN" altLang="en-US" dirty="0"/>
              <a:t>企业运营管理的三个核心：质量、成本、时间</a:t>
            </a:r>
            <a:endParaRPr lang="en-US" altLang="zh-CN" dirty="0"/>
          </a:p>
          <a:p>
            <a:pPr>
              <a:lnSpc>
                <a:spcPct val="150000"/>
              </a:lnSpc>
            </a:pPr>
            <a:r>
              <a:rPr lang="zh-CN" altLang="en-US" dirty="0"/>
              <a:t>传统管理模式</a:t>
            </a:r>
            <a:endParaRPr lang="en-US" altLang="zh-CN" dirty="0"/>
          </a:p>
          <a:p>
            <a:pPr lvl="1">
              <a:lnSpc>
                <a:spcPct val="150000"/>
              </a:lnSpc>
              <a:buFont typeface="Wingdings" pitchFamily="2" charset="2"/>
              <a:buChar char="Ø"/>
            </a:pPr>
            <a:r>
              <a:rPr lang="zh-CN" altLang="en-US" dirty="0">
                <a:latin typeface="华文楷体" panose="02010600040101010101" pitchFamily="2" charset="-122"/>
                <a:ea typeface="华文楷体" panose="02010600040101010101" pitchFamily="2" charset="-122"/>
              </a:rPr>
              <a:t>纵向一体化（大而全、小而全）</a:t>
            </a:r>
            <a:endParaRPr lang="en-US" altLang="zh-CN" dirty="0">
              <a:latin typeface="华文楷体" panose="02010600040101010101" pitchFamily="2" charset="-122"/>
              <a:ea typeface="华文楷体" panose="02010600040101010101" pitchFamily="2" charset="-122"/>
            </a:endParaRPr>
          </a:p>
          <a:p>
            <a:pPr lvl="1">
              <a:lnSpc>
                <a:spcPct val="150000"/>
              </a:lnSpc>
              <a:buFont typeface="Wingdings" pitchFamily="2" charset="2"/>
              <a:buChar char="Ø"/>
            </a:pPr>
            <a:r>
              <a:rPr lang="zh-CN" altLang="en-US" dirty="0">
                <a:latin typeface="华文楷体" panose="02010600040101010101" pitchFamily="2" charset="-122"/>
                <a:ea typeface="华文楷体" panose="02010600040101010101" pitchFamily="2" charset="-122"/>
              </a:rPr>
              <a:t>生产计划与控制：</a:t>
            </a:r>
            <a:r>
              <a:rPr lang="en-US" altLang="zh-CN" dirty="0">
                <a:latin typeface="华文楷体" panose="02010600040101010101" pitchFamily="2" charset="-122"/>
                <a:ea typeface="华文楷体" panose="02010600040101010101" pitchFamily="2" charset="-122"/>
              </a:rPr>
              <a:t>MRP</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MRPII</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JIT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LP……</a:t>
            </a:r>
          </a:p>
          <a:p>
            <a:pPr lvl="1">
              <a:lnSpc>
                <a:spcPct val="150000"/>
              </a:lnSpc>
              <a:buFont typeface="Wingdings" pitchFamily="2" charset="2"/>
              <a:buChar char="Ø"/>
            </a:pPr>
            <a:r>
              <a:rPr lang="zh-CN" altLang="en-US" dirty="0">
                <a:latin typeface="华文楷体" panose="02010600040101010101" pitchFamily="2" charset="-122"/>
                <a:ea typeface="华文楷体" panose="02010600040101010101" pitchFamily="2" charset="-122"/>
              </a:rPr>
              <a:t>竞争因素转移：</a:t>
            </a:r>
            <a:endParaRPr lang="en-US" altLang="zh-CN" dirty="0">
              <a:latin typeface="华文楷体" panose="02010600040101010101" pitchFamily="2" charset="-122"/>
              <a:ea typeface="华文楷体" panose="02010600040101010101" pitchFamily="2" charset="-122"/>
            </a:endParaRPr>
          </a:p>
          <a:p>
            <a:pPr>
              <a:lnSpc>
                <a:spcPct val="150000"/>
              </a:lnSpc>
              <a:buFont typeface="Arial" panose="020B0604020202020204" pitchFamily="34" charset="0"/>
              <a:buNone/>
            </a:pPr>
            <a:r>
              <a:rPr lang="en-US" altLang="zh-CN"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价格（大量生产</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）、质量（</a:t>
            </a:r>
            <a:r>
              <a:rPr lang="en-US" altLang="zh-CN" sz="2400" dirty="0">
                <a:latin typeface="华文楷体" panose="02010600040101010101" pitchFamily="2" charset="-122"/>
                <a:ea typeface="华文楷体" panose="02010600040101010101" pitchFamily="2" charset="-122"/>
              </a:rPr>
              <a:t>TQM</a:t>
            </a:r>
            <a:r>
              <a:rPr lang="zh-CN" altLang="en-US" sz="2400" dirty="0">
                <a:latin typeface="华文楷体" panose="02010600040101010101" pitchFamily="2" charset="-122"/>
                <a:ea typeface="华文楷体" panose="02010600040101010101" pitchFamily="2" charset="-122"/>
              </a:rPr>
              <a:t>）、时间（</a:t>
            </a:r>
            <a:r>
              <a:rPr lang="en-US" altLang="zh-CN" sz="2400" dirty="0">
                <a:latin typeface="华文楷体" panose="02010600040101010101" pitchFamily="2" charset="-122"/>
                <a:ea typeface="华文楷体" panose="02010600040101010101" pitchFamily="2" charset="-122"/>
              </a:rPr>
              <a:t>TBC</a:t>
            </a:r>
            <a:r>
              <a:rPr lang="zh-CN" altLang="en-US" sz="2400"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371EF316-58A8-58EF-FFDD-AA7912E8A428}"/>
              </a:ext>
            </a:extLst>
          </p:cNvPr>
          <p:cNvSpPr>
            <a:spLocks noGrp="1"/>
          </p:cNvSpPr>
          <p:nvPr>
            <p:ph type="dt" sz="quarter" idx="10"/>
          </p:nvPr>
        </p:nvSpPr>
        <p:spPr/>
        <p:txBody>
          <a:bodyPr/>
          <a:lstStyle/>
          <a:p>
            <a:pPr>
              <a:defRPr/>
            </a:pPr>
            <a:fld id="{3F0173D4-6D5D-4F0E-AF6E-2AA17136F588}"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D254D1F4-C153-BB8B-3E12-A43303466DDD}"/>
              </a:ext>
            </a:extLst>
          </p:cNvPr>
          <p:cNvCxnSpPr>
            <a:cxnSpLocks/>
          </p:cNvCxnSpPr>
          <p:nvPr/>
        </p:nvCxnSpPr>
        <p:spPr>
          <a:xfrm>
            <a:off x="223837" y="1052513"/>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4816C397-8B77-8E45-75CE-9DBBECFFB8CA}"/>
              </a:ext>
            </a:extLst>
          </p:cNvPr>
          <p:cNvSpPr>
            <a:spLocks noGrp="1"/>
          </p:cNvSpPr>
          <p:nvPr>
            <p:ph type="title"/>
          </p:nvPr>
        </p:nvSpPr>
        <p:spPr>
          <a:xfrm>
            <a:off x="1981200" y="0"/>
            <a:ext cx="8229600" cy="1143000"/>
          </a:xfrm>
        </p:spPr>
        <p:txBody>
          <a:bodyPr/>
          <a:lstStyle/>
          <a:p>
            <a:r>
              <a:rPr lang="zh-CN" altLang="zh-CN" sz="3600">
                <a:solidFill>
                  <a:srgbClr val="FF0000"/>
                </a:solidFill>
                <a:latin typeface="华文行楷" panose="02010800040101010101" pitchFamily="2" charset="-122"/>
                <a:ea typeface="华文行楷" panose="02010800040101010101" pitchFamily="2" charset="-122"/>
              </a:rPr>
              <a:t>“纵向一体化”管理模式的主要弊端</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24579" name="Rectangle 6">
            <a:extLst>
              <a:ext uri="{FF2B5EF4-FFF2-40B4-BE49-F238E27FC236}">
                <a16:creationId xmlns:a16="http://schemas.microsoft.com/office/drawing/2014/main" id="{EF86BFFF-B125-8352-F7AF-80B22AC7A662}"/>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4580" name="内容占位符 39">
            <a:extLst>
              <a:ext uri="{FF2B5EF4-FFF2-40B4-BE49-F238E27FC236}">
                <a16:creationId xmlns:a16="http://schemas.microsoft.com/office/drawing/2014/main" id="{84EB173E-BD3E-3BCA-2159-C0B78026D2E9}"/>
              </a:ext>
            </a:extLst>
          </p:cNvPr>
          <p:cNvSpPr>
            <a:spLocks noGrp="1"/>
          </p:cNvSpPr>
          <p:nvPr>
            <p:ph idx="1"/>
          </p:nvPr>
        </p:nvSpPr>
        <p:spPr>
          <a:xfrm>
            <a:off x="1583028" y="1729949"/>
            <a:ext cx="8229600" cy="4421187"/>
          </a:xfrm>
        </p:spPr>
        <p:txBody>
          <a:bodyPr/>
          <a:lstStyle/>
          <a:p>
            <a:pPr>
              <a:lnSpc>
                <a:spcPct val="150000"/>
              </a:lnSpc>
            </a:pPr>
            <a:r>
              <a:rPr lang="zh-CN" altLang="en-US" b="1" dirty="0"/>
              <a:t>“纵向一体化”模式的主要弊端</a:t>
            </a:r>
            <a:endParaRPr lang="en-US" altLang="zh-CN" b="1" dirty="0"/>
          </a:p>
          <a:p>
            <a:pPr lvl="1">
              <a:lnSpc>
                <a:spcPct val="150000"/>
              </a:lnSpc>
              <a:buFont typeface="Wingdings" pitchFamily="2" charset="2"/>
              <a:buChar char="Ø"/>
            </a:pPr>
            <a:r>
              <a:rPr lang="zh-CN" altLang="en-US" b="1" dirty="0">
                <a:latin typeface="华文楷体" panose="02010600040101010101" pitchFamily="2" charset="-122"/>
                <a:ea typeface="华文楷体" panose="02010600040101010101" pitchFamily="2" charset="-122"/>
              </a:rPr>
              <a:t>增加企业投资负担</a:t>
            </a:r>
            <a:endParaRPr lang="en-US" altLang="zh-CN" b="1" dirty="0">
              <a:latin typeface="华文楷体" panose="02010600040101010101" pitchFamily="2" charset="-122"/>
              <a:ea typeface="华文楷体" panose="02010600040101010101" pitchFamily="2" charset="-122"/>
            </a:endParaRPr>
          </a:p>
          <a:p>
            <a:pPr lvl="1">
              <a:lnSpc>
                <a:spcPct val="150000"/>
              </a:lnSpc>
              <a:buFont typeface="Wingdings" pitchFamily="2" charset="2"/>
              <a:buChar char="Ø"/>
            </a:pPr>
            <a:r>
              <a:rPr lang="zh-CN" altLang="en-US" b="1" dirty="0">
                <a:latin typeface="华文楷体" panose="02010600040101010101" pitchFamily="2" charset="-122"/>
                <a:ea typeface="华文楷体" panose="02010600040101010101" pitchFamily="2" charset="-122"/>
              </a:rPr>
              <a:t>承担丧失市场时机的风险</a:t>
            </a:r>
            <a:endParaRPr lang="en-US" altLang="zh-CN" b="1" dirty="0">
              <a:latin typeface="华文楷体" panose="02010600040101010101" pitchFamily="2" charset="-122"/>
              <a:ea typeface="华文楷体" panose="02010600040101010101" pitchFamily="2" charset="-122"/>
            </a:endParaRPr>
          </a:p>
          <a:p>
            <a:pPr lvl="1">
              <a:lnSpc>
                <a:spcPct val="150000"/>
              </a:lnSpc>
              <a:buFont typeface="Wingdings" pitchFamily="2" charset="2"/>
              <a:buChar char="Ø"/>
            </a:pPr>
            <a:r>
              <a:rPr lang="zh-CN" altLang="en-US" b="1" dirty="0">
                <a:latin typeface="华文楷体" panose="02010600040101010101" pitchFamily="2" charset="-122"/>
                <a:ea typeface="华文楷体" panose="02010600040101010101" pitchFamily="2" charset="-122"/>
              </a:rPr>
              <a:t>迫使企业从事不擅长的业务活动</a:t>
            </a:r>
            <a:endParaRPr lang="en-US" altLang="zh-CN" b="1" dirty="0">
              <a:latin typeface="华文楷体" panose="02010600040101010101" pitchFamily="2" charset="-122"/>
              <a:ea typeface="华文楷体" panose="02010600040101010101" pitchFamily="2" charset="-122"/>
            </a:endParaRPr>
          </a:p>
          <a:p>
            <a:pPr lvl="1">
              <a:lnSpc>
                <a:spcPct val="150000"/>
              </a:lnSpc>
              <a:buFont typeface="Wingdings" pitchFamily="2" charset="2"/>
              <a:buChar char="Ø"/>
            </a:pPr>
            <a:r>
              <a:rPr lang="zh-CN" altLang="en-US" b="1" dirty="0">
                <a:latin typeface="华文楷体" panose="02010600040101010101" pitchFamily="2" charset="-122"/>
                <a:ea typeface="华文楷体" panose="02010600040101010101" pitchFamily="2" charset="-122"/>
              </a:rPr>
              <a:t>在每个业务领域都直接面临众多竞争对手</a:t>
            </a:r>
            <a:endParaRPr lang="en-US" altLang="zh-CN" b="1" dirty="0">
              <a:latin typeface="华文楷体" panose="02010600040101010101" pitchFamily="2" charset="-122"/>
              <a:ea typeface="华文楷体" panose="02010600040101010101" pitchFamily="2" charset="-122"/>
            </a:endParaRPr>
          </a:p>
          <a:p>
            <a:pPr lvl="1">
              <a:lnSpc>
                <a:spcPct val="150000"/>
              </a:lnSpc>
              <a:buFont typeface="Wingdings" pitchFamily="2" charset="2"/>
              <a:buChar char="Ø"/>
            </a:pPr>
            <a:r>
              <a:rPr lang="zh-CN" altLang="en-US" b="1" dirty="0">
                <a:latin typeface="华文楷体" panose="02010600040101010101" pitchFamily="2" charset="-122"/>
                <a:ea typeface="华文楷体" panose="02010600040101010101" pitchFamily="2" charset="-122"/>
              </a:rPr>
              <a:t>增大企业的行业风险</a:t>
            </a:r>
            <a:endParaRPr lang="en-US" altLang="zh-CN" b="1" dirty="0">
              <a:latin typeface="华文楷体" panose="02010600040101010101" pitchFamily="2" charset="-122"/>
              <a:ea typeface="华文楷体" panose="02010600040101010101" pitchFamily="2" charset="-122"/>
            </a:endParaRPr>
          </a:p>
          <a:p>
            <a:pPr>
              <a:buFont typeface="Arial" panose="020B0604020202020204" pitchFamily="34" charset="0"/>
              <a:buNone/>
            </a:pP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9C8F8CA3-C95D-2B23-C4BB-7C24695984C9}"/>
              </a:ext>
            </a:extLst>
          </p:cNvPr>
          <p:cNvSpPr>
            <a:spLocks noGrp="1"/>
          </p:cNvSpPr>
          <p:nvPr>
            <p:ph type="dt" sz="quarter" idx="10"/>
          </p:nvPr>
        </p:nvSpPr>
        <p:spPr/>
        <p:txBody>
          <a:bodyPr/>
          <a:lstStyle/>
          <a:p>
            <a:pPr>
              <a:defRPr/>
            </a:pPr>
            <a:fld id="{86123D5B-11AB-45B9-BF30-B821292B35D7}"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534FCFAB-600B-44DA-6EEC-CC72C137E60D}"/>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FA0892-15A6-B5DD-7DB7-E653C554DCB4}"/>
              </a:ext>
            </a:extLst>
          </p:cNvPr>
          <p:cNvSpPr txBox="1"/>
          <p:nvPr/>
        </p:nvSpPr>
        <p:spPr>
          <a:xfrm>
            <a:off x="800101" y="1229857"/>
            <a:ext cx="3353803" cy="3140090"/>
          </a:xfrm>
          <a:prstGeom prst="rect">
            <a:avLst/>
          </a:prstGeom>
          <a:noFill/>
        </p:spPr>
        <p:txBody>
          <a:bodyPr wrap="none" rtlCol="0">
            <a:spAutoFit/>
          </a:bodyPr>
          <a:lstStyle/>
          <a:p>
            <a:pPr>
              <a:lnSpc>
                <a:spcPct val="250000"/>
              </a:lnSpc>
            </a:pPr>
            <a:r>
              <a:rPr kumimoji="1" lang="en-US" altLang="zh-CN" sz="2800" dirty="0">
                <a:latin typeface="Microsoft YaHei" panose="020B0503020204020204" pitchFamily="34" charset="-122"/>
                <a:ea typeface="Microsoft YaHei" panose="020B0503020204020204" pitchFamily="34" charset="-122"/>
              </a:rPr>
              <a:t>1.</a:t>
            </a:r>
            <a:r>
              <a:rPr kumimoji="1" lang="zh-CN" altLang="en-US" sz="2800" dirty="0">
                <a:latin typeface="Microsoft YaHei" panose="020B0503020204020204" pitchFamily="34" charset="-122"/>
                <a:ea typeface="Microsoft YaHei" panose="020B0503020204020204" pitchFamily="34" charset="-122"/>
              </a:rPr>
              <a:t>什么是供应链管理</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什么是纵向一体化</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3.</a:t>
            </a:r>
            <a:r>
              <a:rPr kumimoji="1" lang="zh-CN" altLang="en-US" sz="2800" dirty="0">
                <a:latin typeface="Microsoft YaHei" panose="020B0503020204020204" pitchFamily="34" charset="-122"/>
                <a:ea typeface="Microsoft YaHei" panose="020B0503020204020204" pitchFamily="34" charset="-122"/>
              </a:rPr>
              <a:t>什么是横向一体化</a:t>
            </a:r>
          </a:p>
        </p:txBody>
      </p:sp>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6E4166-0BF7-081C-4484-335BFEC3EF6A}"/>
              </a:ext>
            </a:extLst>
          </p:cNvPr>
          <p:cNvSpPr txBox="1"/>
          <p:nvPr/>
        </p:nvSpPr>
        <p:spPr>
          <a:xfrm>
            <a:off x="357188" y="257175"/>
            <a:ext cx="1620957" cy="523220"/>
          </a:xfrm>
          <a:prstGeom prst="rect">
            <a:avLst/>
          </a:prstGeom>
          <a:noFill/>
        </p:spPr>
        <p:txBody>
          <a:bodyPr wrap="none" rtlCol="0">
            <a:spAutoFit/>
          </a:bodyPr>
          <a:lstStyle/>
          <a:p>
            <a:r>
              <a:rPr kumimoji="1" lang="zh-CN" altLang="en-US" sz="2800" dirty="0">
                <a:solidFill>
                  <a:srgbClr val="C00000"/>
                </a:solidFill>
                <a:latin typeface="Microsoft YaHei" panose="020B0503020204020204" pitchFamily="34" charset="-122"/>
                <a:ea typeface="Microsoft YaHei" panose="020B0503020204020204" pitchFamily="34" charset="-122"/>
              </a:rPr>
              <a:t>课堂总结</a:t>
            </a:r>
          </a:p>
        </p:txBody>
      </p:sp>
    </p:spTree>
    <p:extLst>
      <p:ext uri="{BB962C8B-B14F-4D97-AF65-F5344CB8AC3E}">
        <p14:creationId xmlns:p14="http://schemas.microsoft.com/office/powerpoint/2010/main" val="114784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9263D84-E36C-F0DA-7E61-BFB555CC60FC}"/>
              </a:ext>
            </a:extLst>
          </p:cNvPr>
          <p:cNvSpPr>
            <a:spLocks noGrp="1"/>
          </p:cNvSpPr>
          <p:nvPr>
            <p:ph idx="1"/>
          </p:nvPr>
        </p:nvSpPr>
        <p:spPr>
          <a:xfrm>
            <a:off x="2063750" y="1095376"/>
            <a:ext cx="8229600" cy="5072063"/>
          </a:xfrm>
        </p:spPr>
        <p:txBody>
          <a:bodyPr/>
          <a:lstStyle/>
          <a:p>
            <a:pPr>
              <a:lnSpc>
                <a:spcPct val="150000"/>
              </a:lnSpc>
            </a:pPr>
            <a:r>
              <a:rPr lang="zh-CN" altLang="en-US" b="1"/>
              <a:t>产品寿命周期越来越短</a:t>
            </a:r>
            <a:endParaRPr lang="en-US" altLang="zh-CN" b="1"/>
          </a:p>
          <a:p>
            <a:pPr>
              <a:lnSpc>
                <a:spcPct val="150000"/>
              </a:lnSpc>
            </a:pPr>
            <a:r>
              <a:rPr lang="zh-CN" altLang="en-US" b="1"/>
              <a:t>对订单的响应速度要求越来越高</a:t>
            </a:r>
            <a:endParaRPr lang="en-US" altLang="zh-CN" b="1"/>
          </a:p>
          <a:p>
            <a:pPr>
              <a:lnSpc>
                <a:spcPct val="150000"/>
              </a:lnSpc>
            </a:pPr>
            <a:r>
              <a:rPr lang="zh-CN" altLang="zh-CN" b="1"/>
              <a:t>企业运营的驱动方式产生了根本变化——从</a:t>
            </a:r>
            <a:r>
              <a:rPr lang="en-US" altLang="zh-CN" b="1"/>
              <a:t>M2C</a:t>
            </a:r>
            <a:r>
              <a:rPr lang="zh-CN" altLang="zh-CN" b="1"/>
              <a:t>到</a:t>
            </a:r>
            <a:r>
              <a:rPr lang="en-US" altLang="zh-CN" b="1"/>
              <a:t>C2M</a:t>
            </a:r>
          </a:p>
          <a:p>
            <a:pPr>
              <a:lnSpc>
                <a:spcPct val="150000"/>
              </a:lnSpc>
            </a:pPr>
            <a:r>
              <a:rPr lang="zh-CN" altLang="en-US" b="1"/>
              <a:t>对产品和服务的期望越来越高</a:t>
            </a:r>
            <a:endParaRPr lang="en-US" altLang="zh-CN" b="1"/>
          </a:p>
          <a:p>
            <a:pPr>
              <a:lnSpc>
                <a:spcPct val="150000"/>
              </a:lnSpc>
            </a:pPr>
            <a:r>
              <a:rPr lang="zh-CN" altLang="zh-CN" b="1"/>
              <a:t>保护环境与可持续发展的要求</a:t>
            </a:r>
            <a:endParaRPr lang="zh-CN" altLang="en-US" b="1"/>
          </a:p>
        </p:txBody>
      </p:sp>
      <p:sp>
        <p:nvSpPr>
          <p:cNvPr id="3" name="日期占位符 2">
            <a:extLst>
              <a:ext uri="{FF2B5EF4-FFF2-40B4-BE49-F238E27FC236}">
                <a16:creationId xmlns:a16="http://schemas.microsoft.com/office/drawing/2014/main" id="{C145116A-CEAE-5778-4459-E12F5BAB3034}"/>
              </a:ext>
            </a:extLst>
          </p:cNvPr>
          <p:cNvSpPr>
            <a:spLocks noGrp="1"/>
          </p:cNvSpPr>
          <p:nvPr>
            <p:ph type="dt" sz="quarter" idx="10"/>
          </p:nvPr>
        </p:nvSpPr>
        <p:spPr/>
        <p:txBody>
          <a:bodyPr/>
          <a:lstStyle/>
          <a:p>
            <a:pPr>
              <a:defRPr/>
            </a:pPr>
            <a:fld id="{10E8623D-B477-4D0A-ACA6-0E602B818841}" type="datetime1">
              <a:rPr lang="zh-CN" altLang="en-US"/>
              <a:pPr>
                <a:defRPr/>
              </a:pPr>
              <a:t>2023/9/12</a:t>
            </a:fld>
            <a:endParaRPr lang="zh-CN" altLang="en-US"/>
          </a:p>
        </p:txBody>
      </p:sp>
      <p:sp>
        <p:nvSpPr>
          <p:cNvPr id="16388" name="标题 1">
            <a:extLst>
              <a:ext uri="{FF2B5EF4-FFF2-40B4-BE49-F238E27FC236}">
                <a16:creationId xmlns:a16="http://schemas.microsoft.com/office/drawing/2014/main" id="{2A995773-2FBB-4155-424B-CA939B66B130}"/>
              </a:ext>
            </a:extLst>
          </p:cNvPr>
          <p:cNvSpPr>
            <a:spLocks noGrp="1"/>
          </p:cNvSpPr>
          <p:nvPr>
            <p:ph type="title"/>
          </p:nvPr>
        </p:nvSpPr>
        <p:spPr>
          <a:xfrm>
            <a:off x="1774825" y="281017"/>
            <a:ext cx="8229600" cy="604781"/>
          </a:xfrm>
        </p:spPr>
        <p:txBody>
          <a:bodyPr>
            <a:spAutoFit/>
          </a:bodyPr>
          <a:lstStyle/>
          <a:p>
            <a:r>
              <a:rPr lang="zh-CN" altLang="en-US" sz="3600">
                <a:solidFill>
                  <a:srgbClr val="FF0000"/>
                </a:solidFill>
                <a:latin typeface="华文行楷" panose="02010800040101010101" pitchFamily="2" charset="-122"/>
                <a:ea typeface="华文行楷" panose="02010800040101010101" pitchFamily="2" charset="-122"/>
              </a:rPr>
              <a:t>第一节 </a:t>
            </a:r>
            <a:r>
              <a:rPr lang="en-US" altLang="zh-CN" sz="3600">
                <a:solidFill>
                  <a:srgbClr val="FF0000"/>
                </a:solidFill>
                <a:latin typeface="华文行楷" panose="02010800040101010101" pitchFamily="2" charset="-122"/>
                <a:ea typeface="华文行楷" panose="02010800040101010101" pitchFamily="2" charset="-122"/>
              </a:rPr>
              <a:t> 21</a:t>
            </a:r>
            <a:r>
              <a:rPr lang="zh-CN" altLang="zh-CN" sz="3600">
                <a:solidFill>
                  <a:srgbClr val="FF0000"/>
                </a:solidFill>
                <a:latin typeface="华文行楷" panose="02010800040101010101" pitchFamily="2" charset="-122"/>
                <a:ea typeface="华文行楷" panose="02010800040101010101" pitchFamily="2" charset="-122"/>
              </a:rPr>
              <a:t>世纪全球市场竞争的主要特点</a:t>
            </a:r>
            <a:endParaRPr lang="zh-CN" altLang="en-US" sz="3600">
              <a:solidFill>
                <a:srgbClr val="FF0000"/>
              </a:solidFill>
              <a:latin typeface="华文行楷" panose="02010800040101010101" pitchFamily="2" charset="-122"/>
              <a:ea typeface="华文行楷" panose="02010800040101010101" pitchFamily="2" charset="-122"/>
            </a:endParaRPr>
          </a:p>
        </p:txBody>
      </p:sp>
      <p:cxnSp>
        <p:nvCxnSpPr>
          <p:cNvPr id="2" name="直线连接符 1">
            <a:extLst>
              <a:ext uri="{FF2B5EF4-FFF2-40B4-BE49-F238E27FC236}">
                <a16:creationId xmlns:a16="http://schemas.microsoft.com/office/drawing/2014/main" id="{1CBFBEAD-34B5-945C-7720-5B63C2656E26}"/>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6ED4530-8C2E-6ED4-85B6-FABBF77BB0A3}"/>
              </a:ext>
            </a:extLst>
          </p:cNvPr>
          <p:cNvSpPr>
            <a:spLocks noGrp="1"/>
          </p:cNvSpPr>
          <p:nvPr>
            <p:ph type="title"/>
          </p:nvPr>
        </p:nvSpPr>
        <p:spPr>
          <a:xfrm>
            <a:off x="1728788" y="-14288"/>
            <a:ext cx="8229600" cy="1143001"/>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产品寿命周期越来越短</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17411" name="内容占位符 2">
            <a:extLst>
              <a:ext uri="{FF2B5EF4-FFF2-40B4-BE49-F238E27FC236}">
                <a16:creationId xmlns:a16="http://schemas.microsoft.com/office/drawing/2014/main" id="{76A2E7D3-7FBF-FF43-4753-D4464FE5CEDD}"/>
              </a:ext>
            </a:extLst>
          </p:cNvPr>
          <p:cNvSpPr>
            <a:spLocks noGrp="1"/>
          </p:cNvSpPr>
          <p:nvPr>
            <p:ph idx="1"/>
          </p:nvPr>
        </p:nvSpPr>
        <p:spPr>
          <a:xfrm>
            <a:off x="1995488" y="1125538"/>
            <a:ext cx="8229600" cy="2260600"/>
          </a:xfrm>
        </p:spPr>
        <p:txBody>
          <a:bodyPr/>
          <a:lstStyle/>
          <a:p>
            <a:r>
              <a:rPr lang="zh-CN" altLang="en-US"/>
              <a:t>国外新产品的研制周期大大缩短</a:t>
            </a:r>
            <a:endParaRPr lang="en-US" altLang="zh-CN"/>
          </a:p>
          <a:p>
            <a:pPr>
              <a:buFont typeface="Wingdings" pitchFamily="2" charset="2"/>
              <a:buChar char="Ø"/>
            </a:pPr>
            <a:r>
              <a:rPr lang="en-US" altLang="zh-CN" sz="2400">
                <a:latin typeface="华文楷体" panose="02010600040101010101" pitchFamily="2" charset="-122"/>
                <a:ea typeface="华文楷体" panose="02010600040101010101" pitchFamily="2" charset="-122"/>
              </a:rPr>
              <a:t>AT&amp;T</a:t>
            </a:r>
            <a:r>
              <a:rPr lang="zh-CN" altLang="en-US" sz="2400">
                <a:latin typeface="华文楷体" panose="02010600040101010101" pitchFamily="2" charset="-122"/>
                <a:ea typeface="华文楷体" panose="02010600040101010101" pitchFamily="2" charset="-122"/>
              </a:rPr>
              <a:t>公司新电话的开发时间从过去</a:t>
            </a:r>
            <a:r>
              <a:rPr lang="en-US" altLang="zh-CN" sz="2400">
                <a:latin typeface="华文楷体" panose="02010600040101010101" pitchFamily="2" charset="-122"/>
                <a:ea typeface="华文楷体" panose="02010600040101010101" pitchFamily="2" charset="-122"/>
              </a:rPr>
              <a:t>2</a:t>
            </a:r>
            <a:r>
              <a:rPr lang="zh-CN" altLang="en-US" sz="2400">
                <a:latin typeface="华文楷体" panose="02010600040101010101" pitchFamily="2" charset="-122"/>
                <a:ea typeface="华文楷体" panose="02010600040101010101" pitchFamily="2" charset="-122"/>
              </a:rPr>
              <a:t>年缩短为</a:t>
            </a:r>
            <a:r>
              <a:rPr lang="en-US" altLang="zh-CN" sz="2400">
                <a:latin typeface="华文楷体" panose="02010600040101010101" pitchFamily="2" charset="-122"/>
                <a:ea typeface="华文楷体" panose="02010600040101010101" pitchFamily="2" charset="-122"/>
              </a:rPr>
              <a:t>1</a:t>
            </a:r>
            <a:r>
              <a:rPr lang="zh-CN" altLang="en-US" sz="2400">
                <a:latin typeface="华文楷体" panose="02010600040101010101" pitchFamily="2" charset="-122"/>
                <a:ea typeface="华文楷体" panose="02010600040101010101" pitchFamily="2" charset="-122"/>
              </a:rPr>
              <a:t>年</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HP</a:t>
            </a:r>
            <a:r>
              <a:rPr lang="zh-CN" altLang="en-US" sz="2400">
                <a:latin typeface="华文楷体" panose="02010600040101010101" pitchFamily="2" charset="-122"/>
                <a:ea typeface="华文楷体" panose="02010600040101010101" pitchFamily="2" charset="-122"/>
              </a:rPr>
              <a:t>公司新打印机的开发时间从过去的</a:t>
            </a:r>
            <a:r>
              <a:rPr lang="en-US" altLang="zh-CN" sz="2400">
                <a:latin typeface="华文楷体" panose="02010600040101010101" pitchFamily="2" charset="-122"/>
                <a:ea typeface="华文楷体" panose="02010600040101010101" pitchFamily="2" charset="-122"/>
              </a:rPr>
              <a:t>4.5</a:t>
            </a:r>
            <a:r>
              <a:rPr lang="zh-CN" altLang="en-US" sz="2400">
                <a:latin typeface="华文楷体" panose="02010600040101010101" pitchFamily="2" charset="-122"/>
                <a:ea typeface="华文楷体" panose="02010600040101010101" pitchFamily="2" charset="-122"/>
              </a:rPr>
              <a:t>年缩短</a:t>
            </a:r>
            <a:r>
              <a:rPr lang="en-US" altLang="zh-CN" sz="2400">
                <a:latin typeface="华文楷体" panose="02010600040101010101" pitchFamily="2" charset="-122"/>
                <a:ea typeface="华文楷体" panose="02010600040101010101" pitchFamily="2" charset="-122"/>
              </a:rPr>
              <a:t>22</a:t>
            </a:r>
            <a:r>
              <a:rPr lang="zh-CN" altLang="en-US" sz="2400">
                <a:latin typeface="华文楷体" panose="02010600040101010101" pitchFamily="2" charset="-122"/>
                <a:ea typeface="华文楷体" panose="02010600040101010101" pitchFamily="2" charset="-122"/>
              </a:rPr>
              <a:t>个月</a:t>
            </a:r>
            <a:endParaRPr lang="en-US" altLang="zh-CN" sz="2400">
              <a:latin typeface="华文楷体" panose="02010600040101010101" pitchFamily="2" charset="-122"/>
              <a:ea typeface="华文楷体" panose="02010600040101010101" pitchFamily="2" charset="-122"/>
            </a:endParaRPr>
          </a:p>
          <a:p>
            <a:r>
              <a:rPr lang="zh-CN" altLang="en-US"/>
              <a:t>产品的生命周期缩短，革新换代速度加快</a:t>
            </a:r>
            <a:endParaRPr lang="en-US" altLang="zh-CN"/>
          </a:p>
        </p:txBody>
      </p:sp>
      <p:sp>
        <p:nvSpPr>
          <p:cNvPr id="17412" name="Rectangle 6">
            <a:extLst>
              <a:ext uri="{FF2B5EF4-FFF2-40B4-BE49-F238E27FC236}">
                <a16:creationId xmlns:a16="http://schemas.microsoft.com/office/drawing/2014/main" id="{D8630233-BF2D-2206-250B-7775A1E7A15A}"/>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grpSp>
        <p:nvGrpSpPr>
          <p:cNvPr id="17413" name="组合 40">
            <a:extLst>
              <a:ext uri="{FF2B5EF4-FFF2-40B4-BE49-F238E27FC236}">
                <a16:creationId xmlns:a16="http://schemas.microsoft.com/office/drawing/2014/main" id="{12A75562-F51B-FB7E-997B-C7A0960E8E3C}"/>
              </a:ext>
            </a:extLst>
          </p:cNvPr>
          <p:cNvGrpSpPr>
            <a:grpSpLocks/>
          </p:cNvGrpSpPr>
          <p:nvPr/>
        </p:nvGrpSpPr>
        <p:grpSpPr bwMode="auto">
          <a:xfrm>
            <a:off x="2909457" y="3392488"/>
            <a:ext cx="5851956" cy="2835512"/>
            <a:chOff x="2957810" y="3284984"/>
            <a:chExt cx="6081945" cy="3061501"/>
          </a:xfrm>
        </p:grpSpPr>
        <p:grpSp>
          <p:nvGrpSpPr>
            <p:cNvPr id="17415" name="Group 7">
              <a:extLst>
                <a:ext uri="{FF2B5EF4-FFF2-40B4-BE49-F238E27FC236}">
                  <a16:creationId xmlns:a16="http://schemas.microsoft.com/office/drawing/2014/main" id="{255CD51F-9191-D23F-E990-C0AA76E457A8}"/>
                </a:ext>
              </a:extLst>
            </p:cNvPr>
            <p:cNvGrpSpPr>
              <a:grpSpLocks/>
            </p:cNvGrpSpPr>
            <p:nvPr/>
          </p:nvGrpSpPr>
          <p:grpSpPr bwMode="auto">
            <a:xfrm>
              <a:off x="3779912" y="3284984"/>
              <a:ext cx="5259843" cy="2726774"/>
              <a:chOff x="2857" y="11879"/>
              <a:chExt cx="6500" cy="2289"/>
            </a:xfrm>
          </p:grpSpPr>
          <p:sp>
            <p:nvSpPr>
              <p:cNvPr id="17425" name="Rectangle 8">
                <a:extLst>
                  <a:ext uri="{FF2B5EF4-FFF2-40B4-BE49-F238E27FC236}">
                    <a16:creationId xmlns:a16="http://schemas.microsoft.com/office/drawing/2014/main" id="{E4BB3514-B1F5-577F-EEFF-2DF9258F83D8}"/>
                  </a:ext>
                </a:extLst>
              </p:cNvPr>
              <p:cNvSpPr>
                <a:spLocks noChangeArrowheads="1"/>
              </p:cNvSpPr>
              <p:nvPr/>
            </p:nvSpPr>
            <p:spPr bwMode="auto">
              <a:xfrm>
                <a:off x="8831" y="12363"/>
                <a:ext cx="526" cy="151"/>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6" name="Rectangle 9">
                <a:extLst>
                  <a:ext uri="{FF2B5EF4-FFF2-40B4-BE49-F238E27FC236}">
                    <a16:creationId xmlns:a16="http://schemas.microsoft.com/office/drawing/2014/main" id="{FBD4C2E2-ABA6-C3C8-0AFC-158249E473D9}"/>
                  </a:ext>
                </a:extLst>
              </p:cNvPr>
              <p:cNvSpPr>
                <a:spLocks noChangeArrowheads="1"/>
              </p:cNvSpPr>
              <p:nvPr/>
            </p:nvSpPr>
            <p:spPr bwMode="auto">
              <a:xfrm>
                <a:off x="8847" y="12060"/>
                <a:ext cx="510" cy="130"/>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427" name="Group 10">
                <a:extLst>
                  <a:ext uri="{FF2B5EF4-FFF2-40B4-BE49-F238E27FC236}">
                    <a16:creationId xmlns:a16="http://schemas.microsoft.com/office/drawing/2014/main" id="{FC67B295-EAF8-183A-57AD-2C99DB06D5C9}"/>
                  </a:ext>
                </a:extLst>
              </p:cNvPr>
              <p:cNvGrpSpPr>
                <a:grpSpLocks/>
              </p:cNvGrpSpPr>
              <p:nvPr/>
            </p:nvGrpSpPr>
            <p:grpSpPr bwMode="auto">
              <a:xfrm>
                <a:off x="2857" y="11879"/>
                <a:ext cx="5254" cy="2289"/>
                <a:chOff x="3158" y="12660"/>
                <a:chExt cx="5254" cy="2289"/>
              </a:xfrm>
            </p:grpSpPr>
            <p:sp>
              <p:nvSpPr>
                <p:cNvPr id="17428" name="Line 11">
                  <a:extLst>
                    <a:ext uri="{FF2B5EF4-FFF2-40B4-BE49-F238E27FC236}">
                      <a16:creationId xmlns:a16="http://schemas.microsoft.com/office/drawing/2014/main" id="{056F3436-2989-9A57-34C6-596F36EB1620}"/>
                    </a:ext>
                  </a:extLst>
                </p:cNvPr>
                <p:cNvSpPr>
                  <a:spLocks noChangeShapeType="1"/>
                </p:cNvSpPr>
                <p:nvPr/>
              </p:nvSpPr>
              <p:spPr bwMode="auto">
                <a:xfrm>
                  <a:off x="3158" y="12660"/>
                  <a:ext cx="1" cy="22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Rectangle 12">
                  <a:extLst>
                    <a:ext uri="{FF2B5EF4-FFF2-40B4-BE49-F238E27FC236}">
                      <a16:creationId xmlns:a16="http://schemas.microsoft.com/office/drawing/2014/main" id="{7ED8D276-50F0-ABD7-D72A-A8C710297496}"/>
                    </a:ext>
                  </a:extLst>
                </p:cNvPr>
                <p:cNvSpPr>
                  <a:spLocks noChangeArrowheads="1"/>
                </p:cNvSpPr>
                <p:nvPr/>
              </p:nvSpPr>
              <p:spPr bwMode="auto">
                <a:xfrm>
                  <a:off x="3158" y="13397"/>
                  <a:ext cx="204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0" name="Rectangle 13">
                  <a:extLst>
                    <a:ext uri="{FF2B5EF4-FFF2-40B4-BE49-F238E27FC236}">
                      <a16:creationId xmlns:a16="http://schemas.microsoft.com/office/drawing/2014/main" id="{911D5DB4-771A-FA1A-84BC-3ABD36215DDC}"/>
                    </a:ext>
                  </a:extLst>
                </p:cNvPr>
                <p:cNvSpPr>
                  <a:spLocks noChangeArrowheads="1"/>
                </p:cNvSpPr>
                <p:nvPr/>
              </p:nvSpPr>
              <p:spPr bwMode="auto">
                <a:xfrm>
                  <a:off x="3158" y="14815"/>
                  <a:ext cx="156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1" name="Rectangle 14">
                  <a:extLst>
                    <a:ext uri="{FF2B5EF4-FFF2-40B4-BE49-F238E27FC236}">
                      <a16:creationId xmlns:a16="http://schemas.microsoft.com/office/drawing/2014/main" id="{84D9CA6A-4EA5-702C-669F-0940574C2C50}"/>
                    </a:ext>
                  </a:extLst>
                </p:cNvPr>
                <p:cNvSpPr>
                  <a:spLocks noChangeArrowheads="1"/>
                </p:cNvSpPr>
                <p:nvPr/>
              </p:nvSpPr>
              <p:spPr bwMode="auto">
                <a:xfrm>
                  <a:off x="3158" y="14449"/>
                  <a:ext cx="96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2" name="Rectangle 15">
                  <a:extLst>
                    <a:ext uri="{FF2B5EF4-FFF2-40B4-BE49-F238E27FC236}">
                      <a16:creationId xmlns:a16="http://schemas.microsoft.com/office/drawing/2014/main" id="{720020B0-33DC-FEB9-C0EF-E731D210FA79}"/>
                    </a:ext>
                  </a:extLst>
                </p:cNvPr>
                <p:cNvSpPr>
                  <a:spLocks noChangeArrowheads="1"/>
                </p:cNvSpPr>
                <p:nvPr/>
              </p:nvSpPr>
              <p:spPr bwMode="auto">
                <a:xfrm>
                  <a:off x="3158" y="14125"/>
                  <a:ext cx="72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16">
                  <a:extLst>
                    <a:ext uri="{FF2B5EF4-FFF2-40B4-BE49-F238E27FC236}">
                      <a16:creationId xmlns:a16="http://schemas.microsoft.com/office/drawing/2014/main" id="{C9A8F2A9-4393-4FED-B9DE-A1ADF128E8B1}"/>
                    </a:ext>
                  </a:extLst>
                </p:cNvPr>
                <p:cNvSpPr>
                  <a:spLocks noChangeArrowheads="1"/>
                </p:cNvSpPr>
                <p:nvPr/>
              </p:nvSpPr>
              <p:spPr bwMode="auto">
                <a:xfrm>
                  <a:off x="3158" y="13813"/>
                  <a:ext cx="48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4" name="Rectangle 17">
                  <a:extLst>
                    <a:ext uri="{FF2B5EF4-FFF2-40B4-BE49-F238E27FC236}">
                      <a16:creationId xmlns:a16="http://schemas.microsoft.com/office/drawing/2014/main" id="{201E1CE2-224D-2EE5-21B2-FFB4E0A0E397}"/>
                    </a:ext>
                  </a:extLst>
                </p:cNvPr>
                <p:cNvSpPr>
                  <a:spLocks noChangeArrowheads="1"/>
                </p:cNvSpPr>
                <p:nvPr/>
              </p:nvSpPr>
              <p:spPr bwMode="auto">
                <a:xfrm>
                  <a:off x="3158" y="13501"/>
                  <a:ext cx="48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5" name="Rectangle 18">
                  <a:extLst>
                    <a:ext uri="{FF2B5EF4-FFF2-40B4-BE49-F238E27FC236}">
                      <a16:creationId xmlns:a16="http://schemas.microsoft.com/office/drawing/2014/main" id="{28AE1FEC-9E4E-3CC3-266D-7D8161AD549E}"/>
                    </a:ext>
                  </a:extLst>
                </p:cNvPr>
                <p:cNvSpPr>
                  <a:spLocks noChangeArrowheads="1"/>
                </p:cNvSpPr>
                <p:nvPr/>
              </p:nvSpPr>
              <p:spPr bwMode="auto">
                <a:xfrm>
                  <a:off x="3158" y="14710"/>
                  <a:ext cx="468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6" name="Rectangle 19">
                  <a:extLst>
                    <a:ext uri="{FF2B5EF4-FFF2-40B4-BE49-F238E27FC236}">
                      <a16:creationId xmlns:a16="http://schemas.microsoft.com/office/drawing/2014/main" id="{4A64CAA3-2480-3B49-94A4-34C571BE8013}"/>
                    </a:ext>
                  </a:extLst>
                </p:cNvPr>
                <p:cNvSpPr>
                  <a:spLocks noChangeArrowheads="1"/>
                </p:cNvSpPr>
                <p:nvPr/>
              </p:nvSpPr>
              <p:spPr bwMode="auto">
                <a:xfrm>
                  <a:off x="3158" y="14333"/>
                  <a:ext cx="396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0">
                  <a:extLst>
                    <a:ext uri="{FF2B5EF4-FFF2-40B4-BE49-F238E27FC236}">
                      <a16:creationId xmlns:a16="http://schemas.microsoft.com/office/drawing/2014/main" id="{75A55138-6C2D-825A-A226-DCA14ADA4D17}"/>
                    </a:ext>
                  </a:extLst>
                </p:cNvPr>
                <p:cNvSpPr>
                  <a:spLocks noChangeArrowheads="1"/>
                </p:cNvSpPr>
                <p:nvPr/>
              </p:nvSpPr>
              <p:spPr bwMode="auto">
                <a:xfrm>
                  <a:off x="3158" y="14021"/>
                  <a:ext cx="324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8" name="Rectangle 21">
                  <a:extLst>
                    <a:ext uri="{FF2B5EF4-FFF2-40B4-BE49-F238E27FC236}">
                      <a16:creationId xmlns:a16="http://schemas.microsoft.com/office/drawing/2014/main" id="{E4475C85-00AC-9491-8CD3-6E5B83D0E93C}"/>
                    </a:ext>
                  </a:extLst>
                </p:cNvPr>
                <p:cNvSpPr>
                  <a:spLocks noChangeArrowheads="1"/>
                </p:cNvSpPr>
                <p:nvPr/>
              </p:nvSpPr>
              <p:spPr bwMode="auto">
                <a:xfrm>
                  <a:off x="3158" y="13709"/>
                  <a:ext cx="252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9" name="Line 22">
                  <a:extLst>
                    <a:ext uri="{FF2B5EF4-FFF2-40B4-BE49-F238E27FC236}">
                      <a16:creationId xmlns:a16="http://schemas.microsoft.com/office/drawing/2014/main" id="{580C676A-4B73-C8D0-81BA-528F8A9230D0}"/>
                    </a:ext>
                  </a:extLst>
                </p:cNvPr>
                <p:cNvSpPr>
                  <a:spLocks noChangeShapeType="1"/>
                </p:cNvSpPr>
                <p:nvPr/>
              </p:nvSpPr>
              <p:spPr bwMode="auto">
                <a:xfrm flipH="1">
                  <a:off x="5078" y="12840"/>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23">
                  <a:extLst>
                    <a:ext uri="{FF2B5EF4-FFF2-40B4-BE49-F238E27FC236}">
                      <a16:creationId xmlns:a16="http://schemas.microsoft.com/office/drawing/2014/main" id="{A3D49440-48B9-7EB3-0FAA-8D7DD1379774}"/>
                    </a:ext>
                  </a:extLst>
                </p:cNvPr>
                <p:cNvSpPr>
                  <a:spLocks noChangeShapeType="1"/>
                </p:cNvSpPr>
                <p:nvPr/>
              </p:nvSpPr>
              <p:spPr bwMode="auto">
                <a:xfrm>
                  <a:off x="6068" y="12816"/>
                  <a:ext cx="6" cy="212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24">
                  <a:extLst>
                    <a:ext uri="{FF2B5EF4-FFF2-40B4-BE49-F238E27FC236}">
                      <a16:creationId xmlns:a16="http://schemas.microsoft.com/office/drawing/2014/main" id="{38478B5C-A57B-815B-BA19-41C6D5ED6335}"/>
                    </a:ext>
                  </a:extLst>
                </p:cNvPr>
                <p:cNvSpPr>
                  <a:spLocks noChangeShapeType="1"/>
                </p:cNvSpPr>
                <p:nvPr/>
              </p:nvSpPr>
              <p:spPr bwMode="auto">
                <a:xfrm>
                  <a:off x="3171" y="14945"/>
                  <a:ext cx="5241" cy="1"/>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442" name="Line 25">
                  <a:extLst>
                    <a:ext uri="{FF2B5EF4-FFF2-40B4-BE49-F238E27FC236}">
                      <a16:creationId xmlns:a16="http://schemas.microsoft.com/office/drawing/2014/main" id="{02535821-B464-9F19-920F-07CEB81FE738}"/>
                    </a:ext>
                  </a:extLst>
                </p:cNvPr>
                <p:cNvSpPr>
                  <a:spLocks noChangeShapeType="1"/>
                </p:cNvSpPr>
                <p:nvPr/>
              </p:nvSpPr>
              <p:spPr bwMode="auto">
                <a:xfrm flipH="1">
                  <a:off x="4102" y="12825"/>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26">
                  <a:extLst>
                    <a:ext uri="{FF2B5EF4-FFF2-40B4-BE49-F238E27FC236}">
                      <a16:creationId xmlns:a16="http://schemas.microsoft.com/office/drawing/2014/main" id="{7DF9A23D-B1F8-E87B-6B6D-6A996D1B7F14}"/>
                    </a:ext>
                  </a:extLst>
                </p:cNvPr>
                <p:cNvSpPr>
                  <a:spLocks noChangeShapeType="1"/>
                </p:cNvSpPr>
                <p:nvPr/>
              </p:nvSpPr>
              <p:spPr bwMode="auto">
                <a:xfrm flipH="1">
                  <a:off x="7072" y="12840"/>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27">
                  <a:extLst>
                    <a:ext uri="{FF2B5EF4-FFF2-40B4-BE49-F238E27FC236}">
                      <a16:creationId xmlns:a16="http://schemas.microsoft.com/office/drawing/2014/main" id="{4A3C271C-1F9B-D96E-252F-FEECA30C1B1F}"/>
                    </a:ext>
                  </a:extLst>
                </p:cNvPr>
                <p:cNvSpPr>
                  <a:spLocks noChangeShapeType="1"/>
                </p:cNvSpPr>
                <p:nvPr/>
              </p:nvSpPr>
              <p:spPr bwMode="auto">
                <a:xfrm flipH="1">
                  <a:off x="8128" y="12846"/>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9" name="矩形 28">
              <a:extLst>
                <a:ext uri="{FF2B5EF4-FFF2-40B4-BE49-F238E27FC236}">
                  <a16:creationId xmlns:a16="http://schemas.microsoft.com/office/drawing/2014/main" id="{BB18783B-E943-D695-8C48-90DA001B0821}"/>
                </a:ext>
              </a:extLst>
            </p:cNvPr>
            <p:cNvSpPr/>
            <p:nvPr/>
          </p:nvSpPr>
          <p:spPr>
            <a:xfrm>
              <a:off x="7799037" y="3428962"/>
              <a:ext cx="841665" cy="365537"/>
            </a:xfrm>
            <a:prstGeom prst="rect">
              <a:avLst/>
            </a:prstGeom>
          </p:spPr>
          <p:txBody>
            <a:bodyPr wrap="none">
              <a:spAutoFit/>
            </a:bodyPr>
            <a:lstStyle/>
            <a:p>
              <a:pPr eaLnBrk="1" hangingPunct="1">
                <a:defRPr/>
              </a:pPr>
              <a:r>
                <a:rPr lang="en-US" sz="1600" b="1" kern="100" dirty="0">
                  <a:latin typeface="Times New Roman"/>
                  <a:ea typeface="宋体"/>
                </a:rPr>
                <a:t>50</a:t>
              </a:r>
              <a:r>
                <a:rPr lang="zh-CN" altLang="en-US" sz="1600" b="1" kern="100" dirty="0">
                  <a:latin typeface="Times New Roman"/>
                  <a:ea typeface="宋体"/>
                </a:rPr>
                <a:t>年前</a:t>
              </a:r>
              <a:endParaRPr lang="zh-CN" altLang="en-US" sz="1600" b="1" dirty="0">
                <a:latin typeface="Arial" charset="0"/>
              </a:endParaRPr>
            </a:p>
          </p:txBody>
        </p:sp>
        <p:sp>
          <p:nvSpPr>
            <p:cNvPr id="30" name="矩形 29">
              <a:extLst>
                <a:ext uri="{FF2B5EF4-FFF2-40B4-BE49-F238E27FC236}">
                  <a16:creationId xmlns:a16="http://schemas.microsoft.com/office/drawing/2014/main" id="{55EAAB77-C1DC-8059-2F08-121945B57E1A}"/>
                </a:ext>
              </a:extLst>
            </p:cNvPr>
            <p:cNvSpPr/>
            <p:nvPr/>
          </p:nvSpPr>
          <p:spPr>
            <a:xfrm>
              <a:off x="7884832" y="3788907"/>
              <a:ext cx="628417" cy="365537"/>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现在</a:t>
              </a:r>
              <a:endParaRPr lang="zh-CN" altLang="en-US" b="1"/>
            </a:p>
          </p:txBody>
        </p:sp>
        <p:sp>
          <p:nvSpPr>
            <p:cNvPr id="31" name="矩形 30">
              <a:extLst>
                <a:ext uri="{FF2B5EF4-FFF2-40B4-BE49-F238E27FC236}">
                  <a16:creationId xmlns:a16="http://schemas.microsoft.com/office/drawing/2014/main" id="{CAEF29E5-C625-6EFA-823E-2A39D37A920E}"/>
                </a:ext>
              </a:extLst>
            </p:cNvPr>
            <p:cNvSpPr/>
            <p:nvPr/>
          </p:nvSpPr>
          <p:spPr>
            <a:xfrm>
              <a:off x="3196016" y="6022278"/>
              <a:ext cx="5559784" cy="324207"/>
            </a:xfrm>
            <a:prstGeom prst="rect">
              <a:avLst/>
            </a:prstGeom>
          </p:spPr>
          <p:txBody>
            <a:bodyPr wrap="none">
              <a:spAutoFit/>
            </a:bodyPr>
            <a:lstStyle/>
            <a:p>
              <a:pPr indent="409575" algn="just">
                <a:lnSpc>
                  <a:spcPts val="1600"/>
                </a:lnSpc>
                <a:defRPr/>
              </a:pPr>
              <a:r>
                <a:rPr lang="en-US" kern="100" dirty="0">
                  <a:latin typeface="Times New Roman"/>
                  <a:ea typeface="宋体"/>
                </a:rPr>
                <a:t>0           5           10          15         20            25   </a:t>
              </a:r>
              <a:r>
                <a:rPr lang="zh-CN" altLang="en-US" sz="1400" b="1" kern="100" dirty="0">
                  <a:latin typeface="Times New Roman"/>
                  <a:ea typeface="宋体"/>
                </a:rPr>
                <a:t>时间</a:t>
              </a:r>
              <a:endParaRPr lang="zh-CN" altLang="en-US" b="1" kern="100" dirty="0">
                <a:latin typeface="Times New Roman"/>
                <a:ea typeface="宋体"/>
              </a:endParaRPr>
            </a:p>
          </p:txBody>
        </p:sp>
        <p:sp>
          <p:nvSpPr>
            <p:cNvPr id="32" name="矩形 31">
              <a:extLst>
                <a:ext uri="{FF2B5EF4-FFF2-40B4-BE49-F238E27FC236}">
                  <a16:creationId xmlns:a16="http://schemas.microsoft.com/office/drawing/2014/main" id="{B84C4AC5-12FA-1DE5-8B1D-1E0C1AE838D7}"/>
                </a:ext>
              </a:extLst>
            </p:cNvPr>
            <p:cNvSpPr/>
            <p:nvPr/>
          </p:nvSpPr>
          <p:spPr>
            <a:xfrm>
              <a:off x="3131496" y="3428962"/>
              <a:ext cx="681729" cy="398768"/>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latin typeface="Times New Roman" panose="02020603050405020304" pitchFamily="18" charset="0"/>
                </a:rPr>
                <a:t>行业</a:t>
              </a:r>
              <a:endParaRPr lang="zh-CN" altLang="en-US" b="1"/>
            </a:p>
          </p:txBody>
        </p:sp>
        <p:sp>
          <p:nvSpPr>
            <p:cNvPr id="33" name="矩形 32">
              <a:extLst>
                <a:ext uri="{FF2B5EF4-FFF2-40B4-BE49-F238E27FC236}">
                  <a16:creationId xmlns:a16="http://schemas.microsoft.com/office/drawing/2014/main" id="{9975A6B7-5E2A-6C9D-B6E0-8D2DA09FE940}"/>
                </a:ext>
              </a:extLst>
            </p:cNvPr>
            <p:cNvSpPr/>
            <p:nvPr/>
          </p:nvSpPr>
          <p:spPr>
            <a:xfrm>
              <a:off x="2957810" y="3975735"/>
              <a:ext cx="911637" cy="398768"/>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a:latin typeface="Times New Roman" panose="02020603050405020304" pitchFamily="18" charset="0"/>
                </a:rPr>
                <a:t>化妆品</a:t>
              </a:r>
              <a:endParaRPr lang="zh-CN" altLang="zh-CN" sz="2400">
                <a:latin typeface="Times New Roman" panose="02020603050405020304" pitchFamily="18" charset="0"/>
              </a:endParaRPr>
            </a:p>
          </p:txBody>
        </p:sp>
        <p:sp>
          <p:nvSpPr>
            <p:cNvPr id="34" name="矩形 33">
              <a:extLst>
                <a:ext uri="{FF2B5EF4-FFF2-40B4-BE49-F238E27FC236}">
                  <a16:creationId xmlns:a16="http://schemas.microsoft.com/office/drawing/2014/main" id="{539CBAC9-B6CF-7F1D-2A52-71742E9E9FFF}"/>
                </a:ext>
              </a:extLst>
            </p:cNvPr>
            <p:cNvSpPr/>
            <p:nvPr/>
          </p:nvSpPr>
          <p:spPr>
            <a:xfrm>
              <a:off x="3199142" y="4450520"/>
              <a:ext cx="673155" cy="368514"/>
            </a:xfrm>
            <a:prstGeom prst="rect">
              <a:avLst/>
            </a:prstGeom>
          </p:spPr>
          <p:txBody>
            <a:bodyPr>
              <a:spAutoFit/>
            </a:bodyPr>
            <a:lstStyle/>
            <a:p>
              <a:pPr algn="just">
                <a:defRPr/>
              </a:pPr>
              <a:r>
                <a:rPr lang="zh-CN" altLang="en-US" sz="1600" kern="100" dirty="0">
                  <a:latin typeface="Times New Roman"/>
                  <a:ea typeface="宋体"/>
                </a:rPr>
                <a:t>玩具</a:t>
              </a:r>
              <a:r>
                <a:rPr lang="en-US" sz="1600" kern="100" dirty="0">
                  <a:latin typeface="Times New Roman"/>
                  <a:ea typeface="宋体"/>
                </a:rPr>
                <a:t> </a:t>
              </a:r>
              <a:endParaRPr lang="zh-CN" altLang="en-US" sz="2400" kern="100" dirty="0">
                <a:latin typeface="Times New Roman"/>
                <a:ea typeface="宋体"/>
              </a:endParaRPr>
            </a:p>
          </p:txBody>
        </p:sp>
        <p:sp>
          <p:nvSpPr>
            <p:cNvPr id="37" name="矩形 36">
              <a:extLst>
                <a:ext uri="{FF2B5EF4-FFF2-40B4-BE49-F238E27FC236}">
                  <a16:creationId xmlns:a16="http://schemas.microsoft.com/office/drawing/2014/main" id="{D0CED8AC-8217-DFED-D847-01D1F2F6AF99}"/>
                </a:ext>
              </a:extLst>
            </p:cNvPr>
            <p:cNvSpPr/>
            <p:nvPr/>
          </p:nvSpPr>
          <p:spPr>
            <a:xfrm>
              <a:off x="3199142" y="4784754"/>
              <a:ext cx="773798" cy="368516"/>
            </a:xfrm>
            <a:prstGeom prst="rect">
              <a:avLst/>
            </a:prstGeom>
          </p:spPr>
          <p:txBody>
            <a:bodyPr>
              <a:spAutoFit/>
            </a:bodyPr>
            <a:lstStyle/>
            <a:p>
              <a:pPr algn="just">
                <a:defRPr/>
              </a:pPr>
              <a:r>
                <a:rPr lang="zh-CN" altLang="en-US" sz="1600" kern="100" dirty="0">
                  <a:latin typeface="Times New Roman"/>
                  <a:ea typeface="宋体"/>
                </a:rPr>
                <a:t>机床</a:t>
              </a:r>
              <a:endParaRPr lang="zh-CN" altLang="en-US" sz="2000" kern="100" dirty="0">
                <a:latin typeface="Times New Roman"/>
                <a:ea typeface="宋体"/>
              </a:endParaRPr>
            </a:p>
          </p:txBody>
        </p:sp>
        <p:sp>
          <p:nvSpPr>
            <p:cNvPr id="38" name="矩形 37">
              <a:extLst>
                <a:ext uri="{FF2B5EF4-FFF2-40B4-BE49-F238E27FC236}">
                  <a16:creationId xmlns:a16="http://schemas.microsoft.com/office/drawing/2014/main" id="{58214B3C-11DF-014E-2107-656D2418D3B2}"/>
                </a:ext>
              </a:extLst>
            </p:cNvPr>
            <p:cNvSpPr/>
            <p:nvPr/>
          </p:nvSpPr>
          <p:spPr>
            <a:xfrm>
              <a:off x="3199142" y="5153269"/>
              <a:ext cx="648407" cy="365086"/>
            </a:xfrm>
            <a:prstGeom prst="rect">
              <a:avLst/>
            </a:prstGeom>
          </p:spPr>
          <p:txBody>
            <a:bodyPr>
              <a:spAutoFit/>
            </a:bodyPr>
            <a:lstStyle/>
            <a:p>
              <a:pPr algn="just">
                <a:defRPr/>
              </a:pPr>
              <a:r>
                <a:rPr lang="zh-CN" altLang="en-US" sz="1600" kern="100" dirty="0">
                  <a:latin typeface="Times New Roman"/>
                  <a:ea typeface="宋体"/>
                </a:rPr>
                <a:t>食品</a:t>
              </a:r>
              <a:endParaRPr lang="zh-CN" altLang="en-US" sz="2000" kern="100" dirty="0">
                <a:latin typeface="Times New Roman"/>
                <a:ea typeface="宋体"/>
              </a:endParaRPr>
            </a:p>
          </p:txBody>
        </p:sp>
        <p:sp>
          <p:nvSpPr>
            <p:cNvPr id="39" name="矩形 38">
              <a:extLst>
                <a:ext uri="{FF2B5EF4-FFF2-40B4-BE49-F238E27FC236}">
                  <a16:creationId xmlns:a16="http://schemas.microsoft.com/office/drawing/2014/main" id="{AEA8DAA1-EEC9-D71C-5BAB-0F403CCE4D71}"/>
                </a:ext>
              </a:extLst>
            </p:cNvPr>
            <p:cNvSpPr/>
            <p:nvPr/>
          </p:nvSpPr>
          <p:spPr>
            <a:xfrm>
              <a:off x="3199142" y="5696614"/>
              <a:ext cx="648407" cy="365087"/>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药品</a:t>
              </a:r>
              <a:endParaRPr lang="zh-CN" altLang="zh-CN" sz="2000">
                <a:latin typeface="Times New Roman" panose="02020603050405020304" pitchFamily="18" charset="0"/>
              </a:endParaRPr>
            </a:p>
          </p:txBody>
        </p:sp>
      </p:grpSp>
      <p:sp>
        <p:nvSpPr>
          <p:cNvPr id="3" name="日期占位符 2">
            <a:extLst>
              <a:ext uri="{FF2B5EF4-FFF2-40B4-BE49-F238E27FC236}">
                <a16:creationId xmlns:a16="http://schemas.microsoft.com/office/drawing/2014/main" id="{FE89995D-1D5D-BBAD-D74F-F65C77E3630F}"/>
              </a:ext>
            </a:extLst>
          </p:cNvPr>
          <p:cNvSpPr>
            <a:spLocks noGrp="1"/>
          </p:cNvSpPr>
          <p:nvPr>
            <p:ph type="dt" sz="quarter" idx="10"/>
          </p:nvPr>
        </p:nvSpPr>
        <p:spPr/>
        <p:txBody>
          <a:bodyPr/>
          <a:lstStyle/>
          <a:p>
            <a:pPr>
              <a:defRPr/>
            </a:pPr>
            <a:fld id="{052EB567-EE7E-4614-A60A-5C92F7512BA2}"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1B87C7FF-6AEB-84DE-F14B-56169E3B7EAA}"/>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AE1DEF3-5782-EB5C-03D9-2DBB93E71C5A}"/>
              </a:ext>
            </a:extLst>
          </p:cNvPr>
          <p:cNvSpPr>
            <a:spLocks noGrp="1"/>
          </p:cNvSpPr>
          <p:nvPr>
            <p:ph type="title"/>
          </p:nvPr>
        </p:nvSpPr>
        <p:spPr>
          <a:xfrm>
            <a:off x="1774825" y="0"/>
            <a:ext cx="8229600" cy="1143000"/>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对订单响应周期的要求越来越高</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18435" name="Rectangle 6">
            <a:extLst>
              <a:ext uri="{FF2B5EF4-FFF2-40B4-BE49-F238E27FC236}">
                <a16:creationId xmlns:a16="http://schemas.microsoft.com/office/drawing/2014/main" id="{4B3DA54E-1856-BC25-81B7-66CEF8D1730C}"/>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18436" name="内容占位符 39">
            <a:extLst>
              <a:ext uri="{FF2B5EF4-FFF2-40B4-BE49-F238E27FC236}">
                <a16:creationId xmlns:a16="http://schemas.microsoft.com/office/drawing/2014/main" id="{075810B8-B1FC-EF3D-A94B-D69870FB4E55}"/>
              </a:ext>
            </a:extLst>
          </p:cNvPr>
          <p:cNvSpPr>
            <a:spLocks noGrp="1"/>
          </p:cNvSpPr>
          <p:nvPr>
            <p:ph idx="1"/>
          </p:nvPr>
        </p:nvSpPr>
        <p:spPr>
          <a:xfrm>
            <a:off x="2063750" y="1196976"/>
            <a:ext cx="8229600" cy="4752975"/>
          </a:xfrm>
        </p:spPr>
        <p:txBody>
          <a:bodyPr/>
          <a:lstStyle/>
          <a:p>
            <a:r>
              <a:rPr lang="zh-CN" altLang="en-US" b="1"/>
              <a:t>企业竞争力的五大要素：品种、质量、价格、时间、服务</a:t>
            </a:r>
            <a:endParaRPr lang="en-US" altLang="zh-CN" b="1"/>
          </a:p>
          <a:p>
            <a:pPr>
              <a:buFont typeface="Wingdings" pitchFamily="2" charset="2"/>
              <a:buChar char="Ø"/>
            </a:pPr>
            <a:r>
              <a:rPr lang="zh-CN" altLang="en-US" sz="2400">
                <a:latin typeface="华文楷体" panose="02010600040101010101" pitchFamily="2" charset="-122"/>
                <a:ea typeface="华文楷体" panose="02010600040101010101" pitchFamily="2" charset="-122"/>
              </a:rPr>
              <a:t>工业化初期</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价格</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zh-CN" altLang="en-US" sz="2400">
                <a:latin typeface="华文楷体" panose="02010600040101010101" pitchFamily="2" charset="-122"/>
                <a:ea typeface="华文楷体" panose="02010600040101010101" pitchFamily="2" charset="-122"/>
              </a:rPr>
              <a:t>第二次世界大战以后</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质量</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20</a:t>
            </a:r>
            <a:r>
              <a:rPr lang="zh-CN" altLang="en-US" sz="2400">
                <a:latin typeface="华文楷体" panose="02010600040101010101" pitchFamily="2" charset="-122"/>
                <a:ea typeface="华文楷体" panose="02010600040101010101" pitchFamily="2" charset="-122"/>
              </a:rPr>
              <a:t>世纪</a:t>
            </a:r>
            <a:r>
              <a:rPr lang="en-US" altLang="zh-CN" sz="2400">
                <a:latin typeface="华文楷体" panose="02010600040101010101" pitchFamily="2" charset="-122"/>
                <a:ea typeface="华文楷体" panose="02010600040101010101" pitchFamily="2" charset="-122"/>
              </a:rPr>
              <a:t>80</a:t>
            </a:r>
            <a:r>
              <a:rPr lang="zh-CN" altLang="en-US" sz="2400">
                <a:latin typeface="华文楷体" panose="02010600040101010101" pitchFamily="2" charset="-122"/>
                <a:ea typeface="华文楷体" panose="02010600040101010101" pitchFamily="2" charset="-122"/>
              </a:rPr>
              <a:t>年代以来</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品种和服务</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90</a:t>
            </a:r>
            <a:r>
              <a:rPr lang="zh-CN" altLang="en-US" sz="2400">
                <a:latin typeface="华文楷体" panose="02010600040101010101" pitchFamily="2" charset="-122"/>
                <a:ea typeface="华文楷体" panose="02010600040101010101" pitchFamily="2" charset="-122"/>
              </a:rPr>
              <a:t>年代以后</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时间</a:t>
            </a:r>
            <a:endParaRPr lang="en-US" altLang="zh-CN" sz="2400">
              <a:latin typeface="华文楷体" panose="02010600040101010101" pitchFamily="2" charset="-122"/>
              <a:ea typeface="华文楷体" panose="02010600040101010101" pitchFamily="2" charset="-122"/>
            </a:endParaRPr>
          </a:p>
          <a:p>
            <a:r>
              <a:rPr lang="zh-CN" altLang="en-US"/>
              <a:t>基于时间竞争</a:t>
            </a:r>
            <a:r>
              <a:rPr lang="en-US" altLang="en-US">
                <a:ea typeface="宋体" panose="02010600030101010101" pitchFamily="2" charset="-122"/>
              </a:rPr>
              <a:t>(Time-based Competition)</a:t>
            </a:r>
            <a:endParaRPr lang="en-US" altLang="zh-CN"/>
          </a:p>
          <a:p>
            <a:pPr>
              <a:buFont typeface="Wingdings" pitchFamily="2" charset="2"/>
              <a:buChar char="Ø"/>
            </a:pPr>
            <a:r>
              <a:rPr lang="zh-CN" altLang="en-US" sz="2400">
                <a:latin typeface="华文楷体" panose="02010600040101010101" pitchFamily="2" charset="-122"/>
                <a:ea typeface="华文楷体" panose="02010600040101010101" pitchFamily="2" charset="-122"/>
              </a:rPr>
              <a:t>技术进步和客户需求的个性化</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zh-CN" altLang="en-US" sz="2400">
                <a:latin typeface="华文楷体" panose="02010600040101010101" pitchFamily="2" charset="-122"/>
                <a:ea typeface="华文楷体" panose="02010600040101010101" pitchFamily="2" charset="-122"/>
              </a:rPr>
              <a:t>产品寿命周期不断缩短，竞争力的决定因素最终转移到时间上来</a:t>
            </a:r>
            <a:endParaRPr lang="en-US" altLang="zh-CN" sz="240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1DA22516-C8F8-17C0-21BE-055B8FF74031}"/>
              </a:ext>
            </a:extLst>
          </p:cNvPr>
          <p:cNvSpPr>
            <a:spLocks noGrp="1"/>
          </p:cNvSpPr>
          <p:nvPr>
            <p:ph type="dt" sz="quarter" idx="10"/>
          </p:nvPr>
        </p:nvSpPr>
        <p:spPr/>
        <p:txBody>
          <a:bodyPr/>
          <a:lstStyle/>
          <a:p>
            <a:pPr>
              <a:defRPr/>
            </a:pPr>
            <a:fld id="{7A6609CD-2153-4BD5-9494-2BC2CE7EB86D}"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F6C38742-36B2-8E74-3401-44F99C86BB2C}"/>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rgbClr val="C53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一、成绩介绍</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二、供应链是什么</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三、横向一体化与纵向一体化</a:t>
            </a:r>
          </a:p>
        </p:txBody>
      </p:sp>
    </p:spTree>
    <p:extLst>
      <p:ext uri="{BB962C8B-B14F-4D97-AF65-F5344CB8AC3E}">
        <p14:creationId xmlns:p14="http://schemas.microsoft.com/office/powerpoint/2010/main" val="3444317836"/>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1270484-8BC1-1F4F-6905-092A592214A2}"/>
              </a:ext>
            </a:extLst>
          </p:cNvPr>
          <p:cNvSpPr>
            <a:spLocks noGrp="1"/>
          </p:cNvSpPr>
          <p:nvPr>
            <p:ph type="title"/>
          </p:nvPr>
        </p:nvSpPr>
        <p:spPr>
          <a:xfrm>
            <a:off x="1487487" y="-31750"/>
            <a:ext cx="8480426" cy="1143000"/>
          </a:xfrm>
        </p:spPr>
        <p:txBody>
          <a:bodyPr/>
          <a:lstStyle/>
          <a:p>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企业运营的驱动方式产生了根本变化</a:t>
            </a:r>
            <a:b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br>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——从</a:t>
            </a:r>
            <a: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M2C</a:t>
            </a:r>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到</a:t>
            </a:r>
            <a: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C2M</a:t>
            </a:r>
            <a:endParaRPr lang="en-US" altLang="zh-CN" sz="32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19459" name="Rectangle 6">
            <a:extLst>
              <a:ext uri="{FF2B5EF4-FFF2-40B4-BE49-F238E27FC236}">
                <a16:creationId xmlns:a16="http://schemas.microsoft.com/office/drawing/2014/main" id="{5BFC8B86-2E09-6733-DBB8-B9D06228048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19460" name="内容占位符 39">
            <a:extLst>
              <a:ext uri="{FF2B5EF4-FFF2-40B4-BE49-F238E27FC236}">
                <a16:creationId xmlns:a16="http://schemas.microsoft.com/office/drawing/2014/main" id="{8A574755-7C84-BD0E-92F0-9BE5EC368255}"/>
              </a:ext>
            </a:extLst>
          </p:cNvPr>
          <p:cNvSpPr>
            <a:spLocks noGrp="1"/>
          </p:cNvSpPr>
          <p:nvPr>
            <p:ph idx="1"/>
          </p:nvPr>
        </p:nvSpPr>
        <p:spPr>
          <a:xfrm>
            <a:off x="1524001" y="1785937"/>
            <a:ext cx="8229600" cy="4752975"/>
          </a:xfrm>
        </p:spPr>
        <p:txBody>
          <a:bodyPr>
            <a:normAutofit fontScale="92500" lnSpcReduction="10000"/>
          </a:bodyPr>
          <a:lstStyle/>
          <a:p>
            <a:pPr>
              <a:lnSpc>
                <a:spcPct val="150000"/>
              </a:lnSpc>
              <a:buFont typeface="Wingdings" pitchFamily="2" charset="2"/>
              <a:buChar char="Ø"/>
            </a:pPr>
            <a:r>
              <a:rPr lang="zh-CN" altLang="en-US" dirty="0"/>
              <a:t>从</a:t>
            </a:r>
            <a:r>
              <a:rPr lang="zh-CN" altLang="zh-CN" dirty="0"/>
              <a:t>生产者驱动模式（</a:t>
            </a:r>
            <a:r>
              <a:rPr lang="en-US" altLang="zh-CN" dirty="0"/>
              <a:t>Manufacturer -to-Customer</a:t>
            </a:r>
            <a:r>
              <a:rPr lang="zh-CN" altLang="zh-CN" dirty="0"/>
              <a:t>，</a:t>
            </a:r>
            <a:r>
              <a:rPr lang="en-US" altLang="zh-CN" dirty="0"/>
              <a:t>M2C</a:t>
            </a:r>
            <a:r>
              <a:rPr lang="zh-CN" altLang="zh-CN" dirty="0"/>
              <a:t>），转换为消费者驱动模式（</a:t>
            </a:r>
            <a:r>
              <a:rPr lang="en-US" altLang="zh-CN" dirty="0"/>
              <a:t>Customer-to-Manufacturer</a:t>
            </a:r>
            <a:r>
              <a:rPr lang="zh-CN" altLang="en-US" dirty="0"/>
              <a:t>，</a:t>
            </a:r>
            <a:r>
              <a:rPr lang="en-US" altLang="zh-CN" dirty="0"/>
              <a:t> C2M </a:t>
            </a:r>
            <a:r>
              <a:rPr lang="zh-CN" altLang="zh-CN" dirty="0"/>
              <a:t>）</a:t>
            </a:r>
            <a:endParaRPr lang="en-US" altLang="zh-CN" dirty="0"/>
          </a:p>
          <a:p>
            <a:pPr>
              <a:lnSpc>
                <a:spcPct val="150000"/>
              </a:lnSpc>
              <a:buFont typeface="Wingdings" pitchFamily="2" charset="2"/>
              <a:buChar char="Ø"/>
            </a:pPr>
            <a:r>
              <a:rPr lang="zh-CN" altLang="zh-CN" dirty="0"/>
              <a:t>要想实现</a:t>
            </a:r>
            <a:r>
              <a:rPr lang="en-US" altLang="zh-CN" dirty="0"/>
              <a:t>C2M</a:t>
            </a:r>
            <a:r>
              <a:rPr lang="zh-CN" altLang="zh-CN" dirty="0"/>
              <a:t>，仅靠企业自身的力量是绝对无法实现的。企业只有善于整合产品设计与开发、物料采购、生产、仓储物流、末端配送等资源，才有可能在价格、质量、时间、个性化和便利性等方面满足消费者的多重需求</a:t>
            </a:r>
            <a:endParaRPr lang="en-US" altLang="zh-CN" sz="1800"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FDEC23B0-FB8F-6441-9B44-1C169356315A}"/>
              </a:ext>
            </a:extLst>
          </p:cNvPr>
          <p:cNvSpPr>
            <a:spLocks noGrp="1"/>
          </p:cNvSpPr>
          <p:nvPr>
            <p:ph type="dt" sz="quarter" idx="10"/>
          </p:nvPr>
        </p:nvSpPr>
        <p:spPr/>
        <p:txBody>
          <a:bodyPr/>
          <a:lstStyle/>
          <a:p>
            <a:pPr>
              <a:defRPr/>
            </a:pPr>
            <a:fld id="{7A6609CD-2153-4BD5-9494-2BC2CE7EB86D}"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3B36CEE0-0ABA-1D22-BACE-48209B753F6D}"/>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AC596C2-7203-805C-8B36-1D7CC87AA94F}"/>
              </a:ext>
            </a:extLst>
          </p:cNvPr>
          <p:cNvSpPr>
            <a:spLocks noGrp="1"/>
          </p:cNvSpPr>
          <p:nvPr>
            <p:ph type="title"/>
          </p:nvPr>
        </p:nvSpPr>
        <p:spPr>
          <a:xfrm>
            <a:off x="1703388" y="0"/>
            <a:ext cx="8229600" cy="1143000"/>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对产品和服务的期望越来越高</a:t>
            </a:r>
            <a:endParaRPr lang="en-US" altLang="zh-CN" sz="3200">
              <a:solidFill>
                <a:srgbClr val="FF0000"/>
              </a:solidFill>
              <a:latin typeface="华文行楷" panose="02010800040101010101" pitchFamily="2" charset="-122"/>
              <a:ea typeface="华文行楷" panose="02010800040101010101" pitchFamily="2" charset="-122"/>
            </a:endParaRPr>
          </a:p>
        </p:txBody>
      </p:sp>
      <p:sp>
        <p:nvSpPr>
          <p:cNvPr id="20483" name="Rectangle 6">
            <a:extLst>
              <a:ext uri="{FF2B5EF4-FFF2-40B4-BE49-F238E27FC236}">
                <a16:creationId xmlns:a16="http://schemas.microsoft.com/office/drawing/2014/main" id="{8F8B1C74-C861-60D9-4ACB-826FE53D5FC2}"/>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0484" name="内容占位符 39">
            <a:extLst>
              <a:ext uri="{FF2B5EF4-FFF2-40B4-BE49-F238E27FC236}">
                <a16:creationId xmlns:a16="http://schemas.microsoft.com/office/drawing/2014/main" id="{6B38B915-5555-2F14-2EFA-9573FB16B588}"/>
              </a:ext>
            </a:extLst>
          </p:cNvPr>
          <p:cNvSpPr>
            <a:spLocks noGrp="1"/>
          </p:cNvSpPr>
          <p:nvPr>
            <p:ph idx="1"/>
          </p:nvPr>
        </p:nvSpPr>
        <p:spPr>
          <a:xfrm>
            <a:off x="1703388" y="1729949"/>
            <a:ext cx="8229600" cy="4421188"/>
          </a:xfrm>
        </p:spPr>
        <p:txBody>
          <a:bodyPr/>
          <a:lstStyle/>
          <a:p>
            <a:r>
              <a:rPr lang="zh-CN" altLang="en-US" b="1" dirty="0"/>
              <a:t>“一对一”的定制化产品和服务</a:t>
            </a:r>
            <a:endParaRPr lang="en-US" altLang="zh-CN" b="1" dirty="0"/>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大量生产转向定制化大量生产</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玛泰尔公司的巴碧娃娃，美国戴顿的一家化学公司，海尔</a:t>
            </a:r>
            <a:endParaRPr lang="en-US" altLang="zh-CN" dirty="0">
              <a:latin typeface="华文楷体" panose="02010600040101010101" pitchFamily="2" charset="-122"/>
              <a:ea typeface="华文楷体" panose="02010600040101010101" pitchFamily="2" charset="-122"/>
            </a:endParaRPr>
          </a:p>
          <a:p>
            <a:r>
              <a:rPr lang="zh-CN" altLang="en-US" b="1" dirty="0"/>
              <a:t>企业管理的复杂性</a:t>
            </a:r>
            <a:endParaRPr lang="en-US" altLang="zh-CN" b="1" dirty="0"/>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大量的不确定性因素</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大维数的离散事件动态过程</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生产过程中具有大量的非线性与非结构化的问题</a:t>
            </a: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8DDAE6A2-8875-2263-6851-B3BF4F0C1DA1}"/>
              </a:ext>
            </a:extLst>
          </p:cNvPr>
          <p:cNvSpPr>
            <a:spLocks noGrp="1"/>
          </p:cNvSpPr>
          <p:nvPr>
            <p:ph type="dt" sz="quarter" idx="10"/>
          </p:nvPr>
        </p:nvSpPr>
        <p:spPr/>
        <p:txBody>
          <a:bodyPr/>
          <a:lstStyle/>
          <a:p>
            <a:pPr>
              <a:defRPr/>
            </a:pPr>
            <a:fld id="{96139F6C-E900-428F-B0DA-3BD0A023C06D}"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1382980E-6393-F279-83DC-0EB524FDD3D0}"/>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B4CEC25-4222-E5FD-EF83-7D84AF62EEC6}"/>
              </a:ext>
            </a:extLst>
          </p:cNvPr>
          <p:cNvSpPr>
            <a:spLocks noGrp="1"/>
          </p:cNvSpPr>
          <p:nvPr>
            <p:ph type="title"/>
          </p:nvPr>
        </p:nvSpPr>
        <p:spPr>
          <a:xfrm>
            <a:off x="1703388" y="0"/>
            <a:ext cx="8229600" cy="1143000"/>
          </a:xfrm>
        </p:spPr>
        <p:txBody>
          <a:bodyPr/>
          <a:lstStyle/>
          <a:p>
            <a:r>
              <a:rPr lang="zh-CN" altLang="zh-CN" sz="3600">
                <a:solidFill>
                  <a:srgbClr val="FF0000"/>
                </a:solidFill>
                <a:latin typeface="华文行楷" panose="02010800040101010101" pitchFamily="2" charset="-122"/>
                <a:ea typeface="华文行楷" panose="02010800040101010101" pitchFamily="2" charset="-122"/>
              </a:rPr>
              <a:t>保护环境与可持续发展的要求</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21507" name="Rectangle 6">
            <a:extLst>
              <a:ext uri="{FF2B5EF4-FFF2-40B4-BE49-F238E27FC236}">
                <a16:creationId xmlns:a16="http://schemas.microsoft.com/office/drawing/2014/main" id="{931F1225-93F2-6990-82CF-03B76D4E82F3}"/>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1508" name="内容占位符 39">
            <a:extLst>
              <a:ext uri="{FF2B5EF4-FFF2-40B4-BE49-F238E27FC236}">
                <a16:creationId xmlns:a16="http://schemas.microsoft.com/office/drawing/2014/main" id="{A4AA2BFE-ED6E-514A-6BBD-967705997918}"/>
              </a:ext>
            </a:extLst>
          </p:cNvPr>
          <p:cNvSpPr>
            <a:spLocks noGrp="1"/>
          </p:cNvSpPr>
          <p:nvPr>
            <p:ph idx="1"/>
          </p:nvPr>
        </p:nvSpPr>
        <p:spPr>
          <a:xfrm>
            <a:off x="1616366" y="1597302"/>
            <a:ext cx="8229600" cy="4421188"/>
          </a:xfrm>
        </p:spPr>
        <p:txBody>
          <a:bodyPr>
            <a:normAutofit fontScale="92500"/>
          </a:bodyPr>
          <a:lstStyle/>
          <a:p>
            <a:pPr>
              <a:lnSpc>
                <a:spcPct val="150000"/>
              </a:lnSpc>
            </a:pPr>
            <a:r>
              <a:rPr lang="zh-CN" altLang="zh-CN" dirty="0"/>
              <a:t>在全球制造和国际化经营趋势越来越明显的今天，各国政府将环保问题纳入发展战略，相继制定出各种各样的政策法规，以约束本国及外国企业的经营行为</a:t>
            </a:r>
            <a:endParaRPr lang="en-US" altLang="zh-CN" dirty="0"/>
          </a:p>
          <a:p>
            <a:pPr>
              <a:lnSpc>
                <a:spcPct val="150000"/>
              </a:lnSpc>
            </a:pPr>
            <a:r>
              <a:rPr lang="zh-CN" altLang="zh-CN" dirty="0"/>
              <a:t>人类在许多方面的消耗都在迅速接近地球所能承受的极限。随着发展中国家工业化水平的提高，如何在全球范围内减少自然资源的消耗成为全人类能否继续生存和持续发展的大问题</a:t>
            </a:r>
            <a:endParaRPr lang="en-US" altLang="zh-CN" sz="2000"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A3C0CB53-3FC8-88F4-E27A-952F73AA6182}"/>
              </a:ext>
            </a:extLst>
          </p:cNvPr>
          <p:cNvSpPr>
            <a:spLocks noGrp="1"/>
          </p:cNvSpPr>
          <p:nvPr>
            <p:ph type="dt" sz="quarter" idx="10"/>
          </p:nvPr>
        </p:nvSpPr>
        <p:spPr/>
        <p:txBody>
          <a:bodyPr/>
          <a:lstStyle/>
          <a:p>
            <a:pPr>
              <a:defRPr/>
            </a:pPr>
            <a:fld id="{96139F6C-E900-428F-B0DA-3BD0A023C06D}"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BC478F5F-2B48-7795-F206-E53BA843FB9C}"/>
              </a:ext>
            </a:extLst>
          </p:cNvPr>
          <p:cNvCxnSpPr>
            <a:cxnSpLocks/>
          </p:cNvCxnSpPr>
          <p:nvPr/>
        </p:nvCxnSpPr>
        <p:spPr>
          <a:xfrm>
            <a:off x="123825" y="102655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8E95E8-24F7-C7DB-1D2A-3FEA459439F4}"/>
              </a:ext>
            </a:extLst>
          </p:cNvPr>
          <p:cNvSpPr txBox="1"/>
          <p:nvPr/>
        </p:nvSpPr>
        <p:spPr>
          <a:xfrm>
            <a:off x="4843463" y="2728912"/>
            <a:ext cx="2262158" cy="923330"/>
          </a:xfrm>
          <a:prstGeom prst="rect">
            <a:avLst/>
          </a:prstGeom>
          <a:noFill/>
        </p:spPr>
        <p:txBody>
          <a:bodyPr wrap="none" rtlCol="0">
            <a:spAutoFit/>
          </a:bodyPr>
          <a:lstStyle/>
          <a:p>
            <a:r>
              <a:rPr kumimoji="1" lang="zh-CN" altLang="en-US" sz="5400" dirty="0">
                <a:solidFill>
                  <a:srgbClr val="C00000"/>
                </a:solidFill>
                <a:latin typeface="Microsoft YaHei" panose="020B0503020204020204" pitchFamily="34" charset="-122"/>
                <a:ea typeface="Microsoft YaHei" panose="020B0503020204020204" pitchFamily="34" charset="-122"/>
              </a:rPr>
              <a:t>谢谢！</a:t>
            </a:r>
          </a:p>
        </p:txBody>
      </p:sp>
    </p:spTree>
    <p:extLst>
      <p:ext uri="{BB962C8B-B14F-4D97-AF65-F5344CB8AC3E}">
        <p14:creationId xmlns:p14="http://schemas.microsoft.com/office/powerpoint/2010/main" val="187504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C2D3D1-0805-07F6-F00B-957A6C37BCA6}"/>
              </a:ext>
            </a:extLst>
          </p:cNvPr>
          <p:cNvSpPr txBox="1"/>
          <p:nvPr/>
        </p:nvSpPr>
        <p:spPr>
          <a:xfrm>
            <a:off x="316549" y="401953"/>
            <a:ext cx="1210588" cy="400110"/>
          </a:xfrm>
          <a:prstGeom prst="rect">
            <a:avLst/>
          </a:prstGeom>
          <a:noFill/>
        </p:spPr>
        <p:txBody>
          <a:bodyPr wrap="none" rtlCol="0">
            <a:spAutoFit/>
          </a:bodyPr>
          <a:lstStyle/>
          <a:p>
            <a:r>
              <a:rPr kumimoji="1" lang="zh-CN" altLang="en-US" sz="2000" b="1" dirty="0">
                <a:solidFill>
                  <a:srgbClr val="C9332B"/>
                </a:solidFill>
                <a:latin typeface="Microsoft YaHei" panose="020B0503020204020204" pitchFamily="34" charset="-122"/>
                <a:ea typeface="Microsoft YaHei" panose="020B0503020204020204" pitchFamily="34" charset="-122"/>
              </a:rPr>
              <a:t>成绩计算</a:t>
            </a:r>
            <a:endParaRPr kumimoji="1" lang="zh-CN" altLang="en-US" dirty="0"/>
          </a:p>
        </p:txBody>
      </p:sp>
      <p:sp>
        <p:nvSpPr>
          <p:cNvPr id="7" name="文本框 6">
            <a:extLst>
              <a:ext uri="{FF2B5EF4-FFF2-40B4-BE49-F238E27FC236}">
                <a16:creationId xmlns:a16="http://schemas.microsoft.com/office/drawing/2014/main" id="{DCA4BC22-71C4-FF66-891A-438C780C1DC9}"/>
              </a:ext>
            </a:extLst>
          </p:cNvPr>
          <p:cNvSpPr txBox="1"/>
          <p:nvPr/>
        </p:nvSpPr>
        <p:spPr>
          <a:xfrm>
            <a:off x="1527137" y="802063"/>
            <a:ext cx="7499169" cy="4801314"/>
          </a:xfrm>
          <a:prstGeom prst="rect">
            <a:avLst/>
          </a:prstGeom>
          <a:noFill/>
        </p:spPr>
        <p:txBody>
          <a:bodyPr wrap="none" rtlCol="0">
            <a:spAutoFit/>
          </a:bodyPr>
          <a:lstStyle/>
          <a:p>
            <a:pPr>
              <a:lnSpc>
                <a:spcPct val="150000"/>
              </a:lnSpc>
            </a:pPr>
            <a:r>
              <a:rPr kumimoji="1" lang="zh-CN" altLang="en-US" sz="2400" b="1" dirty="0">
                <a:solidFill>
                  <a:srgbClr val="FF0000"/>
                </a:solidFill>
                <a:latin typeface="Microsoft YaHei" panose="020B0503020204020204" pitchFamily="34" charset="-122"/>
                <a:ea typeface="Microsoft YaHei" panose="020B0503020204020204" pitchFamily="34" charset="-122"/>
              </a:rPr>
              <a:t>平时成绩：</a:t>
            </a:r>
            <a:r>
              <a:rPr kumimoji="1" lang="en-US" altLang="zh-CN" sz="2400" dirty="0">
                <a:solidFill>
                  <a:srgbClr val="FF0000"/>
                </a:solidFill>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30%</a:t>
            </a:r>
            <a:endParaRPr kumimoji="1" lang="en-US" altLang="zh-CN" sz="2400" b="1"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考勤：共</a:t>
            </a:r>
            <a:r>
              <a:rPr kumimoji="1" lang="en-US" altLang="zh-CN" sz="2400" dirty="0">
                <a:latin typeface="Microsoft YaHei" panose="020B0503020204020204" pitchFamily="34" charset="-122"/>
                <a:ea typeface="Microsoft YaHei" panose="020B0503020204020204" pitchFamily="34" charset="-122"/>
              </a:rPr>
              <a:t>20</a:t>
            </a:r>
            <a:r>
              <a:rPr kumimoji="1" lang="zh-CN" altLang="en-US" sz="2400" dirty="0">
                <a:latin typeface="Microsoft YaHei" panose="020B0503020204020204" pitchFamily="34" charset="-122"/>
                <a:ea typeface="Microsoft YaHei" panose="020B0503020204020204" pitchFamily="34" charset="-122"/>
              </a:rPr>
              <a:t>次课，旷课一次扣</a:t>
            </a:r>
            <a:r>
              <a:rPr kumimoji="1" lang="en-US" altLang="zh-CN" sz="2400" dirty="0">
                <a:latin typeface="Microsoft YaHei" panose="020B0503020204020204" pitchFamily="34" charset="-122"/>
                <a:ea typeface="Microsoft YaHei" panose="020B0503020204020204" pitchFamily="34" charset="-122"/>
              </a:rPr>
              <a:t>20</a:t>
            </a:r>
            <a:r>
              <a:rPr kumimoji="1" lang="zh-CN" altLang="en-US" sz="2400" dirty="0">
                <a:latin typeface="Microsoft YaHei" panose="020B0503020204020204" pitchFamily="34" charset="-122"/>
                <a:ea typeface="Microsoft YaHei" panose="020B0503020204020204" pitchFamily="34" charset="-122"/>
              </a:rPr>
              <a:t>分。</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平时作业：</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1</a:t>
            </a:r>
            <a:r>
              <a:rPr kumimoji="1" lang="zh-CN" altLang="en-US" sz="2400" dirty="0">
                <a:latin typeface="Microsoft YaHei" panose="020B0503020204020204" pitchFamily="34" charset="-122"/>
                <a:ea typeface="Microsoft YaHei" panose="020B0503020204020204" pitchFamily="34" charset="-122"/>
              </a:rPr>
              <a:t>）思维导图，每个小组选</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个章节做思维导图。</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）出题，每个章节结束后，每个小组进行出题。</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3</a:t>
            </a:r>
            <a:r>
              <a:rPr kumimoji="1" lang="zh-CN" altLang="en-US" sz="2400" dirty="0">
                <a:latin typeface="Microsoft YaHei" panose="020B0503020204020204" pitchFamily="34" charset="-122"/>
                <a:ea typeface="Microsoft YaHei" panose="020B0503020204020204" pitchFamily="34" charset="-122"/>
              </a:rPr>
              <a:t>）</a:t>
            </a:r>
            <a:r>
              <a:rPr kumimoji="1" lang="en-US" altLang="zh-CN" sz="2400" dirty="0">
                <a:latin typeface="Microsoft YaHei" panose="020B0503020204020204" pitchFamily="34" charset="-122"/>
                <a:ea typeface="Microsoft YaHei" panose="020B0503020204020204" pitchFamily="34" charset="-122"/>
              </a:rPr>
              <a:t>2</a:t>
            </a:r>
            <a:r>
              <a:rPr kumimoji="1" lang="zh-CN" altLang="en-US" sz="2400" dirty="0">
                <a:latin typeface="Microsoft YaHei" panose="020B0503020204020204" pitchFamily="34" charset="-122"/>
                <a:ea typeface="Microsoft YaHei" panose="020B0503020204020204" pitchFamily="34" charset="-122"/>
              </a:rPr>
              <a:t>次大作业。</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dirty="0">
                <a:latin typeface="Microsoft YaHei" panose="020B0503020204020204" pitchFamily="34" charset="-122"/>
                <a:ea typeface="Microsoft YaHei" panose="020B0503020204020204" pitchFamily="34" charset="-122"/>
              </a:rPr>
              <a:t>加分：供应链案例分享</a:t>
            </a:r>
            <a:endParaRPr kumimoji="1" lang="en-US" altLang="zh-CN" sz="2400" dirty="0">
              <a:latin typeface="Microsoft YaHei" panose="020B0503020204020204" pitchFamily="34" charset="-122"/>
              <a:ea typeface="Microsoft YaHei" panose="020B0503020204020204" pitchFamily="34" charset="-122"/>
            </a:endParaRPr>
          </a:p>
          <a:p>
            <a:pPr>
              <a:lnSpc>
                <a:spcPct val="150000"/>
              </a:lnSpc>
            </a:pPr>
            <a:r>
              <a:rPr kumimoji="1" lang="zh-CN" altLang="en-US" sz="2400" b="1" dirty="0">
                <a:solidFill>
                  <a:srgbClr val="FF0000"/>
                </a:solidFill>
                <a:latin typeface="Microsoft YaHei" panose="020B0503020204020204" pitchFamily="34" charset="-122"/>
                <a:ea typeface="Microsoft YaHei" panose="020B0503020204020204" pitchFamily="34" charset="-122"/>
              </a:rPr>
              <a:t>期末成绩：</a:t>
            </a:r>
            <a:r>
              <a:rPr kumimoji="1" lang="en-US" altLang="zh-CN" sz="2400" dirty="0">
                <a:solidFill>
                  <a:srgbClr val="FF0000"/>
                </a:solidFill>
                <a:latin typeface="Microsoft YaHei" panose="020B0503020204020204" pitchFamily="34" charset="-122"/>
                <a:ea typeface="Microsoft YaHei" panose="020B0503020204020204" pitchFamily="34" charset="-122"/>
              </a:rPr>
              <a:t> </a:t>
            </a:r>
            <a:r>
              <a:rPr kumimoji="1" lang="en-US" altLang="zh-CN" sz="2400" dirty="0">
                <a:latin typeface="Microsoft YaHei" panose="020B0503020204020204" pitchFamily="34" charset="-122"/>
                <a:ea typeface="Microsoft YaHei" panose="020B0503020204020204" pitchFamily="34" charset="-122"/>
              </a:rPr>
              <a:t>70%</a:t>
            </a:r>
          </a:p>
          <a:p>
            <a:endParaRPr kumimoji="1" lang="zh-CN" altLang="en-US" dirty="0"/>
          </a:p>
        </p:txBody>
      </p:sp>
    </p:spTree>
    <p:extLst>
      <p:ext uri="{BB962C8B-B14F-4D97-AF65-F5344CB8AC3E}">
        <p14:creationId xmlns:p14="http://schemas.microsoft.com/office/powerpoint/2010/main" val="3779310219"/>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C2D3D1-0805-07F6-F00B-957A6C37BCA6}"/>
              </a:ext>
            </a:extLst>
          </p:cNvPr>
          <p:cNvSpPr txBox="1"/>
          <p:nvPr/>
        </p:nvSpPr>
        <p:spPr>
          <a:xfrm>
            <a:off x="316549" y="401953"/>
            <a:ext cx="1210588" cy="400110"/>
          </a:xfrm>
          <a:prstGeom prst="rect">
            <a:avLst/>
          </a:prstGeom>
          <a:noFill/>
        </p:spPr>
        <p:txBody>
          <a:bodyPr wrap="none" rtlCol="0">
            <a:spAutoFit/>
          </a:bodyPr>
          <a:lstStyle/>
          <a:p>
            <a:r>
              <a:rPr kumimoji="1" lang="zh-CN" altLang="en-US" sz="2000" b="1" dirty="0">
                <a:solidFill>
                  <a:srgbClr val="C9332B"/>
                </a:solidFill>
                <a:latin typeface="Microsoft YaHei" panose="020B0503020204020204" pitchFamily="34" charset="-122"/>
                <a:ea typeface="Microsoft YaHei" panose="020B0503020204020204" pitchFamily="34" charset="-122"/>
              </a:rPr>
              <a:t>如何学习</a:t>
            </a:r>
            <a:endParaRPr kumimoji="1" lang="zh-CN" altLang="en-US" dirty="0"/>
          </a:p>
        </p:txBody>
      </p:sp>
      <p:sp>
        <p:nvSpPr>
          <p:cNvPr id="7" name="文本框 6">
            <a:extLst>
              <a:ext uri="{FF2B5EF4-FFF2-40B4-BE49-F238E27FC236}">
                <a16:creationId xmlns:a16="http://schemas.microsoft.com/office/drawing/2014/main" id="{DCA4BC22-71C4-FF66-891A-438C780C1DC9}"/>
              </a:ext>
            </a:extLst>
          </p:cNvPr>
          <p:cNvSpPr txBox="1"/>
          <p:nvPr/>
        </p:nvSpPr>
        <p:spPr>
          <a:xfrm>
            <a:off x="4125958" y="1776621"/>
            <a:ext cx="3451586" cy="2031325"/>
          </a:xfrm>
          <a:prstGeom prst="rect">
            <a:avLst/>
          </a:prstGeom>
          <a:noFill/>
        </p:spPr>
        <p:txBody>
          <a:bodyPr wrap="none" rtlCol="0">
            <a:spAutoFit/>
          </a:bodyPr>
          <a:lstStyle/>
          <a:p>
            <a:pPr>
              <a:lnSpc>
                <a:spcPct val="150000"/>
              </a:lnSpc>
            </a:pPr>
            <a:r>
              <a:rPr kumimoji="1" lang="en-US" altLang="zh-CN" sz="2400" b="1" dirty="0">
                <a:latin typeface="Microsoft YaHei" panose="020B0503020204020204" pitchFamily="34" charset="-122"/>
                <a:ea typeface="Microsoft YaHei" panose="020B0503020204020204" pitchFamily="34" charset="-122"/>
              </a:rPr>
              <a:t>1</a:t>
            </a:r>
            <a:r>
              <a:rPr kumimoji="1" lang="zh-CN" altLang="en-US" sz="2400" b="1" dirty="0">
                <a:latin typeface="Microsoft YaHei" panose="020B0503020204020204" pitchFamily="34" charset="-122"/>
                <a:ea typeface="Microsoft YaHei" panose="020B0503020204020204" pitchFamily="34" charset="-122"/>
              </a:rPr>
              <a:t>、老师上课</a:t>
            </a:r>
            <a:endParaRPr kumimoji="1" lang="en-US" altLang="zh-CN" sz="2400" b="1" dirty="0">
              <a:latin typeface="Microsoft YaHei" panose="020B0503020204020204" pitchFamily="34" charset="-122"/>
              <a:ea typeface="Microsoft YaHei" panose="020B0503020204020204" pitchFamily="34" charset="-122"/>
            </a:endParaRPr>
          </a:p>
          <a:p>
            <a:pPr>
              <a:lnSpc>
                <a:spcPct val="150000"/>
              </a:lnSpc>
            </a:pPr>
            <a:r>
              <a:rPr kumimoji="1" lang="en-US" altLang="zh-CN" sz="2400" b="1" dirty="0">
                <a:latin typeface="Microsoft YaHei" panose="020B0503020204020204" pitchFamily="34" charset="-122"/>
                <a:ea typeface="Microsoft YaHei" panose="020B0503020204020204" pitchFamily="34" charset="-122"/>
              </a:rPr>
              <a:t>2</a:t>
            </a:r>
            <a:r>
              <a:rPr kumimoji="1" lang="zh-CN" altLang="en-US" sz="2400" b="1" dirty="0">
                <a:latin typeface="Microsoft YaHei" panose="020B0503020204020204" pitchFamily="34" charset="-122"/>
                <a:ea typeface="Microsoft YaHei" panose="020B0503020204020204" pitchFamily="34" charset="-122"/>
              </a:rPr>
              <a:t>、大量的课外书籍阅读</a:t>
            </a:r>
            <a:endParaRPr kumimoji="1" lang="en-US" altLang="zh-CN" sz="2400" b="1" dirty="0">
              <a:latin typeface="Microsoft YaHei" panose="020B0503020204020204" pitchFamily="34" charset="-122"/>
              <a:ea typeface="Microsoft YaHei" panose="020B0503020204020204" pitchFamily="34" charset="-122"/>
            </a:endParaRPr>
          </a:p>
          <a:p>
            <a:pPr>
              <a:lnSpc>
                <a:spcPct val="150000"/>
              </a:lnSpc>
            </a:pPr>
            <a:r>
              <a:rPr kumimoji="1" lang="en-US" altLang="zh-CN" sz="2400" b="1" dirty="0">
                <a:latin typeface="Microsoft YaHei" panose="020B0503020204020204" pitchFamily="34" charset="-122"/>
                <a:ea typeface="Microsoft YaHei" panose="020B0503020204020204" pitchFamily="34" charset="-122"/>
              </a:rPr>
              <a:t>3</a:t>
            </a:r>
            <a:r>
              <a:rPr kumimoji="1" lang="zh-CN" altLang="en-US" sz="2400" b="1" dirty="0">
                <a:latin typeface="Microsoft YaHei" panose="020B0503020204020204" pitchFamily="34" charset="-122"/>
                <a:ea typeface="Microsoft YaHei" panose="020B0503020204020204" pitchFamily="34" charset="-122"/>
              </a:rPr>
              <a:t>、网络资源</a:t>
            </a:r>
            <a:endParaRPr kumimoji="1" lang="en-US" altLang="zh-CN" sz="2400" dirty="0">
              <a:latin typeface="Microsoft YaHei" panose="020B0503020204020204" pitchFamily="34" charset="-122"/>
              <a:ea typeface="Microsoft YaHei" panose="020B0503020204020204" pitchFamily="34" charset="-122"/>
            </a:endParaRPr>
          </a:p>
          <a:p>
            <a:endParaRPr kumimoji="1" lang="zh-CN" altLang="en-US" dirty="0"/>
          </a:p>
        </p:txBody>
      </p:sp>
    </p:spTree>
    <p:extLst>
      <p:ext uri="{BB962C8B-B14F-4D97-AF65-F5344CB8AC3E}">
        <p14:creationId xmlns:p14="http://schemas.microsoft.com/office/powerpoint/2010/main" val="3391110676"/>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一、成绩介绍</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二、供应链是什么</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三、横向一体化与纵向一体化</a:t>
            </a:r>
          </a:p>
        </p:txBody>
      </p:sp>
    </p:spTree>
    <p:extLst>
      <p:ext uri="{BB962C8B-B14F-4D97-AF65-F5344CB8AC3E}">
        <p14:creationId xmlns:p14="http://schemas.microsoft.com/office/powerpoint/2010/main" val="1495518561"/>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6E4166-0BF7-081C-4484-335BFEC3EF6A}"/>
              </a:ext>
            </a:extLst>
          </p:cNvPr>
          <p:cNvSpPr txBox="1"/>
          <p:nvPr/>
        </p:nvSpPr>
        <p:spPr>
          <a:xfrm>
            <a:off x="357188" y="257175"/>
            <a:ext cx="3416320" cy="523220"/>
          </a:xfrm>
          <a:prstGeom prst="rect">
            <a:avLst/>
          </a:prstGeom>
          <a:noFill/>
        </p:spPr>
        <p:txBody>
          <a:bodyPr wrap="none" rtlCol="0">
            <a:spAutoFit/>
          </a:bodyPr>
          <a:lstStyle/>
          <a:p>
            <a:r>
              <a:rPr kumimoji="1" lang="zh-CN" altLang="en-US" sz="2800" dirty="0">
                <a:solidFill>
                  <a:srgbClr val="C00000"/>
                </a:solidFill>
                <a:latin typeface="Microsoft YaHei" panose="020B0503020204020204" pitchFamily="34" charset="-122"/>
                <a:ea typeface="Microsoft YaHei" panose="020B0503020204020204" pitchFamily="34" charset="-122"/>
              </a:rPr>
              <a:t>供应链到底是什么？</a:t>
            </a:r>
          </a:p>
        </p:txBody>
      </p:sp>
      <p:sp>
        <p:nvSpPr>
          <p:cNvPr id="3" name="文本框 2">
            <a:extLst>
              <a:ext uri="{FF2B5EF4-FFF2-40B4-BE49-F238E27FC236}">
                <a16:creationId xmlns:a16="http://schemas.microsoft.com/office/drawing/2014/main" id="{FF971142-BAA0-65C8-4A76-46D5D779EE25}"/>
              </a:ext>
            </a:extLst>
          </p:cNvPr>
          <p:cNvSpPr txBox="1"/>
          <p:nvPr/>
        </p:nvSpPr>
        <p:spPr>
          <a:xfrm>
            <a:off x="387196" y="1478110"/>
            <a:ext cx="10444162" cy="923330"/>
          </a:xfrm>
          <a:prstGeom prst="rect">
            <a:avLst/>
          </a:prstGeom>
          <a:noFill/>
        </p:spPr>
        <p:txBody>
          <a:bodyPr wrap="square" rtlCol="0">
            <a:spAutoFit/>
          </a:bodyPr>
          <a:lstStyle/>
          <a:p>
            <a:r>
              <a:rPr kumimoji="1" lang="en-US" altLang="zh-CN" dirty="0"/>
              <a:t>1</a:t>
            </a:r>
            <a:r>
              <a:rPr kumimoji="1" lang="zh-CN" altLang="en-US" dirty="0"/>
              <a:t>、假设，一对夫妻拥有祖传的做包子技术，能够做出美味的包子。现在打算去大城市开一家包子铺，讨论他们如何安排在包子铺的一天</a:t>
            </a:r>
            <a:r>
              <a:rPr kumimoji="1" lang="en-US" altLang="zh-CN" dirty="0"/>
              <a:t>?</a:t>
            </a:r>
          </a:p>
          <a:p>
            <a:endParaRPr kumimoji="1" lang="zh-CN" altLang="en-US" dirty="0"/>
          </a:p>
        </p:txBody>
      </p:sp>
      <p:grpSp>
        <p:nvGrpSpPr>
          <p:cNvPr id="66" name="组合 65">
            <a:extLst>
              <a:ext uri="{FF2B5EF4-FFF2-40B4-BE49-F238E27FC236}">
                <a16:creationId xmlns:a16="http://schemas.microsoft.com/office/drawing/2014/main" id="{353EC6FB-3524-B280-4054-09B40A44AB4D}"/>
              </a:ext>
            </a:extLst>
          </p:cNvPr>
          <p:cNvGrpSpPr/>
          <p:nvPr/>
        </p:nvGrpSpPr>
        <p:grpSpPr>
          <a:xfrm>
            <a:off x="1070543" y="2651588"/>
            <a:ext cx="8393466" cy="3451579"/>
            <a:chOff x="1070543" y="2651588"/>
            <a:chExt cx="8393466" cy="3451579"/>
          </a:xfrm>
        </p:grpSpPr>
        <p:grpSp>
          <p:nvGrpSpPr>
            <p:cNvPr id="4" name="Group 2">
              <a:extLst>
                <a:ext uri="{FF2B5EF4-FFF2-40B4-BE49-F238E27FC236}">
                  <a16:creationId xmlns:a16="http://schemas.microsoft.com/office/drawing/2014/main" id="{A1F9AB1B-B20A-2145-2080-B684EEC57CD5}"/>
                </a:ext>
              </a:extLst>
            </p:cNvPr>
            <p:cNvGrpSpPr>
              <a:grpSpLocks/>
            </p:cNvGrpSpPr>
            <p:nvPr/>
          </p:nvGrpSpPr>
          <p:grpSpPr bwMode="auto">
            <a:xfrm>
              <a:off x="1294007" y="2651588"/>
              <a:ext cx="7597581" cy="3313726"/>
              <a:chOff x="561" y="1465"/>
              <a:chExt cx="8988" cy="3925"/>
            </a:xfrm>
          </p:grpSpPr>
          <p:grpSp>
            <p:nvGrpSpPr>
              <p:cNvPr id="7" name="Group 3">
                <a:extLst>
                  <a:ext uri="{FF2B5EF4-FFF2-40B4-BE49-F238E27FC236}">
                    <a16:creationId xmlns:a16="http://schemas.microsoft.com/office/drawing/2014/main" id="{F28E624C-ACDF-3260-3263-A333DFC8E4A6}"/>
                  </a:ext>
                </a:extLst>
              </p:cNvPr>
              <p:cNvGrpSpPr>
                <a:grpSpLocks/>
              </p:cNvGrpSpPr>
              <p:nvPr/>
            </p:nvGrpSpPr>
            <p:grpSpPr bwMode="auto">
              <a:xfrm>
                <a:off x="561" y="1465"/>
                <a:ext cx="8988" cy="3925"/>
                <a:chOff x="970" y="7642"/>
                <a:chExt cx="8988" cy="3925"/>
              </a:xfrm>
            </p:grpSpPr>
            <p:sp>
              <p:nvSpPr>
                <p:cNvPr id="24" name="Text Box 4">
                  <a:extLst>
                    <a:ext uri="{FF2B5EF4-FFF2-40B4-BE49-F238E27FC236}">
                      <a16:creationId xmlns:a16="http://schemas.microsoft.com/office/drawing/2014/main" id="{35E9B448-D566-A6FB-8129-6A5568CF1CA4}"/>
                    </a:ext>
                  </a:extLst>
                </p:cNvPr>
                <p:cNvSpPr txBox="1">
                  <a:spLocks noChangeArrowheads="1"/>
                </p:cNvSpPr>
                <p:nvPr/>
              </p:nvSpPr>
              <p:spPr bwMode="auto">
                <a:xfrm>
                  <a:off x="970" y="7642"/>
                  <a:ext cx="15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dirty="0">
                      <a:solidFill>
                        <a:srgbClr val="000000"/>
                      </a:solidFill>
                      <a:latin typeface="Calibri" panose="020F0502020204030204" pitchFamily="34" charset="0"/>
                    </a:rPr>
                    <a:t>原材料</a:t>
                  </a:r>
                  <a:r>
                    <a:rPr lang="zh-CN" altLang="zh-CN" sz="1600" dirty="0">
                      <a:solidFill>
                        <a:srgbClr val="000000"/>
                      </a:solidFill>
                      <a:latin typeface="Calibri" panose="020F0502020204030204" pitchFamily="34" charset="0"/>
                    </a:rPr>
                    <a:t>供应商</a:t>
                  </a:r>
                  <a:endParaRPr lang="zh-CN" altLang="zh-CN" sz="3600" dirty="0"/>
                </a:p>
              </p:txBody>
            </p:sp>
            <p:sp>
              <p:nvSpPr>
                <p:cNvPr id="25" name="Text Box 5">
                  <a:extLst>
                    <a:ext uri="{FF2B5EF4-FFF2-40B4-BE49-F238E27FC236}">
                      <a16:creationId xmlns:a16="http://schemas.microsoft.com/office/drawing/2014/main" id="{D929B408-FBCD-8A5E-E834-A36CAB897FDF}"/>
                    </a:ext>
                  </a:extLst>
                </p:cNvPr>
                <p:cNvSpPr txBox="1">
                  <a:spLocks noChangeArrowheads="1"/>
                </p:cNvSpPr>
                <p:nvPr/>
              </p:nvSpPr>
              <p:spPr bwMode="auto">
                <a:xfrm>
                  <a:off x="4334" y="7827"/>
                  <a:ext cx="86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rgbClr val="000000"/>
                      </a:solidFill>
                      <a:latin typeface="Calibri" panose="020F0502020204030204" pitchFamily="34" charset="0"/>
                    </a:rPr>
                    <a:t>包子铺</a:t>
                  </a:r>
                  <a:endParaRPr lang="zh-CN" altLang="zh-CN" sz="3600" dirty="0"/>
                </a:p>
              </p:txBody>
            </p:sp>
            <p:sp>
              <p:nvSpPr>
                <p:cNvPr id="26" name="Text Box 6">
                  <a:extLst>
                    <a:ext uri="{FF2B5EF4-FFF2-40B4-BE49-F238E27FC236}">
                      <a16:creationId xmlns:a16="http://schemas.microsoft.com/office/drawing/2014/main" id="{D12474C7-7FF5-212B-DF9A-891F8C63074A}"/>
                    </a:ext>
                  </a:extLst>
                </p:cNvPr>
                <p:cNvSpPr txBox="1">
                  <a:spLocks noChangeArrowheads="1"/>
                </p:cNvSpPr>
                <p:nvPr/>
              </p:nvSpPr>
              <p:spPr bwMode="auto">
                <a:xfrm>
                  <a:off x="6190" y="7827"/>
                  <a:ext cx="18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rgbClr val="000000"/>
                      </a:solidFill>
                      <a:latin typeface="Calibri" panose="020F0502020204030204" pitchFamily="34" charset="0"/>
                    </a:rPr>
                    <a:t>零售商</a:t>
                  </a:r>
                  <a:endParaRPr lang="zh-CN" altLang="zh-CN" sz="3600" dirty="0"/>
                </a:p>
              </p:txBody>
            </p:sp>
            <p:sp>
              <p:nvSpPr>
                <p:cNvPr id="27" name="Text Box 7">
                  <a:extLst>
                    <a:ext uri="{FF2B5EF4-FFF2-40B4-BE49-F238E27FC236}">
                      <a16:creationId xmlns:a16="http://schemas.microsoft.com/office/drawing/2014/main" id="{A5328052-ED3A-BB25-F1DA-0D2688B976D2}"/>
                    </a:ext>
                  </a:extLst>
                </p:cNvPr>
                <p:cNvSpPr txBox="1">
                  <a:spLocks noChangeArrowheads="1"/>
                </p:cNvSpPr>
                <p:nvPr/>
              </p:nvSpPr>
              <p:spPr bwMode="auto">
                <a:xfrm>
                  <a:off x="9102" y="7866"/>
                  <a:ext cx="73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客户</a:t>
                  </a:r>
                  <a:endParaRPr lang="zh-CN" altLang="zh-CN" sz="3600"/>
                </a:p>
              </p:txBody>
            </p:sp>
            <p:graphicFrame>
              <p:nvGraphicFramePr>
                <p:cNvPr id="29" name="Object 9">
                  <a:extLst>
                    <a:ext uri="{FF2B5EF4-FFF2-40B4-BE49-F238E27FC236}">
                      <a16:creationId xmlns:a16="http://schemas.microsoft.com/office/drawing/2014/main" id="{A2BAF866-D8A8-4E7D-DB43-267400124246}"/>
                    </a:ext>
                  </a:extLst>
                </p:cNvPr>
                <p:cNvGraphicFramePr>
                  <a:graphicFrameLocks noChangeAspect="1"/>
                </p:cNvGraphicFramePr>
                <p:nvPr/>
              </p:nvGraphicFramePr>
              <p:xfrm>
                <a:off x="6644" y="8475"/>
                <a:ext cx="1148" cy="327"/>
              </p:xfrm>
              <a:graphic>
                <a:graphicData uri="http://schemas.openxmlformats.org/presentationml/2006/ole">
                  <mc:AlternateContent xmlns:mc="http://schemas.openxmlformats.org/markup-compatibility/2006">
                    <mc:Choice xmlns:v="urn:schemas-microsoft-com:vml" Requires="v">
                      <p:oleObj r:id="rId2" imgW="34036000" imgH="10782300" progId="">
                        <p:embed/>
                      </p:oleObj>
                    </mc:Choice>
                    <mc:Fallback>
                      <p:oleObj r:id="rId2" imgW="34036000" imgH="10782300" progId="">
                        <p:embed/>
                        <p:pic>
                          <p:nvPicPr>
                            <p:cNvPr id="30749" name="Object 9">
                              <a:extLst>
                                <a:ext uri="{FF2B5EF4-FFF2-40B4-BE49-F238E27FC236}">
                                  <a16:creationId xmlns:a16="http://schemas.microsoft.com/office/drawing/2014/main" id="{543C061F-0A27-AF68-DCD2-92F8A6A07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 y="8475"/>
                              <a:ext cx="11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10">
                  <a:extLst>
                    <a:ext uri="{FF2B5EF4-FFF2-40B4-BE49-F238E27FC236}">
                      <a16:creationId xmlns:a16="http://schemas.microsoft.com/office/drawing/2014/main" id="{F721B15D-E8A6-A78C-78A9-4786A65CCB83}"/>
                    </a:ext>
                  </a:extLst>
                </p:cNvPr>
                <p:cNvGraphicFramePr>
                  <a:graphicFrameLocks noChangeAspect="1"/>
                </p:cNvGraphicFramePr>
                <p:nvPr/>
              </p:nvGraphicFramePr>
              <p:xfrm>
                <a:off x="6497" y="9314"/>
                <a:ext cx="1285" cy="366"/>
              </p:xfrm>
              <a:graphic>
                <a:graphicData uri="http://schemas.openxmlformats.org/presentationml/2006/ole">
                  <mc:AlternateContent xmlns:mc="http://schemas.openxmlformats.org/markup-compatibility/2006">
                    <mc:Choice xmlns:v="urn:schemas-microsoft-com:vml" Requires="v">
                      <p:oleObj r:id="rId4" imgW="34036000" imgH="10782300" progId="">
                        <p:embed/>
                      </p:oleObj>
                    </mc:Choice>
                    <mc:Fallback>
                      <p:oleObj r:id="rId4" imgW="34036000" imgH="10782300" progId="">
                        <p:embed/>
                        <p:pic>
                          <p:nvPicPr>
                            <p:cNvPr id="30750" name="Object 10">
                              <a:extLst>
                                <a:ext uri="{FF2B5EF4-FFF2-40B4-BE49-F238E27FC236}">
                                  <a16:creationId xmlns:a16="http://schemas.microsoft.com/office/drawing/2014/main" id="{403AFC5F-49C0-1E3A-1639-65F6A7752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 y="9314"/>
                              <a:ext cx="128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Line 11">
                  <a:extLst>
                    <a:ext uri="{FF2B5EF4-FFF2-40B4-BE49-F238E27FC236}">
                      <a16:creationId xmlns:a16="http://schemas.microsoft.com/office/drawing/2014/main" id="{36CDE801-20EC-BC60-8924-422A9C9E0C16}"/>
                    </a:ext>
                  </a:extLst>
                </p:cNvPr>
                <p:cNvSpPr>
                  <a:spLocks noChangeShapeType="1"/>
                </p:cNvSpPr>
                <p:nvPr/>
              </p:nvSpPr>
              <p:spPr bwMode="auto">
                <a:xfrm>
                  <a:off x="2845" y="8683"/>
                  <a:ext cx="84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2" name="Line 12">
                  <a:extLst>
                    <a:ext uri="{FF2B5EF4-FFF2-40B4-BE49-F238E27FC236}">
                      <a16:creationId xmlns:a16="http://schemas.microsoft.com/office/drawing/2014/main" id="{7451D540-3304-D887-9020-2963ED2F2082}"/>
                    </a:ext>
                  </a:extLst>
                </p:cNvPr>
                <p:cNvSpPr>
                  <a:spLocks noChangeShapeType="1"/>
                </p:cNvSpPr>
                <p:nvPr/>
              </p:nvSpPr>
              <p:spPr bwMode="auto">
                <a:xfrm>
                  <a:off x="2845" y="8805"/>
                  <a:ext cx="1347" cy="11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3" name="Line 13">
                  <a:extLst>
                    <a:ext uri="{FF2B5EF4-FFF2-40B4-BE49-F238E27FC236}">
                      <a16:creationId xmlns:a16="http://schemas.microsoft.com/office/drawing/2014/main" id="{FDD296AB-FAC6-E19F-16DE-CD5EA715B5E8}"/>
                    </a:ext>
                  </a:extLst>
                </p:cNvPr>
                <p:cNvSpPr>
                  <a:spLocks noChangeShapeType="1"/>
                </p:cNvSpPr>
                <p:nvPr/>
              </p:nvSpPr>
              <p:spPr bwMode="auto">
                <a:xfrm flipV="1">
                  <a:off x="3182" y="8993"/>
                  <a:ext cx="1010" cy="74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4" name="Line 14">
                  <a:extLst>
                    <a:ext uri="{FF2B5EF4-FFF2-40B4-BE49-F238E27FC236}">
                      <a16:creationId xmlns:a16="http://schemas.microsoft.com/office/drawing/2014/main" id="{F56A6B79-F3B7-EA83-70B4-BB9328546DE0}"/>
                    </a:ext>
                  </a:extLst>
                </p:cNvPr>
                <p:cNvSpPr>
                  <a:spLocks noChangeShapeType="1"/>
                </p:cNvSpPr>
                <p:nvPr/>
              </p:nvSpPr>
              <p:spPr bwMode="auto">
                <a:xfrm>
                  <a:off x="3097" y="9795"/>
                  <a:ext cx="925" cy="24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5" name="Line 15">
                  <a:extLst>
                    <a:ext uri="{FF2B5EF4-FFF2-40B4-BE49-F238E27FC236}">
                      <a16:creationId xmlns:a16="http://schemas.microsoft.com/office/drawing/2014/main" id="{31EC7CB2-32E2-6BE9-F2AB-032B27C3D74E}"/>
                    </a:ext>
                  </a:extLst>
                </p:cNvPr>
                <p:cNvSpPr>
                  <a:spLocks noChangeShapeType="1"/>
                </p:cNvSpPr>
                <p:nvPr/>
              </p:nvSpPr>
              <p:spPr bwMode="auto">
                <a:xfrm flipV="1">
                  <a:off x="3182" y="9053"/>
                  <a:ext cx="1262" cy="160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6" name="Line 16">
                  <a:extLst>
                    <a:ext uri="{FF2B5EF4-FFF2-40B4-BE49-F238E27FC236}">
                      <a16:creationId xmlns:a16="http://schemas.microsoft.com/office/drawing/2014/main" id="{6DD471C2-DECC-8051-36B5-6C43EFEA30E8}"/>
                    </a:ext>
                  </a:extLst>
                </p:cNvPr>
                <p:cNvSpPr>
                  <a:spLocks noChangeShapeType="1"/>
                </p:cNvSpPr>
                <p:nvPr/>
              </p:nvSpPr>
              <p:spPr bwMode="auto">
                <a:xfrm>
                  <a:off x="5621" y="8746"/>
                  <a:ext cx="42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7" name="Line 17">
                  <a:extLst>
                    <a:ext uri="{FF2B5EF4-FFF2-40B4-BE49-F238E27FC236}">
                      <a16:creationId xmlns:a16="http://schemas.microsoft.com/office/drawing/2014/main" id="{E7D4B28E-D62A-256B-8397-5CE051A2068F}"/>
                    </a:ext>
                  </a:extLst>
                </p:cNvPr>
                <p:cNvSpPr>
                  <a:spLocks noChangeShapeType="1"/>
                </p:cNvSpPr>
                <p:nvPr/>
              </p:nvSpPr>
              <p:spPr bwMode="auto">
                <a:xfrm>
                  <a:off x="5284" y="8931"/>
                  <a:ext cx="1095" cy="49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8" name="Line 18">
                  <a:extLst>
                    <a:ext uri="{FF2B5EF4-FFF2-40B4-BE49-F238E27FC236}">
                      <a16:creationId xmlns:a16="http://schemas.microsoft.com/office/drawing/2014/main" id="{A0720545-9306-0D8D-1F96-21FBECC60C34}"/>
                    </a:ext>
                  </a:extLst>
                </p:cNvPr>
                <p:cNvSpPr>
                  <a:spLocks noChangeShapeType="1"/>
                </p:cNvSpPr>
                <p:nvPr/>
              </p:nvSpPr>
              <p:spPr bwMode="auto">
                <a:xfrm>
                  <a:off x="5201" y="8993"/>
                  <a:ext cx="1264" cy="148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9" name="Line 19">
                  <a:extLst>
                    <a:ext uri="{FF2B5EF4-FFF2-40B4-BE49-F238E27FC236}">
                      <a16:creationId xmlns:a16="http://schemas.microsoft.com/office/drawing/2014/main" id="{9412E6D5-8FAE-86CE-3224-432919D5010D}"/>
                    </a:ext>
                  </a:extLst>
                </p:cNvPr>
                <p:cNvSpPr>
                  <a:spLocks noChangeShapeType="1"/>
                </p:cNvSpPr>
                <p:nvPr/>
              </p:nvSpPr>
              <p:spPr bwMode="auto">
                <a:xfrm flipV="1">
                  <a:off x="5370" y="8868"/>
                  <a:ext cx="1009" cy="12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0" name="Line 20">
                  <a:extLst>
                    <a:ext uri="{FF2B5EF4-FFF2-40B4-BE49-F238E27FC236}">
                      <a16:creationId xmlns:a16="http://schemas.microsoft.com/office/drawing/2014/main" id="{0D164BB5-81A6-2D42-5807-D3B597E3BA54}"/>
                    </a:ext>
                  </a:extLst>
                </p:cNvPr>
                <p:cNvSpPr>
                  <a:spLocks noChangeShapeType="1"/>
                </p:cNvSpPr>
                <p:nvPr/>
              </p:nvSpPr>
              <p:spPr bwMode="auto">
                <a:xfrm>
                  <a:off x="5370" y="10168"/>
                  <a:ext cx="925" cy="43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1" name="Line 21">
                  <a:extLst>
                    <a:ext uri="{FF2B5EF4-FFF2-40B4-BE49-F238E27FC236}">
                      <a16:creationId xmlns:a16="http://schemas.microsoft.com/office/drawing/2014/main" id="{469F794F-6532-6BED-022F-7DC1AE5ED17E}"/>
                    </a:ext>
                  </a:extLst>
                </p:cNvPr>
                <p:cNvSpPr>
                  <a:spLocks noChangeShapeType="1"/>
                </p:cNvSpPr>
                <p:nvPr/>
              </p:nvSpPr>
              <p:spPr bwMode="auto">
                <a:xfrm>
                  <a:off x="8062" y="8683"/>
                  <a:ext cx="67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2" name="Line 22">
                  <a:extLst>
                    <a:ext uri="{FF2B5EF4-FFF2-40B4-BE49-F238E27FC236}">
                      <a16:creationId xmlns:a16="http://schemas.microsoft.com/office/drawing/2014/main" id="{322638FA-1B8F-0E5F-3A3E-EBFA6D536387}"/>
                    </a:ext>
                  </a:extLst>
                </p:cNvPr>
                <p:cNvSpPr>
                  <a:spLocks noChangeShapeType="1"/>
                </p:cNvSpPr>
                <p:nvPr/>
              </p:nvSpPr>
              <p:spPr bwMode="auto">
                <a:xfrm>
                  <a:off x="7894" y="8868"/>
                  <a:ext cx="1178" cy="179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3" name="Line 23">
                  <a:extLst>
                    <a:ext uri="{FF2B5EF4-FFF2-40B4-BE49-F238E27FC236}">
                      <a16:creationId xmlns:a16="http://schemas.microsoft.com/office/drawing/2014/main" id="{67A3DB13-2886-6165-94D0-7761C4F9614E}"/>
                    </a:ext>
                  </a:extLst>
                </p:cNvPr>
                <p:cNvSpPr>
                  <a:spLocks noChangeShapeType="1"/>
                </p:cNvSpPr>
                <p:nvPr/>
              </p:nvSpPr>
              <p:spPr bwMode="auto">
                <a:xfrm flipV="1">
                  <a:off x="7811" y="9053"/>
                  <a:ext cx="1178" cy="148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4" name="Line 24">
                  <a:extLst>
                    <a:ext uri="{FF2B5EF4-FFF2-40B4-BE49-F238E27FC236}">
                      <a16:creationId xmlns:a16="http://schemas.microsoft.com/office/drawing/2014/main" id="{D704FDFB-91A0-369D-5AD3-474D428973B3}"/>
                    </a:ext>
                  </a:extLst>
                </p:cNvPr>
                <p:cNvSpPr>
                  <a:spLocks noChangeShapeType="1"/>
                </p:cNvSpPr>
                <p:nvPr/>
              </p:nvSpPr>
              <p:spPr bwMode="auto">
                <a:xfrm flipV="1">
                  <a:off x="7894" y="8931"/>
                  <a:ext cx="757" cy="61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5" name="Line 25">
                  <a:extLst>
                    <a:ext uri="{FF2B5EF4-FFF2-40B4-BE49-F238E27FC236}">
                      <a16:creationId xmlns:a16="http://schemas.microsoft.com/office/drawing/2014/main" id="{E4FA485C-5832-05F0-66D9-7F66EF362F55}"/>
                    </a:ext>
                  </a:extLst>
                </p:cNvPr>
                <p:cNvSpPr>
                  <a:spLocks noChangeShapeType="1"/>
                </p:cNvSpPr>
                <p:nvPr/>
              </p:nvSpPr>
              <p:spPr bwMode="auto">
                <a:xfrm>
                  <a:off x="8062" y="9611"/>
                  <a:ext cx="109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46" name="Line 26">
                  <a:extLst>
                    <a:ext uri="{FF2B5EF4-FFF2-40B4-BE49-F238E27FC236}">
                      <a16:creationId xmlns:a16="http://schemas.microsoft.com/office/drawing/2014/main" id="{9C56459D-6567-222D-314B-4B11FC5AAD79}"/>
                    </a:ext>
                  </a:extLst>
                </p:cNvPr>
                <p:cNvSpPr>
                  <a:spLocks noChangeShapeType="1"/>
                </p:cNvSpPr>
                <p:nvPr/>
              </p:nvSpPr>
              <p:spPr bwMode="auto">
                <a:xfrm>
                  <a:off x="8146" y="10723"/>
                  <a:ext cx="84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graphicFrame>
              <p:nvGraphicFramePr>
                <p:cNvPr id="47" name="Object 27">
                  <a:extLst>
                    <a:ext uri="{FF2B5EF4-FFF2-40B4-BE49-F238E27FC236}">
                      <a16:creationId xmlns:a16="http://schemas.microsoft.com/office/drawing/2014/main" id="{D45AFA19-7A31-AA19-E4F8-1AD8C8D3B4E9}"/>
                    </a:ext>
                  </a:extLst>
                </p:cNvPr>
                <p:cNvGraphicFramePr>
                  <a:graphicFrameLocks noChangeAspect="1"/>
                </p:cNvGraphicFramePr>
                <p:nvPr/>
              </p:nvGraphicFramePr>
              <p:xfrm>
                <a:off x="6554" y="10468"/>
                <a:ext cx="1285" cy="367"/>
              </p:xfrm>
              <a:graphic>
                <a:graphicData uri="http://schemas.openxmlformats.org/presentationml/2006/ole">
                  <mc:AlternateContent xmlns:mc="http://schemas.openxmlformats.org/markup-compatibility/2006">
                    <mc:Choice xmlns:v="urn:schemas-microsoft-com:vml" Requires="v">
                      <p:oleObj r:id="rId5" imgW="34036000" imgH="10782300" progId="">
                        <p:embed/>
                      </p:oleObj>
                    </mc:Choice>
                    <mc:Fallback>
                      <p:oleObj r:id="rId5" imgW="34036000" imgH="10782300" progId="">
                        <p:embed/>
                        <p:pic>
                          <p:nvPicPr>
                            <p:cNvPr id="30767" name="Object 27">
                              <a:extLst>
                                <a:ext uri="{FF2B5EF4-FFF2-40B4-BE49-F238E27FC236}">
                                  <a16:creationId xmlns:a16="http://schemas.microsoft.com/office/drawing/2014/main" id="{DE64AD68-5114-0F88-5E9C-EE531AA92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 y="10468"/>
                              <a:ext cx="12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28">
                  <a:extLst>
                    <a:ext uri="{FF2B5EF4-FFF2-40B4-BE49-F238E27FC236}">
                      <a16:creationId xmlns:a16="http://schemas.microsoft.com/office/drawing/2014/main" id="{B71D21E9-EA0D-177D-54B6-E8237AF62ECE}"/>
                    </a:ext>
                  </a:extLst>
                </p:cNvPr>
                <p:cNvGraphicFramePr>
                  <a:graphicFrameLocks noChangeAspect="1"/>
                </p:cNvGraphicFramePr>
                <p:nvPr/>
              </p:nvGraphicFramePr>
              <p:xfrm>
                <a:off x="4244" y="10006"/>
                <a:ext cx="1032" cy="480"/>
              </p:xfrm>
              <a:graphic>
                <a:graphicData uri="http://schemas.openxmlformats.org/presentationml/2006/ole">
                  <mc:AlternateContent xmlns:mc="http://schemas.openxmlformats.org/markup-compatibility/2006">
                    <mc:Choice xmlns:v="urn:schemas-microsoft-com:vml" Requires="v">
                      <p:oleObj r:id="rId6" imgW="33439100" imgH="17335500" progId="">
                        <p:embed/>
                      </p:oleObj>
                    </mc:Choice>
                    <mc:Fallback>
                      <p:oleObj r:id="rId6" imgW="33439100" imgH="17335500" progId="">
                        <p:embed/>
                        <p:pic>
                          <p:nvPicPr>
                            <p:cNvPr id="30768" name="Object 28">
                              <a:extLst>
                                <a:ext uri="{FF2B5EF4-FFF2-40B4-BE49-F238E27FC236}">
                                  <a16:creationId xmlns:a16="http://schemas.microsoft.com/office/drawing/2014/main" id="{22653F11-B0C4-B13E-7FB9-C36E70A5EC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 y="10006"/>
                              <a:ext cx="10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32">
                  <a:extLst>
                    <a:ext uri="{FF2B5EF4-FFF2-40B4-BE49-F238E27FC236}">
                      <a16:creationId xmlns:a16="http://schemas.microsoft.com/office/drawing/2014/main" id="{371A3108-EA61-738E-CC93-BE7F3B7C6F9A}"/>
                    </a:ext>
                  </a:extLst>
                </p:cNvPr>
                <p:cNvGraphicFramePr>
                  <a:graphicFrameLocks noChangeAspect="1"/>
                </p:cNvGraphicFramePr>
                <p:nvPr/>
              </p:nvGraphicFramePr>
              <p:xfrm>
                <a:off x="9094" y="8514"/>
                <a:ext cx="864" cy="313"/>
              </p:xfrm>
              <a:graphic>
                <a:graphicData uri="http://schemas.openxmlformats.org/presentationml/2006/ole">
                  <mc:AlternateContent xmlns:mc="http://schemas.openxmlformats.org/markup-compatibility/2006">
                    <mc:Choice xmlns:v="urn:schemas-microsoft-com:vml" Requires="v">
                      <p:oleObj r:id="rId8" imgW="40640000" imgH="16370300" progId="">
                        <p:embed/>
                      </p:oleObj>
                    </mc:Choice>
                    <mc:Fallback>
                      <p:oleObj r:id="rId8" imgW="40640000" imgH="16370300" progId="">
                        <p:embed/>
                        <p:pic>
                          <p:nvPicPr>
                            <p:cNvPr id="30772" name="Object 32">
                              <a:extLst>
                                <a:ext uri="{FF2B5EF4-FFF2-40B4-BE49-F238E27FC236}">
                                  <a16:creationId xmlns:a16="http://schemas.microsoft.com/office/drawing/2014/main" id="{2C280343-B141-0045-F582-46DD5AB749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4" y="8514"/>
                              <a:ext cx="86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33">
                  <a:extLst>
                    <a:ext uri="{FF2B5EF4-FFF2-40B4-BE49-F238E27FC236}">
                      <a16:creationId xmlns:a16="http://schemas.microsoft.com/office/drawing/2014/main" id="{98B8919B-948E-C616-8F32-C57F12F92C03}"/>
                    </a:ext>
                  </a:extLst>
                </p:cNvPr>
                <p:cNvGraphicFramePr>
                  <a:graphicFrameLocks noChangeAspect="1"/>
                </p:cNvGraphicFramePr>
                <p:nvPr/>
              </p:nvGraphicFramePr>
              <p:xfrm>
                <a:off x="9196" y="9371"/>
                <a:ext cx="737" cy="414"/>
              </p:xfrm>
              <a:graphic>
                <a:graphicData uri="http://schemas.openxmlformats.org/presentationml/2006/ole">
                  <mc:AlternateContent xmlns:mc="http://schemas.openxmlformats.org/markup-compatibility/2006">
                    <mc:Choice xmlns:v="urn:schemas-microsoft-com:vml" Requires="v">
                      <p:oleObj r:id="rId10" imgW="34010600" imgH="21297900" progId="">
                        <p:embed/>
                      </p:oleObj>
                    </mc:Choice>
                    <mc:Fallback>
                      <p:oleObj r:id="rId10" imgW="34010600" imgH="21297900" progId="">
                        <p:embed/>
                        <p:pic>
                          <p:nvPicPr>
                            <p:cNvPr id="30773" name="Object 33">
                              <a:extLst>
                                <a:ext uri="{FF2B5EF4-FFF2-40B4-BE49-F238E27FC236}">
                                  <a16:creationId xmlns:a16="http://schemas.microsoft.com/office/drawing/2014/main" id="{F8337094-07A0-3C5D-EA4F-BFCA9941A4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6" y="9371"/>
                              <a:ext cx="7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34">
                  <a:extLst>
                    <a:ext uri="{FF2B5EF4-FFF2-40B4-BE49-F238E27FC236}">
                      <a16:creationId xmlns:a16="http://schemas.microsoft.com/office/drawing/2014/main" id="{D4BAA2B5-1361-9C86-394C-ED6FD02B4363}"/>
                    </a:ext>
                  </a:extLst>
                </p:cNvPr>
                <p:cNvGraphicFramePr>
                  <a:graphicFrameLocks noChangeAspect="1"/>
                </p:cNvGraphicFramePr>
                <p:nvPr/>
              </p:nvGraphicFramePr>
              <p:xfrm flipV="1">
                <a:off x="9234" y="10365"/>
                <a:ext cx="605" cy="540"/>
              </p:xfrm>
              <a:graphic>
                <a:graphicData uri="http://schemas.openxmlformats.org/presentationml/2006/ole">
                  <mc:AlternateContent xmlns:mc="http://schemas.openxmlformats.org/markup-compatibility/2006">
                    <mc:Choice xmlns:v="urn:schemas-microsoft-com:vml" Requires="v">
                      <p:oleObj r:id="rId12" imgW="23850600" imgH="23710900" progId="">
                        <p:embed/>
                      </p:oleObj>
                    </mc:Choice>
                    <mc:Fallback>
                      <p:oleObj r:id="rId12" imgW="23850600" imgH="23710900" progId="">
                        <p:embed/>
                        <p:pic>
                          <p:nvPicPr>
                            <p:cNvPr id="30774" name="Object 34">
                              <a:extLst>
                                <a:ext uri="{FF2B5EF4-FFF2-40B4-BE49-F238E27FC236}">
                                  <a16:creationId xmlns:a16="http://schemas.microsoft.com/office/drawing/2014/main" id="{B090E905-1F8F-3EB8-818F-95FD32BA152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9234" y="10365"/>
                              <a:ext cx="60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Line 36">
                  <a:extLst>
                    <a:ext uri="{FF2B5EF4-FFF2-40B4-BE49-F238E27FC236}">
                      <a16:creationId xmlns:a16="http://schemas.microsoft.com/office/drawing/2014/main" id="{C2615EBD-4D94-06B5-5B4C-B184DE7585E6}"/>
                    </a:ext>
                  </a:extLst>
                </p:cNvPr>
                <p:cNvSpPr>
                  <a:spLocks noChangeShapeType="1"/>
                </p:cNvSpPr>
                <p:nvPr/>
              </p:nvSpPr>
              <p:spPr bwMode="auto">
                <a:xfrm>
                  <a:off x="4406" y="11325"/>
                  <a:ext cx="42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56" name="Text Box 37">
                  <a:extLst>
                    <a:ext uri="{FF2B5EF4-FFF2-40B4-BE49-F238E27FC236}">
                      <a16:creationId xmlns:a16="http://schemas.microsoft.com/office/drawing/2014/main" id="{912046EF-DC52-D293-FE01-0A01020FD5E9}"/>
                    </a:ext>
                  </a:extLst>
                </p:cNvPr>
                <p:cNvSpPr txBox="1">
                  <a:spLocks noChangeArrowheads="1"/>
                </p:cNvSpPr>
                <p:nvPr/>
              </p:nvSpPr>
              <p:spPr bwMode="auto">
                <a:xfrm>
                  <a:off x="4899" y="11244"/>
                  <a:ext cx="8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dirty="0">
                      <a:solidFill>
                        <a:srgbClr val="000000"/>
                      </a:solidFill>
                      <a:latin typeface="Calibri" panose="020F0502020204030204" pitchFamily="34" charset="0"/>
                    </a:rPr>
                    <a:t>：物流</a:t>
                  </a:r>
                  <a:endParaRPr lang="zh-CN" altLang="zh-CN" sz="3600" dirty="0"/>
                </a:p>
              </p:txBody>
            </p:sp>
          </p:grpSp>
          <p:sp>
            <p:nvSpPr>
              <p:cNvPr id="8" name="Line 38">
                <a:extLst>
                  <a:ext uri="{FF2B5EF4-FFF2-40B4-BE49-F238E27FC236}">
                    <a16:creationId xmlns:a16="http://schemas.microsoft.com/office/drawing/2014/main" id="{A1466FEA-CA2F-4600-4777-B71A667C79FA}"/>
                  </a:ext>
                </a:extLst>
              </p:cNvPr>
              <p:cNvSpPr>
                <a:spLocks noChangeShapeType="1"/>
              </p:cNvSpPr>
              <p:nvPr/>
            </p:nvSpPr>
            <p:spPr bwMode="auto">
              <a:xfrm flipH="1">
                <a:off x="7542" y="23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39">
                <a:extLst>
                  <a:ext uri="{FF2B5EF4-FFF2-40B4-BE49-F238E27FC236}">
                    <a16:creationId xmlns:a16="http://schemas.microsoft.com/office/drawing/2014/main" id="{93445E29-2753-84E9-4E82-B7D14CA8A7E9}"/>
                  </a:ext>
                </a:extLst>
              </p:cNvPr>
              <p:cNvSpPr>
                <a:spLocks noChangeShapeType="1"/>
              </p:cNvSpPr>
              <p:nvPr/>
            </p:nvSpPr>
            <p:spPr bwMode="auto">
              <a:xfrm flipH="1">
                <a:off x="7678" y="35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40">
                <a:extLst>
                  <a:ext uri="{FF2B5EF4-FFF2-40B4-BE49-F238E27FC236}">
                    <a16:creationId xmlns:a16="http://schemas.microsoft.com/office/drawing/2014/main" id="{B72CD064-5FA3-F5FD-3A47-E8A1362AD2C6}"/>
                  </a:ext>
                </a:extLst>
              </p:cNvPr>
              <p:cNvSpPr>
                <a:spLocks noChangeShapeType="1"/>
              </p:cNvSpPr>
              <p:nvPr/>
            </p:nvSpPr>
            <p:spPr bwMode="auto">
              <a:xfrm flipH="1">
                <a:off x="7452" y="2655"/>
                <a:ext cx="734" cy="58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41">
                <a:extLst>
                  <a:ext uri="{FF2B5EF4-FFF2-40B4-BE49-F238E27FC236}">
                    <a16:creationId xmlns:a16="http://schemas.microsoft.com/office/drawing/2014/main" id="{741DD152-34DF-EB76-3BBC-CCA802AC36A4}"/>
                  </a:ext>
                </a:extLst>
              </p:cNvPr>
              <p:cNvSpPr>
                <a:spLocks noChangeShapeType="1"/>
              </p:cNvSpPr>
              <p:nvPr/>
            </p:nvSpPr>
            <p:spPr bwMode="auto">
              <a:xfrm flipH="1" flipV="1">
                <a:off x="7556" y="2565"/>
                <a:ext cx="1274" cy="18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42">
                <a:extLst>
                  <a:ext uri="{FF2B5EF4-FFF2-40B4-BE49-F238E27FC236}">
                    <a16:creationId xmlns:a16="http://schemas.microsoft.com/office/drawing/2014/main" id="{A6F2128B-74F1-4C0F-4D51-D4CAF6FCFDAB}"/>
                  </a:ext>
                </a:extLst>
              </p:cNvPr>
              <p:cNvSpPr>
                <a:spLocks noChangeShapeType="1"/>
              </p:cNvSpPr>
              <p:nvPr/>
            </p:nvSpPr>
            <p:spPr bwMode="auto">
              <a:xfrm flipH="1">
                <a:off x="7692" y="465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43">
                <a:extLst>
                  <a:ext uri="{FF2B5EF4-FFF2-40B4-BE49-F238E27FC236}">
                    <a16:creationId xmlns:a16="http://schemas.microsoft.com/office/drawing/2014/main" id="{6C860B38-2DCC-B899-EB62-A12C89215950}"/>
                  </a:ext>
                </a:extLst>
              </p:cNvPr>
              <p:cNvSpPr>
                <a:spLocks noChangeShapeType="1"/>
              </p:cNvSpPr>
              <p:nvPr/>
            </p:nvSpPr>
            <p:spPr bwMode="auto">
              <a:xfrm flipH="1">
                <a:off x="7308" y="2865"/>
                <a:ext cx="1080" cy="13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44">
                <a:extLst>
                  <a:ext uri="{FF2B5EF4-FFF2-40B4-BE49-F238E27FC236}">
                    <a16:creationId xmlns:a16="http://schemas.microsoft.com/office/drawing/2014/main" id="{AB058B4C-9BF2-BCB7-8E94-7A402A4D7A83}"/>
                  </a:ext>
                </a:extLst>
              </p:cNvPr>
              <p:cNvSpPr>
                <a:spLocks noChangeShapeType="1"/>
              </p:cNvSpPr>
              <p:nvPr/>
            </p:nvSpPr>
            <p:spPr bwMode="auto">
              <a:xfrm flipH="1">
                <a:off x="5022" y="243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45">
                <a:extLst>
                  <a:ext uri="{FF2B5EF4-FFF2-40B4-BE49-F238E27FC236}">
                    <a16:creationId xmlns:a16="http://schemas.microsoft.com/office/drawing/2014/main" id="{C75FDDE5-25E6-CE7F-DF96-758599A949C3}"/>
                  </a:ext>
                </a:extLst>
              </p:cNvPr>
              <p:cNvSpPr>
                <a:spLocks noChangeShapeType="1"/>
              </p:cNvSpPr>
              <p:nvPr/>
            </p:nvSpPr>
            <p:spPr bwMode="auto">
              <a:xfrm flipH="1" flipV="1">
                <a:off x="4946" y="4185"/>
                <a:ext cx="884" cy="34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46">
                <a:extLst>
                  <a:ext uri="{FF2B5EF4-FFF2-40B4-BE49-F238E27FC236}">
                    <a16:creationId xmlns:a16="http://schemas.microsoft.com/office/drawing/2014/main" id="{A0788BF6-BCE5-FABA-0A8E-B3253D470B13}"/>
                  </a:ext>
                </a:extLst>
              </p:cNvPr>
              <p:cNvSpPr>
                <a:spLocks noChangeShapeType="1"/>
              </p:cNvSpPr>
              <p:nvPr/>
            </p:nvSpPr>
            <p:spPr bwMode="auto">
              <a:xfrm flipH="1" flipV="1">
                <a:off x="4916" y="2625"/>
                <a:ext cx="1110" cy="4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47">
                <a:extLst>
                  <a:ext uri="{FF2B5EF4-FFF2-40B4-BE49-F238E27FC236}">
                    <a16:creationId xmlns:a16="http://schemas.microsoft.com/office/drawing/2014/main" id="{484C4E31-C72F-3A3B-6597-AA5B780A82D0}"/>
                  </a:ext>
                </a:extLst>
              </p:cNvPr>
              <p:cNvSpPr>
                <a:spLocks noChangeShapeType="1"/>
              </p:cNvSpPr>
              <p:nvPr/>
            </p:nvSpPr>
            <p:spPr bwMode="auto">
              <a:xfrm flipH="1" flipV="1">
                <a:off x="4944" y="2820"/>
                <a:ext cx="1156" cy="13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48">
                <a:extLst>
                  <a:ext uri="{FF2B5EF4-FFF2-40B4-BE49-F238E27FC236}">
                    <a16:creationId xmlns:a16="http://schemas.microsoft.com/office/drawing/2014/main" id="{CDCBA566-ED9E-D8CB-FAE8-8D52C3FF25DA}"/>
                  </a:ext>
                </a:extLst>
              </p:cNvPr>
              <p:cNvSpPr>
                <a:spLocks noChangeShapeType="1"/>
              </p:cNvSpPr>
              <p:nvPr/>
            </p:nvSpPr>
            <p:spPr bwMode="auto">
              <a:xfrm flipH="1" flipV="1">
                <a:off x="2486" y="2295"/>
                <a:ext cx="114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49">
                <a:extLst>
                  <a:ext uri="{FF2B5EF4-FFF2-40B4-BE49-F238E27FC236}">
                    <a16:creationId xmlns:a16="http://schemas.microsoft.com/office/drawing/2014/main" id="{4B0E01A4-1E0B-DA9B-872F-3A9F7E78298B}"/>
                  </a:ext>
                </a:extLst>
              </p:cNvPr>
              <p:cNvSpPr>
                <a:spLocks noChangeShapeType="1"/>
              </p:cNvSpPr>
              <p:nvPr/>
            </p:nvSpPr>
            <p:spPr bwMode="auto">
              <a:xfrm flipH="1">
                <a:off x="2862" y="3000"/>
                <a:ext cx="1290" cy="159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50">
                <a:extLst>
                  <a:ext uri="{FF2B5EF4-FFF2-40B4-BE49-F238E27FC236}">
                    <a16:creationId xmlns:a16="http://schemas.microsoft.com/office/drawing/2014/main" id="{E695462F-1DB5-FE8F-AD07-11C210E82EE1}"/>
                  </a:ext>
                </a:extLst>
              </p:cNvPr>
              <p:cNvSpPr>
                <a:spLocks noChangeShapeType="1"/>
              </p:cNvSpPr>
              <p:nvPr/>
            </p:nvSpPr>
            <p:spPr bwMode="auto">
              <a:xfrm flipH="1" flipV="1">
                <a:off x="2574" y="2550"/>
                <a:ext cx="1366" cy="111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51">
                <a:extLst>
                  <a:ext uri="{FF2B5EF4-FFF2-40B4-BE49-F238E27FC236}">
                    <a16:creationId xmlns:a16="http://schemas.microsoft.com/office/drawing/2014/main" id="{BFB27A9A-6D95-F957-ACE5-51CA343BC4D3}"/>
                  </a:ext>
                </a:extLst>
              </p:cNvPr>
              <p:cNvSpPr>
                <a:spLocks noChangeShapeType="1"/>
              </p:cNvSpPr>
              <p:nvPr/>
            </p:nvSpPr>
            <p:spPr bwMode="auto">
              <a:xfrm flipH="1" flipV="1">
                <a:off x="2740" y="3780"/>
                <a:ext cx="1006" cy="30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52">
                <a:extLst>
                  <a:ext uri="{FF2B5EF4-FFF2-40B4-BE49-F238E27FC236}">
                    <a16:creationId xmlns:a16="http://schemas.microsoft.com/office/drawing/2014/main" id="{CB11CC44-6B1F-1B3A-3BE4-0DD3E6E3A840}"/>
                  </a:ext>
                </a:extLst>
              </p:cNvPr>
              <p:cNvSpPr>
                <a:spLocks noChangeShapeType="1"/>
              </p:cNvSpPr>
              <p:nvPr/>
            </p:nvSpPr>
            <p:spPr bwMode="auto">
              <a:xfrm flipH="1" flipV="1">
                <a:off x="5666" y="5145"/>
                <a:ext cx="52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53">
                <a:extLst>
                  <a:ext uri="{FF2B5EF4-FFF2-40B4-BE49-F238E27FC236}">
                    <a16:creationId xmlns:a16="http://schemas.microsoft.com/office/drawing/2014/main" id="{CD83872C-DBE3-102F-AAFF-B082AE9B5310}"/>
                  </a:ext>
                </a:extLst>
              </p:cNvPr>
              <p:cNvSpPr txBox="1">
                <a:spLocks noChangeArrowheads="1"/>
              </p:cNvSpPr>
              <p:nvPr/>
            </p:nvSpPr>
            <p:spPr bwMode="auto">
              <a:xfrm>
                <a:off x="6118" y="4972"/>
                <a:ext cx="1727" cy="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：需求信息流</a:t>
                </a:r>
                <a:endParaRPr lang="zh-CN" altLang="zh-CN" sz="3600"/>
              </a:p>
            </p:txBody>
          </p:sp>
        </p:grpSp>
        <p:pic>
          <p:nvPicPr>
            <p:cNvPr id="57" name="图片 56">
              <a:extLst>
                <a:ext uri="{FF2B5EF4-FFF2-40B4-BE49-F238E27FC236}">
                  <a16:creationId xmlns:a16="http://schemas.microsoft.com/office/drawing/2014/main" id="{D1A5A77F-C499-E3D7-9BDE-6E5774A050F0}"/>
                </a:ext>
              </a:extLst>
            </p:cNvPr>
            <p:cNvPicPr>
              <a:picLocks noChangeAspect="1"/>
            </p:cNvPicPr>
            <p:nvPr/>
          </p:nvPicPr>
          <p:blipFill>
            <a:blip r:embed="rId14"/>
            <a:stretch>
              <a:fillRect/>
            </a:stretch>
          </p:blipFill>
          <p:spPr>
            <a:xfrm>
              <a:off x="1108750" y="3054664"/>
              <a:ext cx="1664501" cy="1109667"/>
            </a:xfrm>
            <a:prstGeom prst="rect">
              <a:avLst/>
            </a:prstGeom>
          </p:spPr>
        </p:pic>
        <p:pic>
          <p:nvPicPr>
            <p:cNvPr id="58" name="图片 57">
              <a:extLst>
                <a:ext uri="{FF2B5EF4-FFF2-40B4-BE49-F238E27FC236}">
                  <a16:creationId xmlns:a16="http://schemas.microsoft.com/office/drawing/2014/main" id="{2AC8A64A-752D-AABE-908D-B7BC243048B2}"/>
                </a:ext>
              </a:extLst>
            </p:cNvPr>
            <p:cNvPicPr>
              <a:picLocks noChangeAspect="1"/>
            </p:cNvPicPr>
            <p:nvPr/>
          </p:nvPicPr>
          <p:blipFill>
            <a:blip r:embed="rId15"/>
            <a:stretch>
              <a:fillRect/>
            </a:stretch>
          </p:blipFill>
          <p:spPr>
            <a:xfrm>
              <a:off x="1070543" y="4205905"/>
              <a:ext cx="1770267" cy="1897262"/>
            </a:xfrm>
            <a:prstGeom prst="rect">
              <a:avLst/>
            </a:prstGeom>
          </p:spPr>
        </p:pic>
        <p:pic>
          <p:nvPicPr>
            <p:cNvPr id="59" name="图片 58">
              <a:extLst>
                <a:ext uri="{FF2B5EF4-FFF2-40B4-BE49-F238E27FC236}">
                  <a16:creationId xmlns:a16="http://schemas.microsoft.com/office/drawing/2014/main" id="{C2F355AA-4614-75E8-1621-607EE9721678}"/>
                </a:ext>
              </a:extLst>
            </p:cNvPr>
            <p:cNvPicPr>
              <a:picLocks noChangeAspect="1"/>
            </p:cNvPicPr>
            <p:nvPr/>
          </p:nvPicPr>
          <p:blipFill>
            <a:blip r:embed="rId16"/>
            <a:stretch>
              <a:fillRect/>
            </a:stretch>
          </p:blipFill>
          <p:spPr>
            <a:xfrm>
              <a:off x="4225926" y="3278874"/>
              <a:ext cx="727305" cy="1146324"/>
            </a:xfrm>
            <a:prstGeom prst="rect">
              <a:avLst/>
            </a:prstGeom>
          </p:spPr>
        </p:pic>
        <p:pic>
          <p:nvPicPr>
            <p:cNvPr id="60" name="图片 59">
              <a:extLst>
                <a:ext uri="{FF2B5EF4-FFF2-40B4-BE49-F238E27FC236}">
                  <a16:creationId xmlns:a16="http://schemas.microsoft.com/office/drawing/2014/main" id="{F0918487-54F3-1D7A-2BBF-C4EC1CDDF7A9}"/>
                </a:ext>
              </a:extLst>
            </p:cNvPr>
            <p:cNvPicPr>
              <a:picLocks noChangeAspect="1"/>
            </p:cNvPicPr>
            <p:nvPr/>
          </p:nvPicPr>
          <p:blipFill>
            <a:blip r:embed="rId17"/>
            <a:stretch>
              <a:fillRect/>
            </a:stretch>
          </p:blipFill>
          <p:spPr>
            <a:xfrm>
              <a:off x="5911987" y="3139762"/>
              <a:ext cx="1269626" cy="796076"/>
            </a:xfrm>
            <a:prstGeom prst="rect">
              <a:avLst/>
            </a:prstGeom>
          </p:spPr>
        </p:pic>
        <p:pic>
          <p:nvPicPr>
            <p:cNvPr id="61" name="图片 60">
              <a:extLst>
                <a:ext uri="{FF2B5EF4-FFF2-40B4-BE49-F238E27FC236}">
                  <a16:creationId xmlns:a16="http://schemas.microsoft.com/office/drawing/2014/main" id="{FBE6074E-7158-73AD-4D3D-F7441F096018}"/>
                </a:ext>
              </a:extLst>
            </p:cNvPr>
            <p:cNvPicPr>
              <a:picLocks noChangeAspect="1"/>
            </p:cNvPicPr>
            <p:nvPr/>
          </p:nvPicPr>
          <p:blipFill>
            <a:blip r:embed="rId17"/>
            <a:stretch>
              <a:fillRect/>
            </a:stretch>
          </p:blipFill>
          <p:spPr>
            <a:xfrm>
              <a:off x="5907266" y="4019354"/>
              <a:ext cx="1269626" cy="796076"/>
            </a:xfrm>
            <a:prstGeom prst="rect">
              <a:avLst/>
            </a:prstGeom>
          </p:spPr>
        </p:pic>
        <p:pic>
          <p:nvPicPr>
            <p:cNvPr id="62" name="图片 61">
              <a:extLst>
                <a:ext uri="{FF2B5EF4-FFF2-40B4-BE49-F238E27FC236}">
                  <a16:creationId xmlns:a16="http://schemas.microsoft.com/office/drawing/2014/main" id="{CE3D0F1A-A388-7209-5A14-AFDDBB28DB9C}"/>
                </a:ext>
              </a:extLst>
            </p:cNvPr>
            <p:cNvPicPr>
              <a:picLocks noChangeAspect="1"/>
            </p:cNvPicPr>
            <p:nvPr/>
          </p:nvPicPr>
          <p:blipFill>
            <a:blip r:embed="rId17"/>
            <a:stretch>
              <a:fillRect/>
            </a:stretch>
          </p:blipFill>
          <p:spPr>
            <a:xfrm>
              <a:off x="5937274" y="4906634"/>
              <a:ext cx="1269626" cy="796076"/>
            </a:xfrm>
            <a:prstGeom prst="rect">
              <a:avLst/>
            </a:prstGeom>
          </p:spPr>
        </p:pic>
        <p:pic>
          <p:nvPicPr>
            <p:cNvPr id="63" name="图片 62">
              <a:extLst>
                <a:ext uri="{FF2B5EF4-FFF2-40B4-BE49-F238E27FC236}">
                  <a16:creationId xmlns:a16="http://schemas.microsoft.com/office/drawing/2014/main" id="{2C846F68-3DB1-53CC-9E62-49E6D3F28C43}"/>
                </a:ext>
              </a:extLst>
            </p:cNvPr>
            <p:cNvPicPr>
              <a:picLocks noChangeAspect="1"/>
            </p:cNvPicPr>
            <p:nvPr/>
          </p:nvPicPr>
          <p:blipFill>
            <a:blip r:embed="rId18"/>
            <a:stretch>
              <a:fillRect/>
            </a:stretch>
          </p:blipFill>
          <p:spPr>
            <a:xfrm>
              <a:off x="8052430" y="3166464"/>
              <a:ext cx="1173787" cy="765842"/>
            </a:xfrm>
            <a:prstGeom prst="rect">
              <a:avLst/>
            </a:prstGeom>
          </p:spPr>
        </p:pic>
        <p:pic>
          <p:nvPicPr>
            <p:cNvPr id="64" name="图片 63">
              <a:extLst>
                <a:ext uri="{FF2B5EF4-FFF2-40B4-BE49-F238E27FC236}">
                  <a16:creationId xmlns:a16="http://schemas.microsoft.com/office/drawing/2014/main" id="{779FCCC6-9E46-A32E-D03B-E4BA9AFF1C43}"/>
                </a:ext>
              </a:extLst>
            </p:cNvPr>
            <p:cNvPicPr>
              <a:picLocks noChangeAspect="1"/>
            </p:cNvPicPr>
            <p:nvPr/>
          </p:nvPicPr>
          <p:blipFill>
            <a:blip r:embed="rId18"/>
            <a:stretch>
              <a:fillRect/>
            </a:stretch>
          </p:blipFill>
          <p:spPr>
            <a:xfrm>
              <a:off x="8257611" y="4034017"/>
              <a:ext cx="1173787" cy="765842"/>
            </a:xfrm>
            <a:prstGeom prst="rect">
              <a:avLst/>
            </a:prstGeom>
          </p:spPr>
        </p:pic>
        <p:pic>
          <p:nvPicPr>
            <p:cNvPr id="65" name="图片 64">
              <a:extLst>
                <a:ext uri="{FF2B5EF4-FFF2-40B4-BE49-F238E27FC236}">
                  <a16:creationId xmlns:a16="http://schemas.microsoft.com/office/drawing/2014/main" id="{B69BD67A-3BD6-8DE6-1E40-67AB3345CD25}"/>
                </a:ext>
              </a:extLst>
            </p:cNvPr>
            <p:cNvPicPr>
              <a:picLocks noChangeAspect="1"/>
            </p:cNvPicPr>
            <p:nvPr/>
          </p:nvPicPr>
          <p:blipFill>
            <a:blip r:embed="rId18"/>
            <a:stretch>
              <a:fillRect/>
            </a:stretch>
          </p:blipFill>
          <p:spPr>
            <a:xfrm>
              <a:off x="8290222" y="4892572"/>
              <a:ext cx="1173787" cy="765842"/>
            </a:xfrm>
            <a:prstGeom prst="rect">
              <a:avLst/>
            </a:prstGeom>
          </p:spPr>
        </p:pic>
      </p:grpSp>
    </p:spTree>
    <p:extLst>
      <p:ext uri="{BB962C8B-B14F-4D97-AF65-F5344CB8AC3E}">
        <p14:creationId xmlns:p14="http://schemas.microsoft.com/office/powerpoint/2010/main" val="94334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66639EF-E2D2-4CFA-2CD2-DAEF9910822E}"/>
              </a:ext>
            </a:extLst>
          </p:cNvPr>
          <p:cNvSpPr>
            <a:spLocks noGrp="1"/>
          </p:cNvSpPr>
          <p:nvPr>
            <p:ph type="title"/>
          </p:nvPr>
        </p:nvSpPr>
        <p:spPr>
          <a:xfrm>
            <a:off x="1966913" y="-65088"/>
            <a:ext cx="8229600" cy="1143001"/>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供应链的概念</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30723" name="Rectangle 6">
            <a:extLst>
              <a:ext uri="{FF2B5EF4-FFF2-40B4-BE49-F238E27FC236}">
                <a16:creationId xmlns:a16="http://schemas.microsoft.com/office/drawing/2014/main" id="{7447DF78-BF70-2701-B2C3-F761300C7266}"/>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grpSp>
        <p:nvGrpSpPr>
          <p:cNvPr id="30724" name="Group 2">
            <a:extLst>
              <a:ext uri="{FF2B5EF4-FFF2-40B4-BE49-F238E27FC236}">
                <a16:creationId xmlns:a16="http://schemas.microsoft.com/office/drawing/2014/main" id="{F6C1ECF7-AD20-5E32-42ED-7D576C8D3833}"/>
              </a:ext>
            </a:extLst>
          </p:cNvPr>
          <p:cNvGrpSpPr>
            <a:grpSpLocks/>
          </p:cNvGrpSpPr>
          <p:nvPr/>
        </p:nvGrpSpPr>
        <p:grpSpPr bwMode="auto">
          <a:xfrm>
            <a:off x="2711450" y="1143000"/>
            <a:ext cx="6624638" cy="3157538"/>
            <a:chOff x="1712" y="1650"/>
            <a:chExt cx="7837" cy="3740"/>
          </a:xfrm>
        </p:grpSpPr>
        <p:grpSp>
          <p:nvGrpSpPr>
            <p:cNvPr id="30727" name="Group 3">
              <a:extLst>
                <a:ext uri="{FF2B5EF4-FFF2-40B4-BE49-F238E27FC236}">
                  <a16:creationId xmlns:a16="http://schemas.microsoft.com/office/drawing/2014/main" id="{9478C9C8-499F-35EA-EFB1-3877AFC728BB}"/>
                </a:ext>
              </a:extLst>
            </p:cNvPr>
            <p:cNvGrpSpPr>
              <a:grpSpLocks/>
            </p:cNvGrpSpPr>
            <p:nvPr/>
          </p:nvGrpSpPr>
          <p:grpSpPr bwMode="auto">
            <a:xfrm>
              <a:off x="1712" y="1650"/>
              <a:ext cx="7837" cy="3740"/>
              <a:chOff x="2121" y="7827"/>
              <a:chExt cx="7837" cy="3740"/>
            </a:xfrm>
          </p:grpSpPr>
          <p:sp>
            <p:nvSpPr>
              <p:cNvPr id="30744" name="Text Box 4">
                <a:extLst>
                  <a:ext uri="{FF2B5EF4-FFF2-40B4-BE49-F238E27FC236}">
                    <a16:creationId xmlns:a16="http://schemas.microsoft.com/office/drawing/2014/main" id="{BE334731-951A-D6EB-BF1A-32DE7676E4A8}"/>
                  </a:ext>
                </a:extLst>
              </p:cNvPr>
              <p:cNvSpPr txBox="1">
                <a:spLocks noChangeArrowheads="1"/>
              </p:cNvSpPr>
              <p:nvPr/>
            </p:nvSpPr>
            <p:spPr bwMode="auto">
              <a:xfrm>
                <a:off x="2121" y="7837"/>
                <a:ext cx="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供应商</a:t>
                </a:r>
                <a:endParaRPr lang="zh-CN" altLang="zh-CN" sz="3600"/>
              </a:p>
            </p:txBody>
          </p:sp>
          <p:sp>
            <p:nvSpPr>
              <p:cNvPr id="30745" name="Text Box 5">
                <a:extLst>
                  <a:ext uri="{FF2B5EF4-FFF2-40B4-BE49-F238E27FC236}">
                    <a16:creationId xmlns:a16="http://schemas.microsoft.com/office/drawing/2014/main" id="{53573797-BA31-629D-BE2F-8580E7040822}"/>
                  </a:ext>
                </a:extLst>
              </p:cNvPr>
              <p:cNvSpPr txBox="1">
                <a:spLocks noChangeArrowheads="1"/>
              </p:cNvSpPr>
              <p:nvPr/>
            </p:nvSpPr>
            <p:spPr bwMode="auto">
              <a:xfrm>
                <a:off x="4334" y="7827"/>
                <a:ext cx="86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制造商</a:t>
                </a:r>
                <a:endParaRPr lang="zh-CN" altLang="zh-CN" sz="3600"/>
              </a:p>
            </p:txBody>
          </p:sp>
          <p:sp>
            <p:nvSpPr>
              <p:cNvPr id="30746" name="Text Box 6">
                <a:extLst>
                  <a:ext uri="{FF2B5EF4-FFF2-40B4-BE49-F238E27FC236}">
                    <a16:creationId xmlns:a16="http://schemas.microsoft.com/office/drawing/2014/main" id="{5DE6AE54-2215-A308-AE98-541BCD67BF2F}"/>
                  </a:ext>
                </a:extLst>
              </p:cNvPr>
              <p:cNvSpPr txBox="1">
                <a:spLocks noChangeArrowheads="1"/>
              </p:cNvSpPr>
              <p:nvPr/>
            </p:nvSpPr>
            <p:spPr bwMode="auto">
              <a:xfrm>
                <a:off x="6190" y="7827"/>
                <a:ext cx="18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仓储和配送中心</a:t>
                </a:r>
                <a:endParaRPr lang="zh-CN" altLang="zh-CN" sz="3600"/>
              </a:p>
            </p:txBody>
          </p:sp>
          <p:sp>
            <p:nvSpPr>
              <p:cNvPr id="30747" name="Text Box 7">
                <a:extLst>
                  <a:ext uri="{FF2B5EF4-FFF2-40B4-BE49-F238E27FC236}">
                    <a16:creationId xmlns:a16="http://schemas.microsoft.com/office/drawing/2014/main" id="{C0F76008-CFC0-4518-A219-D3F24AA8FCAA}"/>
                  </a:ext>
                </a:extLst>
              </p:cNvPr>
              <p:cNvSpPr txBox="1">
                <a:spLocks noChangeArrowheads="1"/>
              </p:cNvSpPr>
              <p:nvPr/>
            </p:nvSpPr>
            <p:spPr bwMode="auto">
              <a:xfrm>
                <a:off x="9102" y="7866"/>
                <a:ext cx="73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客户</a:t>
                </a:r>
                <a:endParaRPr lang="zh-CN" altLang="zh-CN" sz="3600"/>
              </a:p>
            </p:txBody>
          </p:sp>
          <p:graphicFrame>
            <p:nvGraphicFramePr>
              <p:cNvPr id="30748" name="Object 8">
                <a:extLst>
                  <a:ext uri="{FF2B5EF4-FFF2-40B4-BE49-F238E27FC236}">
                    <a16:creationId xmlns:a16="http://schemas.microsoft.com/office/drawing/2014/main" id="{9BB4092D-8445-43DF-363D-1A27703598FE}"/>
                  </a:ext>
                </a:extLst>
              </p:cNvPr>
              <p:cNvGraphicFramePr>
                <a:graphicFrameLocks noChangeAspect="1"/>
              </p:cNvGraphicFramePr>
              <p:nvPr/>
            </p:nvGraphicFramePr>
            <p:xfrm>
              <a:off x="2443" y="10447"/>
              <a:ext cx="690" cy="589"/>
            </p:xfrm>
            <a:graphic>
              <a:graphicData uri="http://schemas.openxmlformats.org/presentationml/2006/ole">
                <mc:AlternateContent xmlns:mc="http://schemas.openxmlformats.org/markup-compatibility/2006">
                  <mc:Choice xmlns:v="urn:schemas-microsoft-com:vml" Requires="v">
                    <p:oleObj r:id="rId2" imgW="8102600" imgH="7683500" progId="">
                      <p:embed/>
                    </p:oleObj>
                  </mc:Choice>
                  <mc:Fallback>
                    <p:oleObj r:id="rId2" imgW="8102600" imgH="7683500" progId="">
                      <p:embed/>
                      <p:pic>
                        <p:nvPicPr>
                          <p:cNvPr id="30748" name="Object 8">
                            <a:extLst>
                              <a:ext uri="{FF2B5EF4-FFF2-40B4-BE49-F238E27FC236}">
                                <a16:creationId xmlns:a16="http://schemas.microsoft.com/office/drawing/2014/main" id="{9BB4092D-8445-43DF-363D-1A2770359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 y="10447"/>
                            <a:ext cx="690"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9">
                <a:extLst>
                  <a:ext uri="{FF2B5EF4-FFF2-40B4-BE49-F238E27FC236}">
                    <a16:creationId xmlns:a16="http://schemas.microsoft.com/office/drawing/2014/main" id="{543C061F-0A27-AF68-DCD2-92F8A6A075BF}"/>
                  </a:ext>
                </a:extLst>
              </p:cNvPr>
              <p:cNvGraphicFramePr>
                <a:graphicFrameLocks noChangeAspect="1"/>
              </p:cNvGraphicFramePr>
              <p:nvPr/>
            </p:nvGraphicFramePr>
            <p:xfrm>
              <a:off x="6644" y="8475"/>
              <a:ext cx="1148" cy="327"/>
            </p:xfrm>
            <a:graphic>
              <a:graphicData uri="http://schemas.openxmlformats.org/presentationml/2006/ole">
                <mc:AlternateContent xmlns:mc="http://schemas.openxmlformats.org/markup-compatibility/2006">
                  <mc:Choice xmlns:v="urn:schemas-microsoft-com:vml" Requires="v">
                    <p:oleObj r:id="rId4" imgW="34036000" imgH="10782300" progId="">
                      <p:embed/>
                    </p:oleObj>
                  </mc:Choice>
                  <mc:Fallback>
                    <p:oleObj r:id="rId4" imgW="34036000" imgH="10782300" progId="">
                      <p:embed/>
                      <p:pic>
                        <p:nvPicPr>
                          <p:cNvPr id="30749" name="Object 9">
                            <a:extLst>
                              <a:ext uri="{FF2B5EF4-FFF2-40B4-BE49-F238E27FC236}">
                                <a16:creationId xmlns:a16="http://schemas.microsoft.com/office/drawing/2014/main" id="{543C061F-0A27-AF68-DCD2-92F8A6A075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4" y="8475"/>
                            <a:ext cx="11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10">
                <a:extLst>
                  <a:ext uri="{FF2B5EF4-FFF2-40B4-BE49-F238E27FC236}">
                    <a16:creationId xmlns:a16="http://schemas.microsoft.com/office/drawing/2014/main" id="{403AFC5F-49C0-1E3A-1639-65F6A7752B85}"/>
                  </a:ext>
                </a:extLst>
              </p:cNvPr>
              <p:cNvGraphicFramePr>
                <a:graphicFrameLocks noChangeAspect="1"/>
              </p:cNvGraphicFramePr>
              <p:nvPr/>
            </p:nvGraphicFramePr>
            <p:xfrm>
              <a:off x="6497" y="9314"/>
              <a:ext cx="1285" cy="366"/>
            </p:xfrm>
            <a:graphic>
              <a:graphicData uri="http://schemas.openxmlformats.org/presentationml/2006/ole">
                <mc:AlternateContent xmlns:mc="http://schemas.openxmlformats.org/markup-compatibility/2006">
                  <mc:Choice xmlns:v="urn:schemas-microsoft-com:vml" Requires="v">
                    <p:oleObj r:id="rId6" imgW="34036000" imgH="10782300" progId="">
                      <p:embed/>
                    </p:oleObj>
                  </mc:Choice>
                  <mc:Fallback>
                    <p:oleObj r:id="rId6" imgW="34036000" imgH="10782300" progId="">
                      <p:embed/>
                      <p:pic>
                        <p:nvPicPr>
                          <p:cNvPr id="30750" name="Object 10">
                            <a:extLst>
                              <a:ext uri="{FF2B5EF4-FFF2-40B4-BE49-F238E27FC236}">
                                <a16:creationId xmlns:a16="http://schemas.microsoft.com/office/drawing/2014/main" id="{403AFC5F-49C0-1E3A-1639-65F6A7752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7" y="9314"/>
                            <a:ext cx="128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1" name="Line 11">
                <a:extLst>
                  <a:ext uri="{FF2B5EF4-FFF2-40B4-BE49-F238E27FC236}">
                    <a16:creationId xmlns:a16="http://schemas.microsoft.com/office/drawing/2014/main" id="{E37D0564-D925-406C-3F01-0C534D8615FF}"/>
                  </a:ext>
                </a:extLst>
              </p:cNvPr>
              <p:cNvSpPr>
                <a:spLocks noChangeShapeType="1"/>
              </p:cNvSpPr>
              <p:nvPr/>
            </p:nvSpPr>
            <p:spPr bwMode="auto">
              <a:xfrm>
                <a:off x="2845" y="8683"/>
                <a:ext cx="84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2" name="Line 12">
                <a:extLst>
                  <a:ext uri="{FF2B5EF4-FFF2-40B4-BE49-F238E27FC236}">
                    <a16:creationId xmlns:a16="http://schemas.microsoft.com/office/drawing/2014/main" id="{3939DDF9-E433-CB0B-C4A1-CA326DD06C97}"/>
                  </a:ext>
                </a:extLst>
              </p:cNvPr>
              <p:cNvSpPr>
                <a:spLocks noChangeShapeType="1"/>
              </p:cNvSpPr>
              <p:nvPr/>
            </p:nvSpPr>
            <p:spPr bwMode="auto">
              <a:xfrm>
                <a:off x="2845" y="8805"/>
                <a:ext cx="1347" cy="11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3" name="Line 13">
                <a:extLst>
                  <a:ext uri="{FF2B5EF4-FFF2-40B4-BE49-F238E27FC236}">
                    <a16:creationId xmlns:a16="http://schemas.microsoft.com/office/drawing/2014/main" id="{E987ADFE-5312-1470-7A1B-A4DB0F45013B}"/>
                  </a:ext>
                </a:extLst>
              </p:cNvPr>
              <p:cNvSpPr>
                <a:spLocks noChangeShapeType="1"/>
              </p:cNvSpPr>
              <p:nvPr/>
            </p:nvSpPr>
            <p:spPr bwMode="auto">
              <a:xfrm flipV="1">
                <a:off x="3182" y="8993"/>
                <a:ext cx="1010" cy="74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4" name="Line 14">
                <a:extLst>
                  <a:ext uri="{FF2B5EF4-FFF2-40B4-BE49-F238E27FC236}">
                    <a16:creationId xmlns:a16="http://schemas.microsoft.com/office/drawing/2014/main" id="{5B9B5FE8-544C-7F81-32F7-BFAADD069F16}"/>
                  </a:ext>
                </a:extLst>
              </p:cNvPr>
              <p:cNvSpPr>
                <a:spLocks noChangeShapeType="1"/>
              </p:cNvSpPr>
              <p:nvPr/>
            </p:nvSpPr>
            <p:spPr bwMode="auto">
              <a:xfrm>
                <a:off x="3097" y="9795"/>
                <a:ext cx="925" cy="24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5" name="Line 15">
                <a:extLst>
                  <a:ext uri="{FF2B5EF4-FFF2-40B4-BE49-F238E27FC236}">
                    <a16:creationId xmlns:a16="http://schemas.microsoft.com/office/drawing/2014/main" id="{35D4C15D-7EA8-63E8-4663-3E389E599E5B}"/>
                  </a:ext>
                </a:extLst>
              </p:cNvPr>
              <p:cNvSpPr>
                <a:spLocks noChangeShapeType="1"/>
              </p:cNvSpPr>
              <p:nvPr/>
            </p:nvSpPr>
            <p:spPr bwMode="auto">
              <a:xfrm flipV="1">
                <a:off x="3182" y="9053"/>
                <a:ext cx="1262" cy="160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6" name="Line 16">
                <a:extLst>
                  <a:ext uri="{FF2B5EF4-FFF2-40B4-BE49-F238E27FC236}">
                    <a16:creationId xmlns:a16="http://schemas.microsoft.com/office/drawing/2014/main" id="{4822C6A1-8D4F-D976-4200-75B9EBFA86D9}"/>
                  </a:ext>
                </a:extLst>
              </p:cNvPr>
              <p:cNvSpPr>
                <a:spLocks noChangeShapeType="1"/>
              </p:cNvSpPr>
              <p:nvPr/>
            </p:nvSpPr>
            <p:spPr bwMode="auto">
              <a:xfrm>
                <a:off x="5621" y="8746"/>
                <a:ext cx="42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7" name="Line 17">
                <a:extLst>
                  <a:ext uri="{FF2B5EF4-FFF2-40B4-BE49-F238E27FC236}">
                    <a16:creationId xmlns:a16="http://schemas.microsoft.com/office/drawing/2014/main" id="{730FB661-AE81-1A2A-C51C-7085AF03EF47}"/>
                  </a:ext>
                </a:extLst>
              </p:cNvPr>
              <p:cNvSpPr>
                <a:spLocks noChangeShapeType="1"/>
              </p:cNvSpPr>
              <p:nvPr/>
            </p:nvSpPr>
            <p:spPr bwMode="auto">
              <a:xfrm>
                <a:off x="5284" y="8931"/>
                <a:ext cx="1095" cy="49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8" name="Line 18">
                <a:extLst>
                  <a:ext uri="{FF2B5EF4-FFF2-40B4-BE49-F238E27FC236}">
                    <a16:creationId xmlns:a16="http://schemas.microsoft.com/office/drawing/2014/main" id="{7CD572C8-A150-4493-FE7C-FA80E1557E55}"/>
                  </a:ext>
                </a:extLst>
              </p:cNvPr>
              <p:cNvSpPr>
                <a:spLocks noChangeShapeType="1"/>
              </p:cNvSpPr>
              <p:nvPr/>
            </p:nvSpPr>
            <p:spPr bwMode="auto">
              <a:xfrm>
                <a:off x="5201" y="8993"/>
                <a:ext cx="1264" cy="148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9" name="Line 19">
                <a:extLst>
                  <a:ext uri="{FF2B5EF4-FFF2-40B4-BE49-F238E27FC236}">
                    <a16:creationId xmlns:a16="http://schemas.microsoft.com/office/drawing/2014/main" id="{2C6756F3-AD79-9A98-443B-E5099433C25D}"/>
                  </a:ext>
                </a:extLst>
              </p:cNvPr>
              <p:cNvSpPr>
                <a:spLocks noChangeShapeType="1"/>
              </p:cNvSpPr>
              <p:nvPr/>
            </p:nvSpPr>
            <p:spPr bwMode="auto">
              <a:xfrm flipV="1">
                <a:off x="5370" y="8868"/>
                <a:ext cx="1009" cy="12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0" name="Line 20">
                <a:extLst>
                  <a:ext uri="{FF2B5EF4-FFF2-40B4-BE49-F238E27FC236}">
                    <a16:creationId xmlns:a16="http://schemas.microsoft.com/office/drawing/2014/main" id="{A5873C47-DCA5-61F7-B28C-BF349174C5C9}"/>
                  </a:ext>
                </a:extLst>
              </p:cNvPr>
              <p:cNvSpPr>
                <a:spLocks noChangeShapeType="1"/>
              </p:cNvSpPr>
              <p:nvPr/>
            </p:nvSpPr>
            <p:spPr bwMode="auto">
              <a:xfrm>
                <a:off x="5370" y="10168"/>
                <a:ext cx="925" cy="43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1" name="Line 21">
                <a:extLst>
                  <a:ext uri="{FF2B5EF4-FFF2-40B4-BE49-F238E27FC236}">
                    <a16:creationId xmlns:a16="http://schemas.microsoft.com/office/drawing/2014/main" id="{E5B0700D-8661-E33A-6D87-E204B4B27067}"/>
                  </a:ext>
                </a:extLst>
              </p:cNvPr>
              <p:cNvSpPr>
                <a:spLocks noChangeShapeType="1"/>
              </p:cNvSpPr>
              <p:nvPr/>
            </p:nvSpPr>
            <p:spPr bwMode="auto">
              <a:xfrm>
                <a:off x="8062" y="8683"/>
                <a:ext cx="67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2" name="Line 22">
                <a:extLst>
                  <a:ext uri="{FF2B5EF4-FFF2-40B4-BE49-F238E27FC236}">
                    <a16:creationId xmlns:a16="http://schemas.microsoft.com/office/drawing/2014/main" id="{0D8A7F74-D204-7526-D442-2B78A32EA2E9}"/>
                  </a:ext>
                </a:extLst>
              </p:cNvPr>
              <p:cNvSpPr>
                <a:spLocks noChangeShapeType="1"/>
              </p:cNvSpPr>
              <p:nvPr/>
            </p:nvSpPr>
            <p:spPr bwMode="auto">
              <a:xfrm>
                <a:off x="7894" y="8868"/>
                <a:ext cx="1178" cy="179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3" name="Line 23">
                <a:extLst>
                  <a:ext uri="{FF2B5EF4-FFF2-40B4-BE49-F238E27FC236}">
                    <a16:creationId xmlns:a16="http://schemas.microsoft.com/office/drawing/2014/main" id="{38A0D0DC-1605-8909-1551-632C17504FB0}"/>
                  </a:ext>
                </a:extLst>
              </p:cNvPr>
              <p:cNvSpPr>
                <a:spLocks noChangeShapeType="1"/>
              </p:cNvSpPr>
              <p:nvPr/>
            </p:nvSpPr>
            <p:spPr bwMode="auto">
              <a:xfrm flipV="1">
                <a:off x="7811" y="9053"/>
                <a:ext cx="1178" cy="148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4" name="Line 24">
                <a:extLst>
                  <a:ext uri="{FF2B5EF4-FFF2-40B4-BE49-F238E27FC236}">
                    <a16:creationId xmlns:a16="http://schemas.microsoft.com/office/drawing/2014/main" id="{655D42C0-F3C5-D197-AC0B-39ADAC657E12}"/>
                  </a:ext>
                </a:extLst>
              </p:cNvPr>
              <p:cNvSpPr>
                <a:spLocks noChangeShapeType="1"/>
              </p:cNvSpPr>
              <p:nvPr/>
            </p:nvSpPr>
            <p:spPr bwMode="auto">
              <a:xfrm flipV="1">
                <a:off x="7894" y="8931"/>
                <a:ext cx="757" cy="61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5" name="Line 25">
                <a:extLst>
                  <a:ext uri="{FF2B5EF4-FFF2-40B4-BE49-F238E27FC236}">
                    <a16:creationId xmlns:a16="http://schemas.microsoft.com/office/drawing/2014/main" id="{1BFFCA9D-9427-8F09-17EF-AE80D2760F2D}"/>
                  </a:ext>
                </a:extLst>
              </p:cNvPr>
              <p:cNvSpPr>
                <a:spLocks noChangeShapeType="1"/>
              </p:cNvSpPr>
              <p:nvPr/>
            </p:nvSpPr>
            <p:spPr bwMode="auto">
              <a:xfrm>
                <a:off x="8062" y="9611"/>
                <a:ext cx="109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6" name="Line 26">
                <a:extLst>
                  <a:ext uri="{FF2B5EF4-FFF2-40B4-BE49-F238E27FC236}">
                    <a16:creationId xmlns:a16="http://schemas.microsoft.com/office/drawing/2014/main" id="{7E0AD4E7-7513-D34F-8734-BC5A421F437E}"/>
                  </a:ext>
                </a:extLst>
              </p:cNvPr>
              <p:cNvSpPr>
                <a:spLocks noChangeShapeType="1"/>
              </p:cNvSpPr>
              <p:nvPr/>
            </p:nvSpPr>
            <p:spPr bwMode="auto">
              <a:xfrm>
                <a:off x="8146" y="10723"/>
                <a:ext cx="84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graphicFrame>
            <p:nvGraphicFramePr>
              <p:cNvPr id="30767" name="Object 27">
                <a:extLst>
                  <a:ext uri="{FF2B5EF4-FFF2-40B4-BE49-F238E27FC236}">
                    <a16:creationId xmlns:a16="http://schemas.microsoft.com/office/drawing/2014/main" id="{DE64AD68-5114-0F88-5E9C-EE531AA92AD1}"/>
                  </a:ext>
                </a:extLst>
              </p:cNvPr>
              <p:cNvGraphicFramePr>
                <a:graphicFrameLocks noChangeAspect="1"/>
              </p:cNvGraphicFramePr>
              <p:nvPr/>
            </p:nvGraphicFramePr>
            <p:xfrm>
              <a:off x="6554" y="10468"/>
              <a:ext cx="1285" cy="367"/>
            </p:xfrm>
            <a:graphic>
              <a:graphicData uri="http://schemas.openxmlformats.org/presentationml/2006/ole">
                <mc:AlternateContent xmlns:mc="http://schemas.openxmlformats.org/markup-compatibility/2006">
                  <mc:Choice xmlns:v="urn:schemas-microsoft-com:vml" Requires="v">
                    <p:oleObj r:id="rId7" imgW="34036000" imgH="10782300" progId="">
                      <p:embed/>
                    </p:oleObj>
                  </mc:Choice>
                  <mc:Fallback>
                    <p:oleObj r:id="rId7" imgW="34036000" imgH="10782300" progId="">
                      <p:embed/>
                      <p:pic>
                        <p:nvPicPr>
                          <p:cNvPr id="30767" name="Object 27">
                            <a:extLst>
                              <a:ext uri="{FF2B5EF4-FFF2-40B4-BE49-F238E27FC236}">
                                <a16:creationId xmlns:a16="http://schemas.microsoft.com/office/drawing/2014/main" id="{DE64AD68-5114-0F88-5E9C-EE531AA92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4" y="10468"/>
                            <a:ext cx="12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8" name="Object 28">
                <a:extLst>
                  <a:ext uri="{FF2B5EF4-FFF2-40B4-BE49-F238E27FC236}">
                    <a16:creationId xmlns:a16="http://schemas.microsoft.com/office/drawing/2014/main" id="{22653F11-B0C4-B13E-7FB9-C36E70A5ECED}"/>
                  </a:ext>
                </a:extLst>
              </p:cNvPr>
              <p:cNvGraphicFramePr>
                <a:graphicFrameLocks noChangeAspect="1"/>
              </p:cNvGraphicFramePr>
              <p:nvPr/>
            </p:nvGraphicFramePr>
            <p:xfrm>
              <a:off x="4244" y="10006"/>
              <a:ext cx="1032" cy="480"/>
            </p:xfrm>
            <a:graphic>
              <a:graphicData uri="http://schemas.openxmlformats.org/presentationml/2006/ole">
                <mc:AlternateContent xmlns:mc="http://schemas.openxmlformats.org/markup-compatibility/2006">
                  <mc:Choice xmlns:v="urn:schemas-microsoft-com:vml" Requires="v">
                    <p:oleObj r:id="rId8" imgW="33439100" imgH="17335500" progId="">
                      <p:embed/>
                    </p:oleObj>
                  </mc:Choice>
                  <mc:Fallback>
                    <p:oleObj r:id="rId8" imgW="33439100" imgH="17335500" progId="">
                      <p:embed/>
                      <p:pic>
                        <p:nvPicPr>
                          <p:cNvPr id="30768" name="Object 28">
                            <a:extLst>
                              <a:ext uri="{FF2B5EF4-FFF2-40B4-BE49-F238E27FC236}">
                                <a16:creationId xmlns:a16="http://schemas.microsoft.com/office/drawing/2014/main" id="{22653F11-B0C4-B13E-7FB9-C36E70A5EC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4" y="10006"/>
                            <a:ext cx="10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9" name="Object 29">
                <a:extLst>
                  <a:ext uri="{FF2B5EF4-FFF2-40B4-BE49-F238E27FC236}">
                    <a16:creationId xmlns:a16="http://schemas.microsoft.com/office/drawing/2014/main" id="{6486265F-5C87-ECAE-0DAD-B58BD187B136}"/>
                  </a:ext>
                </a:extLst>
              </p:cNvPr>
              <p:cNvGraphicFramePr>
                <a:graphicFrameLocks noChangeAspect="1"/>
              </p:cNvGraphicFramePr>
              <p:nvPr/>
            </p:nvGraphicFramePr>
            <p:xfrm>
              <a:off x="4439" y="8369"/>
              <a:ext cx="935" cy="526"/>
            </p:xfrm>
            <a:graphic>
              <a:graphicData uri="http://schemas.openxmlformats.org/presentationml/2006/ole">
                <mc:AlternateContent xmlns:mc="http://schemas.openxmlformats.org/markup-compatibility/2006">
                  <mc:Choice xmlns:v="urn:schemas-microsoft-com:vml" Requires="v">
                    <p:oleObj r:id="rId10" imgW="34010600" imgH="21297900" progId="">
                      <p:embed/>
                    </p:oleObj>
                  </mc:Choice>
                  <mc:Fallback>
                    <p:oleObj r:id="rId10" imgW="34010600" imgH="21297900" progId="">
                      <p:embed/>
                      <p:pic>
                        <p:nvPicPr>
                          <p:cNvPr id="30769" name="Object 29">
                            <a:extLst>
                              <a:ext uri="{FF2B5EF4-FFF2-40B4-BE49-F238E27FC236}">
                                <a16:creationId xmlns:a16="http://schemas.microsoft.com/office/drawing/2014/main" id="{6486265F-5C87-ECAE-0DAD-B58BD187B1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9" y="8369"/>
                            <a:ext cx="935"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0" name="Object 30">
                <a:extLst>
                  <a:ext uri="{FF2B5EF4-FFF2-40B4-BE49-F238E27FC236}">
                    <a16:creationId xmlns:a16="http://schemas.microsoft.com/office/drawing/2014/main" id="{2B38CDBA-7AC2-CD17-2CB8-FEFF99AEB2D6}"/>
                  </a:ext>
                </a:extLst>
              </p:cNvPr>
              <p:cNvGraphicFramePr>
                <a:graphicFrameLocks noChangeAspect="1"/>
              </p:cNvGraphicFramePr>
              <p:nvPr/>
            </p:nvGraphicFramePr>
            <p:xfrm flipV="1">
              <a:off x="2315" y="8294"/>
              <a:ext cx="507" cy="829"/>
            </p:xfrm>
            <a:graphic>
              <a:graphicData uri="http://schemas.openxmlformats.org/presentationml/2006/ole">
                <mc:AlternateContent xmlns:mc="http://schemas.openxmlformats.org/markup-compatibility/2006">
                  <mc:Choice xmlns:v="urn:schemas-microsoft-com:vml" Requires="v">
                    <p:oleObj r:id="rId12" imgW="17297400" imgH="31508700" progId="">
                      <p:embed/>
                    </p:oleObj>
                  </mc:Choice>
                  <mc:Fallback>
                    <p:oleObj r:id="rId12" imgW="17297400" imgH="31508700" progId="">
                      <p:embed/>
                      <p:pic>
                        <p:nvPicPr>
                          <p:cNvPr id="30770" name="Object 30">
                            <a:extLst>
                              <a:ext uri="{FF2B5EF4-FFF2-40B4-BE49-F238E27FC236}">
                                <a16:creationId xmlns:a16="http://schemas.microsoft.com/office/drawing/2014/main" id="{2B38CDBA-7AC2-CD17-2CB8-FEFF99AEB2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2315" y="8294"/>
                            <a:ext cx="507" cy="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1" name="Object 31">
                <a:extLst>
                  <a:ext uri="{FF2B5EF4-FFF2-40B4-BE49-F238E27FC236}">
                    <a16:creationId xmlns:a16="http://schemas.microsoft.com/office/drawing/2014/main" id="{EDA1C74D-D794-0E2C-0112-D805CAD0B4BD}"/>
                  </a:ext>
                </a:extLst>
              </p:cNvPr>
              <p:cNvGraphicFramePr>
                <a:graphicFrameLocks noChangeAspect="1"/>
              </p:cNvGraphicFramePr>
              <p:nvPr/>
            </p:nvGraphicFramePr>
            <p:xfrm>
              <a:off x="2485" y="9443"/>
              <a:ext cx="590" cy="550"/>
            </p:xfrm>
            <a:graphic>
              <a:graphicData uri="http://schemas.openxmlformats.org/presentationml/2006/ole">
                <mc:AlternateContent xmlns:mc="http://schemas.openxmlformats.org/markup-compatibility/2006">
                  <mc:Choice xmlns:v="urn:schemas-microsoft-com:vml" Requires="v">
                    <p:oleObj r:id="rId14" imgW="25488900" imgH="26454100" progId="">
                      <p:embed/>
                    </p:oleObj>
                  </mc:Choice>
                  <mc:Fallback>
                    <p:oleObj r:id="rId14" imgW="25488900" imgH="26454100" progId="">
                      <p:embed/>
                      <p:pic>
                        <p:nvPicPr>
                          <p:cNvPr id="30771" name="Object 31">
                            <a:extLst>
                              <a:ext uri="{FF2B5EF4-FFF2-40B4-BE49-F238E27FC236}">
                                <a16:creationId xmlns:a16="http://schemas.microsoft.com/office/drawing/2014/main" id="{EDA1C74D-D794-0E2C-0112-D805CAD0B4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5" y="9443"/>
                            <a:ext cx="59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2" name="Object 32">
                <a:extLst>
                  <a:ext uri="{FF2B5EF4-FFF2-40B4-BE49-F238E27FC236}">
                    <a16:creationId xmlns:a16="http://schemas.microsoft.com/office/drawing/2014/main" id="{2C280343-B141-0045-F582-46DD5AB74974}"/>
                  </a:ext>
                </a:extLst>
              </p:cNvPr>
              <p:cNvGraphicFramePr>
                <a:graphicFrameLocks noChangeAspect="1"/>
              </p:cNvGraphicFramePr>
              <p:nvPr/>
            </p:nvGraphicFramePr>
            <p:xfrm>
              <a:off x="9094" y="8514"/>
              <a:ext cx="864" cy="313"/>
            </p:xfrm>
            <a:graphic>
              <a:graphicData uri="http://schemas.openxmlformats.org/presentationml/2006/ole">
                <mc:AlternateContent xmlns:mc="http://schemas.openxmlformats.org/markup-compatibility/2006">
                  <mc:Choice xmlns:v="urn:schemas-microsoft-com:vml" Requires="v">
                    <p:oleObj r:id="rId16" imgW="40640000" imgH="16370300" progId="">
                      <p:embed/>
                    </p:oleObj>
                  </mc:Choice>
                  <mc:Fallback>
                    <p:oleObj r:id="rId16" imgW="40640000" imgH="16370300" progId="">
                      <p:embed/>
                      <p:pic>
                        <p:nvPicPr>
                          <p:cNvPr id="30772" name="Object 32">
                            <a:extLst>
                              <a:ext uri="{FF2B5EF4-FFF2-40B4-BE49-F238E27FC236}">
                                <a16:creationId xmlns:a16="http://schemas.microsoft.com/office/drawing/2014/main" id="{2C280343-B141-0045-F582-46DD5AB749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94" y="8514"/>
                            <a:ext cx="86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3" name="Object 33">
                <a:extLst>
                  <a:ext uri="{FF2B5EF4-FFF2-40B4-BE49-F238E27FC236}">
                    <a16:creationId xmlns:a16="http://schemas.microsoft.com/office/drawing/2014/main" id="{F8337094-07A0-3C5D-EA4F-BFCA9941A45F}"/>
                  </a:ext>
                </a:extLst>
              </p:cNvPr>
              <p:cNvGraphicFramePr>
                <a:graphicFrameLocks noChangeAspect="1"/>
              </p:cNvGraphicFramePr>
              <p:nvPr/>
            </p:nvGraphicFramePr>
            <p:xfrm>
              <a:off x="9196" y="9371"/>
              <a:ext cx="737" cy="414"/>
            </p:xfrm>
            <a:graphic>
              <a:graphicData uri="http://schemas.openxmlformats.org/presentationml/2006/ole">
                <mc:AlternateContent xmlns:mc="http://schemas.openxmlformats.org/markup-compatibility/2006">
                  <mc:Choice xmlns:v="urn:schemas-microsoft-com:vml" Requires="v">
                    <p:oleObj r:id="rId18" imgW="34010600" imgH="21297900" progId="">
                      <p:embed/>
                    </p:oleObj>
                  </mc:Choice>
                  <mc:Fallback>
                    <p:oleObj r:id="rId18" imgW="34010600" imgH="21297900" progId="">
                      <p:embed/>
                      <p:pic>
                        <p:nvPicPr>
                          <p:cNvPr id="30773" name="Object 33">
                            <a:extLst>
                              <a:ext uri="{FF2B5EF4-FFF2-40B4-BE49-F238E27FC236}">
                                <a16:creationId xmlns:a16="http://schemas.microsoft.com/office/drawing/2014/main" id="{F8337094-07A0-3C5D-EA4F-BFCA9941A4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6" y="9371"/>
                            <a:ext cx="7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4" name="Object 34">
                <a:extLst>
                  <a:ext uri="{FF2B5EF4-FFF2-40B4-BE49-F238E27FC236}">
                    <a16:creationId xmlns:a16="http://schemas.microsoft.com/office/drawing/2014/main" id="{B090E905-1F8F-3EB8-818F-95FD32BA1525}"/>
                  </a:ext>
                </a:extLst>
              </p:cNvPr>
              <p:cNvGraphicFramePr>
                <a:graphicFrameLocks noChangeAspect="1"/>
              </p:cNvGraphicFramePr>
              <p:nvPr/>
            </p:nvGraphicFramePr>
            <p:xfrm flipV="1">
              <a:off x="9234" y="10365"/>
              <a:ext cx="605" cy="540"/>
            </p:xfrm>
            <a:graphic>
              <a:graphicData uri="http://schemas.openxmlformats.org/presentationml/2006/ole">
                <mc:AlternateContent xmlns:mc="http://schemas.openxmlformats.org/markup-compatibility/2006">
                  <mc:Choice xmlns:v="urn:schemas-microsoft-com:vml" Requires="v">
                    <p:oleObj r:id="rId19" imgW="23850600" imgH="23710900" progId="">
                      <p:embed/>
                    </p:oleObj>
                  </mc:Choice>
                  <mc:Fallback>
                    <p:oleObj r:id="rId19" imgW="23850600" imgH="23710900" progId="">
                      <p:embed/>
                      <p:pic>
                        <p:nvPicPr>
                          <p:cNvPr id="30774" name="Object 34">
                            <a:extLst>
                              <a:ext uri="{FF2B5EF4-FFF2-40B4-BE49-F238E27FC236}">
                                <a16:creationId xmlns:a16="http://schemas.microsoft.com/office/drawing/2014/main" id="{B090E905-1F8F-3EB8-818F-95FD32BA152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V="1">
                            <a:off x="9234" y="10365"/>
                            <a:ext cx="60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5" name="Line 36">
                <a:extLst>
                  <a:ext uri="{FF2B5EF4-FFF2-40B4-BE49-F238E27FC236}">
                    <a16:creationId xmlns:a16="http://schemas.microsoft.com/office/drawing/2014/main" id="{A25888B6-E4BB-7726-15AF-7AACBF0F694C}"/>
                  </a:ext>
                </a:extLst>
              </p:cNvPr>
              <p:cNvSpPr>
                <a:spLocks noChangeShapeType="1"/>
              </p:cNvSpPr>
              <p:nvPr/>
            </p:nvSpPr>
            <p:spPr bwMode="auto">
              <a:xfrm>
                <a:off x="4406" y="11325"/>
                <a:ext cx="42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76" name="Text Box 37">
                <a:extLst>
                  <a:ext uri="{FF2B5EF4-FFF2-40B4-BE49-F238E27FC236}">
                    <a16:creationId xmlns:a16="http://schemas.microsoft.com/office/drawing/2014/main" id="{2BED23EE-ED40-A816-33D8-6E1C43F07E83}"/>
                  </a:ext>
                </a:extLst>
              </p:cNvPr>
              <p:cNvSpPr txBox="1">
                <a:spLocks noChangeArrowheads="1"/>
              </p:cNvSpPr>
              <p:nvPr/>
            </p:nvSpPr>
            <p:spPr bwMode="auto">
              <a:xfrm>
                <a:off x="4899" y="11244"/>
                <a:ext cx="8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：物流</a:t>
                </a:r>
                <a:endParaRPr lang="zh-CN" altLang="zh-CN" sz="3600"/>
              </a:p>
            </p:txBody>
          </p:sp>
        </p:grpSp>
        <p:sp>
          <p:nvSpPr>
            <p:cNvPr id="30728" name="Line 38">
              <a:extLst>
                <a:ext uri="{FF2B5EF4-FFF2-40B4-BE49-F238E27FC236}">
                  <a16:creationId xmlns:a16="http://schemas.microsoft.com/office/drawing/2014/main" id="{A2A3A166-9E1E-B3BB-9FCE-BD45E5904958}"/>
                </a:ext>
              </a:extLst>
            </p:cNvPr>
            <p:cNvSpPr>
              <a:spLocks noChangeShapeType="1"/>
            </p:cNvSpPr>
            <p:nvPr/>
          </p:nvSpPr>
          <p:spPr bwMode="auto">
            <a:xfrm flipH="1">
              <a:off x="7542" y="23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Line 39">
              <a:extLst>
                <a:ext uri="{FF2B5EF4-FFF2-40B4-BE49-F238E27FC236}">
                  <a16:creationId xmlns:a16="http://schemas.microsoft.com/office/drawing/2014/main" id="{89437577-2288-499A-C02A-0FD898597A2A}"/>
                </a:ext>
              </a:extLst>
            </p:cNvPr>
            <p:cNvSpPr>
              <a:spLocks noChangeShapeType="1"/>
            </p:cNvSpPr>
            <p:nvPr/>
          </p:nvSpPr>
          <p:spPr bwMode="auto">
            <a:xfrm flipH="1">
              <a:off x="7678" y="35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Line 40">
              <a:extLst>
                <a:ext uri="{FF2B5EF4-FFF2-40B4-BE49-F238E27FC236}">
                  <a16:creationId xmlns:a16="http://schemas.microsoft.com/office/drawing/2014/main" id="{FA2140A1-3D5D-31A5-5374-234DF68DDF21}"/>
                </a:ext>
              </a:extLst>
            </p:cNvPr>
            <p:cNvSpPr>
              <a:spLocks noChangeShapeType="1"/>
            </p:cNvSpPr>
            <p:nvPr/>
          </p:nvSpPr>
          <p:spPr bwMode="auto">
            <a:xfrm flipH="1">
              <a:off x="7452" y="2655"/>
              <a:ext cx="734" cy="58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Line 41">
              <a:extLst>
                <a:ext uri="{FF2B5EF4-FFF2-40B4-BE49-F238E27FC236}">
                  <a16:creationId xmlns:a16="http://schemas.microsoft.com/office/drawing/2014/main" id="{466916F1-CFD2-ECEB-CBFE-8652FA16044A}"/>
                </a:ext>
              </a:extLst>
            </p:cNvPr>
            <p:cNvSpPr>
              <a:spLocks noChangeShapeType="1"/>
            </p:cNvSpPr>
            <p:nvPr/>
          </p:nvSpPr>
          <p:spPr bwMode="auto">
            <a:xfrm flipH="1" flipV="1">
              <a:off x="7556" y="2565"/>
              <a:ext cx="1274" cy="18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Line 42">
              <a:extLst>
                <a:ext uri="{FF2B5EF4-FFF2-40B4-BE49-F238E27FC236}">
                  <a16:creationId xmlns:a16="http://schemas.microsoft.com/office/drawing/2014/main" id="{D897566E-77F0-AFE3-C69B-6381BEF17000}"/>
                </a:ext>
              </a:extLst>
            </p:cNvPr>
            <p:cNvSpPr>
              <a:spLocks noChangeShapeType="1"/>
            </p:cNvSpPr>
            <p:nvPr/>
          </p:nvSpPr>
          <p:spPr bwMode="auto">
            <a:xfrm flipH="1">
              <a:off x="7692" y="465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Line 43">
              <a:extLst>
                <a:ext uri="{FF2B5EF4-FFF2-40B4-BE49-F238E27FC236}">
                  <a16:creationId xmlns:a16="http://schemas.microsoft.com/office/drawing/2014/main" id="{E67C286E-2F83-403A-B5E9-9F5A611D5D89}"/>
                </a:ext>
              </a:extLst>
            </p:cNvPr>
            <p:cNvSpPr>
              <a:spLocks noChangeShapeType="1"/>
            </p:cNvSpPr>
            <p:nvPr/>
          </p:nvSpPr>
          <p:spPr bwMode="auto">
            <a:xfrm flipH="1">
              <a:off x="7308" y="2865"/>
              <a:ext cx="1080" cy="13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Line 44">
              <a:extLst>
                <a:ext uri="{FF2B5EF4-FFF2-40B4-BE49-F238E27FC236}">
                  <a16:creationId xmlns:a16="http://schemas.microsoft.com/office/drawing/2014/main" id="{312A9AA6-64E9-A2A4-8BA9-9293B6AD1F04}"/>
                </a:ext>
              </a:extLst>
            </p:cNvPr>
            <p:cNvSpPr>
              <a:spLocks noChangeShapeType="1"/>
            </p:cNvSpPr>
            <p:nvPr/>
          </p:nvSpPr>
          <p:spPr bwMode="auto">
            <a:xfrm flipH="1">
              <a:off x="5022" y="243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45">
              <a:extLst>
                <a:ext uri="{FF2B5EF4-FFF2-40B4-BE49-F238E27FC236}">
                  <a16:creationId xmlns:a16="http://schemas.microsoft.com/office/drawing/2014/main" id="{E813F8C5-5700-F128-8616-13F035E15161}"/>
                </a:ext>
              </a:extLst>
            </p:cNvPr>
            <p:cNvSpPr>
              <a:spLocks noChangeShapeType="1"/>
            </p:cNvSpPr>
            <p:nvPr/>
          </p:nvSpPr>
          <p:spPr bwMode="auto">
            <a:xfrm flipH="1" flipV="1">
              <a:off x="4946" y="4185"/>
              <a:ext cx="884" cy="34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Line 46">
              <a:extLst>
                <a:ext uri="{FF2B5EF4-FFF2-40B4-BE49-F238E27FC236}">
                  <a16:creationId xmlns:a16="http://schemas.microsoft.com/office/drawing/2014/main" id="{911526A0-A284-AB8B-BD6C-1DBC43B9DD7B}"/>
                </a:ext>
              </a:extLst>
            </p:cNvPr>
            <p:cNvSpPr>
              <a:spLocks noChangeShapeType="1"/>
            </p:cNvSpPr>
            <p:nvPr/>
          </p:nvSpPr>
          <p:spPr bwMode="auto">
            <a:xfrm flipH="1" flipV="1">
              <a:off x="4916" y="2625"/>
              <a:ext cx="1110" cy="4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7" name="Line 47">
              <a:extLst>
                <a:ext uri="{FF2B5EF4-FFF2-40B4-BE49-F238E27FC236}">
                  <a16:creationId xmlns:a16="http://schemas.microsoft.com/office/drawing/2014/main" id="{8014FB46-D27B-C3EF-3071-6181350713EB}"/>
                </a:ext>
              </a:extLst>
            </p:cNvPr>
            <p:cNvSpPr>
              <a:spLocks noChangeShapeType="1"/>
            </p:cNvSpPr>
            <p:nvPr/>
          </p:nvSpPr>
          <p:spPr bwMode="auto">
            <a:xfrm flipH="1" flipV="1">
              <a:off x="4944" y="2820"/>
              <a:ext cx="1156" cy="13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Line 48">
              <a:extLst>
                <a:ext uri="{FF2B5EF4-FFF2-40B4-BE49-F238E27FC236}">
                  <a16:creationId xmlns:a16="http://schemas.microsoft.com/office/drawing/2014/main" id="{5D7A8145-AF11-42EF-E20F-A8BFDE5C2E90}"/>
                </a:ext>
              </a:extLst>
            </p:cNvPr>
            <p:cNvSpPr>
              <a:spLocks noChangeShapeType="1"/>
            </p:cNvSpPr>
            <p:nvPr/>
          </p:nvSpPr>
          <p:spPr bwMode="auto">
            <a:xfrm flipH="1" flipV="1">
              <a:off x="2486" y="2295"/>
              <a:ext cx="114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49">
              <a:extLst>
                <a:ext uri="{FF2B5EF4-FFF2-40B4-BE49-F238E27FC236}">
                  <a16:creationId xmlns:a16="http://schemas.microsoft.com/office/drawing/2014/main" id="{F01702BA-5C87-C022-69A7-56221F3AB442}"/>
                </a:ext>
              </a:extLst>
            </p:cNvPr>
            <p:cNvSpPr>
              <a:spLocks noChangeShapeType="1"/>
            </p:cNvSpPr>
            <p:nvPr/>
          </p:nvSpPr>
          <p:spPr bwMode="auto">
            <a:xfrm flipH="1">
              <a:off x="2862" y="3000"/>
              <a:ext cx="1290" cy="159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50">
              <a:extLst>
                <a:ext uri="{FF2B5EF4-FFF2-40B4-BE49-F238E27FC236}">
                  <a16:creationId xmlns:a16="http://schemas.microsoft.com/office/drawing/2014/main" id="{98587B74-BD69-DB23-9EFD-AAABF5D0F686}"/>
                </a:ext>
              </a:extLst>
            </p:cNvPr>
            <p:cNvSpPr>
              <a:spLocks noChangeShapeType="1"/>
            </p:cNvSpPr>
            <p:nvPr/>
          </p:nvSpPr>
          <p:spPr bwMode="auto">
            <a:xfrm flipH="1" flipV="1">
              <a:off x="2574" y="2550"/>
              <a:ext cx="1366" cy="111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51">
              <a:extLst>
                <a:ext uri="{FF2B5EF4-FFF2-40B4-BE49-F238E27FC236}">
                  <a16:creationId xmlns:a16="http://schemas.microsoft.com/office/drawing/2014/main" id="{764813D0-847C-BFAD-6463-55235D9C2CD7}"/>
                </a:ext>
              </a:extLst>
            </p:cNvPr>
            <p:cNvSpPr>
              <a:spLocks noChangeShapeType="1"/>
            </p:cNvSpPr>
            <p:nvPr/>
          </p:nvSpPr>
          <p:spPr bwMode="auto">
            <a:xfrm flipH="1" flipV="1">
              <a:off x="2740" y="3780"/>
              <a:ext cx="1006" cy="30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2" name="Line 52">
              <a:extLst>
                <a:ext uri="{FF2B5EF4-FFF2-40B4-BE49-F238E27FC236}">
                  <a16:creationId xmlns:a16="http://schemas.microsoft.com/office/drawing/2014/main" id="{F1208964-A669-D1E1-6F7B-B293B6680973}"/>
                </a:ext>
              </a:extLst>
            </p:cNvPr>
            <p:cNvSpPr>
              <a:spLocks noChangeShapeType="1"/>
            </p:cNvSpPr>
            <p:nvPr/>
          </p:nvSpPr>
          <p:spPr bwMode="auto">
            <a:xfrm flipH="1" flipV="1">
              <a:off x="5666" y="5145"/>
              <a:ext cx="52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3" name="Text Box 53">
              <a:extLst>
                <a:ext uri="{FF2B5EF4-FFF2-40B4-BE49-F238E27FC236}">
                  <a16:creationId xmlns:a16="http://schemas.microsoft.com/office/drawing/2014/main" id="{C9D2A998-36BF-E701-0A19-CF2368D57C6B}"/>
                </a:ext>
              </a:extLst>
            </p:cNvPr>
            <p:cNvSpPr txBox="1">
              <a:spLocks noChangeArrowheads="1"/>
            </p:cNvSpPr>
            <p:nvPr/>
          </p:nvSpPr>
          <p:spPr bwMode="auto">
            <a:xfrm>
              <a:off x="6118" y="4972"/>
              <a:ext cx="1727" cy="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：需求信息流</a:t>
              </a:r>
              <a:endParaRPr lang="zh-CN" altLang="zh-CN" sz="3600"/>
            </a:p>
          </p:txBody>
        </p:sp>
      </p:grpSp>
      <p:sp>
        <p:nvSpPr>
          <p:cNvPr id="30725" name="矩形 59">
            <a:extLst>
              <a:ext uri="{FF2B5EF4-FFF2-40B4-BE49-F238E27FC236}">
                <a16:creationId xmlns:a16="http://schemas.microsoft.com/office/drawing/2014/main" id="{CA163B20-CF21-B3FA-0504-839BF3F1186E}"/>
              </a:ext>
            </a:extLst>
          </p:cNvPr>
          <p:cNvSpPr>
            <a:spLocks noChangeArrowheads="1"/>
          </p:cNvSpPr>
          <p:nvPr/>
        </p:nvSpPr>
        <p:spPr bwMode="auto">
          <a:xfrm>
            <a:off x="1226983" y="4884787"/>
            <a:ext cx="9653587" cy="141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zh-CN" altLang="en-US" sz="2000" b="1" dirty="0"/>
              <a:t> 供应链是围绕核心企业，通过对信息流、物流、资金流的控制，从采购原材料开始，制成中间产品以及最终产品，最后由销售网络把产品送到消费者手中的将供应商、制造商、分销商、零售商、直到最终用户连成一个整体的功能网链结构。</a:t>
            </a:r>
          </a:p>
        </p:txBody>
      </p:sp>
      <p:sp>
        <p:nvSpPr>
          <p:cNvPr id="3" name="日期占位符 2">
            <a:extLst>
              <a:ext uri="{FF2B5EF4-FFF2-40B4-BE49-F238E27FC236}">
                <a16:creationId xmlns:a16="http://schemas.microsoft.com/office/drawing/2014/main" id="{5D2A7844-40C0-0D1A-56D5-A34A7F7D4D82}"/>
              </a:ext>
            </a:extLst>
          </p:cNvPr>
          <p:cNvSpPr>
            <a:spLocks noGrp="1"/>
          </p:cNvSpPr>
          <p:nvPr>
            <p:ph type="dt" sz="quarter" idx="10"/>
          </p:nvPr>
        </p:nvSpPr>
        <p:spPr/>
        <p:txBody>
          <a:bodyPr/>
          <a:lstStyle/>
          <a:p>
            <a:pPr>
              <a:defRPr/>
            </a:pPr>
            <a:fld id="{8EB15E99-BDC7-4D5D-94C8-08CE324DA79D}" type="datetime1">
              <a:rPr lang="zh-CN" altLang="en-US"/>
              <a:pPr>
                <a:defRPr/>
              </a:pPr>
              <a:t>2023/9/12</a:t>
            </a:fld>
            <a:endParaRPr lang="zh-CN" altLang="en-US"/>
          </a:p>
        </p:txBody>
      </p:sp>
      <p:cxnSp>
        <p:nvCxnSpPr>
          <p:cNvPr id="2" name="直线连接符 1">
            <a:extLst>
              <a:ext uri="{FF2B5EF4-FFF2-40B4-BE49-F238E27FC236}">
                <a16:creationId xmlns:a16="http://schemas.microsoft.com/office/drawing/2014/main" id="{3896750F-C906-95D8-3541-2FF7F3FC16D9}"/>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6E4166-0BF7-081C-4484-335BFEC3EF6A}"/>
              </a:ext>
            </a:extLst>
          </p:cNvPr>
          <p:cNvSpPr txBox="1"/>
          <p:nvPr/>
        </p:nvSpPr>
        <p:spPr>
          <a:xfrm>
            <a:off x="357188" y="257175"/>
            <a:ext cx="3416320" cy="523220"/>
          </a:xfrm>
          <a:prstGeom prst="rect">
            <a:avLst/>
          </a:prstGeom>
          <a:noFill/>
        </p:spPr>
        <p:txBody>
          <a:bodyPr wrap="none" rtlCol="0">
            <a:spAutoFit/>
          </a:bodyPr>
          <a:lstStyle/>
          <a:p>
            <a:r>
              <a:rPr kumimoji="1" lang="zh-CN" altLang="en-US" sz="2800" dirty="0">
                <a:solidFill>
                  <a:srgbClr val="C00000"/>
                </a:solidFill>
                <a:latin typeface="Microsoft YaHei" panose="020B0503020204020204" pitchFamily="34" charset="-122"/>
                <a:ea typeface="Microsoft YaHei" panose="020B0503020204020204" pitchFamily="34" charset="-122"/>
              </a:rPr>
              <a:t>供应链到底是什么？</a:t>
            </a:r>
          </a:p>
        </p:txBody>
      </p:sp>
      <p:sp>
        <p:nvSpPr>
          <p:cNvPr id="2" name="文本框 1">
            <a:extLst>
              <a:ext uri="{FF2B5EF4-FFF2-40B4-BE49-F238E27FC236}">
                <a16:creationId xmlns:a16="http://schemas.microsoft.com/office/drawing/2014/main" id="{AF6B2DF7-0283-584A-C4BE-2B9C4EA63208}"/>
              </a:ext>
            </a:extLst>
          </p:cNvPr>
          <p:cNvSpPr txBox="1"/>
          <p:nvPr/>
        </p:nvSpPr>
        <p:spPr>
          <a:xfrm>
            <a:off x="502067" y="1387020"/>
            <a:ext cx="10170695" cy="1296573"/>
          </a:xfrm>
          <a:prstGeom prst="rect">
            <a:avLst/>
          </a:prstGeom>
          <a:noFill/>
        </p:spPr>
        <p:txBody>
          <a:bodyPr wrap="square" rtlCol="0">
            <a:spAutoFit/>
          </a:bodyPr>
          <a:lstStyle/>
          <a:p>
            <a:pPr>
              <a:lnSpc>
                <a:spcPct val="150000"/>
              </a:lnSpc>
            </a:pPr>
            <a:r>
              <a:rPr kumimoji="1" lang="zh-CN" altLang="en-US" b="1" dirty="0"/>
              <a:t>国务院办公厅</a:t>
            </a:r>
            <a:r>
              <a:rPr kumimoji="1" lang="en-US" altLang="zh-CN" b="1" dirty="0"/>
              <a:t>《</a:t>
            </a:r>
            <a:r>
              <a:rPr kumimoji="1" lang="zh-CN" altLang="en-US" b="1" dirty="0"/>
              <a:t>关于积极推进供应链创新与应用的指导意见</a:t>
            </a:r>
            <a:r>
              <a:rPr kumimoji="1" lang="en-US" altLang="zh-CN" b="1" dirty="0"/>
              <a:t>》</a:t>
            </a:r>
            <a:r>
              <a:rPr kumimoji="1" lang="zh-CN" altLang="en-US" b="1" dirty="0"/>
              <a:t>：</a:t>
            </a:r>
            <a:endParaRPr kumimoji="1" lang="en-US" altLang="zh-CN" b="1" dirty="0"/>
          </a:p>
          <a:p>
            <a:pPr>
              <a:lnSpc>
                <a:spcPct val="150000"/>
              </a:lnSpc>
            </a:pPr>
            <a:r>
              <a:rPr kumimoji="1" lang="zh-CN" altLang="en-US" dirty="0"/>
              <a:t>供应链是以</a:t>
            </a:r>
            <a:r>
              <a:rPr kumimoji="1" lang="zh-CN" altLang="en-US" dirty="0">
                <a:solidFill>
                  <a:srgbClr val="C00000"/>
                </a:solidFill>
              </a:rPr>
              <a:t>客户需求为导向</a:t>
            </a:r>
            <a:r>
              <a:rPr kumimoji="1" lang="zh-CN" altLang="en-US" dirty="0"/>
              <a:t>、以提高质量和效率为目标，以</a:t>
            </a:r>
            <a:r>
              <a:rPr kumimoji="1" lang="zh-CN" altLang="en-US" dirty="0">
                <a:solidFill>
                  <a:srgbClr val="C00000"/>
                </a:solidFill>
              </a:rPr>
              <a:t>整合资源为手段</a:t>
            </a:r>
            <a:r>
              <a:rPr kumimoji="1" lang="zh-CN" altLang="en-US" dirty="0"/>
              <a:t>，实现产品设计、采购、生产、销售、服务等全过程高效协同的组织形态。</a:t>
            </a:r>
          </a:p>
        </p:txBody>
      </p:sp>
      <p:sp>
        <p:nvSpPr>
          <p:cNvPr id="4" name="文本框 3">
            <a:extLst>
              <a:ext uri="{FF2B5EF4-FFF2-40B4-BE49-F238E27FC236}">
                <a16:creationId xmlns:a16="http://schemas.microsoft.com/office/drawing/2014/main" id="{50D1ADF5-4C53-ED6C-0905-5001CF567325}"/>
              </a:ext>
            </a:extLst>
          </p:cNvPr>
          <p:cNvSpPr txBox="1"/>
          <p:nvPr/>
        </p:nvSpPr>
        <p:spPr>
          <a:xfrm>
            <a:off x="502067" y="3390075"/>
            <a:ext cx="10708105" cy="1712072"/>
          </a:xfrm>
          <a:prstGeom prst="rect">
            <a:avLst/>
          </a:prstGeom>
          <a:noFill/>
        </p:spPr>
        <p:txBody>
          <a:bodyPr wrap="square" rtlCol="0">
            <a:spAutoFit/>
          </a:bodyPr>
          <a:lstStyle/>
          <a:p>
            <a:pPr>
              <a:lnSpc>
                <a:spcPct val="150000"/>
              </a:lnSpc>
            </a:pPr>
            <a:r>
              <a:rPr kumimoji="1" lang="zh-CN" altLang="en-US" b="1" dirty="0"/>
              <a:t>本书的定义：</a:t>
            </a:r>
            <a:endParaRPr kumimoji="1" lang="en-US" altLang="zh-CN" b="1" dirty="0"/>
          </a:p>
          <a:p>
            <a:pPr>
              <a:lnSpc>
                <a:spcPct val="150000"/>
              </a:lnSpc>
            </a:pPr>
            <a:r>
              <a:rPr kumimoji="1" lang="zh-CN" altLang="en-US" dirty="0"/>
              <a:t>供应链是围绕核心企业，通过对</a:t>
            </a:r>
            <a:r>
              <a:rPr kumimoji="1" lang="zh-CN" altLang="en-US" dirty="0">
                <a:solidFill>
                  <a:srgbClr val="C00000"/>
                </a:solidFill>
              </a:rPr>
              <a:t>信息流、物流、资金流</a:t>
            </a:r>
            <a:r>
              <a:rPr kumimoji="1" lang="zh-CN" altLang="en-US" dirty="0"/>
              <a:t>的控制，从</a:t>
            </a:r>
            <a:r>
              <a:rPr kumimoji="1" lang="zh-CN" altLang="en-US" dirty="0">
                <a:solidFill>
                  <a:srgbClr val="C00000"/>
                </a:solidFill>
              </a:rPr>
              <a:t>采购原材料开始</a:t>
            </a:r>
            <a:r>
              <a:rPr kumimoji="1" lang="zh-CN" altLang="en-US" dirty="0"/>
              <a:t>，制成</a:t>
            </a:r>
            <a:r>
              <a:rPr kumimoji="1" lang="zh-CN" altLang="en-US" dirty="0">
                <a:solidFill>
                  <a:srgbClr val="C00000"/>
                </a:solidFill>
              </a:rPr>
              <a:t>中间产品</a:t>
            </a:r>
            <a:r>
              <a:rPr kumimoji="1" lang="zh-CN" altLang="en-US" dirty="0"/>
              <a:t>（零部件）以及</a:t>
            </a:r>
            <a:r>
              <a:rPr kumimoji="1" lang="zh-CN" altLang="en-US" dirty="0">
                <a:solidFill>
                  <a:srgbClr val="C00000"/>
                </a:solidFill>
              </a:rPr>
              <a:t>最终产品</a:t>
            </a:r>
            <a:r>
              <a:rPr kumimoji="1" lang="zh-CN" altLang="en-US" dirty="0"/>
              <a:t>，最后通过销售网络把产品</a:t>
            </a:r>
            <a:r>
              <a:rPr kumimoji="1" lang="zh-CN" altLang="en-US" dirty="0">
                <a:solidFill>
                  <a:srgbClr val="C00000"/>
                </a:solidFill>
              </a:rPr>
              <a:t>送到消费者手中</a:t>
            </a:r>
            <a:r>
              <a:rPr kumimoji="1" lang="zh-CN" altLang="en-US" dirty="0"/>
              <a:t>的将供应商、制造商、分销商、零售商直到最终用户连成一个整体的功能</a:t>
            </a:r>
            <a:r>
              <a:rPr kumimoji="1" lang="zh-CN" altLang="en-US" dirty="0">
                <a:solidFill>
                  <a:srgbClr val="C00000"/>
                </a:solidFill>
              </a:rPr>
              <a:t>网链结构</a:t>
            </a:r>
            <a:r>
              <a:rPr kumimoji="1" lang="zh-CN" altLang="en-US" dirty="0"/>
              <a:t>。</a:t>
            </a:r>
          </a:p>
        </p:txBody>
      </p:sp>
    </p:spTree>
    <p:extLst>
      <p:ext uri="{BB962C8B-B14F-4D97-AF65-F5344CB8AC3E}">
        <p14:creationId xmlns:p14="http://schemas.microsoft.com/office/powerpoint/2010/main" val="20937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一、成绩介绍</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二、供应链是什么</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三、横向一体化与纵向一体化</a:t>
            </a:r>
          </a:p>
        </p:txBody>
      </p:sp>
    </p:spTree>
    <p:extLst>
      <p:ext uri="{BB962C8B-B14F-4D97-AF65-F5344CB8AC3E}">
        <p14:creationId xmlns:p14="http://schemas.microsoft.com/office/powerpoint/2010/main" val="3205853417"/>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10643</TotalTime>
  <Words>1354</Words>
  <Application>Microsoft Macintosh PowerPoint</Application>
  <PresentationFormat>宽屏</PresentationFormat>
  <Paragraphs>178</Paragraphs>
  <Slides>23</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23</vt:i4>
      </vt:variant>
    </vt:vector>
  </HeadingPairs>
  <TitlesOfParts>
    <vt:vector size="34" baseType="lpstr">
      <vt:lpstr>等线</vt:lpstr>
      <vt:lpstr>等线 Light</vt:lpstr>
      <vt:lpstr>华文楷体</vt:lpstr>
      <vt:lpstr>华文行楷</vt:lpstr>
      <vt:lpstr>宋体</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供应链的概念</vt:lpstr>
      <vt:lpstr>PowerPoint 演示文稿</vt:lpstr>
      <vt:lpstr>PowerPoint 演示文稿</vt:lpstr>
      <vt:lpstr>供应链的结构模型</vt:lpstr>
      <vt:lpstr>供应链的结构模型</vt:lpstr>
      <vt:lpstr>供应链管理思想的萌芽</vt:lpstr>
      <vt:lpstr>新的竞争环境对企业管理模式的影响</vt:lpstr>
      <vt:lpstr>以“纵向一体化”(vertical integration)为主导的传统管理模式</vt:lpstr>
      <vt:lpstr>“纵向一体化”管理模式的主要弊端</vt:lpstr>
      <vt:lpstr>PowerPoint 演示文稿</vt:lpstr>
      <vt:lpstr>第一节  21世纪全球市场竞争的主要特点</vt:lpstr>
      <vt:lpstr>产品寿命周期越来越短</vt:lpstr>
      <vt:lpstr>对订单响应周期的要求越来越高</vt:lpstr>
      <vt:lpstr>企业运营的驱动方式产生了根本变化 ——从M2C到C2M</vt:lpstr>
      <vt:lpstr>对产品和服务的期望越来越高</vt:lpstr>
      <vt:lpstr>保护环境与可持续发展的要求</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office</cp:lastModifiedBy>
  <cp:revision>13</cp:revision>
  <dcterms:created xsi:type="dcterms:W3CDTF">2023-04-11T08:48:10Z</dcterms:created>
  <dcterms:modified xsi:type="dcterms:W3CDTF">2023-09-12T05:43:54Z</dcterms:modified>
</cp:coreProperties>
</file>