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09" r:id="rId2"/>
    <p:sldId id="310" r:id="rId3"/>
    <p:sldId id="436" r:id="rId4"/>
    <p:sldId id="312" r:id="rId5"/>
    <p:sldId id="447" r:id="rId6"/>
    <p:sldId id="340" r:id="rId7"/>
    <p:sldId id="341" r:id="rId8"/>
    <p:sldId id="344" r:id="rId9"/>
    <p:sldId id="345" r:id="rId10"/>
    <p:sldId id="453" r:id="rId11"/>
    <p:sldId id="258" r:id="rId12"/>
    <p:sldId id="304" r:id="rId13"/>
    <p:sldId id="305" r:id="rId14"/>
    <p:sldId id="306" r:id="rId15"/>
    <p:sldId id="259" r:id="rId16"/>
    <p:sldId id="307" r:id="rId17"/>
    <p:sldId id="308" r:id="rId18"/>
    <p:sldId id="455" r:id="rId19"/>
    <p:sldId id="449" r:id="rId20"/>
    <p:sldId id="296" r:id="rId21"/>
    <p:sldId id="263" r:id="rId22"/>
    <p:sldId id="297" r:id="rId23"/>
    <p:sldId id="457" r:id="rId24"/>
    <p:sldId id="458" r:id="rId25"/>
    <p:sldId id="261" r:id="rId26"/>
    <p:sldId id="456" r:id="rId27"/>
    <p:sldId id="311" r:id="rId28"/>
    <p:sldId id="298" r:id="rId29"/>
    <p:sldId id="328" r:id="rId30"/>
    <p:sldId id="336" r:id="rId31"/>
    <p:sldId id="303" r:id="rId32"/>
    <p:sldId id="295" r:id="rId33"/>
    <p:sldId id="260"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582"/>
  </p:normalViewPr>
  <p:slideViewPr>
    <p:cSldViewPr snapToGrid="0">
      <p:cViewPr varScale="1">
        <p:scale>
          <a:sx n="90" d="100"/>
          <a:sy n="90" d="100"/>
        </p:scale>
        <p:origin x="23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BAE7C-5A99-4440-8401-23F7DCC5DADF}" type="datetimeFigureOut">
              <a:rPr kumimoji="1" lang="zh-CN" altLang="en-US" smtClean="0"/>
              <a:t>2023/9/18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C2C131-1BDC-D441-ADD0-978B1285B51C}" type="slidenum">
              <a:rPr kumimoji="1" lang="zh-CN" altLang="en-US" smtClean="0"/>
              <a:t>‹#›</a:t>
            </a:fld>
            <a:endParaRPr kumimoji="1" lang="zh-CN" altLang="en-US"/>
          </a:p>
        </p:txBody>
      </p:sp>
    </p:spTree>
    <p:extLst>
      <p:ext uri="{BB962C8B-B14F-4D97-AF65-F5344CB8AC3E}">
        <p14:creationId xmlns:p14="http://schemas.microsoft.com/office/powerpoint/2010/main" val="65307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CFAC888-A6C5-1475-54E1-01EEE6F30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33CE91A-B349-7E40-85F5-5288B38A179A}" type="slidenum">
              <a:rPr lang="en-US" altLang="zh-CN" sz="1200"/>
              <a:pPr/>
              <a:t>11</a:t>
            </a:fld>
            <a:endParaRPr lang="en-US" altLang="zh-CN" sz="1200"/>
          </a:p>
        </p:txBody>
      </p:sp>
      <p:sp>
        <p:nvSpPr>
          <p:cNvPr id="43011" name="幻灯片图像占位符 1">
            <a:extLst>
              <a:ext uri="{FF2B5EF4-FFF2-40B4-BE49-F238E27FC236}">
                <a16:creationId xmlns:a16="http://schemas.microsoft.com/office/drawing/2014/main" id="{4FF57706-58A7-21C0-D29F-D7BE314C66C1}"/>
              </a:ext>
            </a:extLst>
          </p:cNvPr>
          <p:cNvSpPr>
            <a:spLocks noGrp="1" noRot="1" noChangeAspect="1" noTextEdit="1"/>
          </p:cNvSpPr>
          <p:nvPr>
            <p:ph type="sldImg"/>
          </p:nvPr>
        </p:nvSpPr>
        <p:spPr>
          <a:ln/>
        </p:spPr>
      </p:sp>
      <p:sp>
        <p:nvSpPr>
          <p:cNvPr id="43012" name="备注占位符 2">
            <a:extLst>
              <a:ext uri="{FF2B5EF4-FFF2-40B4-BE49-F238E27FC236}">
                <a16:creationId xmlns:a16="http://schemas.microsoft.com/office/drawing/2014/main" id="{4841E64B-4940-BA03-8357-E1C8E7F69C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3013" name="灯片编号占位符 3">
            <a:extLst>
              <a:ext uri="{FF2B5EF4-FFF2-40B4-BE49-F238E27FC236}">
                <a16:creationId xmlns:a16="http://schemas.microsoft.com/office/drawing/2014/main" id="{C608B7C2-8D23-53D8-31EA-D5C78F62DF7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B6D5220A-5C33-2346-BB96-05A176E4BF70}" type="slidenum">
              <a:rPr lang="en-US" altLang="zh-CN" sz="1200"/>
              <a:pPr algn="r" eaLnBrk="1" hangingPunct="1"/>
              <a:t>11</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EBDFC49-2A59-C3CE-5243-446F128A5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1AD237B-3BAC-0042-A420-3BD291E25A0A}" type="slidenum">
              <a:rPr lang="en-US" altLang="zh-CN" sz="1200"/>
              <a:pPr/>
              <a:t>33</a:t>
            </a:fld>
            <a:endParaRPr lang="en-US" altLang="zh-CN" sz="1200"/>
          </a:p>
        </p:txBody>
      </p:sp>
      <p:sp>
        <p:nvSpPr>
          <p:cNvPr id="51203" name="幻灯片图像占位符 1">
            <a:extLst>
              <a:ext uri="{FF2B5EF4-FFF2-40B4-BE49-F238E27FC236}">
                <a16:creationId xmlns:a16="http://schemas.microsoft.com/office/drawing/2014/main" id="{286E3566-CB11-0724-D6B1-872E2DE0EF75}"/>
              </a:ext>
            </a:extLst>
          </p:cNvPr>
          <p:cNvSpPr>
            <a:spLocks noGrp="1" noRot="1" noChangeAspect="1" noTextEdit="1"/>
          </p:cNvSpPr>
          <p:nvPr>
            <p:ph type="sldImg"/>
          </p:nvPr>
        </p:nvSpPr>
        <p:spPr>
          <a:ln/>
        </p:spPr>
      </p:sp>
      <p:sp>
        <p:nvSpPr>
          <p:cNvPr id="51204" name="备注占位符 2">
            <a:extLst>
              <a:ext uri="{FF2B5EF4-FFF2-40B4-BE49-F238E27FC236}">
                <a16:creationId xmlns:a16="http://schemas.microsoft.com/office/drawing/2014/main" id="{9CAC98B7-BA14-3A5A-68A5-AED0E1BD2B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51205" name="灯片编号占位符 3">
            <a:extLst>
              <a:ext uri="{FF2B5EF4-FFF2-40B4-BE49-F238E27FC236}">
                <a16:creationId xmlns:a16="http://schemas.microsoft.com/office/drawing/2014/main" id="{EB1A9E36-9F6B-6D52-72AB-4A9D8EA8C69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CC7EDD39-E4B9-134D-9D6F-562D695D568A}" type="slidenum">
              <a:rPr lang="en-US" altLang="zh-CN" sz="1200"/>
              <a:pPr algn="r" eaLnBrk="1" hangingPunct="1"/>
              <a:t>33</a:t>
            </a:fld>
            <a:endParaRPr lang="en-US" altLang="zh-CN" sz="1200"/>
          </a:p>
        </p:txBody>
      </p:sp>
    </p:spTree>
    <p:extLst>
      <p:ext uri="{BB962C8B-B14F-4D97-AF65-F5344CB8AC3E}">
        <p14:creationId xmlns:p14="http://schemas.microsoft.com/office/powerpoint/2010/main" val="18583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E399744-3D4E-B6A9-69E7-0685EAE2B2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3053D3A-B822-6F49-A55D-3676DAE620B9}" type="slidenum">
              <a:rPr lang="en-US" altLang="zh-CN" sz="1200"/>
              <a:pPr/>
              <a:t>34</a:t>
            </a:fld>
            <a:endParaRPr lang="en-US" altLang="zh-CN" sz="1200"/>
          </a:p>
        </p:txBody>
      </p:sp>
      <p:sp>
        <p:nvSpPr>
          <p:cNvPr id="52227" name="幻灯片图像占位符 1">
            <a:extLst>
              <a:ext uri="{FF2B5EF4-FFF2-40B4-BE49-F238E27FC236}">
                <a16:creationId xmlns:a16="http://schemas.microsoft.com/office/drawing/2014/main" id="{61118B57-56E4-0565-E067-E21281B751B6}"/>
              </a:ext>
            </a:extLst>
          </p:cNvPr>
          <p:cNvSpPr>
            <a:spLocks noGrp="1" noRot="1" noChangeAspect="1" noTextEdit="1"/>
          </p:cNvSpPr>
          <p:nvPr>
            <p:ph type="sldImg"/>
          </p:nvPr>
        </p:nvSpPr>
        <p:spPr>
          <a:ln/>
        </p:spPr>
      </p:sp>
      <p:sp>
        <p:nvSpPr>
          <p:cNvPr id="52228" name="备注占位符 2">
            <a:extLst>
              <a:ext uri="{FF2B5EF4-FFF2-40B4-BE49-F238E27FC236}">
                <a16:creationId xmlns:a16="http://schemas.microsoft.com/office/drawing/2014/main" id="{9AC77119-D17C-F80C-7B63-AF41241586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52229" name="灯片编号占位符 3">
            <a:extLst>
              <a:ext uri="{FF2B5EF4-FFF2-40B4-BE49-F238E27FC236}">
                <a16:creationId xmlns:a16="http://schemas.microsoft.com/office/drawing/2014/main" id="{96181AEB-4FE9-E47C-0FA9-4D8D47C31C9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5A42EE28-0614-D146-8D7D-220F2049479A}" type="slidenum">
              <a:rPr lang="en-US" altLang="zh-CN" sz="1200"/>
              <a:pPr algn="r" eaLnBrk="1" hangingPunct="1"/>
              <a:t>34</a:t>
            </a:fld>
            <a:endParaRPr lang="en-US" altLang="zh-CN" sz="1200"/>
          </a:p>
        </p:txBody>
      </p:sp>
    </p:spTree>
    <p:extLst>
      <p:ext uri="{BB962C8B-B14F-4D97-AF65-F5344CB8AC3E}">
        <p14:creationId xmlns:p14="http://schemas.microsoft.com/office/powerpoint/2010/main" val="261297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6EBA43E-C912-DCC2-F866-05585AE4D3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CAC9B3BE-0B23-E547-A47D-2E20B5059598}" type="slidenum">
              <a:rPr lang="en-US" altLang="zh-CN" sz="1200"/>
              <a:pPr/>
              <a:t>15</a:t>
            </a:fld>
            <a:endParaRPr lang="en-US" altLang="zh-CN" sz="1200"/>
          </a:p>
        </p:txBody>
      </p:sp>
      <p:sp>
        <p:nvSpPr>
          <p:cNvPr id="44035" name="幻灯片图像占位符 1">
            <a:extLst>
              <a:ext uri="{FF2B5EF4-FFF2-40B4-BE49-F238E27FC236}">
                <a16:creationId xmlns:a16="http://schemas.microsoft.com/office/drawing/2014/main" id="{4231C125-EDBF-B297-9E1F-578A58BDED63}"/>
              </a:ext>
            </a:extLst>
          </p:cNvPr>
          <p:cNvSpPr>
            <a:spLocks noGrp="1" noRot="1" noChangeAspect="1" noTextEdit="1"/>
          </p:cNvSpPr>
          <p:nvPr>
            <p:ph type="sldImg"/>
          </p:nvPr>
        </p:nvSpPr>
        <p:spPr>
          <a:ln/>
        </p:spPr>
      </p:sp>
      <p:sp>
        <p:nvSpPr>
          <p:cNvPr id="44036" name="备注占位符 2">
            <a:extLst>
              <a:ext uri="{FF2B5EF4-FFF2-40B4-BE49-F238E27FC236}">
                <a16:creationId xmlns:a16="http://schemas.microsoft.com/office/drawing/2014/main" id="{D99FC44D-B217-A28C-3A89-4A926D3FAB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4037" name="灯片编号占位符 3">
            <a:extLst>
              <a:ext uri="{FF2B5EF4-FFF2-40B4-BE49-F238E27FC236}">
                <a16:creationId xmlns:a16="http://schemas.microsoft.com/office/drawing/2014/main" id="{AAAC5911-84F9-3197-C19E-34313BE1FAC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0D04334A-4178-7F4F-A941-D2D007760BBA}" type="slidenum">
              <a:rPr lang="en-US" altLang="zh-CN" sz="1200"/>
              <a:pPr algn="r" eaLnBrk="1" hangingPunct="1"/>
              <a:t>15</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70D624F-5A65-FB3F-6404-F3C966E11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EE293052-438C-3E49-A4C7-BA85D4625C76}" type="slidenum">
              <a:rPr lang="en-US" altLang="zh-CN" sz="1200"/>
              <a:pPr/>
              <a:t>20</a:t>
            </a:fld>
            <a:endParaRPr lang="en-US" altLang="zh-CN" sz="1200"/>
          </a:p>
        </p:txBody>
      </p:sp>
      <p:sp>
        <p:nvSpPr>
          <p:cNvPr id="45059" name="幻灯片图像占位符 1">
            <a:extLst>
              <a:ext uri="{FF2B5EF4-FFF2-40B4-BE49-F238E27FC236}">
                <a16:creationId xmlns:a16="http://schemas.microsoft.com/office/drawing/2014/main" id="{329DB5F5-9767-0870-2404-C8E56901EB3B}"/>
              </a:ext>
            </a:extLst>
          </p:cNvPr>
          <p:cNvSpPr>
            <a:spLocks noGrp="1" noRot="1" noChangeAspect="1" noTextEdit="1"/>
          </p:cNvSpPr>
          <p:nvPr>
            <p:ph type="sldImg"/>
          </p:nvPr>
        </p:nvSpPr>
        <p:spPr>
          <a:ln/>
        </p:spPr>
      </p:sp>
      <p:sp>
        <p:nvSpPr>
          <p:cNvPr id="45060" name="备注占位符 2">
            <a:extLst>
              <a:ext uri="{FF2B5EF4-FFF2-40B4-BE49-F238E27FC236}">
                <a16:creationId xmlns:a16="http://schemas.microsoft.com/office/drawing/2014/main" id="{B85ED796-2ECB-0595-6009-4F1B3008DE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5061" name="灯片编号占位符 3">
            <a:extLst>
              <a:ext uri="{FF2B5EF4-FFF2-40B4-BE49-F238E27FC236}">
                <a16:creationId xmlns:a16="http://schemas.microsoft.com/office/drawing/2014/main" id="{04993BB3-990F-26ED-4C1B-655ABD648DC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B135943C-09B5-1740-B4D9-4C3B35396119}" type="slidenum">
              <a:rPr lang="en-US" altLang="zh-CN" sz="1200"/>
              <a:pPr algn="r" eaLnBrk="1" hangingPunct="1"/>
              <a:t>20</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8E167A5-E11A-648C-D956-ABE6C64E6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1F9FAB7-88CE-5641-9353-D007F1B35B44}" type="slidenum">
              <a:rPr lang="en-US" altLang="zh-CN" sz="1200"/>
              <a:pPr/>
              <a:t>21</a:t>
            </a:fld>
            <a:endParaRPr lang="en-US" altLang="zh-CN" sz="1200"/>
          </a:p>
        </p:txBody>
      </p:sp>
      <p:sp>
        <p:nvSpPr>
          <p:cNvPr id="46083" name="幻灯片图像占位符 1">
            <a:extLst>
              <a:ext uri="{FF2B5EF4-FFF2-40B4-BE49-F238E27FC236}">
                <a16:creationId xmlns:a16="http://schemas.microsoft.com/office/drawing/2014/main" id="{72DA5799-C399-0FAE-3F71-162977A5A3A0}"/>
              </a:ext>
            </a:extLst>
          </p:cNvPr>
          <p:cNvSpPr>
            <a:spLocks noGrp="1" noRot="1" noChangeAspect="1" noTextEdit="1"/>
          </p:cNvSpPr>
          <p:nvPr>
            <p:ph type="sldImg"/>
          </p:nvPr>
        </p:nvSpPr>
        <p:spPr>
          <a:ln/>
        </p:spPr>
      </p:sp>
      <p:sp>
        <p:nvSpPr>
          <p:cNvPr id="46084" name="备注占位符 2">
            <a:extLst>
              <a:ext uri="{FF2B5EF4-FFF2-40B4-BE49-F238E27FC236}">
                <a16:creationId xmlns:a16="http://schemas.microsoft.com/office/drawing/2014/main" id="{AD2FE89F-533E-0D18-DED3-6EE4783096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6085" name="灯片编号占位符 3">
            <a:extLst>
              <a:ext uri="{FF2B5EF4-FFF2-40B4-BE49-F238E27FC236}">
                <a16:creationId xmlns:a16="http://schemas.microsoft.com/office/drawing/2014/main" id="{6CA6E776-CC53-E78B-BB53-758656E2FBE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B8B43B85-DAF9-6C4F-BCEE-41F32F390F12}" type="slidenum">
              <a:rPr lang="en-US" altLang="zh-CN" sz="1200"/>
              <a:pPr algn="r" eaLnBrk="1" hangingPunct="1"/>
              <a:t>21</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264139F-A293-A11C-F537-C787977BE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B914F9D-EDA2-0D42-9C43-EBF3AF25BD64}" type="slidenum">
              <a:rPr lang="en-US" altLang="zh-CN" sz="1200"/>
              <a:pPr/>
              <a:t>22</a:t>
            </a:fld>
            <a:endParaRPr lang="en-US" altLang="zh-CN" sz="1200"/>
          </a:p>
        </p:txBody>
      </p:sp>
      <p:sp>
        <p:nvSpPr>
          <p:cNvPr id="47107" name="幻灯片图像占位符 1">
            <a:extLst>
              <a:ext uri="{FF2B5EF4-FFF2-40B4-BE49-F238E27FC236}">
                <a16:creationId xmlns:a16="http://schemas.microsoft.com/office/drawing/2014/main" id="{9C07112A-4E3F-A80A-22AC-BCBAFC4D94BD}"/>
              </a:ext>
            </a:extLst>
          </p:cNvPr>
          <p:cNvSpPr>
            <a:spLocks noGrp="1" noRot="1" noChangeAspect="1" noTextEdit="1"/>
          </p:cNvSpPr>
          <p:nvPr>
            <p:ph type="sldImg"/>
          </p:nvPr>
        </p:nvSpPr>
        <p:spPr>
          <a:ln/>
        </p:spPr>
      </p:sp>
      <p:sp>
        <p:nvSpPr>
          <p:cNvPr id="47108" name="备注占位符 2">
            <a:extLst>
              <a:ext uri="{FF2B5EF4-FFF2-40B4-BE49-F238E27FC236}">
                <a16:creationId xmlns:a16="http://schemas.microsoft.com/office/drawing/2014/main" id="{B24CE652-DD9C-2959-917A-CE94D76679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7109" name="灯片编号占位符 3">
            <a:extLst>
              <a:ext uri="{FF2B5EF4-FFF2-40B4-BE49-F238E27FC236}">
                <a16:creationId xmlns:a16="http://schemas.microsoft.com/office/drawing/2014/main" id="{60D142B4-EBA4-67CB-2DEB-D35EDA23BCB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50FA087E-E30B-F14D-A13C-0521889191EF}" type="slidenum">
              <a:rPr lang="en-US" altLang="zh-CN" sz="1200"/>
              <a:pPr algn="r" eaLnBrk="1" hangingPunct="1"/>
              <a:t>22</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CF738A0-C308-E20D-0D91-C9C1C00BF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65A8E135-A603-6C4A-86A5-CEB9C5C97E66}" type="slidenum">
              <a:rPr lang="en-US" altLang="zh-CN" sz="1200"/>
              <a:pPr/>
              <a:t>24</a:t>
            </a:fld>
            <a:endParaRPr lang="en-US" altLang="zh-CN" sz="1200"/>
          </a:p>
        </p:txBody>
      </p:sp>
      <p:sp>
        <p:nvSpPr>
          <p:cNvPr id="48131" name="幻灯片图像占位符 1">
            <a:extLst>
              <a:ext uri="{FF2B5EF4-FFF2-40B4-BE49-F238E27FC236}">
                <a16:creationId xmlns:a16="http://schemas.microsoft.com/office/drawing/2014/main" id="{C1F8C1F8-C1C9-1E0F-5470-D755BFB57FAE}"/>
              </a:ext>
            </a:extLst>
          </p:cNvPr>
          <p:cNvSpPr>
            <a:spLocks noGrp="1" noRot="1" noChangeAspect="1" noTextEdit="1"/>
          </p:cNvSpPr>
          <p:nvPr>
            <p:ph type="sldImg"/>
          </p:nvPr>
        </p:nvSpPr>
        <p:spPr>
          <a:ln/>
        </p:spPr>
      </p:sp>
      <p:sp>
        <p:nvSpPr>
          <p:cNvPr id="48132" name="备注占位符 2">
            <a:extLst>
              <a:ext uri="{FF2B5EF4-FFF2-40B4-BE49-F238E27FC236}">
                <a16:creationId xmlns:a16="http://schemas.microsoft.com/office/drawing/2014/main" id="{78426959-D91D-E3F8-B36A-61C728F612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8133" name="灯片编号占位符 3">
            <a:extLst>
              <a:ext uri="{FF2B5EF4-FFF2-40B4-BE49-F238E27FC236}">
                <a16:creationId xmlns:a16="http://schemas.microsoft.com/office/drawing/2014/main" id="{BE2015C0-8D73-B9EE-5D91-8B398213D9D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FD2D42EA-AF42-CC47-89AB-C5824EEAD4ED}" type="slidenum">
              <a:rPr lang="en-US" altLang="zh-CN" sz="1200"/>
              <a:pPr algn="r" eaLnBrk="1" hangingPunct="1"/>
              <a:t>24</a:t>
            </a:fld>
            <a:endParaRPr lang="en-US" altLang="zh-CN" sz="1200"/>
          </a:p>
        </p:txBody>
      </p:sp>
    </p:spTree>
    <p:extLst>
      <p:ext uri="{BB962C8B-B14F-4D97-AF65-F5344CB8AC3E}">
        <p14:creationId xmlns:p14="http://schemas.microsoft.com/office/powerpoint/2010/main" val="89124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CF738A0-C308-E20D-0D91-C9C1C00BF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65A8E135-A603-6C4A-86A5-CEB9C5C97E66}" type="slidenum">
              <a:rPr lang="en-US" altLang="zh-CN" sz="1200"/>
              <a:pPr/>
              <a:t>25</a:t>
            </a:fld>
            <a:endParaRPr lang="en-US" altLang="zh-CN" sz="1200"/>
          </a:p>
        </p:txBody>
      </p:sp>
      <p:sp>
        <p:nvSpPr>
          <p:cNvPr id="48131" name="幻灯片图像占位符 1">
            <a:extLst>
              <a:ext uri="{FF2B5EF4-FFF2-40B4-BE49-F238E27FC236}">
                <a16:creationId xmlns:a16="http://schemas.microsoft.com/office/drawing/2014/main" id="{C1F8C1F8-C1C9-1E0F-5470-D755BFB57FAE}"/>
              </a:ext>
            </a:extLst>
          </p:cNvPr>
          <p:cNvSpPr>
            <a:spLocks noGrp="1" noRot="1" noChangeAspect="1" noTextEdit="1"/>
          </p:cNvSpPr>
          <p:nvPr>
            <p:ph type="sldImg"/>
          </p:nvPr>
        </p:nvSpPr>
        <p:spPr>
          <a:ln/>
        </p:spPr>
      </p:sp>
      <p:sp>
        <p:nvSpPr>
          <p:cNvPr id="48132" name="备注占位符 2">
            <a:extLst>
              <a:ext uri="{FF2B5EF4-FFF2-40B4-BE49-F238E27FC236}">
                <a16:creationId xmlns:a16="http://schemas.microsoft.com/office/drawing/2014/main" id="{78426959-D91D-E3F8-B36A-61C728F612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8133" name="灯片编号占位符 3">
            <a:extLst>
              <a:ext uri="{FF2B5EF4-FFF2-40B4-BE49-F238E27FC236}">
                <a16:creationId xmlns:a16="http://schemas.microsoft.com/office/drawing/2014/main" id="{BE2015C0-8D73-B9EE-5D91-8B398213D9D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FD2D42EA-AF42-CC47-89AB-C5824EEAD4ED}" type="slidenum">
              <a:rPr lang="en-US" altLang="zh-CN" sz="1200"/>
              <a:pPr algn="r" eaLnBrk="1" hangingPunct="1"/>
              <a:t>25</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30A25F8-9078-D4EC-5E43-9411FF262D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E735E141-68DB-7644-A39A-E8C9B27B4E4E}" type="slidenum">
              <a:rPr lang="en-US" altLang="zh-CN" sz="1200"/>
              <a:pPr/>
              <a:t>28</a:t>
            </a:fld>
            <a:endParaRPr lang="en-US" altLang="zh-CN" sz="1200"/>
          </a:p>
        </p:txBody>
      </p:sp>
      <p:sp>
        <p:nvSpPr>
          <p:cNvPr id="49155" name="幻灯片图像占位符 1">
            <a:extLst>
              <a:ext uri="{FF2B5EF4-FFF2-40B4-BE49-F238E27FC236}">
                <a16:creationId xmlns:a16="http://schemas.microsoft.com/office/drawing/2014/main" id="{E5E8255C-BB81-2F08-A61A-133EC52BE768}"/>
              </a:ext>
            </a:extLst>
          </p:cNvPr>
          <p:cNvSpPr>
            <a:spLocks noGrp="1" noRot="1" noChangeAspect="1" noTextEdit="1"/>
          </p:cNvSpPr>
          <p:nvPr>
            <p:ph type="sldImg"/>
          </p:nvPr>
        </p:nvSpPr>
        <p:spPr>
          <a:ln/>
        </p:spPr>
      </p:sp>
      <p:sp>
        <p:nvSpPr>
          <p:cNvPr id="49156" name="备注占位符 2">
            <a:extLst>
              <a:ext uri="{FF2B5EF4-FFF2-40B4-BE49-F238E27FC236}">
                <a16:creationId xmlns:a16="http://schemas.microsoft.com/office/drawing/2014/main" id="{87EF14DE-1D9C-A4E7-7B1F-5D8F500585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49157" name="灯片编号占位符 3">
            <a:extLst>
              <a:ext uri="{FF2B5EF4-FFF2-40B4-BE49-F238E27FC236}">
                <a16:creationId xmlns:a16="http://schemas.microsoft.com/office/drawing/2014/main" id="{84FD1B31-4FC1-AB27-B1F8-EF7028C0ADC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98E1A3E6-8DAA-FD4F-853C-377316C8A1A4}" type="slidenum">
              <a:rPr lang="en-US" altLang="zh-CN" sz="1200"/>
              <a:pPr algn="r" eaLnBrk="1" hangingPunct="1"/>
              <a:t>28</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E52F942-DC8F-A2E0-D262-475246ACBC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7677AC7-1520-874D-B6F6-CE2DFCDFDFD8}" type="slidenum">
              <a:rPr lang="en-US" altLang="zh-CN" sz="1200"/>
              <a:pPr/>
              <a:t>32</a:t>
            </a:fld>
            <a:endParaRPr lang="en-US" altLang="zh-CN" sz="1200"/>
          </a:p>
        </p:txBody>
      </p:sp>
      <p:sp>
        <p:nvSpPr>
          <p:cNvPr id="50179" name="幻灯片图像占位符 1">
            <a:extLst>
              <a:ext uri="{FF2B5EF4-FFF2-40B4-BE49-F238E27FC236}">
                <a16:creationId xmlns:a16="http://schemas.microsoft.com/office/drawing/2014/main" id="{26D1B4E2-63ED-B252-F918-0C8FC2DF8AF0}"/>
              </a:ext>
            </a:extLst>
          </p:cNvPr>
          <p:cNvSpPr>
            <a:spLocks noGrp="1" noRot="1" noChangeAspect="1" noTextEdit="1"/>
          </p:cNvSpPr>
          <p:nvPr>
            <p:ph type="sldImg"/>
          </p:nvPr>
        </p:nvSpPr>
        <p:spPr>
          <a:ln/>
        </p:spPr>
      </p:sp>
      <p:sp>
        <p:nvSpPr>
          <p:cNvPr id="50180" name="备注占位符 2">
            <a:extLst>
              <a:ext uri="{FF2B5EF4-FFF2-40B4-BE49-F238E27FC236}">
                <a16:creationId xmlns:a16="http://schemas.microsoft.com/office/drawing/2014/main" id="{DC8BB1A1-B7AE-0AFE-00B5-37DB9107BC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
        <p:nvSpPr>
          <p:cNvPr id="50181" name="灯片编号占位符 3">
            <a:extLst>
              <a:ext uri="{FF2B5EF4-FFF2-40B4-BE49-F238E27FC236}">
                <a16:creationId xmlns:a16="http://schemas.microsoft.com/office/drawing/2014/main" id="{2C6414DA-B3D0-3246-2254-FD626F5A177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fld id="{AC8BE02C-947B-C945-A0C1-B1EBC1FFC123}" type="slidenum">
              <a:rPr lang="en-US" altLang="zh-CN" sz="1200"/>
              <a:pPr algn="r" eaLnBrk="1" hangingPunct="1"/>
              <a:t>32</a:t>
            </a:fld>
            <a:endParaRPr lang="en-US" altLang="zh-CN" sz="1200"/>
          </a:p>
        </p:txBody>
      </p:sp>
    </p:spTree>
    <p:extLst>
      <p:ext uri="{BB962C8B-B14F-4D97-AF65-F5344CB8AC3E}">
        <p14:creationId xmlns:p14="http://schemas.microsoft.com/office/powerpoint/2010/main" val="42762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D043-E052-3A78-8602-39BC56770F2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5549CB1-4321-EFBE-81F1-9D66515E8E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F979F5A-62C8-C04E-1736-910A31F55D28}"/>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494415D2-B35D-68A9-C313-DA5597D6AE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E6C65AF-347D-2F45-F9D6-0B0479A01A28}"/>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818944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ED757-5A66-AB4E-F64B-A90130BFA9B9}"/>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081B1C8-0427-8C23-61E4-09C996D370C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370F8E2-C15B-F23A-9EF8-C871CD6765B9}"/>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5D7D49A7-CA20-E7B5-E8AF-F5F1F29BE8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411CB3F-98BD-C715-7C42-402E67403A6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6366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6BCA205-18E1-78E8-78A7-038A1F0B4F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9C3CB47-D2FF-D943-EDDE-3F3719901C93}"/>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A49F1A-48C4-33EF-0A03-7D7964425BC7}"/>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F0779AE5-B8EA-38CF-1A69-9CF36D91FF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B3DBBD-9711-A6E4-E94B-50F7C7575111}"/>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85563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8BF6C-E831-2E6B-52AE-3ADD243E3B1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F853118-6965-BD0A-8E87-49C53FD1BBD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5679D6-E51B-9621-58B3-86C0C984A546}"/>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DAF959DE-BCD2-DBD3-4F5E-92D27D5A00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2DD1F9D-2744-67EA-EC17-881D1835AE4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22094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D4D92-B7B2-CD5D-4ED8-9949E1AD6B2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47EC9DB-CEAA-DC34-9A2A-B3C6A1C74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D91092D-98EA-2B3E-97FE-03590810C2D6}"/>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DEB05E2F-E79F-8F6E-21E8-3556094A68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B19C02-6811-643D-66EE-15EEB6786053}"/>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36771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F9344-B14F-BE79-84E3-240686A27F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3581C0F-63CA-1AD7-F52F-99DBC09454FE}"/>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EF84176-6A82-68A7-180D-055DBAE7C23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9B1A84F-1421-0149-A301-58D27296DF86}"/>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6" name="页脚占位符 5">
            <a:extLst>
              <a:ext uri="{FF2B5EF4-FFF2-40B4-BE49-F238E27FC236}">
                <a16:creationId xmlns:a16="http://schemas.microsoft.com/office/drawing/2014/main" id="{A3AF652D-56E6-2AB5-A632-405F5476B39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F89DCA-7D12-B46A-0DDE-8D686B924A17}"/>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1675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42079-DA55-EA3F-0338-D54F15C62C3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C0501C9-028F-5ADD-D762-55CFAB5C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07A6A2E-A240-FCAF-CBCC-3BB52E88E01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3588F13-7E92-6C03-5B99-CBB621DF7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D6FC7F13-7727-1236-C9DA-BD96C4EECE4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17AD0F5-7006-D640-38E4-6EE575F6A12C}"/>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8" name="页脚占位符 7">
            <a:extLst>
              <a:ext uri="{FF2B5EF4-FFF2-40B4-BE49-F238E27FC236}">
                <a16:creationId xmlns:a16="http://schemas.microsoft.com/office/drawing/2014/main" id="{58908E3F-DFB7-F060-F914-7D944888F72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DEA6C9B-CB7F-6EB6-E16D-9AC5F6B16C46}"/>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79339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43B6E-1845-8336-2117-DC51C20D48E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5F4BABF-DEA4-6C4D-15B3-2DEE0A8E67D2}"/>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4" name="页脚占位符 3">
            <a:extLst>
              <a:ext uri="{FF2B5EF4-FFF2-40B4-BE49-F238E27FC236}">
                <a16:creationId xmlns:a16="http://schemas.microsoft.com/office/drawing/2014/main" id="{0D6396E9-33EB-8125-77EE-982FA3F9C2B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EB0A876-62AE-7B8C-1373-2FA8DE75C8DE}"/>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424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C7925E8-C2DB-21B0-8439-066730C6A1E9}"/>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3" name="页脚占位符 2">
            <a:extLst>
              <a:ext uri="{FF2B5EF4-FFF2-40B4-BE49-F238E27FC236}">
                <a16:creationId xmlns:a16="http://schemas.microsoft.com/office/drawing/2014/main" id="{0B558523-DFFF-A087-D262-D3DADC3FF80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927FD1E-5A2A-5AEB-2D3C-EE8799D085CB}"/>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181609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BCAE07-4E23-C2B0-90DF-6B2EF7728A0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498BEA-9858-E406-58C0-7947610A97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28047AD-766B-0AF4-89A2-1D47B5A13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B6EB70D-C80C-F3E1-ABD2-286550C9A179}"/>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6" name="页脚占位符 5">
            <a:extLst>
              <a:ext uri="{FF2B5EF4-FFF2-40B4-BE49-F238E27FC236}">
                <a16:creationId xmlns:a16="http://schemas.microsoft.com/office/drawing/2014/main" id="{5AA47CD3-BE38-16BF-A7E6-5E7319668DA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260BD48-F3EF-12CC-AEEF-5828FABD49CA}"/>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309150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7A3E2-E7AA-708B-BBCD-5FC203648DA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F21398C-8ABB-697D-464E-79B310294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53D4DF4-713A-6485-CFF9-9D271D1BD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1494DEF-2A15-F065-583E-797A5787F619}"/>
              </a:ext>
            </a:extLst>
          </p:cNvPr>
          <p:cNvSpPr>
            <a:spLocks noGrp="1"/>
          </p:cNvSpPr>
          <p:nvPr>
            <p:ph type="dt" sz="half" idx="10"/>
          </p:nvPr>
        </p:nvSpPr>
        <p:spPr/>
        <p:txBody>
          <a:bodyPr/>
          <a:lstStyle/>
          <a:p>
            <a:fld id="{62798B73-DA73-4D49-B9B8-D2DD0A509BC7}" type="datetimeFigureOut">
              <a:rPr kumimoji="1" lang="zh-CN" altLang="en-US" smtClean="0"/>
              <a:t>2023/9/18</a:t>
            </a:fld>
            <a:endParaRPr kumimoji="1" lang="zh-CN" altLang="en-US"/>
          </a:p>
        </p:txBody>
      </p:sp>
      <p:sp>
        <p:nvSpPr>
          <p:cNvPr id="6" name="页脚占位符 5">
            <a:extLst>
              <a:ext uri="{FF2B5EF4-FFF2-40B4-BE49-F238E27FC236}">
                <a16:creationId xmlns:a16="http://schemas.microsoft.com/office/drawing/2014/main" id="{03F0B0FC-5836-6156-99CB-DDC45FF59F5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92CC3E-0B17-AD80-AF17-C2B7246D65FC}"/>
              </a:ext>
            </a:extLst>
          </p:cNvPr>
          <p:cNvSpPr>
            <a:spLocks noGrp="1"/>
          </p:cNvSpPr>
          <p:nvPr>
            <p:ph type="sldNum" sz="quarter" idx="12"/>
          </p:nvPr>
        </p:nvSpPr>
        <p:spPr/>
        <p:txBody>
          <a:body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641958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714597-D356-5BB5-E9C8-D9DF67CE27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E2691B7-5D21-F332-F368-62E6A2905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26ACEFA-2C18-B6D8-F876-E1779CD2E7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98B73-DA73-4D49-B9B8-D2DD0A509BC7}" type="datetimeFigureOut">
              <a:rPr kumimoji="1" lang="zh-CN" altLang="en-US" smtClean="0"/>
              <a:t>2023/9/18</a:t>
            </a:fld>
            <a:endParaRPr kumimoji="1" lang="zh-CN" altLang="en-US"/>
          </a:p>
        </p:txBody>
      </p:sp>
      <p:sp>
        <p:nvSpPr>
          <p:cNvPr id="5" name="页脚占位符 4">
            <a:extLst>
              <a:ext uri="{FF2B5EF4-FFF2-40B4-BE49-F238E27FC236}">
                <a16:creationId xmlns:a16="http://schemas.microsoft.com/office/drawing/2014/main" id="{849449BB-E3F1-98A0-71DD-E2678E1DE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E6C21A1-557C-E346-75D3-DBD54E4F3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551961-9A9F-F540-8D1A-48697CAE3CF3}" type="slidenum">
              <a:rPr kumimoji="1" lang="zh-CN" altLang="en-US" smtClean="0"/>
              <a:t>‹#›</a:t>
            </a:fld>
            <a:endParaRPr kumimoji="1" lang="zh-CN" altLang="en-US"/>
          </a:p>
        </p:txBody>
      </p:sp>
    </p:spTree>
    <p:extLst>
      <p:ext uri="{BB962C8B-B14F-4D97-AF65-F5344CB8AC3E}">
        <p14:creationId xmlns:p14="http://schemas.microsoft.com/office/powerpoint/2010/main" val="215022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A0897CFC-AF43-A326-F086-F124409FE7FD}"/>
              </a:ext>
            </a:extLst>
          </p:cNvPr>
          <p:cNvGrpSpPr/>
          <p:nvPr/>
        </p:nvGrpSpPr>
        <p:grpSpPr>
          <a:xfrm>
            <a:off x="0" y="1871780"/>
            <a:ext cx="8825948" cy="2283308"/>
            <a:chOff x="0" y="1685925"/>
            <a:chExt cx="3900487" cy="2757487"/>
          </a:xfrm>
        </p:grpSpPr>
        <p:sp>
          <p:nvSpPr>
            <p:cNvPr id="5" name="矩形 4">
              <a:extLst>
                <a:ext uri="{FF2B5EF4-FFF2-40B4-BE49-F238E27FC236}">
                  <a16:creationId xmlns:a16="http://schemas.microsoft.com/office/drawing/2014/main" id="{82A02EA2-38D7-72A7-74D5-31E612043C06}"/>
                </a:ext>
              </a:extLst>
            </p:cNvPr>
            <p:cNvSpPr/>
            <p:nvPr/>
          </p:nvSpPr>
          <p:spPr>
            <a:xfrm>
              <a:off x="0" y="1685925"/>
              <a:ext cx="2614613" cy="27574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4800" dirty="0">
                  <a:solidFill>
                    <a:schemeClr val="bg1"/>
                  </a:solidFill>
                  <a:latin typeface="Microsoft YaHei" panose="020B0503020204020204" pitchFamily="34" charset="-122"/>
                  <a:ea typeface="Microsoft YaHei" panose="020B0503020204020204" pitchFamily="34" charset="-122"/>
                </a:rPr>
                <a:t>供应链管理</a:t>
              </a:r>
            </a:p>
          </p:txBody>
        </p:sp>
        <p:sp>
          <p:nvSpPr>
            <p:cNvPr id="6" name="三角形 5">
              <a:extLst>
                <a:ext uri="{FF2B5EF4-FFF2-40B4-BE49-F238E27FC236}">
                  <a16:creationId xmlns:a16="http://schemas.microsoft.com/office/drawing/2014/main" id="{B54A945B-716F-1756-1C69-2640FD2637F3}"/>
                </a:ext>
              </a:extLst>
            </p:cNvPr>
            <p:cNvSpPr/>
            <p:nvPr/>
          </p:nvSpPr>
          <p:spPr>
            <a:xfrm rot="5400000">
              <a:off x="1878806" y="2421732"/>
              <a:ext cx="2757487" cy="1285874"/>
            </a:xfrm>
            <a:prstGeom prst="triangle">
              <a:avLst>
                <a:gd name="adj" fmla="val 4758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 name="文本框 1">
            <a:extLst>
              <a:ext uri="{FF2B5EF4-FFF2-40B4-BE49-F238E27FC236}">
                <a16:creationId xmlns:a16="http://schemas.microsoft.com/office/drawing/2014/main" id="{55FD8069-B235-7211-A80F-7E0972BF3C49}"/>
              </a:ext>
            </a:extLst>
          </p:cNvPr>
          <p:cNvSpPr txBox="1"/>
          <p:nvPr/>
        </p:nvSpPr>
        <p:spPr>
          <a:xfrm>
            <a:off x="7215188" y="4657725"/>
            <a:ext cx="3647152" cy="1200329"/>
          </a:xfrm>
          <a:prstGeom prst="rect">
            <a:avLst/>
          </a:prstGeom>
          <a:noFill/>
        </p:spPr>
        <p:txBody>
          <a:bodyPr wrap="none" rtlCol="0">
            <a:spAutoFit/>
          </a:bodyPr>
          <a:lstStyle/>
          <a:p>
            <a:r>
              <a:rPr kumimoji="1" lang="zh-CN" altLang="en-US" dirty="0"/>
              <a:t>第三次课：第二章供应链管理要素</a:t>
            </a:r>
            <a:endParaRPr kumimoji="1" lang="en-US" altLang="zh-CN" dirty="0"/>
          </a:p>
          <a:p>
            <a:r>
              <a:rPr kumimoji="1" lang="zh-CN" altLang="en-US" dirty="0"/>
              <a:t>    曾思瑜</a:t>
            </a:r>
            <a:endParaRPr kumimoji="1" lang="en-US" altLang="zh-CN" dirty="0"/>
          </a:p>
          <a:p>
            <a:r>
              <a:rPr kumimoji="1" lang="en-US" altLang="zh-CN" dirty="0"/>
              <a:t>QQ</a:t>
            </a:r>
            <a:r>
              <a:rPr kumimoji="1" lang="zh-CN" altLang="en-US" dirty="0"/>
              <a:t>：</a:t>
            </a:r>
            <a:r>
              <a:rPr kumimoji="1" lang="en-US" altLang="zh-CN" dirty="0"/>
              <a:t>853000512</a:t>
            </a:r>
          </a:p>
          <a:p>
            <a:r>
              <a:rPr kumimoji="1" lang="zh-CN" altLang="en-US" dirty="0"/>
              <a:t>联系电话：</a:t>
            </a:r>
            <a:r>
              <a:rPr kumimoji="1" lang="en-US" altLang="zh-CN" dirty="0"/>
              <a:t>18108166659</a:t>
            </a:r>
            <a:endParaRPr kumimoji="1" lang="zh-CN" altLang="en-US" dirty="0"/>
          </a:p>
        </p:txBody>
      </p:sp>
    </p:spTree>
    <p:extLst>
      <p:ext uri="{BB962C8B-B14F-4D97-AF65-F5344CB8AC3E}">
        <p14:creationId xmlns:p14="http://schemas.microsoft.com/office/powerpoint/2010/main" val="2959719977"/>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二、供应链竞争力</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三、供应链管理体系组成要素</a:t>
            </a:r>
          </a:p>
        </p:txBody>
      </p:sp>
    </p:spTree>
    <p:extLst>
      <p:ext uri="{BB962C8B-B14F-4D97-AF65-F5344CB8AC3E}">
        <p14:creationId xmlns:p14="http://schemas.microsoft.com/office/powerpoint/2010/main" val="3525211066"/>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1D70A590-B79F-B710-F9F9-67251F53D2E4}"/>
              </a:ext>
            </a:extLst>
          </p:cNvPr>
          <p:cNvSpPr>
            <a:spLocks noGrp="1"/>
          </p:cNvSpPr>
          <p:nvPr>
            <p:ph idx="4294967295"/>
          </p:nvPr>
        </p:nvSpPr>
        <p:spPr>
          <a:xfrm>
            <a:off x="1752601" y="987426"/>
            <a:ext cx="8507413" cy="1681163"/>
          </a:xfrm>
        </p:spPr>
        <p:txBody>
          <a:bodyPr/>
          <a:lstStyle/>
          <a:p>
            <a:pPr>
              <a:spcBef>
                <a:spcPts val="1800"/>
              </a:spcBef>
            </a:pPr>
            <a:r>
              <a:rPr lang="zh-CN" altLang="zh-CN" b="1"/>
              <a:t>供应链管理模式在资源应用的模式上不同于传统的管理模式，进而形成了自己独特的竞争力。 </a:t>
            </a:r>
            <a:endParaRPr lang="en-US" altLang="zh-CN" b="1">
              <a:latin typeface="Calibri" panose="020F0502020204030204" pitchFamily="34" charset="0"/>
            </a:endParaRPr>
          </a:p>
          <a:p>
            <a:pPr marL="400050" lvl="1" indent="0">
              <a:spcBef>
                <a:spcPts val="1800"/>
              </a:spcBef>
              <a:buNone/>
            </a:pPr>
            <a:r>
              <a:rPr lang="en-US" altLang="zh-CN" b="1"/>
              <a:t>1</a:t>
            </a:r>
            <a:r>
              <a:rPr lang="zh-CN" altLang="zh-CN" b="1"/>
              <a:t>）深耕某一领域而获得独特优势</a:t>
            </a:r>
          </a:p>
        </p:txBody>
      </p:sp>
      <p:sp>
        <p:nvSpPr>
          <p:cNvPr id="12291" name="日期占位符 2">
            <a:extLst>
              <a:ext uri="{FF2B5EF4-FFF2-40B4-BE49-F238E27FC236}">
                <a16:creationId xmlns:a16="http://schemas.microsoft.com/office/drawing/2014/main" id="{82599732-BA1D-6C7A-7FDE-CC3F2C8D560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703CE98-9965-2F48-A269-DB91E639FF01}" type="datetime1">
              <a:rPr lang="zh-CN" altLang="en-US" sz="1400"/>
              <a:pPr/>
              <a:t>2023/9/18</a:t>
            </a:fld>
            <a:endParaRPr lang="en-US" altLang="zh-CN" sz="1400"/>
          </a:p>
        </p:txBody>
      </p:sp>
      <p:sp>
        <p:nvSpPr>
          <p:cNvPr id="12292" name="矩形 1">
            <a:extLst>
              <a:ext uri="{FF2B5EF4-FFF2-40B4-BE49-F238E27FC236}">
                <a16:creationId xmlns:a16="http://schemas.microsoft.com/office/drawing/2014/main" id="{CA008230-9D2F-B4F6-3B15-3BCCC2F3C6ED}"/>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影响供应链竞争力的资源属性</a:t>
            </a:r>
            <a:endParaRPr lang="zh-CN" altLang="en-US" sz="3200" dirty="0">
              <a:solidFill>
                <a:srgbClr val="C00000"/>
              </a:solidFill>
            </a:endParaRPr>
          </a:p>
        </p:txBody>
      </p:sp>
      <p:sp>
        <p:nvSpPr>
          <p:cNvPr id="5" name="矩形 4">
            <a:extLst>
              <a:ext uri="{FF2B5EF4-FFF2-40B4-BE49-F238E27FC236}">
                <a16:creationId xmlns:a16="http://schemas.microsoft.com/office/drawing/2014/main" id="{D2CD2B0F-AE22-2149-8882-A0CBD4A4A803}"/>
              </a:ext>
            </a:extLst>
          </p:cNvPr>
          <p:cNvSpPr/>
          <p:nvPr/>
        </p:nvSpPr>
        <p:spPr>
          <a:xfrm>
            <a:off x="2081214" y="2590800"/>
            <a:ext cx="7977187" cy="3632200"/>
          </a:xfrm>
          <a:prstGeom prst="rect">
            <a:avLst/>
          </a:prstGeom>
        </p:spPr>
        <p:txBody>
          <a:bodyPr>
            <a:spAutoFit/>
          </a:bodyPr>
          <a:lstStyle>
            <a:lvl1pPr indent="268288">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15000"/>
              </a:lnSpc>
            </a:pPr>
            <a:r>
              <a:rPr lang="zh-CN" altLang="zh-CN" sz="2000">
                <a:latin typeface="Times New Roman" panose="02020603050405020304" pitchFamily="18" charset="0"/>
                <a:cs typeface="Times New Roman" panose="02020603050405020304" pitchFamily="18" charset="0"/>
              </a:rPr>
              <a:t>在供应链管理理念的指导下，每个企业寻求在某一专业领域深度发展，深耕某一领域，将自己的产品（材料、零件、部件等）做专做精。由于专注于某种材料或零件的经营，可获得成本及技术优势，从而形成自己独有的竞争力。</a:t>
            </a:r>
            <a:endParaRPr lang="en-US" altLang="zh-CN" sz="2000">
              <a:latin typeface="Times New Roman" panose="02020603050405020304" pitchFamily="18" charset="0"/>
              <a:cs typeface="Times New Roman" panose="02020603050405020304" pitchFamily="18" charset="0"/>
            </a:endParaRPr>
          </a:p>
          <a:p>
            <a:pPr algn="just">
              <a:lnSpc>
                <a:spcPct val="115000"/>
              </a:lnSpc>
            </a:pPr>
            <a:r>
              <a:rPr lang="zh-CN" altLang="zh-CN" sz="2000">
                <a:latin typeface="Times New Roman" panose="02020603050405020304" pitchFamily="18" charset="0"/>
                <a:cs typeface="Times New Roman" panose="02020603050405020304" pitchFamily="18" charset="0"/>
              </a:rPr>
              <a:t>比如在汽车行业，某变速箱制造商专门生产变速箱，它所具有产品优势（在技术、成本、更新换代等方面）优于整车厂自己生产变速箱。因为变速箱制造商的产品是面向全社会不同整车厂的，其市场规模远大于整车厂自己生产变速箱的规模，因此具有成本优势。此外，它必须专注于变速箱的研发，不断开发技术领先的下一代新产品，甚至可以引导整车厂采用其新的变速箱，从而具有了更强的竞争力。</a:t>
            </a:r>
            <a:endParaRPr lang="zh-CN" altLang="zh-CN" sz="2000">
              <a:latin typeface="宋体" panose="02010600030101010101" pitchFamily="2" charset="-122"/>
              <a:cs typeface="Courier New" panose="02070309020205020404" pitchFamily="49" charset="0"/>
            </a:endParaRPr>
          </a:p>
        </p:txBody>
      </p:sp>
      <p:cxnSp>
        <p:nvCxnSpPr>
          <p:cNvPr id="3" name="直线连接符 2">
            <a:extLst>
              <a:ext uri="{FF2B5EF4-FFF2-40B4-BE49-F238E27FC236}">
                <a16:creationId xmlns:a16="http://schemas.microsoft.com/office/drawing/2014/main" id="{F42F1195-DB19-B837-3E4A-6EB198705AD0}"/>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a:extLst>
              <a:ext uri="{FF2B5EF4-FFF2-40B4-BE49-F238E27FC236}">
                <a16:creationId xmlns:a16="http://schemas.microsoft.com/office/drawing/2014/main" id="{962A43E1-A104-515C-BD96-BCC1C46E6EB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1EC4DD11-B635-5842-8F00-240CF4587BC0}" type="datetime1">
              <a:rPr lang="zh-CN" altLang="en-US" sz="1400"/>
              <a:pPr/>
              <a:t>2023/9/18</a:t>
            </a:fld>
            <a:endParaRPr lang="en-US" altLang="zh-CN" sz="1400"/>
          </a:p>
        </p:txBody>
      </p:sp>
      <p:sp>
        <p:nvSpPr>
          <p:cNvPr id="13315" name="矩形 3">
            <a:extLst>
              <a:ext uri="{FF2B5EF4-FFF2-40B4-BE49-F238E27FC236}">
                <a16:creationId xmlns:a16="http://schemas.microsoft.com/office/drawing/2014/main" id="{6539E570-4D7B-1D8E-FC39-7C3A3BAA75E3}"/>
              </a:ext>
            </a:extLst>
          </p:cNvPr>
          <p:cNvSpPr>
            <a:spLocks noChangeArrowheads="1"/>
          </p:cNvSpPr>
          <p:nvPr/>
        </p:nvSpPr>
        <p:spPr bwMode="auto">
          <a:xfrm>
            <a:off x="647700" y="1271331"/>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4000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a:spcBef>
                <a:spcPts val="1800"/>
              </a:spcBef>
            </a:pPr>
            <a:r>
              <a:rPr lang="en-US" altLang="zh-CN" b="1" dirty="0"/>
              <a:t>2</a:t>
            </a:r>
            <a:r>
              <a:rPr lang="zh-CN" altLang="zh-CN" b="1" dirty="0"/>
              <a:t>）比较优势</a:t>
            </a:r>
          </a:p>
        </p:txBody>
      </p:sp>
      <p:sp>
        <p:nvSpPr>
          <p:cNvPr id="5" name="矩形 4">
            <a:extLst>
              <a:ext uri="{FF2B5EF4-FFF2-40B4-BE49-F238E27FC236}">
                <a16:creationId xmlns:a16="http://schemas.microsoft.com/office/drawing/2014/main" id="{60133274-6BA4-1610-CA48-BAD2A9AF3787}"/>
              </a:ext>
            </a:extLst>
          </p:cNvPr>
          <p:cNvSpPr/>
          <p:nvPr/>
        </p:nvSpPr>
        <p:spPr>
          <a:xfrm>
            <a:off x="1638299" y="2034854"/>
            <a:ext cx="8420099" cy="3344570"/>
          </a:xfrm>
          <a:prstGeom prst="rect">
            <a:avLst/>
          </a:prstGeom>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由于企业有大有小、有强有弱，传统的观点一致认为大企业占尽优势，小企业只是任人宰割的弱势群体。但是在供应链管理时代，那些拥有独特优势的小企业则具有比较优势，亦即在某种零件的专业化生产上具有比较优势，这就为专业化生产的小企业带来生存和发展的空间，有些主机厂甚至到了离不开小企业的境地。</a:t>
            </a:r>
            <a:endParaRPr lang="zh-CN" altLang="en-US" sz="2400" dirty="0"/>
          </a:p>
        </p:txBody>
      </p:sp>
      <p:sp>
        <p:nvSpPr>
          <p:cNvPr id="2" name="矩形 1">
            <a:extLst>
              <a:ext uri="{FF2B5EF4-FFF2-40B4-BE49-F238E27FC236}">
                <a16:creationId xmlns:a16="http://schemas.microsoft.com/office/drawing/2014/main" id="{5E91829B-ECBA-A421-AC11-3FCBA8195A40}"/>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影响供应链竞争力的资源属性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6E1C7B95-1E12-FD3E-D749-3A4A2B7CC85F}"/>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a:extLst>
              <a:ext uri="{FF2B5EF4-FFF2-40B4-BE49-F238E27FC236}">
                <a16:creationId xmlns:a16="http://schemas.microsoft.com/office/drawing/2014/main" id="{95E1709D-8457-E2C7-98A5-9297E734C52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FC023E2-65DD-294D-87AA-9749BFABD3BC}" type="datetime1">
              <a:rPr lang="zh-CN" altLang="en-US" sz="1400"/>
              <a:pPr/>
              <a:t>2023/9/18</a:t>
            </a:fld>
            <a:endParaRPr lang="en-US" altLang="zh-CN" sz="1400"/>
          </a:p>
        </p:txBody>
      </p:sp>
      <p:sp>
        <p:nvSpPr>
          <p:cNvPr id="14339" name="矩形 2">
            <a:extLst>
              <a:ext uri="{FF2B5EF4-FFF2-40B4-BE49-F238E27FC236}">
                <a16:creationId xmlns:a16="http://schemas.microsoft.com/office/drawing/2014/main" id="{120C4FBB-7F98-3DBC-FB2A-C86F73814789}"/>
              </a:ext>
            </a:extLst>
          </p:cNvPr>
          <p:cNvSpPr>
            <a:spLocks noChangeArrowheads="1"/>
          </p:cNvSpPr>
          <p:nvPr/>
        </p:nvSpPr>
        <p:spPr bwMode="auto">
          <a:xfrm>
            <a:off x="495300" y="1099702"/>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4000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a:spcBef>
                <a:spcPts val="1800"/>
              </a:spcBef>
            </a:pPr>
            <a:r>
              <a:rPr lang="en-US" altLang="zh-CN" b="1" dirty="0"/>
              <a:t>3</a:t>
            </a:r>
            <a:r>
              <a:rPr lang="zh-CN" altLang="zh-CN" b="1" dirty="0"/>
              <a:t>）投资风险分担</a:t>
            </a:r>
          </a:p>
        </p:txBody>
      </p:sp>
      <p:sp>
        <p:nvSpPr>
          <p:cNvPr id="4" name="矩形 3">
            <a:extLst>
              <a:ext uri="{FF2B5EF4-FFF2-40B4-BE49-F238E27FC236}">
                <a16:creationId xmlns:a16="http://schemas.microsoft.com/office/drawing/2014/main" id="{AF340885-0CC6-5CAD-1E49-55B000A0E568}"/>
              </a:ext>
            </a:extLst>
          </p:cNvPr>
          <p:cNvSpPr/>
          <p:nvPr/>
        </p:nvSpPr>
        <p:spPr>
          <a:xfrm>
            <a:off x="1443038" y="1859730"/>
            <a:ext cx="9658350" cy="3898568"/>
          </a:xfrm>
          <a:prstGeom prst="rect">
            <a:avLst/>
          </a:prstGeom>
        </p:spPr>
        <p:txBody>
          <a:bodyPr wrap="square">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企业要想适应客户的个性化需求，就要不断投入资金开发新产品。传统的“大而全、小而全”组织模式下，大大小小的创新都必须由本企业投入资金，一是负担过重，二是无法承担持续投入的强度，因此不少这样的企业被市场淘汰。</a:t>
            </a:r>
            <a:endParaRPr lang="en-US" altLang="zh-CN"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在</a:t>
            </a:r>
            <a:r>
              <a:rPr lang="zh-CN" altLang="zh-CN" sz="2400" dirty="0">
                <a:latin typeface="Times New Roman" panose="02020603050405020304" pitchFamily="18" charset="0"/>
                <a:cs typeface="Times New Roman" panose="02020603050405020304" pitchFamily="18" charset="0"/>
              </a:rPr>
              <a:t>供应链组织模式下，一个产品的不同构成部分是由众多供应商分别供应的，每个供应商都必须承担本企业所在领域创新与开发的投入，这样一来，就分担了主机厂单独应对市场升级的投资风险</a:t>
            </a:r>
            <a:endParaRPr lang="zh-CN" altLang="en-US" sz="2400" dirty="0"/>
          </a:p>
        </p:txBody>
      </p:sp>
      <p:sp>
        <p:nvSpPr>
          <p:cNvPr id="2" name="矩形 1">
            <a:extLst>
              <a:ext uri="{FF2B5EF4-FFF2-40B4-BE49-F238E27FC236}">
                <a16:creationId xmlns:a16="http://schemas.microsoft.com/office/drawing/2014/main" id="{5DD2AA53-E48E-D019-B6EF-B39F2A00FF47}"/>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影响供应链竞争力的资源属性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AC3576CC-1709-E76E-4A14-24CCF4C2445D}"/>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1">
            <a:extLst>
              <a:ext uri="{FF2B5EF4-FFF2-40B4-BE49-F238E27FC236}">
                <a16:creationId xmlns:a16="http://schemas.microsoft.com/office/drawing/2014/main" id="{47580754-E1D1-F036-0C79-E95AD73DE44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1669B833-1C20-D646-8675-19C697A9FD11}" type="datetime1">
              <a:rPr lang="zh-CN" altLang="en-US" sz="1400"/>
              <a:pPr/>
              <a:t>2023/9/18</a:t>
            </a:fld>
            <a:endParaRPr lang="en-US" altLang="zh-CN" sz="1400"/>
          </a:p>
        </p:txBody>
      </p:sp>
      <p:sp>
        <p:nvSpPr>
          <p:cNvPr id="15363" name="矩形 2">
            <a:extLst>
              <a:ext uri="{FF2B5EF4-FFF2-40B4-BE49-F238E27FC236}">
                <a16:creationId xmlns:a16="http://schemas.microsoft.com/office/drawing/2014/main" id="{1DFA6FF8-3E43-E2C1-0C09-23B38C3376C9}"/>
              </a:ext>
            </a:extLst>
          </p:cNvPr>
          <p:cNvSpPr>
            <a:spLocks noChangeArrowheads="1"/>
          </p:cNvSpPr>
          <p:nvPr/>
        </p:nvSpPr>
        <p:spPr bwMode="auto">
          <a:xfrm>
            <a:off x="2097088" y="1143000"/>
            <a:ext cx="37673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400050" indent="-307975">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a:spcBef>
                <a:spcPts val="1800"/>
              </a:spcBef>
            </a:pPr>
            <a:r>
              <a:rPr lang="en-US" altLang="zh-CN" b="1"/>
              <a:t>4</a:t>
            </a:r>
            <a:r>
              <a:rPr lang="zh-CN" altLang="zh-CN" b="1"/>
              <a:t>）资源的社会化应用</a:t>
            </a:r>
            <a:endParaRPr lang="en-US" altLang="zh-CN" sz="2400" b="1">
              <a:latin typeface="Calibri" panose="020F0502020204030204" pitchFamily="34" charset="0"/>
            </a:endParaRPr>
          </a:p>
        </p:txBody>
      </p:sp>
      <p:sp>
        <p:nvSpPr>
          <p:cNvPr id="4" name="矩形 3">
            <a:extLst>
              <a:ext uri="{FF2B5EF4-FFF2-40B4-BE49-F238E27FC236}">
                <a16:creationId xmlns:a16="http://schemas.microsoft.com/office/drawing/2014/main" id="{2B8A3788-A547-EE97-5369-1D1B0F9327A3}"/>
              </a:ext>
            </a:extLst>
          </p:cNvPr>
          <p:cNvSpPr/>
          <p:nvPr/>
        </p:nvSpPr>
        <p:spPr>
          <a:xfrm>
            <a:off x="1143000" y="1922436"/>
            <a:ext cx="9906000" cy="3329758"/>
          </a:xfrm>
          <a:prstGeom prst="rect">
            <a:avLst/>
          </a:prstGeom>
        </p:spPr>
        <p:txBody>
          <a:bodyPr wrap="squar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50000"/>
              </a:lnSpc>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由于供应链系统是由不同企业组成的动态联盟，它在不同市场竞争环境下，组成由某个主机厂为核心的供应链系统，核心企业可以根据需要任意组合供应商和分销商及零售商，一旦市场环境变了，企业则可以根据新的市场需求再进行重新整合，因此，围绕核心企业构建的供应链具有灵活多变的能力，柔性及响应性都能获得提升，且代价小、收益大。</a:t>
            </a:r>
            <a:endParaRPr lang="zh-CN" altLang="zh-CN" sz="2400" dirty="0">
              <a:latin typeface="宋体" panose="02010600030101010101" pitchFamily="2" charset="-122"/>
              <a:cs typeface="Courier New" panose="02070309020205020404" pitchFamily="49" charset="0"/>
            </a:endParaRPr>
          </a:p>
        </p:txBody>
      </p:sp>
      <p:sp>
        <p:nvSpPr>
          <p:cNvPr id="2" name="矩形 1">
            <a:extLst>
              <a:ext uri="{FF2B5EF4-FFF2-40B4-BE49-F238E27FC236}">
                <a16:creationId xmlns:a16="http://schemas.microsoft.com/office/drawing/2014/main" id="{F9FDD0C3-3F2E-925D-0B45-2C4813BF3B1C}"/>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影响供应链竞争力的资源属性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5FFF5EF5-735A-DACF-0D27-D9CF425ABCC2}"/>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矩形 36">
            <a:extLst>
              <a:ext uri="{FF2B5EF4-FFF2-40B4-BE49-F238E27FC236}">
                <a16:creationId xmlns:a16="http://schemas.microsoft.com/office/drawing/2014/main" id="{000E103E-FA62-C039-B243-706B64F22E69}"/>
              </a:ext>
            </a:extLst>
          </p:cNvPr>
          <p:cNvSpPr>
            <a:spLocks noChangeArrowheads="1"/>
          </p:cNvSpPr>
          <p:nvPr/>
        </p:nvSpPr>
        <p:spPr bwMode="auto">
          <a:xfrm>
            <a:off x="1981200" y="990600"/>
            <a:ext cx="83058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zh-CN" sz="2400" dirty="0"/>
              <a:t>供应链系统集合生产所需要的各种不同大大小小的企业，就像一个复杂、精密的大机器</a:t>
            </a:r>
            <a:endParaRPr lang="en-US" altLang="zh-CN" sz="2400" dirty="0"/>
          </a:p>
          <a:p>
            <a:pPr eaLnBrk="1" hangingPunct="1">
              <a:spcBef>
                <a:spcPct val="20000"/>
              </a:spcBef>
              <a:buFontTx/>
              <a:buChar char="•"/>
            </a:pPr>
            <a:r>
              <a:rPr lang="zh-CN" altLang="zh-CN" sz="2400" dirty="0"/>
              <a:t>要保证供应链系统上的每一个部件都必须协调运转，才能获得资源整合的最大的产出效率</a:t>
            </a:r>
            <a:endParaRPr lang="en-US" altLang="zh-CN" sz="2000" b="1" dirty="0">
              <a:latin typeface="Times New Roman" panose="02020603050405020304" pitchFamily="18" charset="0"/>
              <a:cs typeface="Times New Roman" panose="02020603050405020304" pitchFamily="18" charset="0"/>
            </a:endParaRPr>
          </a:p>
          <a:p>
            <a:pPr eaLnBrk="1" hangingPunct="1">
              <a:spcBef>
                <a:spcPct val="20000"/>
              </a:spcBef>
            </a:pP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协调一致的行动</a:t>
            </a:r>
            <a:endParaRPr lang="en-US" altLang="zh-CN" sz="2400" b="1" dirty="0">
              <a:latin typeface="Times New Roman" panose="02020603050405020304" pitchFamily="18" charset="0"/>
              <a:cs typeface="Times New Roman" panose="02020603050405020304" pitchFamily="18" charset="0"/>
            </a:endParaRPr>
          </a:p>
          <a:p>
            <a:pPr eaLnBrk="1" hangingPunct="1">
              <a:spcBef>
                <a:spcPct val="20000"/>
              </a:spcBef>
            </a:pPr>
            <a:endParaRPr lang="zh-CN" altLang="en-US" sz="1600" dirty="0">
              <a:latin typeface="Times New Roman" panose="02020603050405020304" pitchFamily="18" charset="0"/>
              <a:cs typeface="Times New Roman" panose="02020603050405020304" pitchFamily="18" charset="0"/>
            </a:endParaRPr>
          </a:p>
        </p:txBody>
      </p:sp>
      <p:sp>
        <p:nvSpPr>
          <p:cNvPr id="16388" name="日期占位符 2">
            <a:extLst>
              <a:ext uri="{FF2B5EF4-FFF2-40B4-BE49-F238E27FC236}">
                <a16:creationId xmlns:a16="http://schemas.microsoft.com/office/drawing/2014/main" id="{9F5A1D25-A71B-FCF6-B1CD-CB41163FE39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A0C36CE9-E0E9-FC44-9255-05212ADCECEA}" type="datetime1">
              <a:rPr lang="zh-CN" altLang="en-US" sz="1400"/>
              <a:pPr/>
              <a:t>2023/9/18</a:t>
            </a:fld>
            <a:endParaRPr lang="en-US" altLang="zh-CN" sz="1400"/>
          </a:p>
        </p:txBody>
      </p:sp>
      <p:sp>
        <p:nvSpPr>
          <p:cNvPr id="16389" name="矩形 1">
            <a:extLst>
              <a:ext uri="{FF2B5EF4-FFF2-40B4-BE49-F238E27FC236}">
                <a16:creationId xmlns:a16="http://schemas.microsoft.com/office/drawing/2014/main" id="{98AE1EA2-9D62-2E98-FEDC-4743EB035965}"/>
              </a:ext>
            </a:extLst>
          </p:cNvPr>
          <p:cNvSpPr>
            <a:spLocks noChangeArrowheads="1"/>
          </p:cNvSpPr>
          <p:nvPr/>
        </p:nvSpPr>
        <p:spPr bwMode="auto">
          <a:xfrm>
            <a:off x="1471611" y="3092123"/>
            <a:ext cx="9629775" cy="326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zh-CN" sz="2000" dirty="0"/>
              <a:t>从资源整合与应有的角度看，供应链系统具有的优势远大于传统的“大而全、小而全”模式，但是源于资源属性的优势必须有先进的管理体系，才能让资源属性的优势发挥出来。为此，从供应链管理属性上看，首先提高供应来系统中每一个参与者的协调运作能力，使每一个独立的利益主体（参与者）的行动与供应链（群体）的总目标协调一致，才能保证供应链上各独立的个体产生的效益大于单一主体（即“大而全、小而全”企业模式）的效益，这是供应链制胜的根本。因此，必须研究采取何种管理方法体系才能实现供应链的协调运行</a:t>
            </a:r>
            <a:endParaRPr lang="zh-CN" altLang="en-US" sz="2000" dirty="0"/>
          </a:p>
        </p:txBody>
      </p:sp>
      <p:sp>
        <p:nvSpPr>
          <p:cNvPr id="6" name="矩形 1">
            <a:extLst>
              <a:ext uri="{FF2B5EF4-FFF2-40B4-BE49-F238E27FC236}">
                <a16:creationId xmlns:a16="http://schemas.microsoft.com/office/drawing/2014/main" id="{89B793D1-431F-2D28-D976-F06A3DEED468}"/>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a:t>
            </a:r>
            <a:r>
              <a:rPr lang="zh-CN" altLang="en-US" sz="3200" dirty="0">
                <a:solidFill>
                  <a:srgbClr val="C00000"/>
                </a:solidFill>
                <a:latin typeface="华文行楷" panose="02010800040101010101" pitchFamily="2" charset="-122"/>
                <a:ea typeface="华文行楷" panose="02010800040101010101" pitchFamily="2" charset="-122"/>
              </a:rPr>
              <a:t>管理</a:t>
            </a:r>
            <a:r>
              <a:rPr lang="zh-CN" altLang="zh-CN" sz="3200" dirty="0">
                <a:solidFill>
                  <a:srgbClr val="C00000"/>
                </a:solidFill>
                <a:latin typeface="华文行楷" panose="02010800040101010101" pitchFamily="2" charset="-122"/>
                <a:ea typeface="华文行楷" panose="02010800040101010101" pitchFamily="2" charset="-122"/>
              </a:rPr>
              <a:t>属性</a:t>
            </a:r>
            <a:endParaRPr lang="zh-CN" altLang="en-US" sz="3200" dirty="0">
              <a:solidFill>
                <a:srgbClr val="C00000"/>
              </a:solidFill>
            </a:endParaRPr>
          </a:p>
        </p:txBody>
      </p:sp>
      <p:cxnSp>
        <p:nvCxnSpPr>
          <p:cNvPr id="7" name="直线连接符 6">
            <a:extLst>
              <a:ext uri="{FF2B5EF4-FFF2-40B4-BE49-F238E27FC236}">
                <a16:creationId xmlns:a16="http://schemas.microsoft.com/office/drawing/2014/main" id="{8CA92B51-D0CB-A4F5-1BF9-DD6B8E31303E}"/>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1">
            <a:extLst>
              <a:ext uri="{FF2B5EF4-FFF2-40B4-BE49-F238E27FC236}">
                <a16:creationId xmlns:a16="http://schemas.microsoft.com/office/drawing/2014/main" id="{862C261F-526A-B64E-CF25-081CD6FDB2F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91595F6C-FF82-3743-9262-8D8DD75FBDC8}" type="datetime1">
              <a:rPr lang="zh-CN" altLang="en-US" sz="1400"/>
              <a:pPr/>
              <a:t>2023/9/18</a:t>
            </a:fld>
            <a:endParaRPr lang="en-US" altLang="zh-CN" sz="1400"/>
          </a:p>
        </p:txBody>
      </p:sp>
      <p:sp>
        <p:nvSpPr>
          <p:cNvPr id="17411" name="矩形 2">
            <a:extLst>
              <a:ext uri="{FF2B5EF4-FFF2-40B4-BE49-F238E27FC236}">
                <a16:creationId xmlns:a16="http://schemas.microsoft.com/office/drawing/2014/main" id="{5AFBF85D-E620-3DF7-0F44-5463889E9F0C}"/>
              </a:ext>
            </a:extLst>
          </p:cNvPr>
          <p:cNvSpPr>
            <a:spLocks noChangeArrowheads="1"/>
          </p:cNvSpPr>
          <p:nvPr/>
        </p:nvSpPr>
        <p:spPr bwMode="auto">
          <a:xfrm>
            <a:off x="495300" y="1013541"/>
            <a:ext cx="4572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pPr>
            <a:r>
              <a:rPr lang="en-US" altLang="zh-CN" sz="2400" b="1" dirty="0">
                <a:latin typeface="Times New Roman" panose="02020603050405020304" pitchFamily="18" charset="0"/>
                <a:cs typeface="Times New Roman" panose="02020603050405020304" pitchFamily="18" charset="0"/>
              </a:rPr>
              <a:t>2</a:t>
            </a:r>
            <a:r>
              <a:rPr lang="zh-CN" altLang="zh-CN" sz="2400" b="1" dirty="0">
                <a:latin typeface="Times New Roman" panose="02020603050405020304" pitchFamily="18" charset="0"/>
                <a:cs typeface="Times New Roman" panose="02020603050405020304" pitchFamily="18" charset="0"/>
              </a:rPr>
              <a:t>）有效的激励策略</a:t>
            </a:r>
          </a:p>
        </p:txBody>
      </p:sp>
      <p:sp>
        <p:nvSpPr>
          <p:cNvPr id="4" name="矩形 3">
            <a:extLst>
              <a:ext uri="{FF2B5EF4-FFF2-40B4-BE49-F238E27FC236}">
                <a16:creationId xmlns:a16="http://schemas.microsoft.com/office/drawing/2014/main" id="{17BA1CD2-252A-0AD2-0066-D958DFAF6775}"/>
              </a:ext>
            </a:extLst>
          </p:cNvPr>
          <p:cNvSpPr/>
          <p:nvPr/>
        </p:nvSpPr>
        <p:spPr>
          <a:xfrm>
            <a:off x="1578768" y="1785065"/>
            <a:ext cx="9034463" cy="4129400"/>
          </a:xfrm>
          <a:prstGeom prst="rect">
            <a:avLst/>
          </a:prstGeom>
        </p:spPr>
        <p:txBody>
          <a:bodyPr wrap="squar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50000"/>
              </a:lnSpc>
              <a:spcBef>
                <a:spcPts val="1800"/>
              </a:spcBef>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为实现供应链协调一致的运行，必须调动合作企业积极性，这是供应链获取竞争力的管理上的制度保障。</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1800"/>
              </a:spcBef>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由于供应链上的每一个合作企业都有各自的利益诉求，因此不能指望每个企业家的道德水平和思想认识来保证供应链的协调运行，必须研究出适合供应链的激励机制，让合作伙伴能够具有主观上的意愿参与供应链并与之协同配合，这样才能获得持久的、事半功倍的效果。</a:t>
            </a:r>
            <a:endParaRPr lang="zh-CN" altLang="en-US" sz="2400" dirty="0"/>
          </a:p>
        </p:txBody>
      </p:sp>
      <p:sp>
        <p:nvSpPr>
          <p:cNvPr id="2" name="矩形 1">
            <a:extLst>
              <a:ext uri="{FF2B5EF4-FFF2-40B4-BE49-F238E27FC236}">
                <a16:creationId xmlns:a16="http://schemas.microsoft.com/office/drawing/2014/main" id="{6A72FC26-2A0E-4BFB-7C36-8892AAFFCD68}"/>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a:t>
            </a:r>
            <a:r>
              <a:rPr lang="zh-CN" altLang="en-US" sz="3200" dirty="0">
                <a:solidFill>
                  <a:srgbClr val="C00000"/>
                </a:solidFill>
                <a:latin typeface="华文行楷" panose="02010800040101010101" pitchFamily="2" charset="-122"/>
                <a:ea typeface="华文行楷" panose="02010800040101010101" pitchFamily="2" charset="-122"/>
              </a:rPr>
              <a:t>管理</a:t>
            </a:r>
            <a:r>
              <a:rPr lang="zh-CN" altLang="zh-CN" sz="3200" dirty="0">
                <a:solidFill>
                  <a:srgbClr val="C00000"/>
                </a:solidFill>
                <a:latin typeface="华文行楷" panose="02010800040101010101" pitchFamily="2" charset="-122"/>
                <a:ea typeface="华文行楷" panose="02010800040101010101" pitchFamily="2" charset="-122"/>
              </a:rPr>
              <a:t>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EF16DAD5-AF8A-D7C8-5105-8D6B1618DFB1}"/>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1">
            <a:extLst>
              <a:ext uri="{FF2B5EF4-FFF2-40B4-BE49-F238E27FC236}">
                <a16:creationId xmlns:a16="http://schemas.microsoft.com/office/drawing/2014/main" id="{AEC107B6-11B0-6F87-0974-9E00BB325C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812F8F0-5DB2-9046-9CF6-D4EC5DB80843}" type="datetime1">
              <a:rPr lang="zh-CN" altLang="en-US" sz="1400"/>
              <a:pPr/>
              <a:t>2023/9/18</a:t>
            </a:fld>
            <a:endParaRPr lang="en-US" altLang="zh-CN" sz="1400"/>
          </a:p>
        </p:txBody>
      </p:sp>
      <p:sp>
        <p:nvSpPr>
          <p:cNvPr id="18435" name="矩形 2">
            <a:extLst>
              <a:ext uri="{FF2B5EF4-FFF2-40B4-BE49-F238E27FC236}">
                <a16:creationId xmlns:a16="http://schemas.microsoft.com/office/drawing/2014/main" id="{D64A65A1-D164-238A-B23E-4938B013402E}"/>
              </a:ext>
            </a:extLst>
          </p:cNvPr>
          <p:cNvSpPr>
            <a:spLocks noChangeArrowheads="1"/>
          </p:cNvSpPr>
          <p:nvPr/>
        </p:nvSpPr>
        <p:spPr bwMode="auto">
          <a:xfrm>
            <a:off x="1600200" y="838201"/>
            <a:ext cx="4572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pPr>
            <a:r>
              <a:rPr lang="en-US" altLang="zh-CN" sz="2400" b="1">
                <a:latin typeface="Times New Roman" panose="02020603050405020304" pitchFamily="18" charset="0"/>
                <a:cs typeface="Times New Roman" panose="02020603050405020304" pitchFamily="18" charset="0"/>
              </a:rPr>
              <a:t>3</a:t>
            </a:r>
            <a:r>
              <a:rPr lang="zh-CN" altLang="zh-CN" sz="2400" b="1">
                <a:latin typeface="Times New Roman" panose="02020603050405020304" pitchFamily="18" charset="0"/>
                <a:cs typeface="Times New Roman" panose="02020603050405020304" pitchFamily="18" charset="0"/>
              </a:rPr>
              <a:t>）多角色整合者</a:t>
            </a:r>
          </a:p>
        </p:txBody>
      </p:sp>
      <p:sp>
        <p:nvSpPr>
          <p:cNvPr id="4" name="矩形 3">
            <a:extLst>
              <a:ext uri="{FF2B5EF4-FFF2-40B4-BE49-F238E27FC236}">
                <a16:creationId xmlns:a16="http://schemas.microsoft.com/office/drawing/2014/main" id="{DB21CF86-7DB3-4453-44D3-B7DB5676F32D}"/>
              </a:ext>
            </a:extLst>
          </p:cNvPr>
          <p:cNvSpPr/>
          <p:nvPr/>
        </p:nvSpPr>
        <p:spPr>
          <a:xfrm>
            <a:off x="985837" y="1434385"/>
            <a:ext cx="9906000" cy="4606454"/>
          </a:xfrm>
          <a:prstGeom prst="rect">
            <a:avLst/>
          </a:prstGeom>
        </p:spPr>
        <p:txBody>
          <a:bodyPr wrap="squar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nSpc>
                <a:spcPct val="150000"/>
              </a:lnSpc>
              <a:spcBef>
                <a:spcPts val="1200"/>
              </a:spcBef>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作为一个供应链运行的资源整合者（即核心企业），在供应链的运营管理上扮演的即是一个多角色的整合者，又是一个供应链的利益分配者。</a:t>
            </a:r>
            <a:endParaRPr lang="en-US" altLang="zh-CN" sz="2400" dirty="0">
              <a:latin typeface="Times New Roman" panose="02020603050405020304" pitchFamily="18" charset="0"/>
              <a:cs typeface="Times New Roman" panose="02020603050405020304" pitchFamily="18" charset="0"/>
            </a:endParaRPr>
          </a:p>
          <a:p>
            <a:pPr>
              <a:lnSpc>
                <a:spcPct val="150000"/>
              </a:lnSpc>
              <a:spcBef>
                <a:spcPts val="1200"/>
              </a:spcBef>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对于供应链的整合者来说，必须使供应链的参与者们有一个合理的、可预见的预期，即通过与本企业的供应链合作，他们能够获得预期的利益，使整个供应链取得帕累托改进。只有这样，才能保证这些参与者能够并愿意与供应链总目标协调一致，否则将会对供应链的协调性带来负面影响，最终削弱供应链的竞争力</a:t>
            </a:r>
            <a:endParaRPr lang="zh-CN" altLang="en-US" sz="2400" dirty="0"/>
          </a:p>
        </p:txBody>
      </p:sp>
      <p:sp>
        <p:nvSpPr>
          <p:cNvPr id="2" name="矩形 1">
            <a:extLst>
              <a:ext uri="{FF2B5EF4-FFF2-40B4-BE49-F238E27FC236}">
                <a16:creationId xmlns:a16="http://schemas.microsoft.com/office/drawing/2014/main" id="{7354B573-1E27-F301-190A-9F44A8B3D0F7}"/>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a:t>
            </a:r>
            <a:r>
              <a:rPr lang="zh-CN" altLang="en-US" sz="3200" dirty="0">
                <a:solidFill>
                  <a:srgbClr val="C00000"/>
                </a:solidFill>
                <a:latin typeface="华文行楷" panose="02010800040101010101" pitchFamily="2" charset="-122"/>
                <a:ea typeface="华文行楷" panose="02010800040101010101" pitchFamily="2" charset="-122"/>
              </a:rPr>
              <a:t>管理</a:t>
            </a:r>
            <a:r>
              <a:rPr lang="zh-CN" altLang="zh-CN" sz="3200" dirty="0">
                <a:solidFill>
                  <a:srgbClr val="C00000"/>
                </a:solidFill>
                <a:latin typeface="华文行楷" panose="02010800040101010101" pitchFamily="2" charset="-122"/>
                <a:ea typeface="华文行楷" panose="02010800040101010101" pitchFamily="2" charset="-122"/>
              </a:rPr>
              <a:t>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7EC40433-0599-A99F-583A-4B0638A45603}"/>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a:extLst>
              <a:ext uri="{FF2B5EF4-FFF2-40B4-BE49-F238E27FC236}">
                <a16:creationId xmlns:a16="http://schemas.microsoft.com/office/drawing/2014/main" id="{189AAB88-EB17-804B-086F-9009BCDFDD3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D29DA2CE-0A7E-4D44-A9BB-F2E1922A249B}" type="datetime1">
              <a:rPr lang="zh-CN" altLang="en-US" sz="1400"/>
              <a:pPr/>
              <a:t>2023/9/18</a:t>
            </a:fld>
            <a:endParaRPr lang="en-US" altLang="zh-CN" sz="1400"/>
          </a:p>
        </p:txBody>
      </p:sp>
      <p:sp>
        <p:nvSpPr>
          <p:cNvPr id="19459" name="矩形 2">
            <a:extLst>
              <a:ext uri="{FF2B5EF4-FFF2-40B4-BE49-F238E27FC236}">
                <a16:creationId xmlns:a16="http://schemas.microsoft.com/office/drawing/2014/main" id="{A56B65F0-BFE0-A0D1-CCF6-7E0477342E0C}"/>
              </a:ext>
            </a:extLst>
          </p:cNvPr>
          <p:cNvSpPr>
            <a:spLocks noChangeArrowheads="1"/>
          </p:cNvSpPr>
          <p:nvPr/>
        </p:nvSpPr>
        <p:spPr bwMode="auto">
          <a:xfrm>
            <a:off x="1752600" y="990600"/>
            <a:ext cx="3313728"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pPr>
            <a:r>
              <a:rPr lang="en-US" altLang="zh-CN" sz="2400" b="1">
                <a:latin typeface="Times New Roman" panose="02020603050405020304" pitchFamily="18" charset="0"/>
                <a:cs typeface="Times New Roman" panose="02020603050405020304" pitchFamily="18" charset="0"/>
              </a:rPr>
              <a:t>4</a:t>
            </a:r>
            <a:r>
              <a:rPr lang="zh-CN" altLang="zh-CN" sz="2400" b="1">
                <a:latin typeface="Times New Roman" panose="02020603050405020304" pitchFamily="18" charset="0"/>
                <a:cs typeface="Times New Roman" panose="02020603050405020304" pitchFamily="18" charset="0"/>
              </a:rPr>
              <a:t>）有利的产业政策</a:t>
            </a:r>
          </a:p>
        </p:txBody>
      </p:sp>
      <p:sp>
        <p:nvSpPr>
          <p:cNvPr id="4" name="矩形 3">
            <a:extLst>
              <a:ext uri="{FF2B5EF4-FFF2-40B4-BE49-F238E27FC236}">
                <a16:creationId xmlns:a16="http://schemas.microsoft.com/office/drawing/2014/main" id="{BCAA23FA-4625-82B7-8D91-83BA5E3464D3}"/>
              </a:ext>
            </a:extLst>
          </p:cNvPr>
          <p:cNvSpPr/>
          <p:nvPr/>
        </p:nvSpPr>
        <p:spPr>
          <a:xfrm>
            <a:off x="1152524" y="1715232"/>
            <a:ext cx="9477375" cy="3883755"/>
          </a:xfrm>
          <a:prstGeom prst="rect">
            <a:avLst/>
          </a:prstGeom>
        </p:spPr>
        <p:txBody>
          <a:bodyPr wrap="square">
            <a:spAutoFit/>
          </a:bodyPr>
          <a:lstStyle>
            <a:lvl1pPr marL="342900" indent="-3429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50000"/>
              </a:lnSpc>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在影响供应链竞争力的管理属性的因素上，除了供应链系统内的管理水平外，外部的宏观产业政策对于供应链竞争力的形成也有着重要影响。</a:t>
            </a:r>
            <a:endParaRPr lang="en-US" altLang="zh-CN"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zh-CN" altLang="zh-CN" sz="2400" dirty="0">
                <a:latin typeface="Times New Roman" panose="02020603050405020304" pitchFamily="18" charset="0"/>
                <a:cs typeface="Times New Roman" panose="02020603050405020304" pitchFamily="18" charset="0"/>
              </a:rPr>
              <a:t>宏观产业政策要有利于供应链企业的对社会资源的整合，在税收、融资、信息化、产业基础、甚至地理空间环境上，都要有良好的宏观环境，这样才能促进本地区企业的供应链的形成，通过供应链的竞争力带动本地区的经济发展。</a:t>
            </a:r>
            <a:endParaRPr lang="zh-CN" altLang="zh-CN" sz="2400" dirty="0">
              <a:latin typeface="宋体" panose="02010600030101010101" pitchFamily="2" charset="-122"/>
              <a:cs typeface="Courier New" panose="02070309020205020404" pitchFamily="49" charset="0"/>
            </a:endParaRPr>
          </a:p>
        </p:txBody>
      </p:sp>
      <p:sp>
        <p:nvSpPr>
          <p:cNvPr id="2" name="矩形 1">
            <a:extLst>
              <a:ext uri="{FF2B5EF4-FFF2-40B4-BE49-F238E27FC236}">
                <a16:creationId xmlns:a16="http://schemas.microsoft.com/office/drawing/2014/main" id="{FA5C3392-92EA-306F-9B15-280A48E917D1}"/>
              </a:ext>
            </a:extLst>
          </p:cNvPr>
          <p:cNvSpPr>
            <a:spLocks noChangeArrowheads="1"/>
          </p:cNvSpPr>
          <p:nvPr/>
        </p:nvSpPr>
        <p:spPr bwMode="auto">
          <a:xfrm>
            <a:off x="495300" y="128433"/>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3200" dirty="0">
                <a:solidFill>
                  <a:srgbClr val="C00000"/>
                </a:solidFill>
                <a:latin typeface="华文行楷" panose="02010800040101010101" pitchFamily="2" charset="-122"/>
                <a:ea typeface="华文行楷" panose="02010800040101010101" pitchFamily="2" charset="-122"/>
              </a:rPr>
              <a:t>影响供应链竞争力的</a:t>
            </a:r>
            <a:r>
              <a:rPr lang="zh-CN" altLang="en-US" sz="3200" dirty="0">
                <a:solidFill>
                  <a:srgbClr val="C00000"/>
                </a:solidFill>
                <a:latin typeface="华文行楷" panose="02010800040101010101" pitchFamily="2" charset="-122"/>
                <a:ea typeface="华文行楷" panose="02010800040101010101" pitchFamily="2" charset="-122"/>
              </a:rPr>
              <a:t>管理</a:t>
            </a:r>
            <a:r>
              <a:rPr lang="zh-CN" altLang="zh-CN" sz="3200" dirty="0">
                <a:solidFill>
                  <a:srgbClr val="C00000"/>
                </a:solidFill>
                <a:latin typeface="华文行楷" panose="02010800040101010101" pitchFamily="2" charset="-122"/>
                <a:ea typeface="华文行楷" panose="02010800040101010101" pitchFamily="2" charset="-122"/>
              </a:rPr>
              <a:t>属性</a:t>
            </a:r>
            <a:endParaRPr lang="zh-CN" altLang="en-US" sz="3200" dirty="0">
              <a:solidFill>
                <a:srgbClr val="C00000"/>
              </a:solidFill>
            </a:endParaRPr>
          </a:p>
        </p:txBody>
      </p:sp>
      <p:cxnSp>
        <p:nvCxnSpPr>
          <p:cNvPr id="3" name="直线连接符 2">
            <a:extLst>
              <a:ext uri="{FF2B5EF4-FFF2-40B4-BE49-F238E27FC236}">
                <a16:creationId xmlns:a16="http://schemas.microsoft.com/office/drawing/2014/main" id="{EDF9EC6B-0133-818F-23E6-9CF3E5574E9E}"/>
              </a:ext>
            </a:extLst>
          </p:cNvPr>
          <p:cNvCxnSpPr>
            <a:cxnSpLocks/>
          </p:cNvCxnSpPr>
          <p:nvPr/>
        </p:nvCxnSpPr>
        <p:spPr>
          <a:xfrm>
            <a:off x="185737" y="818279"/>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二、供应链竞争力的影响因素</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bg1"/>
                </a:solidFill>
                <a:latin typeface="Microsoft YaHei" panose="020B0503020204020204" pitchFamily="34" charset="-122"/>
                <a:ea typeface="Microsoft YaHei" panose="020B0503020204020204" pitchFamily="34" charset="-122"/>
              </a:rPr>
              <a:t>三、供应链体系的构成</a:t>
            </a:r>
          </a:p>
        </p:txBody>
      </p:sp>
      <p:sp>
        <p:nvSpPr>
          <p:cNvPr id="3" name="圆角矩形 2">
            <a:extLst>
              <a:ext uri="{FF2B5EF4-FFF2-40B4-BE49-F238E27FC236}">
                <a16:creationId xmlns:a16="http://schemas.microsoft.com/office/drawing/2014/main" id="{05F65D38-E307-BDBE-6331-9F06E8DBAF7F}"/>
              </a:ext>
            </a:extLst>
          </p:cNvPr>
          <p:cNvSpPr/>
          <p:nvPr/>
        </p:nvSpPr>
        <p:spPr>
          <a:xfrm>
            <a:off x="5791200" y="2094152"/>
            <a:ext cx="4591050" cy="6143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一、上次课复习</a:t>
            </a:r>
          </a:p>
        </p:txBody>
      </p:sp>
    </p:spTree>
    <p:extLst>
      <p:ext uri="{BB962C8B-B14F-4D97-AF65-F5344CB8AC3E}">
        <p14:creationId xmlns:p14="http://schemas.microsoft.com/office/powerpoint/2010/main" val="2820218592"/>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7BEE37B-8951-DAB4-A048-5B3A75412501}"/>
              </a:ext>
            </a:extLst>
          </p:cNvPr>
          <p:cNvGrpSpPr/>
          <p:nvPr/>
        </p:nvGrpSpPr>
        <p:grpSpPr>
          <a:xfrm>
            <a:off x="0" y="1685925"/>
            <a:ext cx="3900487" cy="2757487"/>
            <a:chOff x="0" y="1685925"/>
            <a:chExt cx="3900487" cy="2757487"/>
          </a:xfrm>
        </p:grpSpPr>
        <p:sp>
          <p:nvSpPr>
            <p:cNvPr id="5" name="矩形 4">
              <a:extLst>
                <a:ext uri="{FF2B5EF4-FFF2-40B4-BE49-F238E27FC236}">
                  <a16:creationId xmlns:a16="http://schemas.microsoft.com/office/drawing/2014/main" id="{587035E2-26F7-1E63-81AD-7906B8838047}"/>
                </a:ext>
              </a:extLst>
            </p:cNvPr>
            <p:cNvSpPr/>
            <p:nvPr/>
          </p:nvSpPr>
          <p:spPr>
            <a:xfrm>
              <a:off x="0" y="1685925"/>
              <a:ext cx="2614613" cy="2757487"/>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三角形 5">
              <a:extLst>
                <a:ext uri="{FF2B5EF4-FFF2-40B4-BE49-F238E27FC236}">
                  <a16:creationId xmlns:a16="http://schemas.microsoft.com/office/drawing/2014/main" id="{38414270-C571-BA28-3A2C-4F622F2836BD}"/>
                </a:ext>
              </a:extLst>
            </p:cNvPr>
            <p:cNvSpPr/>
            <p:nvPr/>
          </p:nvSpPr>
          <p:spPr>
            <a:xfrm rot="5400000">
              <a:off x="1878806" y="2421732"/>
              <a:ext cx="2757487" cy="1285874"/>
            </a:xfrm>
            <a:prstGeom prst="triangle">
              <a:avLst>
                <a:gd name="adj" fmla="val 47585"/>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文本框 7">
            <a:extLst>
              <a:ext uri="{FF2B5EF4-FFF2-40B4-BE49-F238E27FC236}">
                <a16:creationId xmlns:a16="http://schemas.microsoft.com/office/drawing/2014/main" id="{860A5316-45FB-D620-79AE-929181D72A98}"/>
              </a:ext>
            </a:extLst>
          </p:cNvPr>
          <p:cNvSpPr txBox="1"/>
          <p:nvPr/>
        </p:nvSpPr>
        <p:spPr>
          <a:xfrm>
            <a:off x="1914525" y="2741502"/>
            <a:ext cx="1107996" cy="646331"/>
          </a:xfrm>
          <a:prstGeom prst="rect">
            <a:avLst/>
          </a:prstGeom>
          <a:noFill/>
        </p:spPr>
        <p:txBody>
          <a:bodyPr wrap="none" rtlCol="0">
            <a:spAutoFit/>
          </a:bodyPr>
          <a:lstStyle/>
          <a:p>
            <a:r>
              <a:rPr kumimoji="1" lang="zh-CN" altLang="en-US" sz="3600" b="1" dirty="0">
                <a:latin typeface="Microsoft YaHei" panose="020B0503020204020204" pitchFamily="34" charset="-122"/>
                <a:ea typeface="Microsoft YaHei" panose="020B0503020204020204" pitchFamily="34" charset="-122"/>
              </a:rPr>
              <a:t>目录</a:t>
            </a:r>
          </a:p>
        </p:txBody>
      </p:sp>
      <p:sp>
        <p:nvSpPr>
          <p:cNvPr id="9" name="圆角矩形 8">
            <a:extLst>
              <a:ext uri="{FF2B5EF4-FFF2-40B4-BE49-F238E27FC236}">
                <a16:creationId xmlns:a16="http://schemas.microsoft.com/office/drawing/2014/main" id="{247CA2ED-51A5-2699-9B9A-E23D0CE237DA}"/>
              </a:ext>
            </a:extLst>
          </p:cNvPr>
          <p:cNvSpPr/>
          <p:nvPr/>
        </p:nvSpPr>
        <p:spPr>
          <a:xfrm>
            <a:off x="5638800" y="1941752"/>
            <a:ext cx="4591050" cy="614362"/>
          </a:xfrm>
          <a:prstGeom prst="roundRect">
            <a:avLst/>
          </a:prstGeom>
          <a:solidFill>
            <a:srgbClr val="C53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Microsoft YaHei" panose="020B0503020204020204" pitchFamily="34" charset="-122"/>
                <a:ea typeface="Microsoft YaHei" panose="020B0503020204020204" pitchFamily="34" charset="-122"/>
              </a:rPr>
              <a:t>一、上次课复习</a:t>
            </a:r>
          </a:p>
        </p:txBody>
      </p:sp>
      <p:sp>
        <p:nvSpPr>
          <p:cNvPr id="10" name="圆角矩形 9">
            <a:extLst>
              <a:ext uri="{FF2B5EF4-FFF2-40B4-BE49-F238E27FC236}">
                <a16:creationId xmlns:a16="http://schemas.microsoft.com/office/drawing/2014/main" id="{A9AB3F69-A64E-F8AE-67A3-55E9FA0C0265}"/>
              </a:ext>
            </a:extLst>
          </p:cNvPr>
          <p:cNvSpPr/>
          <p:nvPr/>
        </p:nvSpPr>
        <p:spPr>
          <a:xfrm>
            <a:off x="5638800" y="3064667"/>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二、供应链竞争力</a:t>
            </a:r>
          </a:p>
        </p:txBody>
      </p:sp>
      <p:sp>
        <p:nvSpPr>
          <p:cNvPr id="2" name="圆角矩形 1">
            <a:extLst>
              <a:ext uri="{FF2B5EF4-FFF2-40B4-BE49-F238E27FC236}">
                <a16:creationId xmlns:a16="http://schemas.microsoft.com/office/drawing/2014/main" id="{867FE1B2-F438-AE36-7999-790888966945}"/>
              </a:ext>
            </a:extLst>
          </p:cNvPr>
          <p:cNvSpPr/>
          <p:nvPr/>
        </p:nvSpPr>
        <p:spPr>
          <a:xfrm>
            <a:off x="5747607" y="4247959"/>
            <a:ext cx="4591050" cy="614362"/>
          </a:xfrm>
          <a:prstGeom prst="round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solidFill>
                  <a:schemeClr val="tx1"/>
                </a:solidFill>
                <a:latin typeface="Microsoft YaHei" panose="020B0503020204020204" pitchFamily="34" charset="-122"/>
                <a:ea typeface="Microsoft YaHei" panose="020B0503020204020204" pitchFamily="34" charset="-122"/>
              </a:rPr>
              <a:t>三、供应链管理体系组成要素</a:t>
            </a:r>
          </a:p>
        </p:txBody>
      </p:sp>
    </p:spTree>
    <p:extLst>
      <p:ext uri="{BB962C8B-B14F-4D97-AF65-F5344CB8AC3E}">
        <p14:creationId xmlns:p14="http://schemas.microsoft.com/office/powerpoint/2010/main" val="3444317836"/>
      </p:ext>
    </p:extLst>
  </p:cSld>
  <p:clrMapOvr>
    <a:masterClrMapping/>
  </p:clrMapOvr>
  <mc:AlternateContent xmlns:mc="http://schemas.openxmlformats.org/markup-compatibility/2006" xmlns:p14="http://schemas.microsoft.com/office/powerpoint/2010/main">
    <mc:Choice Requires="p14">
      <p:transition spd="slow" p14:dur="2000" advTm="105075"/>
    </mc:Choice>
    <mc:Fallback xmlns="">
      <p:transition spd="slow" advTm="1050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A747435-E4AB-DFC2-F9D4-7B5FB24FEECB}"/>
              </a:ext>
            </a:extLst>
          </p:cNvPr>
          <p:cNvSpPr>
            <a:spLocks noGrp="1"/>
          </p:cNvSpPr>
          <p:nvPr>
            <p:ph type="title" idx="4294967295"/>
          </p:nvPr>
        </p:nvSpPr>
        <p:spPr>
          <a:xfrm>
            <a:off x="573088" y="205504"/>
            <a:ext cx="8839200" cy="685800"/>
          </a:xfrm>
        </p:spPr>
        <p:txBody>
          <a:bodyPr/>
          <a:lstStyle/>
          <a:p>
            <a:pPr eaLnBrk="1" hangingPunct="1"/>
            <a:r>
              <a:rPr lang="zh-CN" altLang="en-US" sz="3200" dirty="0">
                <a:solidFill>
                  <a:srgbClr val="C00000"/>
                </a:solidFill>
                <a:latin typeface="华文行楷" panose="02010800040101010101" pitchFamily="2" charset="-122"/>
                <a:ea typeface="华文行楷" panose="02010800040101010101" pitchFamily="2" charset="-122"/>
              </a:rPr>
              <a:t>供应链管理与传统管理模式的区别</a:t>
            </a:r>
          </a:p>
        </p:txBody>
      </p:sp>
      <p:sp>
        <p:nvSpPr>
          <p:cNvPr id="21507" name="内容占位符 2">
            <a:extLst>
              <a:ext uri="{FF2B5EF4-FFF2-40B4-BE49-F238E27FC236}">
                <a16:creationId xmlns:a16="http://schemas.microsoft.com/office/drawing/2014/main" id="{BFD0FA49-29D2-0D97-ED55-66B3AE48E51A}"/>
              </a:ext>
            </a:extLst>
          </p:cNvPr>
          <p:cNvSpPr>
            <a:spLocks noGrp="1"/>
          </p:cNvSpPr>
          <p:nvPr>
            <p:ph idx="4294967295"/>
          </p:nvPr>
        </p:nvSpPr>
        <p:spPr>
          <a:xfrm>
            <a:off x="721518" y="1207652"/>
            <a:ext cx="10748963" cy="990600"/>
          </a:xfrm>
        </p:spPr>
        <p:txBody>
          <a:bodyPr/>
          <a:lstStyle/>
          <a:p>
            <a:pPr algn="ctr" eaLnBrk="1" hangingPunct="1"/>
            <a:r>
              <a:rPr lang="zh-CN" altLang="en-US" dirty="0"/>
              <a:t>从</a:t>
            </a:r>
            <a:r>
              <a:rPr lang="zh-CN" altLang="zh-CN" dirty="0"/>
              <a:t>管理对象、协调关系和管理的驱动力来源三个方面</a:t>
            </a:r>
            <a:r>
              <a:rPr lang="zh-CN" altLang="en-US" dirty="0"/>
              <a:t>的</a:t>
            </a:r>
            <a:r>
              <a:rPr lang="zh-CN" altLang="zh-CN" dirty="0"/>
              <a:t>简单对比</a:t>
            </a:r>
            <a:endParaRPr lang="en-US" altLang="zh-CN" sz="2400" dirty="0">
              <a:latin typeface="Calibri" panose="020F0502020204030204" pitchFamily="34" charset="0"/>
            </a:endParaRPr>
          </a:p>
        </p:txBody>
      </p:sp>
      <p:sp>
        <p:nvSpPr>
          <p:cNvPr id="21508" name="日期占位符 2">
            <a:extLst>
              <a:ext uri="{FF2B5EF4-FFF2-40B4-BE49-F238E27FC236}">
                <a16:creationId xmlns:a16="http://schemas.microsoft.com/office/drawing/2014/main" id="{DF476486-2891-5448-9FE1-0777849BF73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996A532B-8845-3A4B-97CE-AD6A332CF5D9}" type="datetime1">
              <a:rPr lang="zh-CN" altLang="en-US" sz="1400"/>
              <a:pPr/>
              <a:t>2023/9/18</a:t>
            </a:fld>
            <a:endParaRPr lang="en-US" altLang="zh-CN" sz="1400"/>
          </a:p>
        </p:txBody>
      </p:sp>
      <p:graphicFrame>
        <p:nvGraphicFramePr>
          <p:cNvPr id="2" name="表格 1">
            <a:extLst>
              <a:ext uri="{FF2B5EF4-FFF2-40B4-BE49-F238E27FC236}">
                <a16:creationId xmlns:a16="http://schemas.microsoft.com/office/drawing/2014/main" id="{65CC0220-ADB3-A58B-C977-28ACA9B2C35F}"/>
              </a:ext>
            </a:extLst>
          </p:cNvPr>
          <p:cNvGraphicFramePr>
            <a:graphicFrameLocks noGrp="1"/>
          </p:cNvGraphicFramePr>
          <p:nvPr>
            <p:extLst>
              <p:ext uri="{D42A27DB-BD31-4B8C-83A1-F6EECF244321}">
                <p14:modId xmlns:p14="http://schemas.microsoft.com/office/powerpoint/2010/main" val="3242871237"/>
              </p:ext>
            </p:extLst>
          </p:nvPr>
        </p:nvGraphicFramePr>
        <p:xfrm>
          <a:off x="1211264" y="2198254"/>
          <a:ext cx="9875836" cy="3452094"/>
        </p:xfrm>
        <a:graphic>
          <a:graphicData uri="http://schemas.openxmlformats.org/drawingml/2006/table">
            <a:tbl>
              <a:tblPr/>
              <a:tblGrid>
                <a:gridCol w="2771796">
                  <a:extLst>
                    <a:ext uri="{9D8B030D-6E8A-4147-A177-3AD203B41FA5}">
                      <a16:colId xmlns:a16="http://schemas.microsoft.com/office/drawing/2014/main" val="1454183792"/>
                    </a:ext>
                  </a:extLst>
                </a:gridCol>
                <a:gridCol w="3552020">
                  <a:extLst>
                    <a:ext uri="{9D8B030D-6E8A-4147-A177-3AD203B41FA5}">
                      <a16:colId xmlns:a16="http://schemas.microsoft.com/office/drawing/2014/main" val="977109441"/>
                    </a:ext>
                  </a:extLst>
                </a:gridCol>
                <a:gridCol w="3552020">
                  <a:extLst>
                    <a:ext uri="{9D8B030D-6E8A-4147-A177-3AD203B41FA5}">
                      <a16:colId xmlns:a16="http://schemas.microsoft.com/office/drawing/2014/main" val="3509398861"/>
                    </a:ext>
                  </a:extLst>
                </a:gridCol>
              </a:tblGrid>
              <a:tr h="88100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en-US"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 </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传统的企业管理</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zh-CN"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供应链管理</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0000"/>
                    </a:solidFill>
                  </a:tcPr>
                </a:tc>
                <a:extLst>
                  <a:ext uri="{0D108BD9-81ED-4DB2-BD59-A6C34878D82A}">
                    <a16:rowId xmlns:a16="http://schemas.microsoft.com/office/drawing/2014/main" val="846449969"/>
                  </a:ext>
                </a:extLst>
              </a:tr>
              <a:tr h="84504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管理对象</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单一企业</a:t>
                      </a:r>
                      <a:endParaRPr kumimoji="0" lang="zh-CN" altLang="zh-CN" sz="2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围绕核心企业的企业群</a:t>
                      </a:r>
                      <a:endParaRPr kumimoji="0" lang="zh-CN" altLang="zh-CN" sz="2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3592273774"/>
                  </a:ext>
                </a:extLst>
              </a:tr>
              <a:tr h="86302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协调关系</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a:ln>
                            <a:noFill/>
                          </a:ln>
                          <a:solidFill>
                            <a:schemeClr val="tx1"/>
                          </a:solidFill>
                          <a:effectLst/>
                          <a:latin typeface="Arial" panose="020B0604020202020204" pitchFamily="34" charset="0"/>
                          <a:ea typeface="宋体" panose="02010600030101010101" pitchFamily="2" charset="-122"/>
                        </a:rPr>
                        <a:t>协调企业内部各部门之间的关系</a:t>
                      </a:r>
                      <a:endParaRPr kumimoji="0" lang="zh-CN" altLang="zh-CN" sz="2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协调企业与企业之间的关系</a:t>
                      </a:r>
                      <a:endParaRPr kumimoji="0" lang="zh-CN" altLang="zh-CN" sz="2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3816327854"/>
                  </a:ext>
                </a:extLst>
              </a:tr>
              <a:tr h="86302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1" i="0" u="none" strike="noStrike" cap="none" normalizeH="0" baseline="0" dirty="0">
                          <a:ln>
                            <a:noFill/>
                          </a:ln>
                          <a:solidFill>
                            <a:schemeClr val="bg1"/>
                          </a:solidFill>
                          <a:effectLst/>
                          <a:latin typeface="Arial" panose="020B0604020202020204" pitchFamily="34" charset="0"/>
                          <a:ea typeface="宋体" panose="02010600030101010101" pitchFamily="2" charset="-122"/>
                        </a:rPr>
                        <a:t>管理驱动力来源</a:t>
                      </a:r>
                      <a:endParaRPr kumimoji="0" lang="zh-CN" altLang="zh-CN" sz="2200" b="1"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00000"/>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依靠自上而下的行政权力</a:t>
                      </a:r>
                      <a:endParaRPr kumimoji="0" lang="zh-CN" altLang="zh-CN" sz="2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2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依靠利益共享的整合管理</a:t>
                      </a:r>
                      <a:endParaRPr kumimoji="0" lang="zh-CN" altLang="zh-CN" sz="2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endParaRPr>
                    </a:p>
                  </a:txBody>
                  <a:tcPr marL="68567" marR="68567"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3041574705"/>
                  </a:ext>
                </a:extLst>
              </a:tr>
            </a:tbl>
          </a:graphicData>
        </a:graphic>
      </p:graphicFrame>
      <p:cxnSp>
        <p:nvCxnSpPr>
          <p:cNvPr id="5" name="直线连接符 4">
            <a:extLst>
              <a:ext uri="{FF2B5EF4-FFF2-40B4-BE49-F238E27FC236}">
                <a16:creationId xmlns:a16="http://schemas.microsoft.com/office/drawing/2014/main" id="{82813AC0-64A4-BB9F-5A11-7FB87D433D59}"/>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9F6CFE3-5B7B-DC13-66F7-F7FFBC856946}"/>
              </a:ext>
            </a:extLst>
          </p:cNvPr>
          <p:cNvSpPr>
            <a:spLocks noGrp="1"/>
          </p:cNvSpPr>
          <p:nvPr>
            <p:ph type="title" idx="4294967295"/>
          </p:nvPr>
        </p:nvSpPr>
        <p:spPr>
          <a:xfrm>
            <a:off x="481013" y="170579"/>
            <a:ext cx="8839200" cy="685800"/>
          </a:xfrm>
        </p:spPr>
        <p:txBody>
          <a:bodyPr/>
          <a:lstStyle/>
          <a:p>
            <a:pPr eaLnBrk="1" hangingPunct="1"/>
            <a:r>
              <a:rPr lang="zh-CN" altLang="en-US" sz="3200" dirty="0">
                <a:solidFill>
                  <a:srgbClr val="C00000"/>
                </a:solidFill>
                <a:latin typeface="华文行楷" panose="02010800040101010101" pitchFamily="2" charset="-122"/>
                <a:ea typeface="华文行楷" panose="02010800040101010101" pitchFamily="2" charset="-122"/>
              </a:rPr>
              <a:t>供应链管理与传统管理模式的区别</a:t>
            </a:r>
          </a:p>
        </p:txBody>
      </p:sp>
      <p:sp>
        <p:nvSpPr>
          <p:cNvPr id="22531" name="内容占位符 2">
            <a:extLst>
              <a:ext uri="{FF2B5EF4-FFF2-40B4-BE49-F238E27FC236}">
                <a16:creationId xmlns:a16="http://schemas.microsoft.com/office/drawing/2014/main" id="{7ED17393-2807-A0FC-6710-EA8AF8030418}"/>
              </a:ext>
            </a:extLst>
          </p:cNvPr>
          <p:cNvSpPr>
            <a:spLocks noGrp="1"/>
          </p:cNvSpPr>
          <p:nvPr>
            <p:ph idx="4294967295"/>
          </p:nvPr>
        </p:nvSpPr>
        <p:spPr>
          <a:xfrm>
            <a:off x="1766093" y="2180508"/>
            <a:ext cx="8355013" cy="3786188"/>
          </a:xfrm>
        </p:spPr>
        <p:txBody>
          <a:bodyPr/>
          <a:lstStyle/>
          <a:p>
            <a:pPr eaLnBrk="1" hangingPunct="1"/>
            <a:r>
              <a:rPr lang="zh-CN" altLang="en-US" dirty="0"/>
              <a:t>供应链管理把供应链中所有节点企业看作一个整体 </a:t>
            </a:r>
            <a:endParaRPr lang="zh-CN" altLang="en-US" b="1" dirty="0"/>
          </a:p>
          <a:p>
            <a:pPr eaLnBrk="1" hangingPunct="1"/>
            <a:r>
              <a:rPr lang="zh-CN" altLang="en-US" dirty="0"/>
              <a:t>供应链管理强调和依赖战略管理</a:t>
            </a:r>
            <a:endParaRPr lang="zh-CN" altLang="en-US" dirty="0">
              <a:latin typeface="Calibri" panose="020F0502020204030204" pitchFamily="34" charset="0"/>
            </a:endParaRPr>
          </a:p>
          <a:p>
            <a:pPr eaLnBrk="1" hangingPunct="1"/>
            <a:r>
              <a:rPr lang="zh-CN" altLang="en-US" dirty="0"/>
              <a:t>对所有相关企业采用集成的管理思想和方法 </a:t>
            </a:r>
            <a:endParaRPr lang="zh-CN" altLang="en-US" b="1" dirty="0"/>
          </a:p>
          <a:p>
            <a:pPr eaLnBrk="1" hangingPunct="1"/>
            <a:r>
              <a:rPr lang="zh-CN" altLang="en-US" dirty="0"/>
              <a:t>强调在企业间建立合作伙伴关系 </a:t>
            </a:r>
            <a:endParaRPr lang="zh-CN" altLang="en-US" b="1" dirty="0"/>
          </a:p>
          <a:p>
            <a:pPr eaLnBrk="1" hangingPunct="1"/>
            <a:r>
              <a:rPr lang="zh-CN" altLang="en-US" dirty="0"/>
              <a:t>供应链管理的协调与激励机制</a:t>
            </a:r>
          </a:p>
          <a:p>
            <a:pPr eaLnBrk="1" hangingPunct="1"/>
            <a:endParaRPr lang="en-US" altLang="zh-CN" dirty="0">
              <a:latin typeface="Calibri" panose="020F0502020204030204" pitchFamily="34" charset="0"/>
            </a:endParaRPr>
          </a:p>
        </p:txBody>
      </p:sp>
      <p:sp>
        <p:nvSpPr>
          <p:cNvPr id="22532" name="日期占位符 2">
            <a:extLst>
              <a:ext uri="{FF2B5EF4-FFF2-40B4-BE49-F238E27FC236}">
                <a16:creationId xmlns:a16="http://schemas.microsoft.com/office/drawing/2014/main" id="{C348B88B-5DCE-1019-9164-67D758A90AC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56D88D0-CB07-F74C-9AD1-2DC0E0796674}" type="datetime1">
              <a:rPr lang="zh-CN" altLang="en-US" sz="1400"/>
              <a:pPr/>
              <a:t>2023/9/18</a:t>
            </a:fld>
            <a:endParaRPr lang="en-US" altLang="zh-CN" sz="1400"/>
          </a:p>
        </p:txBody>
      </p:sp>
      <p:sp>
        <p:nvSpPr>
          <p:cNvPr id="2" name="矩形 1">
            <a:extLst>
              <a:ext uri="{FF2B5EF4-FFF2-40B4-BE49-F238E27FC236}">
                <a16:creationId xmlns:a16="http://schemas.microsoft.com/office/drawing/2014/main" id="{4B9EB588-2F4F-906A-6C3D-BD162F80AE7C}"/>
              </a:ext>
            </a:extLst>
          </p:cNvPr>
          <p:cNvSpPr/>
          <p:nvPr/>
        </p:nvSpPr>
        <p:spPr>
          <a:xfrm>
            <a:off x="1974851" y="1249363"/>
            <a:ext cx="5110163" cy="584200"/>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a:latin typeface="Times New Roman" panose="02020603050405020304" pitchFamily="18" charset="0"/>
                <a:cs typeface="Times New Roman" panose="02020603050405020304" pitchFamily="18" charset="0"/>
              </a:rPr>
              <a:t>供应链管理所具有的特点：</a:t>
            </a:r>
            <a:endParaRPr lang="zh-CN" altLang="en-US" sz="3200"/>
          </a:p>
        </p:txBody>
      </p:sp>
      <p:cxnSp>
        <p:nvCxnSpPr>
          <p:cNvPr id="3" name="直线连接符 2">
            <a:extLst>
              <a:ext uri="{FF2B5EF4-FFF2-40B4-BE49-F238E27FC236}">
                <a16:creationId xmlns:a16="http://schemas.microsoft.com/office/drawing/2014/main" id="{F9C4863B-DC02-FD30-9584-355903500D5D}"/>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6">
            <a:extLst>
              <a:ext uri="{FF2B5EF4-FFF2-40B4-BE49-F238E27FC236}">
                <a16:creationId xmlns:a16="http://schemas.microsoft.com/office/drawing/2014/main" id="{79A88C69-8519-4C6E-8770-565C462C9371}"/>
              </a:ext>
            </a:extLst>
          </p:cNvPr>
          <p:cNvSpPr>
            <a:spLocks noChangeArrowheads="1"/>
          </p:cNvSpPr>
          <p:nvPr/>
        </p:nvSpPr>
        <p:spPr bwMode="auto">
          <a:xfrm>
            <a:off x="1981200" y="1093789"/>
            <a:ext cx="6477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zh-CN" b="1"/>
              <a:t>供应链管理架构的</a:t>
            </a:r>
            <a:r>
              <a:rPr lang="en-US" altLang="zh-CN" b="1"/>
              <a:t>SCOR</a:t>
            </a:r>
            <a:r>
              <a:rPr lang="zh-CN" altLang="zh-CN" b="1"/>
              <a:t>模型</a:t>
            </a:r>
            <a:endParaRPr lang="zh-CN" altLang="en-US" sz="1600"/>
          </a:p>
        </p:txBody>
      </p:sp>
      <p:sp>
        <p:nvSpPr>
          <p:cNvPr id="23555" name="日期占位符 2">
            <a:extLst>
              <a:ext uri="{FF2B5EF4-FFF2-40B4-BE49-F238E27FC236}">
                <a16:creationId xmlns:a16="http://schemas.microsoft.com/office/drawing/2014/main" id="{B8FC3D1F-1426-90D1-9CA3-45551360EFA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3FDA05D1-B539-7647-A079-D1CFAED7CF8E}" type="datetime1">
              <a:rPr lang="zh-CN" altLang="en-US" sz="1400"/>
              <a:pPr/>
              <a:t>2023/9/18</a:t>
            </a:fld>
            <a:endParaRPr lang="en-US" altLang="zh-CN" sz="1400"/>
          </a:p>
        </p:txBody>
      </p:sp>
      <p:sp>
        <p:nvSpPr>
          <p:cNvPr id="2" name="矩形 1">
            <a:extLst>
              <a:ext uri="{FF2B5EF4-FFF2-40B4-BE49-F238E27FC236}">
                <a16:creationId xmlns:a16="http://schemas.microsoft.com/office/drawing/2014/main" id="{87F1073F-BBB8-CF5C-A36D-7E91116E0B0A}"/>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grpSp>
        <p:nvGrpSpPr>
          <p:cNvPr id="23557" name="组合 34">
            <a:extLst>
              <a:ext uri="{FF2B5EF4-FFF2-40B4-BE49-F238E27FC236}">
                <a16:creationId xmlns:a16="http://schemas.microsoft.com/office/drawing/2014/main" id="{CAB4E262-3F14-13DC-E70C-C976F47C0E87}"/>
              </a:ext>
            </a:extLst>
          </p:cNvPr>
          <p:cNvGrpSpPr>
            <a:grpSpLocks/>
          </p:cNvGrpSpPr>
          <p:nvPr/>
        </p:nvGrpSpPr>
        <p:grpSpPr bwMode="auto">
          <a:xfrm>
            <a:off x="1981200" y="1905000"/>
            <a:ext cx="8077200" cy="3657600"/>
            <a:chOff x="0" y="0"/>
            <a:chExt cx="4949800" cy="2416175"/>
          </a:xfrm>
        </p:grpSpPr>
        <p:grpSp>
          <p:nvGrpSpPr>
            <p:cNvPr id="23558" name="组合 35">
              <a:extLst>
                <a:ext uri="{FF2B5EF4-FFF2-40B4-BE49-F238E27FC236}">
                  <a16:creationId xmlns:a16="http://schemas.microsoft.com/office/drawing/2014/main" id="{241AAD71-E9D7-7E55-3821-28F4A1F2A680}"/>
                </a:ext>
              </a:extLst>
            </p:cNvPr>
            <p:cNvGrpSpPr>
              <a:grpSpLocks/>
            </p:cNvGrpSpPr>
            <p:nvPr/>
          </p:nvGrpSpPr>
          <p:grpSpPr bwMode="auto">
            <a:xfrm>
              <a:off x="0" y="0"/>
              <a:ext cx="4949800" cy="2416175"/>
              <a:chOff x="0" y="0"/>
              <a:chExt cx="4949800" cy="2416175"/>
            </a:xfrm>
          </p:grpSpPr>
          <p:pic>
            <p:nvPicPr>
              <p:cNvPr id="23577" name="图片 54">
                <a:extLst>
                  <a:ext uri="{FF2B5EF4-FFF2-40B4-BE49-F238E27FC236}">
                    <a16:creationId xmlns:a16="http://schemas.microsoft.com/office/drawing/2014/main" id="{417F22F2-0679-4CE7-D1E1-DF32EC4AB3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0"/>
                <a:ext cx="4365625"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椭圆 55">
                <a:extLst>
                  <a:ext uri="{FF2B5EF4-FFF2-40B4-BE49-F238E27FC236}">
                    <a16:creationId xmlns:a16="http://schemas.microsoft.com/office/drawing/2014/main" id="{677439C2-335A-DEBD-8EFF-687332802101}"/>
                  </a:ext>
                </a:extLst>
              </p:cNvPr>
              <p:cNvSpPr/>
              <p:nvPr/>
            </p:nvSpPr>
            <p:spPr>
              <a:xfrm>
                <a:off x="2102303" y="0"/>
                <a:ext cx="644019" cy="260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计划</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7" name="椭圆 56">
                <a:extLst>
                  <a:ext uri="{FF2B5EF4-FFF2-40B4-BE49-F238E27FC236}">
                    <a16:creationId xmlns:a16="http://schemas.microsoft.com/office/drawing/2014/main" id="{BFB3CA06-4ADA-560B-9731-DE4C9307A60E}"/>
                  </a:ext>
                </a:extLst>
              </p:cNvPr>
              <p:cNvSpPr/>
              <p:nvPr/>
            </p:nvSpPr>
            <p:spPr>
              <a:xfrm>
                <a:off x="1575025" y="641796"/>
                <a:ext cx="596349" cy="26322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采购</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8" name="椭圆 57">
                <a:extLst>
                  <a:ext uri="{FF2B5EF4-FFF2-40B4-BE49-F238E27FC236}">
                    <a16:creationId xmlns:a16="http://schemas.microsoft.com/office/drawing/2014/main" id="{08207116-A55A-78CD-6FDC-0A74B8479E13}"/>
                  </a:ext>
                </a:extLst>
              </p:cNvPr>
              <p:cNvSpPr/>
              <p:nvPr/>
            </p:nvSpPr>
            <p:spPr>
              <a:xfrm>
                <a:off x="2111059" y="654381"/>
                <a:ext cx="644992" cy="260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生产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9" name="椭圆 58">
                <a:extLst>
                  <a:ext uri="{FF2B5EF4-FFF2-40B4-BE49-F238E27FC236}">
                    <a16:creationId xmlns:a16="http://schemas.microsoft.com/office/drawing/2014/main" id="{749F3704-0FC9-9AE8-1939-C7CBD376C1CE}"/>
                  </a:ext>
                </a:extLst>
              </p:cNvPr>
              <p:cNvSpPr/>
              <p:nvPr/>
            </p:nvSpPr>
            <p:spPr>
              <a:xfrm>
                <a:off x="1568215" y="850486"/>
                <a:ext cx="622616" cy="26112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60" name="椭圆 59">
                <a:extLst>
                  <a:ext uri="{FF2B5EF4-FFF2-40B4-BE49-F238E27FC236}">
                    <a16:creationId xmlns:a16="http://schemas.microsoft.com/office/drawing/2014/main" id="{A59F213D-B175-6403-9FA8-AB29C5D0682A}"/>
                  </a:ext>
                </a:extLst>
              </p:cNvPr>
              <p:cNvSpPr/>
              <p:nvPr/>
            </p:nvSpPr>
            <p:spPr>
              <a:xfrm>
                <a:off x="2632500" y="859923"/>
                <a:ext cx="621644" cy="26112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61" name="椭圆 60">
                <a:extLst>
                  <a:ext uri="{FF2B5EF4-FFF2-40B4-BE49-F238E27FC236}">
                    <a16:creationId xmlns:a16="http://schemas.microsoft.com/office/drawing/2014/main" id="{CDD06EE0-50A1-EFE2-4682-B055C6350D53}"/>
                  </a:ext>
                </a:extLst>
              </p:cNvPr>
              <p:cNvSpPr/>
              <p:nvPr/>
            </p:nvSpPr>
            <p:spPr>
              <a:xfrm>
                <a:off x="2102303" y="1053931"/>
                <a:ext cx="621643" cy="260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50" b="1" kern="100">
                    <a:latin typeface="Calibri" panose="020F0502020204030204" pitchFamily="34" charset="0"/>
                    <a:cs typeface="Times New Roman" panose="02020603050405020304" pitchFamily="18" charset="0"/>
                  </a:rPr>
                  <a:t>使能</a:t>
                </a:r>
                <a:endParaRPr lang="zh-CN" altLang="en-US" sz="1400" kern="100">
                  <a:latin typeface="Calibri" panose="020F0502020204030204" pitchFamily="34" charset="0"/>
                  <a:cs typeface="Times New Roman" panose="02020603050405020304" pitchFamily="18" charset="0"/>
                </a:endParaRPr>
              </a:p>
            </p:txBody>
          </p:sp>
          <p:sp>
            <p:nvSpPr>
              <p:cNvPr id="62" name="文本框 2">
                <a:extLst>
                  <a:ext uri="{FF2B5EF4-FFF2-40B4-BE49-F238E27FC236}">
                    <a16:creationId xmlns:a16="http://schemas.microsoft.com/office/drawing/2014/main" id="{0769B45E-9442-B35D-E030-479C4262C6FF}"/>
                  </a:ext>
                </a:extLst>
              </p:cNvPr>
              <p:cNvSpPr txBox="1">
                <a:spLocks noChangeArrowheads="1"/>
              </p:cNvSpPr>
              <p:nvPr/>
            </p:nvSpPr>
            <p:spPr bwMode="auto">
              <a:xfrm>
                <a:off x="2003074" y="1355953"/>
                <a:ext cx="797727" cy="291535"/>
              </a:xfrm>
              <a:prstGeom prst="rect">
                <a:avLst/>
              </a:prstGeom>
              <a:solidFill>
                <a:srgbClr val="FFFFFF"/>
              </a:solidFill>
              <a:ln w="9525">
                <a:noFill/>
                <a:miter lim="800000"/>
                <a:headEnd/>
                <a:tailEnd/>
              </a:ln>
            </p:spPr>
            <p:txBody>
              <a:bodyPr lIns="0" tIns="0" r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100" b="1">
                    <a:latin typeface="Calibri" panose="020F0502020204030204" pitchFamily="34" charset="0"/>
                    <a:cs typeface="Times New Roman" panose="02020603050405020304" pitchFamily="18" charset="0"/>
                  </a:rPr>
                  <a:t>你的公司</a:t>
                </a:r>
                <a:endParaRPr lang="zh-CN" altLang="zh-CN" sz="1400">
                  <a:latin typeface="Calibri" panose="020F0502020204030204" pitchFamily="34" charset="0"/>
                  <a:cs typeface="Times New Roman" panose="02020603050405020304" pitchFamily="18" charset="0"/>
                </a:endParaRPr>
              </a:p>
            </p:txBody>
          </p:sp>
          <p:sp>
            <p:nvSpPr>
              <p:cNvPr id="63" name="文本框 2">
                <a:extLst>
                  <a:ext uri="{FF2B5EF4-FFF2-40B4-BE49-F238E27FC236}">
                    <a16:creationId xmlns:a16="http://schemas.microsoft.com/office/drawing/2014/main" id="{DE6A3ABE-CAB8-2877-BEFD-6F7E07755EB7}"/>
                  </a:ext>
                </a:extLst>
              </p:cNvPr>
              <p:cNvSpPr txBox="1">
                <a:spLocks noChangeArrowheads="1"/>
              </p:cNvSpPr>
              <p:nvPr/>
            </p:nvSpPr>
            <p:spPr bwMode="auto">
              <a:xfrm>
                <a:off x="3425363" y="1263668"/>
                <a:ext cx="483500" cy="298875"/>
              </a:xfrm>
              <a:prstGeom prst="rect">
                <a:avLst/>
              </a:prstGeom>
              <a:solidFill>
                <a:srgbClr val="FFFFFF"/>
              </a:solidFill>
              <a:ln w="9525">
                <a:noFill/>
                <a:miter lim="800000"/>
                <a:headEnd/>
                <a:tailEnd/>
              </a:ln>
            </p:spPr>
            <p:txBody>
              <a:bodyPr lIns="0" tIns="0" r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100">
                    <a:latin typeface="Calibri" panose="020F0502020204030204" pitchFamily="34" charset="0"/>
                    <a:cs typeface="Times New Roman" panose="02020603050405020304" pitchFamily="18" charset="0"/>
                  </a:rPr>
                  <a:t>客户</a:t>
                </a:r>
                <a:endParaRPr lang="zh-CN" altLang="zh-CN" sz="1400">
                  <a:latin typeface="Calibri" panose="020F0502020204030204" pitchFamily="34" charset="0"/>
                  <a:cs typeface="Times New Roman" panose="02020603050405020304" pitchFamily="18" charset="0"/>
                </a:endParaRPr>
              </a:p>
            </p:txBody>
          </p:sp>
          <p:sp>
            <p:nvSpPr>
              <p:cNvPr id="64" name="文本框 2">
                <a:extLst>
                  <a:ext uri="{FF2B5EF4-FFF2-40B4-BE49-F238E27FC236}">
                    <a16:creationId xmlns:a16="http://schemas.microsoft.com/office/drawing/2014/main" id="{6ED7A6DB-EF01-59B5-4D3F-0E32FDE39D10}"/>
                  </a:ext>
                </a:extLst>
              </p:cNvPr>
              <p:cNvSpPr txBox="1">
                <a:spLocks noChangeArrowheads="1"/>
              </p:cNvSpPr>
              <p:nvPr/>
            </p:nvSpPr>
            <p:spPr bwMode="auto">
              <a:xfrm>
                <a:off x="4171530" y="1196552"/>
                <a:ext cx="778270" cy="314606"/>
              </a:xfrm>
              <a:prstGeom prst="rect">
                <a:avLst/>
              </a:prstGeom>
              <a:solidFill>
                <a:srgbClr val="FFFFFF"/>
              </a:solidFill>
              <a:ln w="9525">
                <a:noFill/>
                <a:miter lim="800000"/>
                <a:headEnd/>
                <a:tailEnd/>
              </a:ln>
            </p:spPr>
            <p:txBody>
              <a:bodyPr lIns="0" tIns="0" r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100">
                    <a:latin typeface="Calibri" panose="020F0502020204030204" pitchFamily="34" charset="0"/>
                    <a:cs typeface="Times New Roman" panose="02020603050405020304" pitchFamily="18" charset="0"/>
                  </a:rPr>
                  <a:t>客户的客户</a:t>
                </a:r>
                <a:endParaRPr lang="zh-CN" altLang="zh-CN" sz="1400">
                  <a:latin typeface="Calibri" panose="020F0502020204030204" pitchFamily="34" charset="0"/>
                  <a:cs typeface="Times New Roman" panose="02020603050405020304" pitchFamily="18" charset="0"/>
                </a:endParaRPr>
              </a:p>
            </p:txBody>
          </p:sp>
          <p:sp>
            <p:nvSpPr>
              <p:cNvPr id="65" name="文本框 2">
                <a:extLst>
                  <a:ext uri="{FF2B5EF4-FFF2-40B4-BE49-F238E27FC236}">
                    <a16:creationId xmlns:a16="http://schemas.microsoft.com/office/drawing/2014/main" id="{E6EFD61D-1847-2810-78E6-47DB0A45AFF1}"/>
                  </a:ext>
                </a:extLst>
              </p:cNvPr>
              <p:cNvSpPr txBox="1">
                <a:spLocks noChangeArrowheads="1"/>
              </p:cNvSpPr>
              <p:nvPr/>
            </p:nvSpPr>
            <p:spPr bwMode="auto">
              <a:xfrm>
                <a:off x="743248" y="1273106"/>
                <a:ext cx="796755" cy="298876"/>
              </a:xfrm>
              <a:prstGeom prst="rect">
                <a:avLst/>
              </a:prstGeom>
              <a:solidFill>
                <a:srgbClr val="FFFFFF"/>
              </a:solidFill>
              <a:ln w="9525">
                <a:noFill/>
                <a:miter lim="800000"/>
                <a:headEnd/>
                <a:tailEnd/>
              </a:ln>
            </p:spPr>
            <p:txBody>
              <a:bodyPr lIns="0" tIns="0" r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100">
                    <a:latin typeface="Calibri" panose="020F0502020204030204" pitchFamily="34" charset="0"/>
                    <a:cs typeface="Times New Roman" panose="02020603050405020304" pitchFamily="18" charset="0"/>
                  </a:rPr>
                  <a:t>供应商</a:t>
                </a:r>
                <a:endParaRPr lang="zh-CN" altLang="zh-CN" sz="1400">
                  <a:latin typeface="Calibri" panose="020F0502020204030204" pitchFamily="34" charset="0"/>
                  <a:cs typeface="Times New Roman" panose="02020603050405020304" pitchFamily="18" charset="0"/>
                </a:endParaRPr>
              </a:p>
            </p:txBody>
          </p:sp>
          <p:sp>
            <p:nvSpPr>
              <p:cNvPr id="66" name="文本框 2">
                <a:extLst>
                  <a:ext uri="{FF2B5EF4-FFF2-40B4-BE49-F238E27FC236}">
                    <a16:creationId xmlns:a16="http://schemas.microsoft.com/office/drawing/2014/main" id="{022A9701-8094-1CC7-99DD-8868F31BA613}"/>
                  </a:ext>
                </a:extLst>
              </p:cNvPr>
              <p:cNvSpPr txBox="1">
                <a:spLocks noChangeArrowheads="1"/>
              </p:cNvSpPr>
              <p:nvPr/>
            </p:nvSpPr>
            <p:spPr bwMode="auto">
              <a:xfrm>
                <a:off x="0" y="1171384"/>
                <a:ext cx="686824" cy="397452"/>
              </a:xfrm>
              <a:prstGeom prst="rect">
                <a:avLst/>
              </a:prstGeom>
              <a:solidFill>
                <a:srgbClr val="FFFFFF"/>
              </a:solidFill>
              <a:ln w="9525">
                <a:noFill/>
                <a:miter lim="800000"/>
                <a:headEnd/>
                <a:tailEnd/>
              </a:ln>
            </p:spPr>
            <p:txBody>
              <a:bodyPr lIns="0" tIns="0" r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100">
                    <a:latin typeface="Calibri" panose="020F0502020204030204" pitchFamily="34" charset="0"/>
                    <a:cs typeface="Times New Roman" panose="02020603050405020304" pitchFamily="18" charset="0"/>
                  </a:rPr>
                  <a:t>供应商的供应商</a:t>
                </a:r>
                <a:endParaRPr lang="zh-CN" altLang="zh-CN" sz="1400">
                  <a:latin typeface="Calibri" panose="020F0502020204030204" pitchFamily="34" charset="0"/>
                  <a:cs typeface="Times New Roman" panose="02020603050405020304" pitchFamily="18" charset="0"/>
                </a:endParaRPr>
              </a:p>
            </p:txBody>
          </p:sp>
          <p:sp>
            <p:nvSpPr>
              <p:cNvPr id="67" name="文本框 2">
                <a:extLst>
                  <a:ext uri="{FF2B5EF4-FFF2-40B4-BE49-F238E27FC236}">
                    <a16:creationId xmlns:a16="http://schemas.microsoft.com/office/drawing/2014/main" id="{618C5BB8-E28A-D12A-EB53-E50A09DA2E36}"/>
                  </a:ext>
                </a:extLst>
              </p:cNvPr>
              <p:cNvSpPr txBox="1">
                <a:spLocks noChangeArrowheads="1"/>
              </p:cNvSpPr>
              <p:nvPr/>
            </p:nvSpPr>
            <p:spPr bwMode="auto">
              <a:xfrm>
                <a:off x="415402" y="1635952"/>
                <a:ext cx="978675" cy="207640"/>
              </a:xfrm>
              <a:prstGeom prst="rect">
                <a:avLst/>
              </a:prstGeom>
              <a:solidFill>
                <a:srgbClr val="FFFFFF"/>
              </a:solidFill>
              <a:ln w="9525">
                <a:noFill/>
                <a:miter lim="800000"/>
                <a:headEnd/>
                <a:tailEnd/>
              </a:ln>
            </p:spPr>
            <p:txBody>
              <a:bodyPr lIns="0" tIns="0" rIns="0" bIns="0"/>
              <a:lstStyle/>
              <a:p>
                <a:pPr algn="ctr">
                  <a:defRPr/>
                </a:pPr>
                <a:r>
                  <a:rPr lang="zh-CN" altLang="en-US" sz="1100" kern="100">
                    <a:latin typeface="Calibri" panose="020F0502020204030204" pitchFamily="34" charset="0"/>
                    <a:cs typeface="Times New Roman" panose="02020603050405020304" pitchFamily="18" charset="0"/>
                  </a:rPr>
                  <a:t>内部或外部</a:t>
                </a:r>
                <a:endParaRPr lang="zh-CN" altLang="en-US" sz="1400" kern="100">
                  <a:latin typeface="Calibri" panose="020F0502020204030204" pitchFamily="34" charset="0"/>
                  <a:cs typeface="Times New Roman" panose="02020603050405020304" pitchFamily="18" charset="0"/>
                </a:endParaRPr>
              </a:p>
            </p:txBody>
          </p:sp>
          <p:sp>
            <p:nvSpPr>
              <p:cNvPr id="68" name="文本框 2">
                <a:extLst>
                  <a:ext uri="{FF2B5EF4-FFF2-40B4-BE49-F238E27FC236}">
                    <a16:creationId xmlns:a16="http://schemas.microsoft.com/office/drawing/2014/main" id="{7C08EDE1-C053-4B19-7344-8A1232DBB998}"/>
                  </a:ext>
                </a:extLst>
              </p:cNvPr>
              <p:cNvSpPr txBox="1">
                <a:spLocks noChangeArrowheads="1"/>
              </p:cNvSpPr>
              <p:nvPr/>
            </p:nvSpPr>
            <p:spPr bwMode="auto">
              <a:xfrm>
                <a:off x="3645224" y="1641196"/>
                <a:ext cx="977702" cy="207640"/>
              </a:xfrm>
              <a:prstGeom prst="rect">
                <a:avLst/>
              </a:prstGeom>
              <a:solidFill>
                <a:srgbClr val="FFFFFF"/>
              </a:solidFill>
              <a:ln w="9525">
                <a:noFill/>
                <a:miter lim="800000"/>
                <a:headEnd/>
                <a:tailEnd/>
              </a:ln>
            </p:spPr>
            <p:txBody>
              <a:bodyPr lIns="0" tIns="0" rIns="0" bIns="0"/>
              <a:lstStyle/>
              <a:p>
                <a:pPr algn="ctr">
                  <a:defRPr/>
                </a:pPr>
                <a:r>
                  <a:rPr lang="zh-CN" altLang="en-US" sz="1100" kern="100">
                    <a:latin typeface="Calibri" panose="020F0502020204030204" pitchFamily="34" charset="0"/>
                    <a:cs typeface="Times New Roman" panose="02020603050405020304" pitchFamily="18" charset="0"/>
                  </a:rPr>
                  <a:t>内部或外部</a:t>
                </a:r>
                <a:endParaRPr lang="zh-CN" altLang="en-US" sz="1400" kern="100">
                  <a:latin typeface="Calibri" panose="020F0502020204030204" pitchFamily="34" charset="0"/>
                  <a:cs typeface="Times New Roman" panose="02020603050405020304" pitchFamily="18" charset="0"/>
                </a:endParaRPr>
              </a:p>
            </p:txBody>
          </p:sp>
          <p:sp>
            <p:nvSpPr>
              <p:cNvPr id="69" name="椭圆 68">
                <a:extLst>
                  <a:ext uri="{FF2B5EF4-FFF2-40B4-BE49-F238E27FC236}">
                    <a16:creationId xmlns:a16="http://schemas.microsoft.com/office/drawing/2014/main" id="{D9F24790-B0E7-D294-6FA5-E95B0166106D}"/>
                  </a:ext>
                </a:extLst>
              </p:cNvPr>
              <p:cNvSpPr/>
              <p:nvPr/>
            </p:nvSpPr>
            <p:spPr>
              <a:xfrm>
                <a:off x="2666549" y="660673"/>
                <a:ext cx="572029" cy="260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50" b="1" kern="100">
                    <a:latin typeface="Calibri" panose="020F0502020204030204" pitchFamily="34" charset="0"/>
                    <a:cs typeface="Times New Roman" panose="02020603050405020304" pitchFamily="18" charset="0"/>
                  </a:rPr>
                  <a:t>交付</a:t>
                </a:r>
                <a:endParaRPr lang="zh-CN" altLang="en-US" sz="1400" kern="100">
                  <a:latin typeface="Calibri" panose="020F0502020204030204" pitchFamily="34" charset="0"/>
                  <a:cs typeface="Times New Roman" panose="02020603050405020304" pitchFamily="18" charset="0"/>
                </a:endParaRPr>
              </a:p>
            </p:txBody>
          </p:sp>
        </p:grpSp>
        <p:sp>
          <p:nvSpPr>
            <p:cNvPr id="37" name="椭圆 36">
              <a:extLst>
                <a:ext uri="{FF2B5EF4-FFF2-40B4-BE49-F238E27FC236}">
                  <a16:creationId xmlns:a16="http://schemas.microsoft.com/office/drawing/2014/main" id="{DE4B17D1-77C4-8C6B-ECC1-46055C71465A}"/>
                </a:ext>
              </a:extLst>
            </p:cNvPr>
            <p:cNvSpPr/>
            <p:nvPr/>
          </p:nvSpPr>
          <p:spPr>
            <a:xfrm>
              <a:off x="3155887" y="695280"/>
              <a:ext cx="447506" cy="1782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采购</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38" name="椭圆 37">
              <a:extLst>
                <a:ext uri="{FF2B5EF4-FFF2-40B4-BE49-F238E27FC236}">
                  <a16:creationId xmlns:a16="http://schemas.microsoft.com/office/drawing/2014/main" id="{7BBB8431-9C77-DC8C-91B3-806641D0C5D3}"/>
                </a:ext>
              </a:extLst>
            </p:cNvPr>
            <p:cNvSpPr/>
            <p:nvPr/>
          </p:nvSpPr>
          <p:spPr>
            <a:xfrm>
              <a:off x="917387" y="587265"/>
              <a:ext cx="409565" cy="1583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计划</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39" name="椭圆 38">
              <a:extLst>
                <a:ext uri="{FF2B5EF4-FFF2-40B4-BE49-F238E27FC236}">
                  <a16:creationId xmlns:a16="http://schemas.microsoft.com/office/drawing/2014/main" id="{8D2D62BE-05A1-63C2-F9D9-68F01C00161C}"/>
                </a:ext>
              </a:extLst>
            </p:cNvPr>
            <p:cNvSpPr/>
            <p:nvPr/>
          </p:nvSpPr>
          <p:spPr>
            <a:xfrm>
              <a:off x="3460385" y="568388"/>
              <a:ext cx="409565" cy="15835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计划</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0" name="椭圆 39">
              <a:extLst>
                <a:ext uri="{FF2B5EF4-FFF2-40B4-BE49-F238E27FC236}">
                  <a16:creationId xmlns:a16="http://schemas.microsoft.com/office/drawing/2014/main" id="{198750CD-2ADC-8B36-1EFD-D161E353F90F}"/>
                </a:ext>
              </a:extLst>
            </p:cNvPr>
            <p:cNvSpPr/>
            <p:nvPr/>
          </p:nvSpPr>
          <p:spPr>
            <a:xfrm>
              <a:off x="1235504" y="723594"/>
              <a:ext cx="422212" cy="1656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00" b="1" kern="100">
                  <a:latin typeface="Calibri" panose="020F0502020204030204" pitchFamily="34" charset="0"/>
                  <a:cs typeface="Times New Roman" panose="02020603050405020304" pitchFamily="18" charset="0"/>
                </a:rPr>
                <a:t>交付</a:t>
              </a:r>
              <a:endParaRPr lang="zh-CN" altLang="en-US" sz="1400" kern="100">
                <a:latin typeface="Calibri" panose="020F0502020204030204" pitchFamily="34" charset="0"/>
                <a:cs typeface="Times New Roman" panose="02020603050405020304" pitchFamily="18" charset="0"/>
              </a:endParaRPr>
            </a:p>
          </p:txBody>
        </p:sp>
        <p:sp>
          <p:nvSpPr>
            <p:cNvPr id="41" name="椭圆 40">
              <a:extLst>
                <a:ext uri="{FF2B5EF4-FFF2-40B4-BE49-F238E27FC236}">
                  <a16:creationId xmlns:a16="http://schemas.microsoft.com/office/drawing/2014/main" id="{05255EB8-4B46-8D9E-E008-7EE7BE616F86}"/>
                </a:ext>
              </a:extLst>
            </p:cNvPr>
            <p:cNvSpPr/>
            <p:nvPr/>
          </p:nvSpPr>
          <p:spPr>
            <a:xfrm>
              <a:off x="3794068" y="726740"/>
              <a:ext cx="422212" cy="16569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00" b="1" kern="100">
                  <a:latin typeface="Calibri" panose="020F0502020204030204" pitchFamily="34" charset="0"/>
                  <a:cs typeface="Times New Roman" panose="02020603050405020304" pitchFamily="18" charset="0"/>
                </a:rPr>
                <a:t>交付</a:t>
              </a:r>
              <a:endParaRPr lang="zh-CN" altLang="en-US" sz="1400" kern="100">
                <a:latin typeface="Calibri" panose="020F0502020204030204" pitchFamily="34" charset="0"/>
                <a:cs typeface="Times New Roman" panose="02020603050405020304" pitchFamily="18" charset="0"/>
              </a:endParaRPr>
            </a:p>
          </p:txBody>
        </p:sp>
        <p:sp>
          <p:nvSpPr>
            <p:cNvPr id="42" name="椭圆 41">
              <a:extLst>
                <a:ext uri="{FF2B5EF4-FFF2-40B4-BE49-F238E27FC236}">
                  <a16:creationId xmlns:a16="http://schemas.microsoft.com/office/drawing/2014/main" id="{251F1CE7-43B3-ACC7-64DE-DF3476F2A135}"/>
                </a:ext>
              </a:extLst>
            </p:cNvPr>
            <p:cNvSpPr/>
            <p:nvPr/>
          </p:nvSpPr>
          <p:spPr>
            <a:xfrm>
              <a:off x="593431" y="704718"/>
              <a:ext cx="447506" cy="1782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采购</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3" name="椭圆 42">
              <a:extLst>
                <a:ext uri="{FF2B5EF4-FFF2-40B4-BE49-F238E27FC236}">
                  <a16:creationId xmlns:a16="http://schemas.microsoft.com/office/drawing/2014/main" id="{53D58E35-C53A-7465-E1DD-CF8387BB0B82}"/>
                </a:ext>
              </a:extLst>
            </p:cNvPr>
            <p:cNvSpPr/>
            <p:nvPr/>
          </p:nvSpPr>
          <p:spPr>
            <a:xfrm>
              <a:off x="4165693" y="717302"/>
              <a:ext cx="364815" cy="1940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采购</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4" name="椭圆 43">
              <a:extLst>
                <a:ext uri="{FF2B5EF4-FFF2-40B4-BE49-F238E27FC236}">
                  <a16:creationId xmlns:a16="http://schemas.microsoft.com/office/drawing/2014/main" id="{20C8BB43-1894-2CA1-FD5D-2C9F16AD58F0}"/>
                </a:ext>
              </a:extLst>
            </p:cNvPr>
            <p:cNvSpPr/>
            <p:nvPr/>
          </p:nvSpPr>
          <p:spPr>
            <a:xfrm>
              <a:off x="946572" y="717302"/>
              <a:ext cx="387190" cy="1845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生产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5" name="椭圆 44">
              <a:extLst>
                <a:ext uri="{FF2B5EF4-FFF2-40B4-BE49-F238E27FC236}">
                  <a16:creationId xmlns:a16="http://schemas.microsoft.com/office/drawing/2014/main" id="{8F4DD29D-C45D-0CA7-DD09-816E598E4ACC}"/>
                </a:ext>
              </a:extLst>
            </p:cNvPr>
            <p:cNvSpPr/>
            <p:nvPr/>
          </p:nvSpPr>
          <p:spPr>
            <a:xfrm>
              <a:off x="3499299" y="704718"/>
              <a:ext cx="387190" cy="1845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生产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6" name="椭圆 45">
              <a:extLst>
                <a:ext uri="{FF2B5EF4-FFF2-40B4-BE49-F238E27FC236}">
                  <a16:creationId xmlns:a16="http://schemas.microsoft.com/office/drawing/2014/main" id="{78A36B39-99FE-BBA9-B1A5-1B83CDF5C19D}"/>
                </a:ext>
              </a:extLst>
            </p:cNvPr>
            <p:cNvSpPr/>
            <p:nvPr/>
          </p:nvSpPr>
          <p:spPr>
            <a:xfrm>
              <a:off x="286014" y="717302"/>
              <a:ext cx="387190" cy="1845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00" b="1" kern="100">
                  <a:latin typeface="Calibri" panose="020F0502020204030204" pitchFamily="34" charset="0"/>
                  <a:cs typeface="Times New Roman" panose="02020603050405020304" pitchFamily="18" charset="0"/>
                </a:rPr>
                <a:t>交付</a:t>
              </a:r>
              <a:endParaRPr lang="zh-CN" altLang="en-US" sz="1400" kern="100">
                <a:latin typeface="Calibri" panose="020F0502020204030204" pitchFamily="34" charset="0"/>
                <a:cs typeface="Times New Roman" panose="02020603050405020304" pitchFamily="18" charset="0"/>
              </a:endParaRPr>
            </a:p>
          </p:txBody>
        </p:sp>
        <p:sp>
          <p:nvSpPr>
            <p:cNvPr id="47" name="椭圆 46">
              <a:extLst>
                <a:ext uri="{FF2B5EF4-FFF2-40B4-BE49-F238E27FC236}">
                  <a16:creationId xmlns:a16="http://schemas.microsoft.com/office/drawing/2014/main" id="{ED68F5DE-8BC1-134C-76B0-28F67367570D}"/>
                </a:ext>
              </a:extLst>
            </p:cNvPr>
            <p:cNvSpPr/>
            <p:nvPr/>
          </p:nvSpPr>
          <p:spPr>
            <a:xfrm>
              <a:off x="1244260" y="876702"/>
              <a:ext cx="400809" cy="19925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8" name="椭圆 47">
              <a:extLst>
                <a:ext uri="{FF2B5EF4-FFF2-40B4-BE49-F238E27FC236}">
                  <a16:creationId xmlns:a16="http://schemas.microsoft.com/office/drawing/2014/main" id="{2EF8F6F2-6DDD-1C7B-7B65-C95DCA710E1D}"/>
                </a:ext>
              </a:extLst>
            </p:cNvPr>
            <p:cNvSpPr/>
            <p:nvPr/>
          </p:nvSpPr>
          <p:spPr>
            <a:xfrm>
              <a:off x="3155887" y="856778"/>
              <a:ext cx="399837" cy="2002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49" name="椭圆 48">
              <a:extLst>
                <a:ext uri="{FF2B5EF4-FFF2-40B4-BE49-F238E27FC236}">
                  <a16:creationId xmlns:a16="http://schemas.microsoft.com/office/drawing/2014/main" id="{C41CFA71-557D-0FE7-96DB-9ED75D76CD1B}"/>
                </a:ext>
              </a:extLst>
            </p:cNvPr>
            <p:cNvSpPr/>
            <p:nvPr/>
          </p:nvSpPr>
          <p:spPr>
            <a:xfrm>
              <a:off x="622616" y="850486"/>
              <a:ext cx="399837" cy="2002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0" name="椭圆 49">
              <a:extLst>
                <a:ext uri="{FF2B5EF4-FFF2-40B4-BE49-F238E27FC236}">
                  <a16:creationId xmlns:a16="http://schemas.microsoft.com/office/drawing/2014/main" id="{DF33CA4A-FDC4-60BA-FA3E-B937F4EAD653}"/>
                </a:ext>
              </a:extLst>
            </p:cNvPr>
            <p:cNvSpPr/>
            <p:nvPr/>
          </p:nvSpPr>
          <p:spPr>
            <a:xfrm>
              <a:off x="3730834" y="868313"/>
              <a:ext cx="399836" cy="2003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1" name="椭圆 50">
              <a:extLst>
                <a:ext uri="{FF2B5EF4-FFF2-40B4-BE49-F238E27FC236}">
                  <a16:creationId xmlns:a16="http://schemas.microsoft.com/office/drawing/2014/main" id="{97B2ADB4-B306-7752-1A2D-B19C57CE8D78}"/>
                </a:ext>
              </a:extLst>
            </p:cNvPr>
            <p:cNvSpPr/>
            <p:nvPr/>
          </p:nvSpPr>
          <p:spPr>
            <a:xfrm>
              <a:off x="4133589" y="870410"/>
              <a:ext cx="339520" cy="2055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2" name="椭圆 51">
              <a:extLst>
                <a:ext uri="{FF2B5EF4-FFF2-40B4-BE49-F238E27FC236}">
                  <a16:creationId xmlns:a16="http://schemas.microsoft.com/office/drawing/2014/main" id="{92E7CEFB-9433-D265-A926-F25D58BC96FE}"/>
                </a:ext>
              </a:extLst>
            </p:cNvPr>
            <p:cNvSpPr/>
            <p:nvPr/>
          </p:nvSpPr>
          <p:spPr>
            <a:xfrm>
              <a:off x="317145" y="867265"/>
              <a:ext cx="365787" cy="1866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000" b="1">
                  <a:solidFill>
                    <a:srgbClr val="000000"/>
                  </a:solidFill>
                  <a:latin typeface="Calibri" panose="020F0502020204030204" pitchFamily="34" charset="0"/>
                  <a:cs typeface="Times New Roman" panose="02020603050405020304" pitchFamily="18" charset="0"/>
                </a:rPr>
                <a:t>退货</a:t>
              </a:r>
              <a:endParaRPr lang="zh-CN" altLang="zh-CN" sz="1400">
                <a:solidFill>
                  <a:srgbClr val="000000"/>
                </a:solidFill>
                <a:latin typeface="Calibri" panose="020F0502020204030204" pitchFamily="34" charset="0"/>
                <a:cs typeface="Times New Roman" panose="02020603050405020304" pitchFamily="18" charset="0"/>
              </a:endParaRPr>
            </a:p>
          </p:txBody>
        </p:sp>
        <p:sp>
          <p:nvSpPr>
            <p:cNvPr id="53" name="椭圆 52">
              <a:extLst>
                <a:ext uri="{FF2B5EF4-FFF2-40B4-BE49-F238E27FC236}">
                  <a16:creationId xmlns:a16="http://schemas.microsoft.com/office/drawing/2014/main" id="{AF418707-2FED-175B-07D6-3DA7B0FBB982}"/>
                </a:ext>
              </a:extLst>
            </p:cNvPr>
            <p:cNvSpPr/>
            <p:nvPr/>
          </p:nvSpPr>
          <p:spPr>
            <a:xfrm>
              <a:off x="914468" y="1050784"/>
              <a:ext cx="437777" cy="18142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00" b="1" kern="100">
                  <a:latin typeface="Calibri" panose="020F0502020204030204" pitchFamily="34" charset="0"/>
                  <a:cs typeface="Times New Roman" panose="02020603050405020304" pitchFamily="18" charset="0"/>
                </a:rPr>
                <a:t>使能</a:t>
              </a:r>
              <a:endParaRPr lang="zh-CN" altLang="en-US" sz="1400" kern="100">
                <a:latin typeface="Calibri" panose="020F0502020204030204" pitchFamily="34" charset="0"/>
                <a:cs typeface="Times New Roman" panose="02020603050405020304" pitchFamily="18" charset="0"/>
              </a:endParaRPr>
            </a:p>
          </p:txBody>
        </p:sp>
        <p:sp>
          <p:nvSpPr>
            <p:cNvPr id="54" name="椭圆 53">
              <a:extLst>
                <a:ext uri="{FF2B5EF4-FFF2-40B4-BE49-F238E27FC236}">
                  <a16:creationId xmlns:a16="http://schemas.microsoft.com/office/drawing/2014/main" id="{08844A81-F1D7-47BA-8448-BD0909FACD9A}"/>
                </a:ext>
              </a:extLst>
            </p:cNvPr>
            <p:cNvSpPr/>
            <p:nvPr/>
          </p:nvSpPr>
          <p:spPr>
            <a:xfrm>
              <a:off x="3419526" y="1047639"/>
              <a:ext cx="437777" cy="18142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lIns="0" tIns="0" rIns="0" bIns="0" anchor="ctr"/>
            <a:lstStyle/>
            <a:p>
              <a:pPr algn="ctr">
                <a:defRPr/>
              </a:pPr>
              <a:r>
                <a:rPr lang="zh-CN" altLang="en-US" sz="1000" b="1" kern="100">
                  <a:latin typeface="Calibri" panose="020F0502020204030204" pitchFamily="34" charset="0"/>
                  <a:cs typeface="Times New Roman" panose="02020603050405020304" pitchFamily="18" charset="0"/>
                </a:rPr>
                <a:t>使能</a:t>
              </a:r>
              <a:endParaRPr lang="zh-CN" altLang="en-US" sz="1400" kern="100">
                <a:latin typeface="Calibri" panose="020F0502020204030204" pitchFamily="34" charset="0"/>
                <a:cs typeface="Times New Roman" panose="02020603050405020304" pitchFamily="18" charset="0"/>
              </a:endParaRPr>
            </a:p>
          </p:txBody>
        </p:sp>
      </p:grpSp>
      <p:cxnSp>
        <p:nvCxnSpPr>
          <p:cNvPr id="3" name="直线连接符 2">
            <a:extLst>
              <a:ext uri="{FF2B5EF4-FFF2-40B4-BE49-F238E27FC236}">
                <a16:creationId xmlns:a16="http://schemas.microsoft.com/office/drawing/2014/main" id="{8562940F-F239-6437-CC3A-B571C48DEA94}"/>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941A4C55-E396-ACB9-CC85-ECFC69D1EBB8}"/>
              </a:ext>
            </a:extLst>
          </p:cNvPr>
          <p:cNvPicPr>
            <a:picLocks noChangeAspect="1"/>
          </p:cNvPicPr>
          <p:nvPr/>
        </p:nvPicPr>
        <p:blipFill>
          <a:blip r:embed="rId2"/>
          <a:stretch>
            <a:fillRect/>
          </a:stretch>
        </p:blipFill>
        <p:spPr>
          <a:xfrm>
            <a:off x="472281" y="1831975"/>
            <a:ext cx="4978400" cy="3479800"/>
          </a:xfrm>
          <a:prstGeom prst="rect">
            <a:avLst/>
          </a:prstGeom>
        </p:spPr>
      </p:pic>
      <p:sp>
        <p:nvSpPr>
          <p:cNvPr id="7" name="文本框 6">
            <a:extLst>
              <a:ext uri="{FF2B5EF4-FFF2-40B4-BE49-F238E27FC236}">
                <a16:creationId xmlns:a16="http://schemas.microsoft.com/office/drawing/2014/main" id="{48F8FDEB-9F9D-38DA-C258-0CABA5F8F3B5}"/>
              </a:ext>
            </a:extLst>
          </p:cNvPr>
          <p:cNvSpPr txBox="1"/>
          <p:nvPr/>
        </p:nvSpPr>
        <p:spPr>
          <a:xfrm>
            <a:off x="5246910" y="2911971"/>
            <a:ext cx="6472809" cy="2862322"/>
          </a:xfrm>
          <a:prstGeom prst="rect">
            <a:avLst/>
          </a:prstGeom>
          <a:noFill/>
        </p:spPr>
        <p:txBody>
          <a:bodyPr wrap="square" rtlCol="0">
            <a:spAutoFit/>
          </a:bodyPr>
          <a:lstStyle/>
          <a:p>
            <a:pPr algn="l"/>
            <a:r>
              <a:rPr lang="en-US" altLang="zh-CN" b="0" i="0" u="none" strike="noStrike" dirty="0">
                <a:solidFill>
                  <a:srgbClr val="121212"/>
                </a:solidFill>
                <a:effectLst/>
                <a:latin typeface="-apple-system"/>
              </a:rPr>
              <a:t>60%</a:t>
            </a:r>
            <a:r>
              <a:rPr lang="zh-CN" altLang="en-US" b="0" i="0" u="none" strike="noStrike" dirty="0">
                <a:solidFill>
                  <a:srgbClr val="121212"/>
                </a:solidFill>
                <a:effectLst/>
                <a:latin typeface="-apple-system"/>
              </a:rPr>
              <a:t>的铁要从中国内地进口 </a:t>
            </a:r>
            <a:r>
              <a:rPr lang="en-US" altLang="zh-CN" b="0" i="0" u="none" strike="noStrike" dirty="0">
                <a:solidFill>
                  <a:srgbClr val="121212"/>
                </a:solidFill>
                <a:effectLst/>
                <a:latin typeface="-apple-system"/>
              </a:rPr>
              <a:t>(</a:t>
            </a:r>
            <a:r>
              <a:rPr lang="en" altLang="zh-CN" b="0" i="0" u="none" strike="noStrike" dirty="0">
                <a:solidFill>
                  <a:srgbClr val="121212"/>
                </a:solidFill>
                <a:effectLst/>
                <a:latin typeface="-apple-system"/>
              </a:rPr>
              <a:t>S1)</a:t>
            </a:r>
          </a:p>
          <a:p>
            <a:pPr algn="l"/>
            <a:r>
              <a:rPr lang="en" altLang="zh-CN" b="0" i="0" u="none" strike="noStrike" dirty="0">
                <a:solidFill>
                  <a:srgbClr val="121212"/>
                </a:solidFill>
                <a:effectLst/>
                <a:latin typeface="-apple-system"/>
              </a:rPr>
              <a:t>90%</a:t>
            </a:r>
            <a:r>
              <a:rPr lang="zh-CN" altLang="en-US" b="0" i="0" u="none" strike="noStrike" dirty="0">
                <a:solidFill>
                  <a:srgbClr val="121212"/>
                </a:solidFill>
                <a:effectLst/>
                <a:latin typeface="-apple-system"/>
              </a:rPr>
              <a:t>的皮革材料（</a:t>
            </a:r>
            <a:r>
              <a:rPr lang="en" altLang="zh-CN" b="0" i="0" u="none" strike="noStrike" dirty="0">
                <a:solidFill>
                  <a:srgbClr val="121212"/>
                </a:solidFill>
                <a:effectLst/>
                <a:latin typeface="-apple-system"/>
              </a:rPr>
              <a:t>S2</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来自江苏</a:t>
            </a:r>
          </a:p>
          <a:p>
            <a:pPr algn="l"/>
            <a:r>
              <a:rPr lang="en-US" altLang="zh-CN" b="0" i="0" u="none" strike="noStrike" dirty="0">
                <a:solidFill>
                  <a:srgbClr val="121212"/>
                </a:solidFill>
                <a:effectLst/>
                <a:latin typeface="-apple-system"/>
              </a:rPr>
              <a:t>90%</a:t>
            </a:r>
            <a:r>
              <a:rPr lang="zh-CN" altLang="en-US" b="0" i="0" u="none" strike="noStrike" dirty="0">
                <a:solidFill>
                  <a:srgbClr val="121212"/>
                </a:solidFill>
                <a:effectLst/>
                <a:latin typeface="-apple-system"/>
              </a:rPr>
              <a:t>的夹板（</a:t>
            </a:r>
            <a:r>
              <a:rPr lang="en" altLang="zh-CN" b="0" i="0" u="none" strike="noStrike" dirty="0">
                <a:solidFill>
                  <a:srgbClr val="121212"/>
                </a:solidFill>
                <a:effectLst/>
                <a:latin typeface="-apple-system"/>
              </a:rPr>
              <a:t>S3)</a:t>
            </a:r>
            <a:r>
              <a:rPr lang="zh-CN" altLang="en-US" b="0" i="0" u="none" strike="noStrike" dirty="0">
                <a:solidFill>
                  <a:srgbClr val="121212"/>
                </a:solidFill>
                <a:effectLst/>
                <a:latin typeface="-apple-system"/>
              </a:rPr>
              <a:t>来自于山东</a:t>
            </a:r>
          </a:p>
          <a:p>
            <a:pPr algn="l"/>
            <a:r>
              <a:rPr lang="zh-CN" altLang="en-US" b="0" i="0" u="none" strike="noStrike" dirty="0">
                <a:solidFill>
                  <a:srgbClr val="121212"/>
                </a:solidFill>
                <a:effectLst/>
                <a:latin typeface="-apple-system"/>
              </a:rPr>
              <a:t>包装家具用的纸箱原料（纸皮）原来也要从中国进口，现在有一部分可以从中国造纸公司在越南建立的新厂来供应（</a:t>
            </a:r>
            <a:r>
              <a:rPr lang="en" altLang="zh-CN" b="0" i="0" u="none" strike="noStrike" dirty="0">
                <a:solidFill>
                  <a:srgbClr val="121212"/>
                </a:solidFill>
                <a:effectLst/>
                <a:latin typeface="-apple-system"/>
              </a:rPr>
              <a:t>S4)</a:t>
            </a:r>
          </a:p>
          <a:p>
            <a:pPr algn="l"/>
            <a:r>
              <a:rPr lang="zh-CN" altLang="en-US" b="0" i="0" u="none" strike="noStrike" dirty="0">
                <a:solidFill>
                  <a:srgbClr val="121212"/>
                </a:solidFill>
                <a:effectLst/>
                <a:latin typeface="-apple-system"/>
              </a:rPr>
              <a:t>这样，这家访谈中的越南家具厂获得所有配套原件后生产沙发（</a:t>
            </a:r>
            <a:r>
              <a:rPr lang="en" altLang="zh-CN" b="0" i="0" u="none" strike="noStrike" dirty="0">
                <a:solidFill>
                  <a:srgbClr val="121212"/>
                </a:solidFill>
                <a:effectLst/>
                <a:latin typeface="-apple-system"/>
              </a:rPr>
              <a:t>M</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并出口到美国（</a:t>
            </a:r>
            <a:r>
              <a:rPr lang="en" altLang="zh-CN" b="0" i="0" u="none" strike="noStrike" dirty="0">
                <a:solidFill>
                  <a:srgbClr val="121212"/>
                </a:solidFill>
                <a:effectLst/>
                <a:latin typeface="-apple-system"/>
              </a:rPr>
              <a:t>D</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这四个</a:t>
            </a:r>
            <a:r>
              <a:rPr lang="en" altLang="zh-CN" b="0" i="0" u="none" strike="noStrike" dirty="0">
                <a:solidFill>
                  <a:srgbClr val="121212"/>
                </a:solidFill>
                <a:effectLst/>
                <a:latin typeface="-apple-system"/>
              </a:rPr>
              <a:t>S</a:t>
            </a:r>
            <a:r>
              <a:rPr lang="zh-CN" altLang="en" b="0" i="0" u="none" strike="noStrike" dirty="0">
                <a:solidFill>
                  <a:srgbClr val="121212"/>
                </a:solidFill>
                <a:effectLst/>
                <a:latin typeface="-apple-system"/>
              </a:rPr>
              <a:t>，</a:t>
            </a:r>
            <a:r>
              <a:rPr lang="zh-CN" altLang="en-US" b="0" i="0" u="none" strike="noStrike" dirty="0">
                <a:solidFill>
                  <a:srgbClr val="121212"/>
                </a:solidFill>
                <a:effectLst/>
                <a:latin typeface="-apple-system"/>
              </a:rPr>
              <a:t>一个</a:t>
            </a:r>
            <a:r>
              <a:rPr lang="en" altLang="zh-CN" b="0" i="0" u="none" strike="noStrike" dirty="0">
                <a:solidFill>
                  <a:srgbClr val="121212"/>
                </a:solidFill>
                <a:effectLst/>
                <a:latin typeface="-apple-system"/>
              </a:rPr>
              <a:t>M</a:t>
            </a:r>
            <a:r>
              <a:rPr lang="zh-CN" altLang="en-US" b="0" i="0" u="none" strike="noStrike" dirty="0">
                <a:solidFill>
                  <a:srgbClr val="121212"/>
                </a:solidFill>
                <a:effectLst/>
                <a:latin typeface="-apple-system"/>
              </a:rPr>
              <a:t>和一个</a:t>
            </a:r>
            <a:r>
              <a:rPr lang="en" altLang="zh-CN" b="0" i="0" u="none" strike="noStrike" dirty="0">
                <a:solidFill>
                  <a:srgbClr val="121212"/>
                </a:solidFill>
                <a:effectLst/>
                <a:latin typeface="-apple-system"/>
              </a:rPr>
              <a:t>D</a:t>
            </a:r>
            <a:r>
              <a:rPr lang="zh-CN" altLang="en-US" b="0" i="0" u="none" strike="noStrike" dirty="0">
                <a:solidFill>
                  <a:srgbClr val="121212"/>
                </a:solidFill>
                <a:effectLst/>
                <a:latin typeface="-apple-system"/>
              </a:rPr>
              <a:t>就组成了一个供应链网络，在三个国家（中国，越南，美国）之间形成一种互相依存的嵌合关系（通过</a:t>
            </a:r>
            <a:r>
              <a:rPr lang="en" altLang="zh-CN" b="0" i="0" u="none" strike="noStrike" dirty="0">
                <a:solidFill>
                  <a:srgbClr val="121212"/>
                </a:solidFill>
                <a:effectLst/>
                <a:latin typeface="-apple-system"/>
              </a:rPr>
              <a:t>P</a:t>
            </a:r>
            <a:r>
              <a:rPr lang="zh-CN" altLang="en-US" b="0" i="0" u="none" strike="noStrike" dirty="0">
                <a:solidFill>
                  <a:srgbClr val="121212"/>
                </a:solidFill>
                <a:effectLst/>
                <a:latin typeface="-apple-system"/>
              </a:rPr>
              <a:t>来协调与指挥）</a:t>
            </a:r>
          </a:p>
          <a:p>
            <a:endParaRPr kumimoji="1" lang="zh-CN" altLang="en-US" dirty="0"/>
          </a:p>
        </p:txBody>
      </p:sp>
      <p:sp>
        <p:nvSpPr>
          <p:cNvPr id="8" name="文本框 7">
            <a:extLst>
              <a:ext uri="{FF2B5EF4-FFF2-40B4-BE49-F238E27FC236}">
                <a16:creationId xmlns:a16="http://schemas.microsoft.com/office/drawing/2014/main" id="{0F6ED164-667C-CB8A-E420-25B934239ED4}"/>
              </a:ext>
            </a:extLst>
          </p:cNvPr>
          <p:cNvSpPr txBox="1"/>
          <p:nvPr/>
        </p:nvSpPr>
        <p:spPr>
          <a:xfrm>
            <a:off x="5246910" y="1369457"/>
            <a:ext cx="6229349" cy="1477328"/>
          </a:xfrm>
          <a:prstGeom prst="rect">
            <a:avLst/>
          </a:prstGeom>
          <a:noFill/>
        </p:spPr>
        <p:txBody>
          <a:bodyPr wrap="square" rtlCol="0">
            <a:spAutoFit/>
          </a:bodyPr>
          <a:lstStyle/>
          <a:p>
            <a:r>
              <a:rPr kumimoji="1" lang="zh-CN" altLang="en-US" dirty="0"/>
              <a:t>背景：</a:t>
            </a:r>
            <a:r>
              <a:rPr lang="zh-CN" altLang="en-US" b="0" i="0" u="none" strike="noStrike" dirty="0">
                <a:solidFill>
                  <a:srgbClr val="121212"/>
                </a:solidFill>
                <a:effectLst/>
                <a:latin typeface="-apple-system"/>
              </a:rPr>
              <a:t>家具（以沙发为例）的供应链包括五金、油漆、板材、皮革、纸箱等十几种配套上游原材料。越南已经发展起一部分家具行业配套所需的本地供应商，但这些供应商所需的几种关键原材料仍要从中国进口。当然在越南生产的沙发，最终以海外市场（如美国</a:t>
            </a:r>
            <a:r>
              <a:rPr lang="en-US" altLang="zh-CN" b="0" i="0" u="none" strike="noStrike" dirty="0">
                <a:solidFill>
                  <a:srgbClr val="121212"/>
                </a:solidFill>
                <a:effectLst/>
                <a:latin typeface="-apple-system"/>
              </a:rPr>
              <a:t>)</a:t>
            </a:r>
            <a:r>
              <a:rPr lang="zh-CN" altLang="en-US" b="0" i="0" u="none" strike="noStrike" dirty="0">
                <a:solidFill>
                  <a:srgbClr val="121212"/>
                </a:solidFill>
                <a:effectLst/>
                <a:latin typeface="-apple-system"/>
              </a:rPr>
              <a:t>作为出口目标地。</a:t>
            </a:r>
            <a:endParaRPr kumimoji="1" lang="zh-CN" altLang="en-US" dirty="0"/>
          </a:p>
        </p:txBody>
      </p:sp>
      <p:sp>
        <p:nvSpPr>
          <p:cNvPr id="2" name="矩形 1">
            <a:extLst>
              <a:ext uri="{FF2B5EF4-FFF2-40B4-BE49-F238E27FC236}">
                <a16:creationId xmlns:a16="http://schemas.microsoft.com/office/drawing/2014/main" id="{F8293CAF-2783-12B4-A1E0-647BF85EF283}"/>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934723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a:extLst>
              <a:ext uri="{FF2B5EF4-FFF2-40B4-BE49-F238E27FC236}">
                <a16:creationId xmlns:a16="http://schemas.microsoft.com/office/drawing/2014/main" id="{E796A44E-3AD8-430D-33C1-74004A00A7BD}"/>
              </a:ext>
            </a:extLst>
          </p:cNvPr>
          <p:cNvSpPr>
            <a:spLocks noGrp="1"/>
          </p:cNvSpPr>
          <p:nvPr>
            <p:ph idx="4294967295"/>
          </p:nvPr>
        </p:nvSpPr>
        <p:spPr>
          <a:xfrm>
            <a:off x="1752600" y="895350"/>
            <a:ext cx="8382000" cy="533400"/>
          </a:xfrm>
        </p:spPr>
        <p:txBody>
          <a:bodyPr/>
          <a:lstStyle/>
          <a:p>
            <a:pPr eaLnBrk="1" hangingPunct="1"/>
            <a:r>
              <a:rPr lang="zh-CN" altLang="zh-CN" b="1"/>
              <a:t>供应链管理的</a:t>
            </a:r>
            <a:r>
              <a:rPr lang="en-US" altLang="zh-CN" b="1"/>
              <a:t>8</a:t>
            </a:r>
            <a:r>
              <a:rPr lang="zh-CN" altLang="zh-CN" b="1"/>
              <a:t>流程模型</a:t>
            </a:r>
            <a:endParaRPr lang="en-US" altLang="zh-CN" sz="2000"/>
          </a:p>
        </p:txBody>
      </p:sp>
      <p:grpSp>
        <p:nvGrpSpPr>
          <p:cNvPr id="24579" name="Group 222">
            <a:extLst>
              <a:ext uri="{FF2B5EF4-FFF2-40B4-BE49-F238E27FC236}">
                <a16:creationId xmlns:a16="http://schemas.microsoft.com/office/drawing/2014/main" id="{51464B20-8D51-1039-CE7A-EF38F0A70321}"/>
              </a:ext>
            </a:extLst>
          </p:cNvPr>
          <p:cNvGrpSpPr>
            <a:grpSpLocks/>
          </p:cNvGrpSpPr>
          <p:nvPr/>
        </p:nvGrpSpPr>
        <p:grpSpPr bwMode="auto">
          <a:xfrm>
            <a:off x="1911351" y="1455738"/>
            <a:ext cx="6149975" cy="4724400"/>
            <a:chOff x="321" y="1344"/>
            <a:chExt cx="3874" cy="2976"/>
          </a:xfrm>
        </p:grpSpPr>
        <p:sp>
          <p:nvSpPr>
            <p:cNvPr id="24582" name="Text Box 223">
              <a:extLst>
                <a:ext uri="{FF2B5EF4-FFF2-40B4-BE49-F238E27FC236}">
                  <a16:creationId xmlns:a16="http://schemas.microsoft.com/office/drawing/2014/main" id="{B3057D58-4144-9D8C-5209-49ADA5611C2D}"/>
                </a:ext>
              </a:extLst>
            </p:cNvPr>
            <p:cNvSpPr txBox="1">
              <a:spLocks noChangeArrowheads="1"/>
            </p:cNvSpPr>
            <p:nvPr/>
          </p:nvSpPr>
          <p:spPr bwMode="auto">
            <a:xfrm>
              <a:off x="321" y="2542"/>
              <a:ext cx="104" cy="10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供应链业务流程</a:t>
              </a:r>
              <a:endParaRPr lang="zh-CN" altLang="en-US" sz="2400"/>
            </a:p>
          </p:txBody>
        </p:sp>
        <p:sp>
          <p:nvSpPr>
            <p:cNvPr id="24583" name="AutoShape 224">
              <a:extLst>
                <a:ext uri="{FF2B5EF4-FFF2-40B4-BE49-F238E27FC236}">
                  <a16:creationId xmlns:a16="http://schemas.microsoft.com/office/drawing/2014/main" id="{8258A43C-3EB4-3CFA-31CA-05773456AA89}"/>
                </a:ext>
              </a:extLst>
            </p:cNvPr>
            <p:cNvSpPr>
              <a:spLocks noChangeArrowheads="1"/>
            </p:cNvSpPr>
            <p:nvPr/>
          </p:nvSpPr>
          <p:spPr bwMode="auto">
            <a:xfrm>
              <a:off x="425" y="2011"/>
              <a:ext cx="466" cy="2223"/>
            </a:xfrm>
            <a:prstGeom prst="can">
              <a:avLst>
                <a:gd name="adj" fmla="val 61176"/>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4" name="AutoShape 225">
              <a:extLst>
                <a:ext uri="{FF2B5EF4-FFF2-40B4-BE49-F238E27FC236}">
                  <a16:creationId xmlns:a16="http://schemas.microsoft.com/office/drawing/2014/main" id="{167B6C32-36C1-7678-46FA-70907B7F4B37}"/>
                </a:ext>
              </a:extLst>
            </p:cNvPr>
            <p:cNvSpPr>
              <a:spLocks noChangeArrowheads="1"/>
            </p:cNvSpPr>
            <p:nvPr/>
          </p:nvSpPr>
          <p:spPr bwMode="auto">
            <a:xfrm>
              <a:off x="891" y="2029"/>
              <a:ext cx="465" cy="2223"/>
            </a:xfrm>
            <a:prstGeom prst="can">
              <a:avLst>
                <a:gd name="adj" fmla="val 6130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5" name="AutoShape 226">
              <a:extLst>
                <a:ext uri="{FF2B5EF4-FFF2-40B4-BE49-F238E27FC236}">
                  <a16:creationId xmlns:a16="http://schemas.microsoft.com/office/drawing/2014/main" id="{C3A5CBDF-B06A-32BC-D3AB-3ADFED725279}"/>
                </a:ext>
              </a:extLst>
            </p:cNvPr>
            <p:cNvSpPr>
              <a:spLocks noChangeArrowheads="1"/>
            </p:cNvSpPr>
            <p:nvPr/>
          </p:nvSpPr>
          <p:spPr bwMode="auto">
            <a:xfrm>
              <a:off x="3173" y="2023"/>
              <a:ext cx="466" cy="2223"/>
            </a:xfrm>
            <a:prstGeom prst="can">
              <a:avLst>
                <a:gd name="adj" fmla="val 61176"/>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6" name="AutoShape 227">
              <a:extLst>
                <a:ext uri="{FF2B5EF4-FFF2-40B4-BE49-F238E27FC236}">
                  <a16:creationId xmlns:a16="http://schemas.microsoft.com/office/drawing/2014/main" id="{BF3CE727-2391-0DA9-294D-DAB248F60159}"/>
                </a:ext>
              </a:extLst>
            </p:cNvPr>
            <p:cNvSpPr>
              <a:spLocks noChangeArrowheads="1"/>
            </p:cNvSpPr>
            <p:nvPr/>
          </p:nvSpPr>
          <p:spPr bwMode="auto">
            <a:xfrm>
              <a:off x="3639" y="2017"/>
              <a:ext cx="465" cy="2223"/>
            </a:xfrm>
            <a:prstGeom prst="can">
              <a:avLst>
                <a:gd name="adj" fmla="val 6130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7" name="AutoShape 228">
              <a:extLst>
                <a:ext uri="{FF2B5EF4-FFF2-40B4-BE49-F238E27FC236}">
                  <a16:creationId xmlns:a16="http://schemas.microsoft.com/office/drawing/2014/main" id="{2DB2FF88-A831-D3A5-E1F1-40643294D557}"/>
                </a:ext>
              </a:extLst>
            </p:cNvPr>
            <p:cNvSpPr>
              <a:spLocks noChangeArrowheads="1"/>
            </p:cNvSpPr>
            <p:nvPr/>
          </p:nvSpPr>
          <p:spPr bwMode="auto">
            <a:xfrm>
              <a:off x="1362" y="1881"/>
              <a:ext cx="1805" cy="2439"/>
            </a:xfrm>
            <a:prstGeom prst="can">
              <a:avLst>
                <a:gd name="adj" fmla="val 3171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8" name="AutoShape 229">
              <a:extLst>
                <a:ext uri="{FF2B5EF4-FFF2-40B4-BE49-F238E27FC236}">
                  <a16:creationId xmlns:a16="http://schemas.microsoft.com/office/drawing/2014/main" id="{C2337238-42DB-D6F0-AF1B-4A596630F8A6}"/>
                </a:ext>
              </a:extLst>
            </p:cNvPr>
            <p:cNvSpPr>
              <a:spLocks noChangeArrowheads="1"/>
            </p:cNvSpPr>
            <p:nvPr/>
          </p:nvSpPr>
          <p:spPr bwMode="auto">
            <a:xfrm>
              <a:off x="433" y="3733"/>
              <a:ext cx="3659" cy="217"/>
            </a:xfrm>
            <a:prstGeom prst="rightArrow">
              <a:avLst>
                <a:gd name="adj1" fmla="val 61528"/>
                <a:gd name="adj2" fmla="val 124590"/>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89" name="AutoShape 230">
              <a:extLst>
                <a:ext uri="{FF2B5EF4-FFF2-40B4-BE49-F238E27FC236}">
                  <a16:creationId xmlns:a16="http://schemas.microsoft.com/office/drawing/2014/main" id="{97128CB1-FD18-F603-AC9D-3C9138ED2B7E}"/>
                </a:ext>
              </a:extLst>
            </p:cNvPr>
            <p:cNvSpPr>
              <a:spLocks noChangeArrowheads="1"/>
            </p:cNvSpPr>
            <p:nvPr/>
          </p:nvSpPr>
          <p:spPr bwMode="auto">
            <a:xfrm>
              <a:off x="427" y="3536"/>
              <a:ext cx="3665" cy="216"/>
            </a:xfrm>
            <a:prstGeom prst="rightArrow">
              <a:avLst>
                <a:gd name="adj1" fmla="val 61528"/>
                <a:gd name="adj2" fmla="val 125372"/>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0" name="AutoShape 231">
              <a:extLst>
                <a:ext uri="{FF2B5EF4-FFF2-40B4-BE49-F238E27FC236}">
                  <a16:creationId xmlns:a16="http://schemas.microsoft.com/office/drawing/2014/main" id="{E44BAC80-F1E8-F388-439F-E789795B0B54}"/>
                </a:ext>
              </a:extLst>
            </p:cNvPr>
            <p:cNvSpPr>
              <a:spLocks noChangeArrowheads="1"/>
            </p:cNvSpPr>
            <p:nvPr/>
          </p:nvSpPr>
          <p:spPr bwMode="auto">
            <a:xfrm>
              <a:off x="433" y="2073"/>
              <a:ext cx="3659" cy="216"/>
            </a:xfrm>
            <a:prstGeom prst="rightArrow">
              <a:avLst>
                <a:gd name="adj1" fmla="val 61528"/>
                <a:gd name="adj2" fmla="val 125166"/>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1" name="Oval 232">
              <a:extLst>
                <a:ext uri="{FF2B5EF4-FFF2-40B4-BE49-F238E27FC236}">
                  <a16:creationId xmlns:a16="http://schemas.microsoft.com/office/drawing/2014/main" id="{E50EA99F-A1CF-AA00-7F72-DD9EA4E2E9FB}"/>
                </a:ext>
              </a:extLst>
            </p:cNvPr>
            <p:cNvSpPr>
              <a:spLocks noChangeArrowheads="1"/>
            </p:cNvSpPr>
            <p:nvPr/>
          </p:nvSpPr>
          <p:spPr bwMode="auto">
            <a:xfrm>
              <a:off x="672" y="1344"/>
              <a:ext cx="3200" cy="185"/>
            </a:xfrm>
            <a:prstGeom prst="ellipse">
              <a:avLst/>
            </a:prstGeom>
            <a:solidFill>
              <a:srgbClr val="C0C0C0"/>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2" name="Text Box 233">
              <a:extLst>
                <a:ext uri="{FF2B5EF4-FFF2-40B4-BE49-F238E27FC236}">
                  <a16:creationId xmlns:a16="http://schemas.microsoft.com/office/drawing/2014/main" id="{1BA14B6E-736C-133D-6CEC-C17E6AC7A1E6}"/>
                </a:ext>
              </a:extLst>
            </p:cNvPr>
            <p:cNvSpPr txBox="1">
              <a:spLocks noChangeArrowheads="1"/>
            </p:cNvSpPr>
            <p:nvPr/>
          </p:nvSpPr>
          <p:spPr bwMode="auto">
            <a:xfrm>
              <a:off x="1958" y="1387"/>
              <a:ext cx="621" cy="11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Times New Roman" panose="02020603050405020304" pitchFamily="18" charset="0"/>
                </a:rPr>
                <a:t>信息流</a:t>
              </a:r>
              <a:endParaRPr lang="zh-CN" altLang="en-US" sz="2400"/>
            </a:p>
          </p:txBody>
        </p:sp>
        <p:sp>
          <p:nvSpPr>
            <p:cNvPr id="24593" name="Text Box 234">
              <a:extLst>
                <a:ext uri="{FF2B5EF4-FFF2-40B4-BE49-F238E27FC236}">
                  <a16:creationId xmlns:a16="http://schemas.microsoft.com/office/drawing/2014/main" id="{F6746512-6BDE-4376-48A9-82F99D6C4330}"/>
                </a:ext>
              </a:extLst>
            </p:cNvPr>
            <p:cNvSpPr txBox="1">
              <a:spLocks noChangeArrowheads="1"/>
            </p:cNvSpPr>
            <p:nvPr/>
          </p:nvSpPr>
          <p:spPr bwMode="auto">
            <a:xfrm>
              <a:off x="1986" y="1776"/>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制造商</a:t>
              </a:r>
              <a:endParaRPr lang="zh-CN" altLang="en-US" sz="2400"/>
            </a:p>
          </p:txBody>
        </p:sp>
        <p:sp>
          <p:nvSpPr>
            <p:cNvPr id="24594" name="Text Box 235">
              <a:extLst>
                <a:ext uri="{FF2B5EF4-FFF2-40B4-BE49-F238E27FC236}">
                  <a16:creationId xmlns:a16="http://schemas.microsoft.com/office/drawing/2014/main" id="{6A0F4D7B-564E-6C51-EA1D-E6D217DE9CB5}"/>
                </a:ext>
              </a:extLst>
            </p:cNvPr>
            <p:cNvSpPr txBox="1">
              <a:spLocks noChangeArrowheads="1"/>
            </p:cNvSpPr>
            <p:nvPr/>
          </p:nvSpPr>
          <p:spPr bwMode="auto">
            <a:xfrm>
              <a:off x="1939" y="2122"/>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产品流</a:t>
              </a:r>
              <a:endParaRPr lang="zh-CN" altLang="en-US" sz="2400"/>
            </a:p>
          </p:txBody>
        </p:sp>
        <p:sp>
          <p:nvSpPr>
            <p:cNvPr id="24595" name="AutoShape 236">
              <a:extLst>
                <a:ext uri="{FF2B5EF4-FFF2-40B4-BE49-F238E27FC236}">
                  <a16:creationId xmlns:a16="http://schemas.microsoft.com/office/drawing/2014/main" id="{7B94F528-CEC7-EEAA-5CC7-0814142CFCC4}"/>
                </a:ext>
              </a:extLst>
            </p:cNvPr>
            <p:cNvSpPr>
              <a:spLocks noChangeArrowheads="1"/>
            </p:cNvSpPr>
            <p:nvPr/>
          </p:nvSpPr>
          <p:spPr bwMode="auto">
            <a:xfrm>
              <a:off x="433" y="3295"/>
              <a:ext cx="3647" cy="216"/>
            </a:xfrm>
            <a:prstGeom prst="rightArrow">
              <a:avLst>
                <a:gd name="adj1" fmla="val 61528"/>
                <a:gd name="adj2" fmla="val 124756"/>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6" name="AutoShape 237">
              <a:extLst>
                <a:ext uri="{FF2B5EF4-FFF2-40B4-BE49-F238E27FC236}">
                  <a16:creationId xmlns:a16="http://schemas.microsoft.com/office/drawing/2014/main" id="{C49B57E1-A2A1-9502-B77D-BE71E2A654EF}"/>
                </a:ext>
              </a:extLst>
            </p:cNvPr>
            <p:cNvSpPr>
              <a:spLocks noChangeArrowheads="1"/>
            </p:cNvSpPr>
            <p:nvPr/>
          </p:nvSpPr>
          <p:spPr bwMode="auto">
            <a:xfrm>
              <a:off x="432" y="2406"/>
              <a:ext cx="3653" cy="216"/>
            </a:xfrm>
            <a:prstGeom prst="rightArrow">
              <a:avLst>
                <a:gd name="adj1" fmla="val 61528"/>
                <a:gd name="adj2" fmla="val 12496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7" name="AutoShape 238">
              <a:extLst>
                <a:ext uri="{FF2B5EF4-FFF2-40B4-BE49-F238E27FC236}">
                  <a16:creationId xmlns:a16="http://schemas.microsoft.com/office/drawing/2014/main" id="{87EEA749-7AD2-4BDE-0831-D3FA0DFE8DA5}"/>
                </a:ext>
              </a:extLst>
            </p:cNvPr>
            <p:cNvSpPr>
              <a:spLocks noChangeArrowheads="1"/>
            </p:cNvSpPr>
            <p:nvPr/>
          </p:nvSpPr>
          <p:spPr bwMode="auto">
            <a:xfrm>
              <a:off x="426" y="2622"/>
              <a:ext cx="3673" cy="216"/>
            </a:xfrm>
            <a:prstGeom prst="rightArrow">
              <a:avLst>
                <a:gd name="adj1" fmla="val 61528"/>
                <a:gd name="adj2" fmla="val 125645"/>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8" name="AutoShape 239">
              <a:extLst>
                <a:ext uri="{FF2B5EF4-FFF2-40B4-BE49-F238E27FC236}">
                  <a16:creationId xmlns:a16="http://schemas.microsoft.com/office/drawing/2014/main" id="{16C36AD2-4C79-1843-1A6B-8E83597783B2}"/>
                </a:ext>
              </a:extLst>
            </p:cNvPr>
            <p:cNvSpPr>
              <a:spLocks noChangeArrowheads="1"/>
            </p:cNvSpPr>
            <p:nvPr/>
          </p:nvSpPr>
          <p:spPr bwMode="auto">
            <a:xfrm>
              <a:off x="426" y="2832"/>
              <a:ext cx="3679" cy="216"/>
            </a:xfrm>
            <a:prstGeom prst="rightArrow">
              <a:avLst>
                <a:gd name="adj1" fmla="val 61528"/>
                <a:gd name="adj2" fmla="val 12585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599" name="AutoShape 240">
              <a:extLst>
                <a:ext uri="{FF2B5EF4-FFF2-40B4-BE49-F238E27FC236}">
                  <a16:creationId xmlns:a16="http://schemas.microsoft.com/office/drawing/2014/main" id="{2A557A0D-D9A2-BA88-8C66-4EFB496C27B3}"/>
                </a:ext>
              </a:extLst>
            </p:cNvPr>
            <p:cNvSpPr>
              <a:spLocks noChangeArrowheads="1"/>
            </p:cNvSpPr>
            <p:nvPr/>
          </p:nvSpPr>
          <p:spPr bwMode="auto">
            <a:xfrm>
              <a:off x="426" y="3060"/>
              <a:ext cx="3679" cy="217"/>
            </a:xfrm>
            <a:prstGeom prst="rightArrow">
              <a:avLst>
                <a:gd name="adj1" fmla="val 61528"/>
                <a:gd name="adj2" fmla="val 12527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00" name="Text Box 241">
              <a:extLst>
                <a:ext uri="{FF2B5EF4-FFF2-40B4-BE49-F238E27FC236}">
                  <a16:creationId xmlns:a16="http://schemas.microsoft.com/office/drawing/2014/main" id="{D2D3135C-6641-D881-F7E8-9615D10301EF}"/>
                </a:ext>
              </a:extLst>
            </p:cNvPr>
            <p:cNvSpPr txBox="1">
              <a:spLocks noChangeArrowheads="1"/>
            </p:cNvSpPr>
            <p:nvPr/>
          </p:nvSpPr>
          <p:spPr bwMode="auto">
            <a:xfrm>
              <a:off x="1900" y="2455"/>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客户关系管理</a:t>
              </a:r>
              <a:endParaRPr lang="zh-CN" altLang="en-US" sz="2400"/>
            </a:p>
          </p:txBody>
        </p:sp>
        <p:sp>
          <p:nvSpPr>
            <p:cNvPr id="24601" name="Text Box 242">
              <a:extLst>
                <a:ext uri="{FF2B5EF4-FFF2-40B4-BE49-F238E27FC236}">
                  <a16:creationId xmlns:a16="http://schemas.microsoft.com/office/drawing/2014/main" id="{622300E6-5CEE-8351-806A-C5928F3F2484}"/>
                </a:ext>
              </a:extLst>
            </p:cNvPr>
            <p:cNvSpPr txBox="1">
              <a:spLocks noChangeArrowheads="1"/>
            </p:cNvSpPr>
            <p:nvPr/>
          </p:nvSpPr>
          <p:spPr bwMode="auto">
            <a:xfrm>
              <a:off x="1919" y="2675"/>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客户服务管理</a:t>
              </a:r>
              <a:endParaRPr lang="zh-CN" altLang="en-US" sz="2400"/>
            </a:p>
          </p:txBody>
        </p:sp>
        <p:sp>
          <p:nvSpPr>
            <p:cNvPr id="24602" name="Text Box 243">
              <a:extLst>
                <a:ext uri="{FF2B5EF4-FFF2-40B4-BE49-F238E27FC236}">
                  <a16:creationId xmlns:a16="http://schemas.microsoft.com/office/drawing/2014/main" id="{959516DE-5939-55DD-7D9A-3C5440A7A1E8}"/>
                </a:ext>
              </a:extLst>
            </p:cNvPr>
            <p:cNvSpPr txBox="1">
              <a:spLocks noChangeArrowheads="1"/>
            </p:cNvSpPr>
            <p:nvPr/>
          </p:nvSpPr>
          <p:spPr bwMode="auto">
            <a:xfrm>
              <a:off x="1906" y="2885"/>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需求管理</a:t>
              </a:r>
              <a:endParaRPr lang="zh-CN" altLang="en-US" sz="2400"/>
            </a:p>
          </p:txBody>
        </p:sp>
        <p:sp>
          <p:nvSpPr>
            <p:cNvPr id="24603" name="Text Box 244">
              <a:extLst>
                <a:ext uri="{FF2B5EF4-FFF2-40B4-BE49-F238E27FC236}">
                  <a16:creationId xmlns:a16="http://schemas.microsoft.com/office/drawing/2014/main" id="{12FAA17B-6280-0996-BD0B-682D588C0C4E}"/>
                </a:ext>
              </a:extLst>
            </p:cNvPr>
            <p:cNvSpPr txBox="1">
              <a:spLocks noChangeArrowheads="1"/>
            </p:cNvSpPr>
            <p:nvPr/>
          </p:nvSpPr>
          <p:spPr bwMode="auto">
            <a:xfrm>
              <a:off x="1925" y="3120"/>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订单配送</a:t>
              </a:r>
              <a:endParaRPr lang="zh-CN" altLang="en-US" sz="2400"/>
            </a:p>
          </p:txBody>
        </p:sp>
        <p:sp>
          <p:nvSpPr>
            <p:cNvPr id="24604" name="Text Box 245">
              <a:extLst>
                <a:ext uri="{FF2B5EF4-FFF2-40B4-BE49-F238E27FC236}">
                  <a16:creationId xmlns:a16="http://schemas.microsoft.com/office/drawing/2014/main" id="{988DDBD2-9D8A-19E6-2EB6-DEB332EC8DAF}"/>
                </a:ext>
              </a:extLst>
            </p:cNvPr>
            <p:cNvSpPr txBox="1">
              <a:spLocks noChangeArrowheads="1"/>
            </p:cNvSpPr>
            <p:nvPr/>
          </p:nvSpPr>
          <p:spPr bwMode="auto">
            <a:xfrm>
              <a:off x="1931" y="3354"/>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制造流程管理</a:t>
              </a:r>
              <a:endParaRPr lang="zh-CN" altLang="en-US" sz="2400"/>
            </a:p>
          </p:txBody>
        </p:sp>
        <p:sp>
          <p:nvSpPr>
            <p:cNvPr id="24605" name="Text Box 246">
              <a:extLst>
                <a:ext uri="{FF2B5EF4-FFF2-40B4-BE49-F238E27FC236}">
                  <a16:creationId xmlns:a16="http://schemas.microsoft.com/office/drawing/2014/main" id="{C077B757-76E2-A4A8-27F0-D25A768E72D4}"/>
                </a:ext>
              </a:extLst>
            </p:cNvPr>
            <p:cNvSpPr txBox="1">
              <a:spLocks noChangeArrowheads="1"/>
            </p:cNvSpPr>
            <p:nvPr/>
          </p:nvSpPr>
          <p:spPr bwMode="auto">
            <a:xfrm>
              <a:off x="1976" y="3583"/>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采购</a:t>
              </a:r>
              <a:endParaRPr lang="zh-CN" altLang="en-US" sz="2400"/>
            </a:p>
          </p:txBody>
        </p:sp>
        <p:sp>
          <p:nvSpPr>
            <p:cNvPr id="24606" name="Text Box 247">
              <a:extLst>
                <a:ext uri="{FF2B5EF4-FFF2-40B4-BE49-F238E27FC236}">
                  <a16:creationId xmlns:a16="http://schemas.microsoft.com/office/drawing/2014/main" id="{BBA8A91B-981B-78AF-4D36-FD45F6E4020A}"/>
                </a:ext>
              </a:extLst>
            </p:cNvPr>
            <p:cNvSpPr txBox="1">
              <a:spLocks noChangeArrowheads="1"/>
            </p:cNvSpPr>
            <p:nvPr/>
          </p:nvSpPr>
          <p:spPr bwMode="auto">
            <a:xfrm>
              <a:off x="1918" y="3793"/>
              <a:ext cx="678"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产品开发与商品化</a:t>
              </a:r>
              <a:endParaRPr lang="zh-CN" altLang="en-US" sz="2400"/>
            </a:p>
          </p:txBody>
        </p:sp>
        <p:sp>
          <p:nvSpPr>
            <p:cNvPr id="24607" name="AutoShape 248">
              <a:extLst>
                <a:ext uri="{FF2B5EF4-FFF2-40B4-BE49-F238E27FC236}">
                  <a16:creationId xmlns:a16="http://schemas.microsoft.com/office/drawing/2014/main" id="{19F13C21-48E4-F2EC-ABE2-BDE17A7BF4EE}"/>
                </a:ext>
              </a:extLst>
            </p:cNvPr>
            <p:cNvSpPr>
              <a:spLocks noChangeArrowheads="1"/>
            </p:cNvSpPr>
            <p:nvPr/>
          </p:nvSpPr>
          <p:spPr bwMode="auto">
            <a:xfrm rot="10800000">
              <a:off x="439" y="3980"/>
              <a:ext cx="3647" cy="217"/>
            </a:xfrm>
            <a:prstGeom prst="rightArrow">
              <a:avLst>
                <a:gd name="adj1" fmla="val 61528"/>
                <a:gd name="adj2" fmla="val 12418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08" name="Text Box 249">
              <a:extLst>
                <a:ext uri="{FF2B5EF4-FFF2-40B4-BE49-F238E27FC236}">
                  <a16:creationId xmlns:a16="http://schemas.microsoft.com/office/drawing/2014/main" id="{B94390CE-9186-9DAB-09D3-B55F9878249F}"/>
                </a:ext>
              </a:extLst>
            </p:cNvPr>
            <p:cNvSpPr txBox="1">
              <a:spLocks noChangeArrowheads="1"/>
            </p:cNvSpPr>
            <p:nvPr/>
          </p:nvSpPr>
          <p:spPr bwMode="auto">
            <a:xfrm>
              <a:off x="1925" y="4034"/>
              <a:ext cx="774"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反向物流</a:t>
              </a:r>
              <a:r>
                <a:rPr lang="en-US" altLang="zh-CN" sz="1200">
                  <a:latin typeface="Times New Roman" panose="02020603050405020304" pitchFamily="18" charset="0"/>
                </a:rPr>
                <a:t>(</a:t>
              </a:r>
              <a:r>
                <a:rPr lang="zh-CN" altLang="en-US" sz="1200">
                  <a:latin typeface="Times New Roman" panose="02020603050405020304" pitchFamily="18" charset="0"/>
                </a:rPr>
                <a:t>回流</a:t>
              </a:r>
              <a:r>
                <a:rPr lang="en-US" altLang="zh-CN" sz="1200">
                  <a:latin typeface="Times New Roman" panose="02020603050405020304" pitchFamily="18" charset="0"/>
                </a:rPr>
                <a:t>)</a:t>
              </a:r>
              <a:endParaRPr lang="en-US" altLang="zh-CN" sz="2400"/>
            </a:p>
          </p:txBody>
        </p:sp>
        <p:sp>
          <p:nvSpPr>
            <p:cNvPr id="24609" name="Oval 250">
              <a:extLst>
                <a:ext uri="{FF2B5EF4-FFF2-40B4-BE49-F238E27FC236}">
                  <a16:creationId xmlns:a16="http://schemas.microsoft.com/office/drawing/2014/main" id="{3990B378-EC07-2826-6299-8B5311928B00}"/>
                </a:ext>
              </a:extLst>
            </p:cNvPr>
            <p:cNvSpPr>
              <a:spLocks noChangeArrowheads="1"/>
            </p:cNvSpPr>
            <p:nvPr/>
          </p:nvSpPr>
          <p:spPr bwMode="auto">
            <a:xfrm>
              <a:off x="2049" y="2247"/>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10" name="Text Box 251">
              <a:extLst>
                <a:ext uri="{FF2B5EF4-FFF2-40B4-BE49-F238E27FC236}">
                  <a16:creationId xmlns:a16="http://schemas.microsoft.com/office/drawing/2014/main" id="{F460BCF6-1C6D-75A7-B5EA-0E2EC350AE12}"/>
                </a:ext>
              </a:extLst>
            </p:cNvPr>
            <p:cNvSpPr txBox="1">
              <a:spLocks noChangeArrowheads="1"/>
            </p:cNvSpPr>
            <p:nvPr/>
          </p:nvSpPr>
          <p:spPr bwMode="auto">
            <a:xfrm>
              <a:off x="2141" y="2282"/>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物流</a:t>
              </a:r>
              <a:endParaRPr lang="zh-CN" altLang="en-US" sz="2400"/>
            </a:p>
          </p:txBody>
        </p:sp>
        <p:sp>
          <p:nvSpPr>
            <p:cNvPr id="24611" name="Oval 252">
              <a:extLst>
                <a:ext uri="{FF2B5EF4-FFF2-40B4-BE49-F238E27FC236}">
                  <a16:creationId xmlns:a16="http://schemas.microsoft.com/office/drawing/2014/main" id="{185CDA3C-62ED-72DD-57B2-2842D42119BA}"/>
                </a:ext>
              </a:extLst>
            </p:cNvPr>
            <p:cNvSpPr>
              <a:spLocks noChangeArrowheads="1"/>
            </p:cNvSpPr>
            <p:nvPr/>
          </p:nvSpPr>
          <p:spPr bwMode="auto">
            <a:xfrm>
              <a:off x="2553" y="2228"/>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12" name="Text Box 253">
              <a:extLst>
                <a:ext uri="{FF2B5EF4-FFF2-40B4-BE49-F238E27FC236}">
                  <a16:creationId xmlns:a16="http://schemas.microsoft.com/office/drawing/2014/main" id="{7D39DD8C-AD9F-D03D-5961-637F09C9BD95}"/>
                </a:ext>
              </a:extLst>
            </p:cNvPr>
            <p:cNvSpPr txBox="1">
              <a:spLocks noChangeArrowheads="1"/>
            </p:cNvSpPr>
            <p:nvPr/>
          </p:nvSpPr>
          <p:spPr bwMode="auto">
            <a:xfrm>
              <a:off x="2632" y="2252"/>
              <a:ext cx="30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财务</a:t>
              </a:r>
              <a:endParaRPr lang="zh-CN" altLang="en-US" sz="2400"/>
            </a:p>
          </p:txBody>
        </p:sp>
        <p:sp>
          <p:nvSpPr>
            <p:cNvPr id="24613" name="Oval 254">
              <a:extLst>
                <a:ext uri="{FF2B5EF4-FFF2-40B4-BE49-F238E27FC236}">
                  <a16:creationId xmlns:a16="http://schemas.microsoft.com/office/drawing/2014/main" id="{DD425339-B7FC-A320-59D8-7D0FB7B4A5D2}"/>
                </a:ext>
              </a:extLst>
            </p:cNvPr>
            <p:cNvSpPr>
              <a:spLocks noChangeArrowheads="1"/>
            </p:cNvSpPr>
            <p:nvPr/>
          </p:nvSpPr>
          <p:spPr bwMode="auto">
            <a:xfrm>
              <a:off x="1525" y="2228"/>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14" name="Text Box 255">
              <a:extLst>
                <a:ext uri="{FF2B5EF4-FFF2-40B4-BE49-F238E27FC236}">
                  <a16:creationId xmlns:a16="http://schemas.microsoft.com/office/drawing/2014/main" id="{0CD39DE6-EFEC-487B-7851-CEB6E7DDEE2A}"/>
                </a:ext>
              </a:extLst>
            </p:cNvPr>
            <p:cNvSpPr txBox="1">
              <a:spLocks noChangeArrowheads="1"/>
            </p:cNvSpPr>
            <p:nvPr/>
          </p:nvSpPr>
          <p:spPr bwMode="auto">
            <a:xfrm>
              <a:off x="1605" y="2252"/>
              <a:ext cx="30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生产</a:t>
              </a:r>
              <a:endParaRPr lang="zh-CN" altLang="en-US" sz="2400"/>
            </a:p>
          </p:txBody>
        </p:sp>
        <p:sp>
          <p:nvSpPr>
            <p:cNvPr id="24615" name="Oval 256">
              <a:extLst>
                <a:ext uri="{FF2B5EF4-FFF2-40B4-BE49-F238E27FC236}">
                  <a16:creationId xmlns:a16="http://schemas.microsoft.com/office/drawing/2014/main" id="{A427B2C1-AEAA-5D7C-E892-86D452FF8A83}"/>
                </a:ext>
              </a:extLst>
            </p:cNvPr>
            <p:cNvSpPr>
              <a:spLocks noChangeArrowheads="1"/>
            </p:cNvSpPr>
            <p:nvPr/>
          </p:nvSpPr>
          <p:spPr bwMode="auto">
            <a:xfrm>
              <a:off x="1538" y="2000"/>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16" name="Text Box 257">
              <a:extLst>
                <a:ext uri="{FF2B5EF4-FFF2-40B4-BE49-F238E27FC236}">
                  <a16:creationId xmlns:a16="http://schemas.microsoft.com/office/drawing/2014/main" id="{C94C92C5-6554-C20E-115A-1BC02A9004A2}"/>
                </a:ext>
              </a:extLst>
            </p:cNvPr>
            <p:cNvSpPr txBox="1">
              <a:spLocks noChangeArrowheads="1"/>
            </p:cNvSpPr>
            <p:nvPr/>
          </p:nvSpPr>
          <p:spPr bwMode="auto">
            <a:xfrm>
              <a:off x="1617" y="2023"/>
              <a:ext cx="30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采购</a:t>
              </a:r>
              <a:endParaRPr lang="zh-CN" altLang="en-US" sz="2400"/>
            </a:p>
          </p:txBody>
        </p:sp>
        <p:sp>
          <p:nvSpPr>
            <p:cNvPr id="24617" name="Oval 258">
              <a:extLst>
                <a:ext uri="{FF2B5EF4-FFF2-40B4-BE49-F238E27FC236}">
                  <a16:creationId xmlns:a16="http://schemas.microsoft.com/office/drawing/2014/main" id="{45548ABC-8A78-16CD-D6C0-F8E615C43783}"/>
                </a:ext>
              </a:extLst>
            </p:cNvPr>
            <p:cNvSpPr>
              <a:spLocks noChangeArrowheads="1"/>
            </p:cNvSpPr>
            <p:nvPr/>
          </p:nvSpPr>
          <p:spPr bwMode="auto">
            <a:xfrm>
              <a:off x="2547" y="2024"/>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18" name="Text Box 259">
              <a:extLst>
                <a:ext uri="{FF2B5EF4-FFF2-40B4-BE49-F238E27FC236}">
                  <a16:creationId xmlns:a16="http://schemas.microsoft.com/office/drawing/2014/main" id="{49C9C4AD-E8A5-DC7E-B2B7-EFCDAFBDA419}"/>
                </a:ext>
              </a:extLst>
            </p:cNvPr>
            <p:cNvSpPr txBox="1">
              <a:spLocks noChangeArrowheads="1"/>
            </p:cNvSpPr>
            <p:nvPr/>
          </p:nvSpPr>
          <p:spPr bwMode="auto">
            <a:xfrm>
              <a:off x="2626" y="2048"/>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营销</a:t>
              </a:r>
              <a:endParaRPr lang="zh-CN" altLang="en-US" sz="2400"/>
            </a:p>
          </p:txBody>
        </p:sp>
        <p:sp>
          <p:nvSpPr>
            <p:cNvPr id="24619" name="Oval 260">
              <a:extLst>
                <a:ext uri="{FF2B5EF4-FFF2-40B4-BE49-F238E27FC236}">
                  <a16:creationId xmlns:a16="http://schemas.microsoft.com/office/drawing/2014/main" id="{3A7DBEC4-EF32-F426-2AA7-F6E531F98B87}"/>
                </a:ext>
              </a:extLst>
            </p:cNvPr>
            <p:cNvSpPr>
              <a:spLocks noChangeArrowheads="1"/>
            </p:cNvSpPr>
            <p:nvPr/>
          </p:nvSpPr>
          <p:spPr bwMode="auto">
            <a:xfrm>
              <a:off x="2055" y="1963"/>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20" name="Text Box 261">
              <a:extLst>
                <a:ext uri="{FF2B5EF4-FFF2-40B4-BE49-F238E27FC236}">
                  <a16:creationId xmlns:a16="http://schemas.microsoft.com/office/drawing/2014/main" id="{8553840F-6EC0-470F-D65B-46E0B99EBED3}"/>
                </a:ext>
              </a:extLst>
            </p:cNvPr>
            <p:cNvSpPr txBox="1">
              <a:spLocks noChangeArrowheads="1"/>
            </p:cNvSpPr>
            <p:nvPr/>
          </p:nvSpPr>
          <p:spPr bwMode="auto">
            <a:xfrm>
              <a:off x="2134" y="1986"/>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R&amp;D</a:t>
              </a:r>
              <a:endParaRPr lang="en-US" altLang="zh-CN" sz="2400"/>
            </a:p>
          </p:txBody>
        </p:sp>
        <p:sp>
          <p:nvSpPr>
            <p:cNvPr id="24621" name="Text Box 262">
              <a:extLst>
                <a:ext uri="{FF2B5EF4-FFF2-40B4-BE49-F238E27FC236}">
                  <a16:creationId xmlns:a16="http://schemas.microsoft.com/office/drawing/2014/main" id="{4B490A17-EA59-9881-CBFA-A087904E3505}"/>
                </a:ext>
              </a:extLst>
            </p:cNvPr>
            <p:cNvSpPr txBox="1">
              <a:spLocks noChangeArrowheads="1"/>
            </p:cNvSpPr>
            <p:nvPr/>
          </p:nvSpPr>
          <p:spPr bwMode="auto">
            <a:xfrm>
              <a:off x="385" y="1752"/>
              <a:ext cx="417"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第二层供应商</a:t>
              </a:r>
              <a:endParaRPr lang="zh-CN" altLang="en-US" sz="2400"/>
            </a:p>
          </p:txBody>
        </p:sp>
        <p:sp>
          <p:nvSpPr>
            <p:cNvPr id="24622" name="Text Box 263">
              <a:extLst>
                <a:ext uri="{FF2B5EF4-FFF2-40B4-BE49-F238E27FC236}">
                  <a16:creationId xmlns:a16="http://schemas.microsoft.com/office/drawing/2014/main" id="{88F3B8BC-F65E-E409-E8EE-18019BEEA6AA}"/>
                </a:ext>
              </a:extLst>
            </p:cNvPr>
            <p:cNvSpPr txBox="1">
              <a:spLocks noChangeArrowheads="1"/>
            </p:cNvSpPr>
            <p:nvPr/>
          </p:nvSpPr>
          <p:spPr bwMode="auto">
            <a:xfrm>
              <a:off x="969" y="1789"/>
              <a:ext cx="414"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第一层供应商</a:t>
              </a:r>
              <a:endParaRPr lang="zh-CN" altLang="en-US" sz="2400"/>
            </a:p>
          </p:txBody>
        </p:sp>
        <p:sp>
          <p:nvSpPr>
            <p:cNvPr id="24623" name="Text Box 264">
              <a:extLst>
                <a:ext uri="{FF2B5EF4-FFF2-40B4-BE49-F238E27FC236}">
                  <a16:creationId xmlns:a16="http://schemas.microsoft.com/office/drawing/2014/main" id="{D3174CC6-F2DE-CCC2-D04A-28D6DB5F7A5B}"/>
                </a:ext>
              </a:extLst>
            </p:cNvPr>
            <p:cNvSpPr txBox="1">
              <a:spLocks noChangeArrowheads="1"/>
            </p:cNvSpPr>
            <p:nvPr/>
          </p:nvSpPr>
          <p:spPr bwMode="auto">
            <a:xfrm>
              <a:off x="3246" y="1894"/>
              <a:ext cx="285" cy="1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用户</a:t>
              </a:r>
              <a:endParaRPr lang="zh-CN" altLang="en-US" sz="2400"/>
            </a:p>
          </p:txBody>
        </p:sp>
        <p:sp>
          <p:nvSpPr>
            <p:cNvPr id="24624" name="Text Box 265">
              <a:extLst>
                <a:ext uri="{FF2B5EF4-FFF2-40B4-BE49-F238E27FC236}">
                  <a16:creationId xmlns:a16="http://schemas.microsoft.com/office/drawing/2014/main" id="{6D24FE62-8FFA-EE08-0AEB-B5C0C814771B}"/>
                </a:ext>
              </a:extLst>
            </p:cNvPr>
            <p:cNvSpPr txBox="1">
              <a:spLocks noChangeArrowheads="1"/>
            </p:cNvSpPr>
            <p:nvPr/>
          </p:nvSpPr>
          <p:spPr bwMode="auto">
            <a:xfrm>
              <a:off x="3725" y="1776"/>
              <a:ext cx="470"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消费者</a:t>
              </a:r>
              <a:r>
                <a:rPr lang="en-US" altLang="zh-CN" sz="1200">
                  <a:latin typeface="Times New Roman" panose="02020603050405020304" pitchFamily="18" charset="0"/>
                </a:rPr>
                <a:t>/</a:t>
              </a:r>
            </a:p>
            <a:p>
              <a:pPr algn="ctr" eaLnBrk="1" hangingPunct="1"/>
              <a:r>
                <a:rPr lang="zh-CN" altLang="en-US" sz="1200">
                  <a:latin typeface="Times New Roman" panose="02020603050405020304" pitchFamily="18" charset="0"/>
                </a:rPr>
                <a:t>最终用户</a:t>
              </a:r>
              <a:endParaRPr lang="zh-CN" altLang="en-US" sz="2400"/>
            </a:p>
          </p:txBody>
        </p:sp>
        <p:sp>
          <p:nvSpPr>
            <p:cNvPr id="24625" name="Line 266">
              <a:extLst>
                <a:ext uri="{FF2B5EF4-FFF2-40B4-BE49-F238E27FC236}">
                  <a16:creationId xmlns:a16="http://schemas.microsoft.com/office/drawing/2014/main" id="{F037AB66-9C7F-6B68-D44F-792B093D63D6}"/>
                </a:ext>
              </a:extLst>
            </p:cNvPr>
            <p:cNvSpPr>
              <a:spLocks noChangeShapeType="1"/>
            </p:cNvSpPr>
            <p:nvPr/>
          </p:nvSpPr>
          <p:spPr bwMode="auto">
            <a:xfrm>
              <a:off x="2282" y="1566"/>
              <a:ext cx="0" cy="19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6" name="Line 267">
              <a:extLst>
                <a:ext uri="{FF2B5EF4-FFF2-40B4-BE49-F238E27FC236}">
                  <a16:creationId xmlns:a16="http://schemas.microsoft.com/office/drawing/2014/main" id="{D32E47DB-3AA1-78BC-F938-FCBD7518E0FB}"/>
                </a:ext>
              </a:extLst>
            </p:cNvPr>
            <p:cNvSpPr>
              <a:spLocks noChangeShapeType="1"/>
            </p:cNvSpPr>
            <p:nvPr/>
          </p:nvSpPr>
          <p:spPr bwMode="auto">
            <a:xfrm flipH="1">
              <a:off x="1150" y="1579"/>
              <a:ext cx="225" cy="2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7" name="Line 268">
              <a:extLst>
                <a:ext uri="{FF2B5EF4-FFF2-40B4-BE49-F238E27FC236}">
                  <a16:creationId xmlns:a16="http://schemas.microsoft.com/office/drawing/2014/main" id="{31237E93-7938-0F16-CF2B-B60A70EFFD33}"/>
                </a:ext>
              </a:extLst>
            </p:cNvPr>
            <p:cNvSpPr>
              <a:spLocks noChangeShapeType="1"/>
            </p:cNvSpPr>
            <p:nvPr/>
          </p:nvSpPr>
          <p:spPr bwMode="auto">
            <a:xfrm flipH="1">
              <a:off x="645" y="1535"/>
              <a:ext cx="420" cy="2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8" name="Line 269">
              <a:extLst>
                <a:ext uri="{FF2B5EF4-FFF2-40B4-BE49-F238E27FC236}">
                  <a16:creationId xmlns:a16="http://schemas.microsoft.com/office/drawing/2014/main" id="{01676834-833D-4EDD-D7F1-F5C7E350F3A5}"/>
                </a:ext>
              </a:extLst>
            </p:cNvPr>
            <p:cNvSpPr>
              <a:spLocks noChangeShapeType="1"/>
            </p:cNvSpPr>
            <p:nvPr/>
          </p:nvSpPr>
          <p:spPr bwMode="auto">
            <a:xfrm>
              <a:off x="3127" y="1597"/>
              <a:ext cx="227" cy="26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29" name="Line 270">
              <a:extLst>
                <a:ext uri="{FF2B5EF4-FFF2-40B4-BE49-F238E27FC236}">
                  <a16:creationId xmlns:a16="http://schemas.microsoft.com/office/drawing/2014/main" id="{29C1878D-2A2E-E17D-12D3-6A8C90B17487}"/>
                </a:ext>
              </a:extLst>
            </p:cNvPr>
            <p:cNvSpPr>
              <a:spLocks noChangeShapeType="1"/>
            </p:cNvSpPr>
            <p:nvPr/>
          </p:nvSpPr>
          <p:spPr bwMode="auto">
            <a:xfrm>
              <a:off x="3348" y="1560"/>
              <a:ext cx="362" cy="24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630" name="Group 271">
              <a:extLst>
                <a:ext uri="{FF2B5EF4-FFF2-40B4-BE49-F238E27FC236}">
                  <a16:creationId xmlns:a16="http://schemas.microsoft.com/office/drawing/2014/main" id="{805331B5-577E-B8C8-CDA4-40F26C660A02}"/>
                </a:ext>
              </a:extLst>
            </p:cNvPr>
            <p:cNvGrpSpPr>
              <a:grpSpLocks/>
            </p:cNvGrpSpPr>
            <p:nvPr/>
          </p:nvGrpSpPr>
          <p:grpSpPr bwMode="auto">
            <a:xfrm>
              <a:off x="930" y="2036"/>
              <a:ext cx="388" cy="272"/>
              <a:chOff x="3028" y="9375"/>
              <a:chExt cx="900" cy="663"/>
            </a:xfrm>
          </p:grpSpPr>
          <p:sp>
            <p:nvSpPr>
              <p:cNvPr id="24645" name="Oval 272">
                <a:extLst>
                  <a:ext uri="{FF2B5EF4-FFF2-40B4-BE49-F238E27FC236}">
                    <a16:creationId xmlns:a16="http://schemas.microsoft.com/office/drawing/2014/main" id="{8441C4F2-EB93-AAEA-82BE-B7780BEB58D4}"/>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6" name="Oval 273">
                <a:extLst>
                  <a:ext uri="{FF2B5EF4-FFF2-40B4-BE49-F238E27FC236}">
                    <a16:creationId xmlns:a16="http://schemas.microsoft.com/office/drawing/2014/main" id="{C9A3B39D-0D8D-2F16-E3DC-2A2CD709C94F}"/>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7" name="Oval 274">
                <a:extLst>
                  <a:ext uri="{FF2B5EF4-FFF2-40B4-BE49-F238E27FC236}">
                    <a16:creationId xmlns:a16="http://schemas.microsoft.com/office/drawing/2014/main" id="{6253262A-C229-16CE-F291-1C9EBD8B179D}"/>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8" name="Oval 275">
                <a:extLst>
                  <a:ext uri="{FF2B5EF4-FFF2-40B4-BE49-F238E27FC236}">
                    <a16:creationId xmlns:a16="http://schemas.microsoft.com/office/drawing/2014/main" id="{A4199472-A9C0-A0E9-BDB3-F562628F3789}"/>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9" name="Oval 276">
                <a:extLst>
                  <a:ext uri="{FF2B5EF4-FFF2-40B4-BE49-F238E27FC236}">
                    <a16:creationId xmlns:a16="http://schemas.microsoft.com/office/drawing/2014/main" id="{835CFCA3-F8FF-64E0-ECB4-A5E48FD65C93}"/>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0" name="Oval 277">
                <a:extLst>
                  <a:ext uri="{FF2B5EF4-FFF2-40B4-BE49-F238E27FC236}">
                    <a16:creationId xmlns:a16="http://schemas.microsoft.com/office/drawing/2014/main" id="{E06C7927-4C09-91DA-7089-33C9525C5F07}"/>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nvGrpSpPr>
            <p:cNvPr id="24631" name="Group 278">
              <a:extLst>
                <a:ext uri="{FF2B5EF4-FFF2-40B4-BE49-F238E27FC236}">
                  <a16:creationId xmlns:a16="http://schemas.microsoft.com/office/drawing/2014/main" id="{7CC623E8-06F6-4107-8CDB-FE229FB990F7}"/>
                </a:ext>
              </a:extLst>
            </p:cNvPr>
            <p:cNvGrpSpPr>
              <a:grpSpLocks/>
            </p:cNvGrpSpPr>
            <p:nvPr/>
          </p:nvGrpSpPr>
          <p:grpSpPr bwMode="auto">
            <a:xfrm>
              <a:off x="470" y="2023"/>
              <a:ext cx="388" cy="273"/>
              <a:chOff x="3028" y="9375"/>
              <a:chExt cx="900" cy="663"/>
            </a:xfrm>
          </p:grpSpPr>
          <p:sp>
            <p:nvSpPr>
              <p:cNvPr id="24639" name="Oval 279">
                <a:extLst>
                  <a:ext uri="{FF2B5EF4-FFF2-40B4-BE49-F238E27FC236}">
                    <a16:creationId xmlns:a16="http://schemas.microsoft.com/office/drawing/2014/main" id="{BF20952C-89C1-0B9A-A5C3-BDC68BADF33D}"/>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0" name="Oval 280">
                <a:extLst>
                  <a:ext uri="{FF2B5EF4-FFF2-40B4-BE49-F238E27FC236}">
                    <a16:creationId xmlns:a16="http://schemas.microsoft.com/office/drawing/2014/main" id="{F32D91B1-C0E7-5A29-2BDA-824DA07BF519}"/>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1" name="Oval 281">
                <a:extLst>
                  <a:ext uri="{FF2B5EF4-FFF2-40B4-BE49-F238E27FC236}">
                    <a16:creationId xmlns:a16="http://schemas.microsoft.com/office/drawing/2014/main" id="{BB8CA329-CD5C-95EE-50B7-2A3A46C38EE8}"/>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2" name="Oval 282">
                <a:extLst>
                  <a:ext uri="{FF2B5EF4-FFF2-40B4-BE49-F238E27FC236}">
                    <a16:creationId xmlns:a16="http://schemas.microsoft.com/office/drawing/2014/main" id="{0C9F0F0C-F689-B177-3B02-EA54CB25BB6E}"/>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3" name="Oval 283">
                <a:extLst>
                  <a:ext uri="{FF2B5EF4-FFF2-40B4-BE49-F238E27FC236}">
                    <a16:creationId xmlns:a16="http://schemas.microsoft.com/office/drawing/2014/main" id="{7931A1EA-6612-3548-8480-B3D9445DB1C6}"/>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44" name="Oval 284">
                <a:extLst>
                  <a:ext uri="{FF2B5EF4-FFF2-40B4-BE49-F238E27FC236}">
                    <a16:creationId xmlns:a16="http://schemas.microsoft.com/office/drawing/2014/main" id="{9D6706AF-6A01-493F-6284-479F5E0564AB}"/>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nvGrpSpPr>
            <p:cNvPr id="24632" name="Group 285">
              <a:extLst>
                <a:ext uri="{FF2B5EF4-FFF2-40B4-BE49-F238E27FC236}">
                  <a16:creationId xmlns:a16="http://schemas.microsoft.com/office/drawing/2014/main" id="{53A581A8-BF5F-5D78-2E31-5F5B900CD5DF}"/>
                </a:ext>
              </a:extLst>
            </p:cNvPr>
            <p:cNvGrpSpPr>
              <a:grpSpLocks/>
            </p:cNvGrpSpPr>
            <p:nvPr/>
          </p:nvGrpSpPr>
          <p:grpSpPr bwMode="auto">
            <a:xfrm>
              <a:off x="3219" y="2036"/>
              <a:ext cx="388" cy="272"/>
              <a:chOff x="3028" y="9375"/>
              <a:chExt cx="900" cy="663"/>
            </a:xfrm>
          </p:grpSpPr>
          <p:sp>
            <p:nvSpPr>
              <p:cNvPr id="24633" name="Oval 286">
                <a:extLst>
                  <a:ext uri="{FF2B5EF4-FFF2-40B4-BE49-F238E27FC236}">
                    <a16:creationId xmlns:a16="http://schemas.microsoft.com/office/drawing/2014/main" id="{88B0E54A-7F82-B7C0-E664-7E9122F14180}"/>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34" name="Oval 287">
                <a:extLst>
                  <a:ext uri="{FF2B5EF4-FFF2-40B4-BE49-F238E27FC236}">
                    <a16:creationId xmlns:a16="http://schemas.microsoft.com/office/drawing/2014/main" id="{0D41DFF9-306C-07C4-8C24-AB62FA67F54A}"/>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35" name="Oval 288">
                <a:extLst>
                  <a:ext uri="{FF2B5EF4-FFF2-40B4-BE49-F238E27FC236}">
                    <a16:creationId xmlns:a16="http://schemas.microsoft.com/office/drawing/2014/main" id="{1AEF0189-E98D-FCE8-3E39-8FD07538588D}"/>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36" name="Oval 289">
                <a:extLst>
                  <a:ext uri="{FF2B5EF4-FFF2-40B4-BE49-F238E27FC236}">
                    <a16:creationId xmlns:a16="http://schemas.microsoft.com/office/drawing/2014/main" id="{4EDA83A9-5F7B-CAA0-C8D5-7A2EC54BA635}"/>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37" name="Oval 290">
                <a:extLst>
                  <a:ext uri="{FF2B5EF4-FFF2-40B4-BE49-F238E27FC236}">
                    <a16:creationId xmlns:a16="http://schemas.microsoft.com/office/drawing/2014/main" id="{91F3BE07-2EC3-24FC-53D8-E60BB6A02FA9}"/>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38" name="Oval 291">
                <a:extLst>
                  <a:ext uri="{FF2B5EF4-FFF2-40B4-BE49-F238E27FC236}">
                    <a16:creationId xmlns:a16="http://schemas.microsoft.com/office/drawing/2014/main" id="{B39AF70E-F2BF-1985-8BA3-665A93AFCDD4}"/>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sp>
        <p:nvSpPr>
          <p:cNvPr id="24580" name="Rectangle 292">
            <a:extLst>
              <a:ext uri="{FF2B5EF4-FFF2-40B4-BE49-F238E27FC236}">
                <a16:creationId xmlns:a16="http://schemas.microsoft.com/office/drawing/2014/main" id="{171E2EFB-852D-2992-D45F-D5B1397D121E}"/>
              </a:ext>
            </a:extLst>
          </p:cNvPr>
          <p:cNvSpPr>
            <a:spLocks noChangeArrowheads="1"/>
          </p:cNvSpPr>
          <p:nvPr/>
        </p:nvSpPr>
        <p:spPr bwMode="auto">
          <a:xfrm>
            <a:off x="8468314" y="4022726"/>
            <a:ext cx="2411413"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三个基本组成部分：</a:t>
            </a:r>
            <a:endParaRPr lang="zh-CN" altLang="en-US" sz="1800" dirty="0"/>
          </a:p>
          <a:p>
            <a:pPr eaLnBrk="1" hangingPunct="1">
              <a:buFont typeface="Wingdings" pitchFamily="2" charset="2"/>
              <a:buChar char="Ø"/>
            </a:pPr>
            <a:r>
              <a:rPr lang="zh-CN" altLang="en-US" sz="1800" dirty="0">
                <a:latin typeface="华文楷体" panose="02010600040101010101" pitchFamily="2" charset="-122"/>
                <a:ea typeface="华文楷体" panose="02010600040101010101" pitchFamily="2" charset="-122"/>
              </a:rPr>
              <a:t>供应链的网络结构</a:t>
            </a:r>
          </a:p>
          <a:p>
            <a:pPr eaLnBrk="1" hangingPunct="1">
              <a:buFont typeface="Wingdings" pitchFamily="2" charset="2"/>
              <a:buChar char="Ø"/>
            </a:pPr>
            <a:r>
              <a:rPr lang="zh-CN" altLang="en-US" sz="1800" dirty="0">
                <a:latin typeface="华文楷体" panose="02010600040101010101" pitchFamily="2" charset="-122"/>
                <a:ea typeface="华文楷体" panose="02010600040101010101" pitchFamily="2" charset="-122"/>
              </a:rPr>
              <a:t>供应链业务流程</a:t>
            </a:r>
          </a:p>
          <a:p>
            <a:pPr eaLnBrk="1" hangingPunct="1">
              <a:buFont typeface="Wingdings" pitchFamily="2" charset="2"/>
              <a:buChar char="Ø"/>
            </a:pPr>
            <a:r>
              <a:rPr lang="zh-CN" altLang="en-US" sz="1800" dirty="0">
                <a:latin typeface="华文楷体" panose="02010600040101010101" pitchFamily="2" charset="-122"/>
                <a:ea typeface="华文楷体" panose="02010600040101010101" pitchFamily="2" charset="-122"/>
              </a:rPr>
              <a:t>供应链管理元素</a:t>
            </a:r>
          </a:p>
        </p:txBody>
      </p:sp>
      <p:sp>
        <p:nvSpPr>
          <p:cNvPr id="24581" name="日期占位符 2">
            <a:extLst>
              <a:ext uri="{FF2B5EF4-FFF2-40B4-BE49-F238E27FC236}">
                <a16:creationId xmlns:a16="http://schemas.microsoft.com/office/drawing/2014/main" id="{FF2D77E1-7D36-066E-2C14-0F3A4A1FFEE7}"/>
              </a:ext>
            </a:extLst>
          </p:cNvPr>
          <p:cNvSpPr>
            <a:spLocks noGrp="1"/>
          </p:cNvSpPr>
          <p:nvPr>
            <p:ph type="dt" sz="quarter" idx="10"/>
          </p:nvPr>
        </p:nvSpPr>
        <p:spPr>
          <a:xfrm>
            <a:off x="1885950" y="636428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F46355D-9563-5245-B16E-7A53FD736AD0}" type="datetime1">
              <a:rPr lang="zh-CN" altLang="en-US" sz="1400"/>
              <a:pPr/>
              <a:t>2023/9/18</a:t>
            </a:fld>
            <a:endParaRPr lang="en-US" altLang="zh-CN" sz="1400"/>
          </a:p>
        </p:txBody>
      </p:sp>
      <p:sp>
        <p:nvSpPr>
          <p:cNvPr id="2" name="矩形 1">
            <a:extLst>
              <a:ext uri="{FF2B5EF4-FFF2-40B4-BE49-F238E27FC236}">
                <a16:creationId xmlns:a16="http://schemas.microsoft.com/office/drawing/2014/main" id="{EF86F75F-27C1-5ABD-B29E-79BA0A534487}"/>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3" name="直线连接符 2">
            <a:extLst>
              <a:ext uri="{FF2B5EF4-FFF2-40B4-BE49-F238E27FC236}">
                <a16:creationId xmlns:a16="http://schemas.microsoft.com/office/drawing/2014/main" id="{826820BC-CEA9-8B86-0E0C-CA5D93262162}"/>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5F9EF7F-A9D4-C930-2418-09AB830AE3FA}"/>
              </a:ext>
            </a:extLst>
          </p:cNvPr>
          <p:cNvSpPr/>
          <p:nvPr/>
        </p:nvSpPr>
        <p:spPr>
          <a:xfrm>
            <a:off x="1619250" y="2414588"/>
            <a:ext cx="6583365" cy="37433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solidFill>
                  <a:schemeClr val="tx1"/>
                </a:solidFill>
              </a:rPr>
              <a:t>讨论：假设你是一个服装生厂商，从原材料开始到送到消费者的全过程，你需要经过哪些环节。</a:t>
            </a:r>
          </a:p>
        </p:txBody>
      </p:sp>
    </p:spTree>
    <p:extLst>
      <p:ext uri="{BB962C8B-B14F-4D97-AF65-F5344CB8AC3E}">
        <p14:creationId xmlns:p14="http://schemas.microsoft.com/office/powerpoint/2010/main" val="156414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92">
            <a:extLst>
              <a:ext uri="{FF2B5EF4-FFF2-40B4-BE49-F238E27FC236}">
                <a16:creationId xmlns:a16="http://schemas.microsoft.com/office/drawing/2014/main" id="{171E2EFB-852D-2992-D45F-D5B1397D121E}"/>
              </a:ext>
            </a:extLst>
          </p:cNvPr>
          <p:cNvSpPr>
            <a:spLocks noChangeArrowheads="1"/>
          </p:cNvSpPr>
          <p:nvPr/>
        </p:nvSpPr>
        <p:spPr bwMode="auto">
          <a:xfrm>
            <a:off x="8181976" y="4008438"/>
            <a:ext cx="2411413" cy="12001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t>三个基本组成部分：</a:t>
            </a:r>
            <a:endParaRPr lang="zh-CN" altLang="en-US" sz="1800"/>
          </a:p>
          <a:p>
            <a:pPr eaLnBrk="1" hangingPunct="1">
              <a:buFont typeface="Wingdings" pitchFamily="2" charset="2"/>
              <a:buChar char="Ø"/>
            </a:pPr>
            <a:r>
              <a:rPr lang="zh-CN" altLang="en-US" sz="1800">
                <a:latin typeface="华文楷体" panose="02010600040101010101" pitchFamily="2" charset="-122"/>
                <a:ea typeface="华文楷体" panose="02010600040101010101" pitchFamily="2" charset="-122"/>
              </a:rPr>
              <a:t>供应链的网络结构</a:t>
            </a:r>
          </a:p>
          <a:p>
            <a:pPr eaLnBrk="1" hangingPunct="1">
              <a:buFont typeface="Wingdings" pitchFamily="2" charset="2"/>
              <a:buChar char="Ø"/>
            </a:pPr>
            <a:r>
              <a:rPr lang="zh-CN" altLang="en-US" sz="1800">
                <a:latin typeface="华文楷体" panose="02010600040101010101" pitchFamily="2" charset="-122"/>
                <a:ea typeface="华文楷体" panose="02010600040101010101" pitchFamily="2" charset="-122"/>
              </a:rPr>
              <a:t>供应链业务流程</a:t>
            </a:r>
          </a:p>
          <a:p>
            <a:pPr eaLnBrk="1" hangingPunct="1">
              <a:buFont typeface="Wingdings" pitchFamily="2" charset="2"/>
              <a:buChar char="Ø"/>
            </a:pPr>
            <a:r>
              <a:rPr lang="zh-CN" altLang="en-US" sz="1800">
                <a:latin typeface="华文楷体" panose="02010600040101010101" pitchFamily="2" charset="-122"/>
                <a:ea typeface="华文楷体" panose="02010600040101010101" pitchFamily="2" charset="-122"/>
              </a:rPr>
              <a:t>供应链管理元素</a:t>
            </a:r>
          </a:p>
        </p:txBody>
      </p:sp>
      <p:sp>
        <p:nvSpPr>
          <p:cNvPr id="24581" name="日期占位符 2">
            <a:extLst>
              <a:ext uri="{FF2B5EF4-FFF2-40B4-BE49-F238E27FC236}">
                <a16:creationId xmlns:a16="http://schemas.microsoft.com/office/drawing/2014/main" id="{FF2D77E1-7D36-066E-2C14-0F3A4A1FFEE7}"/>
              </a:ext>
            </a:extLst>
          </p:cNvPr>
          <p:cNvSpPr>
            <a:spLocks noGrp="1"/>
          </p:cNvSpPr>
          <p:nvPr>
            <p:ph type="dt" sz="quarter" idx="10"/>
          </p:nvPr>
        </p:nvSpPr>
        <p:spPr>
          <a:xfrm>
            <a:off x="1885950" y="6364288"/>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F46355D-9563-5245-B16E-7A53FD736AD0}" type="datetime1">
              <a:rPr lang="zh-CN" altLang="en-US" sz="1400"/>
              <a:pPr/>
              <a:t>2023/9/18</a:t>
            </a:fld>
            <a:endParaRPr lang="en-US" altLang="zh-CN" sz="1400"/>
          </a:p>
        </p:txBody>
      </p:sp>
      <p:sp>
        <p:nvSpPr>
          <p:cNvPr id="2" name="矩形 1">
            <a:extLst>
              <a:ext uri="{FF2B5EF4-FFF2-40B4-BE49-F238E27FC236}">
                <a16:creationId xmlns:a16="http://schemas.microsoft.com/office/drawing/2014/main" id="{EF86F75F-27C1-5ABD-B29E-79BA0A534487}"/>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3" name="直线连接符 2">
            <a:extLst>
              <a:ext uri="{FF2B5EF4-FFF2-40B4-BE49-F238E27FC236}">
                <a16:creationId xmlns:a16="http://schemas.microsoft.com/office/drawing/2014/main" id="{826820BC-CEA9-8B86-0E0C-CA5D93262162}"/>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 name="Group 222">
            <a:extLst>
              <a:ext uri="{FF2B5EF4-FFF2-40B4-BE49-F238E27FC236}">
                <a16:creationId xmlns:a16="http://schemas.microsoft.com/office/drawing/2014/main" id="{34FE95E1-7E39-AF85-1EB6-83FF15F2BDBD}"/>
              </a:ext>
            </a:extLst>
          </p:cNvPr>
          <p:cNvGrpSpPr>
            <a:grpSpLocks/>
          </p:cNvGrpSpPr>
          <p:nvPr/>
        </p:nvGrpSpPr>
        <p:grpSpPr bwMode="auto">
          <a:xfrm>
            <a:off x="1911351" y="1455738"/>
            <a:ext cx="6149975" cy="4724400"/>
            <a:chOff x="321" y="1344"/>
            <a:chExt cx="3874" cy="2976"/>
          </a:xfrm>
        </p:grpSpPr>
        <p:sp>
          <p:nvSpPr>
            <p:cNvPr id="5" name="Text Box 223">
              <a:extLst>
                <a:ext uri="{FF2B5EF4-FFF2-40B4-BE49-F238E27FC236}">
                  <a16:creationId xmlns:a16="http://schemas.microsoft.com/office/drawing/2014/main" id="{B0C2CBA2-73BC-53F8-04FA-E376E2269A30}"/>
                </a:ext>
              </a:extLst>
            </p:cNvPr>
            <p:cNvSpPr txBox="1">
              <a:spLocks noChangeArrowheads="1"/>
            </p:cNvSpPr>
            <p:nvPr/>
          </p:nvSpPr>
          <p:spPr bwMode="auto">
            <a:xfrm>
              <a:off x="321" y="2542"/>
              <a:ext cx="104" cy="10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a:latin typeface="Times New Roman" panose="02020603050405020304" pitchFamily="18" charset="0"/>
                </a:rPr>
                <a:t>供应链业务流程</a:t>
              </a:r>
              <a:endParaRPr lang="zh-CN" altLang="en-US" sz="2400"/>
            </a:p>
          </p:txBody>
        </p:sp>
        <p:sp>
          <p:nvSpPr>
            <p:cNvPr id="6" name="AutoShape 224">
              <a:extLst>
                <a:ext uri="{FF2B5EF4-FFF2-40B4-BE49-F238E27FC236}">
                  <a16:creationId xmlns:a16="http://schemas.microsoft.com/office/drawing/2014/main" id="{3DFD4971-C9D3-B939-91F4-A46A704E6789}"/>
                </a:ext>
              </a:extLst>
            </p:cNvPr>
            <p:cNvSpPr>
              <a:spLocks noChangeArrowheads="1"/>
            </p:cNvSpPr>
            <p:nvPr/>
          </p:nvSpPr>
          <p:spPr bwMode="auto">
            <a:xfrm>
              <a:off x="425" y="2011"/>
              <a:ext cx="466" cy="2223"/>
            </a:xfrm>
            <a:prstGeom prst="can">
              <a:avLst>
                <a:gd name="adj" fmla="val 61176"/>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7" name="AutoShape 225">
              <a:extLst>
                <a:ext uri="{FF2B5EF4-FFF2-40B4-BE49-F238E27FC236}">
                  <a16:creationId xmlns:a16="http://schemas.microsoft.com/office/drawing/2014/main" id="{7C574DDA-9904-C600-49E2-70DE03FD51E9}"/>
                </a:ext>
              </a:extLst>
            </p:cNvPr>
            <p:cNvSpPr>
              <a:spLocks noChangeArrowheads="1"/>
            </p:cNvSpPr>
            <p:nvPr/>
          </p:nvSpPr>
          <p:spPr bwMode="auto">
            <a:xfrm>
              <a:off x="891" y="2029"/>
              <a:ext cx="465" cy="2223"/>
            </a:xfrm>
            <a:prstGeom prst="can">
              <a:avLst>
                <a:gd name="adj" fmla="val 6130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8" name="AutoShape 226">
              <a:extLst>
                <a:ext uri="{FF2B5EF4-FFF2-40B4-BE49-F238E27FC236}">
                  <a16:creationId xmlns:a16="http://schemas.microsoft.com/office/drawing/2014/main" id="{FF7024AD-90BF-FA34-3FC2-3200CA896ECA}"/>
                </a:ext>
              </a:extLst>
            </p:cNvPr>
            <p:cNvSpPr>
              <a:spLocks noChangeArrowheads="1"/>
            </p:cNvSpPr>
            <p:nvPr/>
          </p:nvSpPr>
          <p:spPr bwMode="auto">
            <a:xfrm>
              <a:off x="3173" y="2023"/>
              <a:ext cx="466" cy="2223"/>
            </a:xfrm>
            <a:prstGeom prst="can">
              <a:avLst>
                <a:gd name="adj" fmla="val 61176"/>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9" name="AutoShape 227">
              <a:extLst>
                <a:ext uri="{FF2B5EF4-FFF2-40B4-BE49-F238E27FC236}">
                  <a16:creationId xmlns:a16="http://schemas.microsoft.com/office/drawing/2014/main" id="{39872CA6-F5E8-1F77-A8C9-93EEC65E547D}"/>
                </a:ext>
              </a:extLst>
            </p:cNvPr>
            <p:cNvSpPr>
              <a:spLocks noChangeArrowheads="1"/>
            </p:cNvSpPr>
            <p:nvPr/>
          </p:nvSpPr>
          <p:spPr bwMode="auto">
            <a:xfrm>
              <a:off x="3639" y="2017"/>
              <a:ext cx="465" cy="2223"/>
            </a:xfrm>
            <a:prstGeom prst="can">
              <a:avLst>
                <a:gd name="adj" fmla="val 6130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0" name="AutoShape 228">
              <a:extLst>
                <a:ext uri="{FF2B5EF4-FFF2-40B4-BE49-F238E27FC236}">
                  <a16:creationId xmlns:a16="http://schemas.microsoft.com/office/drawing/2014/main" id="{C68A3AE8-510F-6526-5263-BD1279901BAE}"/>
                </a:ext>
              </a:extLst>
            </p:cNvPr>
            <p:cNvSpPr>
              <a:spLocks noChangeArrowheads="1"/>
            </p:cNvSpPr>
            <p:nvPr/>
          </p:nvSpPr>
          <p:spPr bwMode="auto">
            <a:xfrm>
              <a:off x="1362" y="1881"/>
              <a:ext cx="1805" cy="2439"/>
            </a:xfrm>
            <a:prstGeom prst="can">
              <a:avLst>
                <a:gd name="adj" fmla="val 31717"/>
              </a:avLst>
            </a:prstGeom>
            <a:solidFill>
              <a:srgbClr val="DDDDDD"/>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1" name="AutoShape 229">
              <a:extLst>
                <a:ext uri="{FF2B5EF4-FFF2-40B4-BE49-F238E27FC236}">
                  <a16:creationId xmlns:a16="http://schemas.microsoft.com/office/drawing/2014/main" id="{038F3F09-F9BD-4F36-12C4-C2DEEAD49895}"/>
                </a:ext>
              </a:extLst>
            </p:cNvPr>
            <p:cNvSpPr>
              <a:spLocks noChangeArrowheads="1"/>
            </p:cNvSpPr>
            <p:nvPr/>
          </p:nvSpPr>
          <p:spPr bwMode="auto">
            <a:xfrm>
              <a:off x="433" y="3733"/>
              <a:ext cx="3659" cy="217"/>
            </a:xfrm>
            <a:prstGeom prst="rightArrow">
              <a:avLst>
                <a:gd name="adj1" fmla="val 61528"/>
                <a:gd name="adj2" fmla="val 124590"/>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2" name="AutoShape 230">
              <a:extLst>
                <a:ext uri="{FF2B5EF4-FFF2-40B4-BE49-F238E27FC236}">
                  <a16:creationId xmlns:a16="http://schemas.microsoft.com/office/drawing/2014/main" id="{6AA334DE-FA8B-DD23-7BFE-5481B8E1E161}"/>
                </a:ext>
              </a:extLst>
            </p:cNvPr>
            <p:cNvSpPr>
              <a:spLocks noChangeArrowheads="1"/>
            </p:cNvSpPr>
            <p:nvPr/>
          </p:nvSpPr>
          <p:spPr bwMode="auto">
            <a:xfrm>
              <a:off x="427" y="3536"/>
              <a:ext cx="3665" cy="216"/>
            </a:xfrm>
            <a:prstGeom prst="rightArrow">
              <a:avLst>
                <a:gd name="adj1" fmla="val 61528"/>
                <a:gd name="adj2" fmla="val 125372"/>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3" name="AutoShape 231">
              <a:extLst>
                <a:ext uri="{FF2B5EF4-FFF2-40B4-BE49-F238E27FC236}">
                  <a16:creationId xmlns:a16="http://schemas.microsoft.com/office/drawing/2014/main" id="{FC7A5D09-FBA8-B8EC-6469-E79F87A66ADF}"/>
                </a:ext>
              </a:extLst>
            </p:cNvPr>
            <p:cNvSpPr>
              <a:spLocks noChangeArrowheads="1"/>
            </p:cNvSpPr>
            <p:nvPr/>
          </p:nvSpPr>
          <p:spPr bwMode="auto">
            <a:xfrm>
              <a:off x="433" y="2073"/>
              <a:ext cx="3659" cy="216"/>
            </a:xfrm>
            <a:prstGeom prst="rightArrow">
              <a:avLst>
                <a:gd name="adj1" fmla="val 61528"/>
                <a:gd name="adj2" fmla="val 125166"/>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4" name="Oval 232">
              <a:extLst>
                <a:ext uri="{FF2B5EF4-FFF2-40B4-BE49-F238E27FC236}">
                  <a16:creationId xmlns:a16="http://schemas.microsoft.com/office/drawing/2014/main" id="{0129E04D-BAA2-0696-A421-7B4920108D15}"/>
                </a:ext>
              </a:extLst>
            </p:cNvPr>
            <p:cNvSpPr>
              <a:spLocks noChangeArrowheads="1"/>
            </p:cNvSpPr>
            <p:nvPr/>
          </p:nvSpPr>
          <p:spPr bwMode="auto">
            <a:xfrm>
              <a:off x="672" y="1344"/>
              <a:ext cx="3200" cy="185"/>
            </a:xfrm>
            <a:prstGeom prst="ellipse">
              <a:avLst/>
            </a:prstGeom>
            <a:solidFill>
              <a:srgbClr val="C0C0C0"/>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5" name="Text Box 233">
              <a:extLst>
                <a:ext uri="{FF2B5EF4-FFF2-40B4-BE49-F238E27FC236}">
                  <a16:creationId xmlns:a16="http://schemas.microsoft.com/office/drawing/2014/main" id="{25792403-8E79-E097-DAF1-5C84327B9D00}"/>
                </a:ext>
              </a:extLst>
            </p:cNvPr>
            <p:cNvSpPr txBox="1">
              <a:spLocks noChangeArrowheads="1"/>
            </p:cNvSpPr>
            <p:nvPr/>
          </p:nvSpPr>
          <p:spPr bwMode="auto">
            <a:xfrm>
              <a:off x="1958" y="1387"/>
              <a:ext cx="621" cy="11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latin typeface="Times New Roman" panose="02020603050405020304" pitchFamily="18" charset="0"/>
                </a:rPr>
                <a:t>信息流</a:t>
              </a:r>
              <a:endParaRPr lang="zh-CN" altLang="en-US" sz="2400"/>
            </a:p>
          </p:txBody>
        </p:sp>
        <p:sp>
          <p:nvSpPr>
            <p:cNvPr id="16" name="Text Box 234">
              <a:extLst>
                <a:ext uri="{FF2B5EF4-FFF2-40B4-BE49-F238E27FC236}">
                  <a16:creationId xmlns:a16="http://schemas.microsoft.com/office/drawing/2014/main" id="{EE186355-212D-241E-E7EA-D0E378B95560}"/>
                </a:ext>
              </a:extLst>
            </p:cNvPr>
            <p:cNvSpPr txBox="1">
              <a:spLocks noChangeArrowheads="1"/>
            </p:cNvSpPr>
            <p:nvPr/>
          </p:nvSpPr>
          <p:spPr bwMode="auto">
            <a:xfrm>
              <a:off x="1986" y="1776"/>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制造商</a:t>
              </a:r>
              <a:endParaRPr lang="zh-CN" altLang="en-US" sz="2400"/>
            </a:p>
          </p:txBody>
        </p:sp>
        <p:sp>
          <p:nvSpPr>
            <p:cNvPr id="17" name="Text Box 235">
              <a:extLst>
                <a:ext uri="{FF2B5EF4-FFF2-40B4-BE49-F238E27FC236}">
                  <a16:creationId xmlns:a16="http://schemas.microsoft.com/office/drawing/2014/main" id="{AF15A2C0-061B-23A7-B38C-BA5BC5A3021D}"/>
                </a:ext>
              </a:extLst>
            </p:cNvPr>
            <p:cNvSpPr txBox="1">
              <a:spLocks noChangeArrowheads="1"/>
            </p:cNvSpPr>
            <p:nvPr/>
          </p:nvSpPr>
          <p:spPr bwMode="auto">
            <a:xfrm>
              <a:off x="1939" y="2122"/>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产品流</a:t>
              </a:r>
              <a:endParaRPr lang="zh-CN" altLang="en-US" sz="2400"/>
            </a:p>
          </p:txBody>
        </p:sp>
        <p:sp>
          <p:nvSpPr>
            <p:cNvPr id="18" name="AutoShape 236">
              <a:extLst>
                <a:ext uri="{FF2B5EF4-FFF2-40B4-BE49-F238E27FC236}">
                  <a16:creationId xmlns:a16="http://schemas.microsoft.com/office/drawing/2014/main" id="{494FD35C-32E7-07DE-509E-DA626E57A386}"/>
                </a:ext>
              </a:extLst>
            </p:cNvPr>
            <p:cNvSpPr>
              <a:spLocks noChangeArrowheads="1"/>
            </p:cNvSpPr>
            <p:nvPr/>
          </p:nvSpPr>
          <p:spPr bwMode="auto">
            <a:xfrm>
              <a:off x="433" y="3295"/>
              <a:ext cx="3647" cy="216"/>
            </a:xfrm>
            <a:prstGeom prst="rightArrow">
              <a:avLst>
                <a:gd name="adj1" fmla="val 61528"/>
                <a:gd name="adj2" fmla="val 124756"/>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19" name="AutoShape 237">
              <a:extLst>
                <a:ext uri="{FF2B5EF4-FFF2-40B4-BE49-F238E27FC236}">
                  <a16:creationId xmlns:a16="http://schemas.microsoft.com/office/drawing/2014/main" id="{B519BAB2-EBBD-98D4-A314-E92BD26DB138}"/>
                </a:ext>
              </a:extLst>
            </p:cNvPr>
            <p:cNvSpPr>
              <a:spLocks noChangeArrowheads="1"/>
            </p:cNvSpPr>
            <p:nvPr/>
          </p:nvSpPr>
          <p:spPr bwMode="auto">
            <a:xfrm>
              <a:off x="432" y="2406"/>
              <a:ext cx="3653" cy="216"/>
            </a:xfrm>
            <a:prstGeom prst="rightArrow">
              <a:avLst>
                <a:gd name="adj1" fmla="val 61528"/>
                <a:gd name="adj2" fmla="val 12496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0" name="AutoShape 238">
              <a:extLst>
                <a:ext uri="{FF2B5EF4-FFF2-40B4-BE49-F238E27FC236}">
                  <a16:creationId xmlns:a16="http://schemas.microsoft.com/office/drawing/2014/main" id="{310F2C6C-0EAE-62AB-A985-A2AD8823BEC2}"/>
                </a:ext>
              </a:extLst>
            </p:cNvPr>
            <p:cNvSpPr>
              <a:spLocks noChangeArrowheads="1"/>
            </p:cNvSpPr>
            <p:nvPr/>
          </p:nvSpPr>
          <p:spPr bwMode="auto">
            <a:xfrm>
              <a:off x="426" y="2622"/>
              <a:ext cx="3673" cy="216"/>
            </a:xfrm>
            <a:prstGeom prst="rightArrow">
              <a:avLst>
                <a:gd name="adj1" fmla="val 61528"/>
                <a:gd name="adj2" fmla="val 125645"/>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1" name="AutoShape 239">
              <a:extLst>
                <a:ext uri="{FF2B5EF4-FFF2-40B4-BE49-F238E27FC236}">
                  <a16:creationId xmlns:a16="http://schemas.microsoft.com/office/drawing/2014/main" id="{8AF75FE3-754A-5FEC-466C-C6F777CD3D0A}"/>
                </a:ext>
              </a:extLst>
            </p:cNvPr>
            <p:cNvSpPr>
              <a:spLocks noChangeArrowheads="1"/>
            </p:cNvSpPr>
            <p:nvPr/>
          </p:nvSpPr>
          <p:spPr bwMode="auto">
            <a:xfrm>
              <a:off x="426" y="2832"/>
              <a:ext cx="3679" cy="216"/>
            </a:xfrm>
            <a:prstGeom prst="rightArrow">
              <a:avLst>
                <a:gd name="adj1" fmla="val 61528"/>
                <a:gd name="adj2" fmla="val 12585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2" name="AutoShape 240">
              <a:extLst>
                <a:ext uri="{FF2B5EF4-FFF2-40B4-BE49-F238E27FC236}">
                  <a16:creationId xmlns:a16="http://schemas.microsoft.com/office/drawing/2014/main" id="{9EE93433-9945-759D-CEEF-5BE289F8D401}"/>
                </a:ext>
              </a:extLst>
            </p:cNvPr>
            <p:cNvSpPr>
              <a:spLocks noChangeArrowheads="1"/>
            </p:cNvSpPr>
            <p:nvPr/>
          </p:nvSpPr>
          <p:spPr bwMode="auto">
            <a:xfrm>
              <a:off x="426" y="3060"/>
              <a:ext cx="3679" cy="217"/>
            </a:xfrm>
            <a:prstGeom prst="rightArrow">
              <a:avLst>
                <a:gd name="adj1" fmla="val 61528"/>
                <a:gd name="adj2" fmla="val 12527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3" name="Text Box 241">
              <a:extLst>
                <a:ext uri="{FF2B5EF4-FFF2-40B4-BE49-F238E27FC236}">
                  <a16:creationId xmlns:a16="http://schemas.microsoft.com/office/drawing/2014/main" id="{CED5D660-4DED-D948-10D6-0162634BB829}"/>
                </a:ext>
              </a:extLst>
            </p:cNvPr>
            <p:cNvSpPr txBox="1">
              <a:spLocks noChangeArrowheads="1"/>
            </p:cNvSpPr>
            <p:nvPr/>
          </p:nvSpPr>
          <p:spPr bwMode="auto">
            <a:xfrm>
              <a:off x="1900" y="2455"/>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客户关系管理</a:t>
              </a:r>
              <a:endParaRPr lang="zh-CN" altLang="en-US" sz="2400"/>
            </a:p>
          </p:txBody>
        </p:sp>
        <p:sp>
          <p:nvSpPr>
            <p:cNvPr id="24" name="Text Box 242">
              <a:extLst>
                <a:ext uri="{FF2B5EF4-FFF2-40B4-BE49-F238E27FC236}">
                  <a16:creationId xmlns:a16="http://schemas.microsoft.com/office/drawing/2014/main" id="{0B689C57-6A60-3C17-E729-057229C76250}"/>
                </a:ext>
              </a:extLst>
            </p:cNvPr>
            <p:cNvSpPr txBox="1">
              <a:spLocks noChangeArrowheads="1"/>
            </p:cNvSpPr>
            <p:nvPr/>
          </p:nvSpPr>
          <p:spPr bwMode="auto">
            <a:xfrm>
              <a:off x="1919" y="2675"/>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客户服务管理</a:t>
              </a:r>
              <a:endParaRPr lang="zh-CN" altLang="en-US" sz="2400"/>
            </a:p>
          </p:txBody>
        </p:sp>
        <p:sp>
          <p:nvSpPr>
            <p:cNvPr id="25" name="Text Box 243">
              <a:extLst>
                <a:ext uri="{FF2B5EF4-FFF2-40B4-BE49-F238E27FC236}">
                  <a16:creationId xmlns:a16="http://schemas.microsoft.com/office/drawing/2014/main" id="{AC0E1193-9BF5-C664-3B70-C1C1DA1B406A}"/>
                </a:ext>
              </a:extLst>
            </p:cNvPr>
            <p:cNvSpPr txBox="1">
              <a:spLocks noChangeArrowheads="1"/>
            </p:cNvSpPr>
            <p:nvPr/>
          </p:nvSpPr>
          <p:spPr bwMode="auto">
            <a:xfrm>
              <a:off x="1906" y="2885"/>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需求管理</a:t>
              </a:r>
              <a:endParaRPr lang="zh-CN" altLang="en-US" sz="2400"/>
            </a:p>
          </p:txBody>
        </p:sp>
        <p:sp>
          <p:nvSpPr>
            <p:cNvPr id="26" name="Text Box 244">
              <a:extLst>
                <a:ext uri="{FF2B5EF4-FFF2-40B4-BE49-F238E27FC236}">
                  <a16:creationId xmlns:a16="http://schemas.microsoft.com/office/drawing/2014/main" id="{6CC4B544-E4FF-BFAB-2755-13FD8F06B411}"/>
                </a:ext>
              </a:extLst>
            </p:cNvPr>
            <p:cNvSpPr txBox="1">
              <a:spLocks noChangeArrowheads="1"/>
            </p:cNvSpPr>
            <p:nvPr/>
          </p:nvSpPr>
          <p:spPr bwMode="auto">
            <a:xfrm>
              <a:off x="1925" y="3120"/>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订单配送</a:t>
              </a:r>
              <a:endParaRPr lang="zh-CN" altLang="en-US" sz="2400"/>
            </a:p>
          </p:txBody>
        </p:sp>
        <p:sp>
          <p:nvSpPr>
            <p:cNvPr id="27" name="Text Box 245">
              <a:extLst>
                <a:ext uri="{FF2B5EF4-FFF2-40B4-BE49-F238E27FC236}">
                  <a16:creationId xmlns:a16="http://schemas.microsoft.com/office/drawing/2014/main" id="{ADBB36C1-74EC-85D0-13F5-76A0E3689861}"/>
                </a:ext>
              </a:extLst>
            </p:cNvPr>
            <p:cNvSpPr txBox="1">
              <a:spLocks noChangeArrowheads="1"/>
            </p:cNvSpPr>
            <p:nvPr/>
          </p:nvSpPr>
          <p:spPr bwMode="auto">
            <a:xfrm>
              <a:off x="1931" y="3354"/>
              <a:ext cx="620"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制造流程管理</a:t>
              </a:r>
              <a:endParaRPr lang="zh-CN" altLang="en-US" sz="2400"/>
            </a:p>
          </p:txBody>
        </p:sp>
        <p:sp>
          <p:nvSpPr>
            <p:cNvPr id="28" name="Text Box 246">
              <a:extLst>
                <a:ext uri="{FF2B5EF4-FFF2-40B4-BE49-F238E27FC236}">
                  <a16:creationId xmlns:a16="http://schemas.microsoft.com/office/drawing/2014/main" id="{E14F34C1-6525-9F09-642D-8D35B8D32F93}"/>
                </a:ext>
              </a:extLst>
            </p:cNvPr>
            <p:cNvSpPr txBox="1">
              <a:spLocks noChangeArrowheads="1"/>
            </p:cNvSpPr>
            <p:nvPr/>
          </p:nvSpPr>
          <p:spPr bwMode="auto">
            <a:xfrm>
              <a:off x="1976" y="3583"/>
              <a:ext cx="621"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采购</a:t>
              </a:r>
              <a:endParaRPr lang="zh-CN" altLang="en-US" sz="2400"/>
            </a:p>
          </p:txBody>
        </p:sp>
        <p:sp>
          <p:nvSpPr>
            <p:cNvPr id="29" name="Text Box 247">
              <a:extLst>
                <a:ext uri="{FF2B5EF4-FFF2-40B4-BE49-F238E27FC236}">
                  <a16:creationId xmlns:a16="http://schemas.microsoft.com/office/drawing/2014/main" id="{BAB1FC11-88B7-4EC7-74AA-8B27F75C0CC8}"/>
                </a:ext>
              </a:extLst>
            </p:cNvPr>
            <p:cNvSpPr txBox="1">
              <a:spLocks noChangeArrowheads="1"/>
            </p:cNvSpPr>
            <p:nvPr/>
          </p:nvSpPr>
          <p:spPr bwMode="auto">
            <a:xfrm>
              <a:off x="1918" y="3793"/>
              <a:ext cx="678"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产品开发与商品化</a:t>
              </a:r>
              <a:endParaRPr lang="zh-CN" altLang="en-US" sz="2400"/>
            </a:p>
          </p:txBody>
        </p:sp>
        <p:sp>
          <p:nvSpPr>
            <p:cNvPr id="30" name="AutoShape 248">
              <a:extLst>
                <a:ext uri="{FF2B5EF4-FFF2-40B4-BE49-F238E27FC236}">
                  <a16:creationId xmlns:a16="http://schemas.microsoft.com/office/drawing/2014/main" id="{E094717A-F7FE-A075-C390-09F3D26EA06E}"/>
                </a:ext>
              </a:extLst>
            </p:cNvPr>
            <p:cNvSpPr>
              <a:spLocks noChangeArrowheads="1"/>
            </p:cNvSpPr>
            <p:nvPr/>
          </p:nvSpPr>
          <p:spPr bwMode="auto">
            <a:xfrm rot="10800000">
              <a:off x="439" y="3980"/>
              <a:ext cx="3647" cy="217"/>
            </a:xfrm>
            <a:prstGeom prst="rightArrow">
              <a:avLst>
                <a:gd name="adj1" fmla="val 61528"/>
                <a:gd name="adj2" fmla="val 124181"/>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1" name="Text Box 249">
              <a:extLst>
                <a:ext uri="{FF2B5EF4-FFF2-40B4-BE49-F238E27FC236}">
                  <a16:creationId xmlns:a16="http://schemas.microsoft.com/office/drawing/2014/main" id="{5C63AEAE-E203-4D95-459E-9CAC6C32B178}"/>
                </a:ext>
              </a:extLst>
            </p:cNvPr>
            <p:cNvSpPr txBox="1">
              <a:spLocks noChangeArrowheads="1"/>
            </p:cNvSpPr>
            <p:nvPr/>
          </p:nvSpPr>
          <p:spPr bwMode="auto">
            <a:xfrm>
              <a:off x="1925" y="4034"/>
              <a:ext cx="774"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反向物流</a:t>
              </a:r>
              <a:r>
                <a:rPr lang="en-US" altLang="zh-CN" sz="1200">
                  <a:latin typeface="Times New Roman" panose="02020603050405020304" pitchFamily="18" charset="0"/>
                </a:rPr>
                <a:t>(</a:t>
              </a:r>
              <a:r>
                <a:rPr lang="zh-CN" altLang="en-US" sz="1200">
                  <a:latin typeface="Times New Roman" panose="02020603050405020304" pitchFamily="18" charset="0"/>
                </a:rPr>
                <a:t>回流</a:t>
              </a:r>
              <a:r>
                <a:rPr lang="en-US" altLang="zh-CN" sz="1200">
                  <a:latin typeface="Times New Roman" panose="02020603050405020304" pitchFamily="18" charset="0"/>
                </a:rPr>
                <a:t>)</a:t>
              </a:r>
              <a:endParaRPr lang="en-US" altLang="zh-CN" sz="2400"/>
            </a:p>
          </p:txBody>
        </p:sp>
        <p:sp>
          <p:nvSpPr>
            <p:cNvPr id="32" name="Oval 250">
              <a:extLst>
                <a:ext uri="{FF2B5EF4-FFF2-40B4-BE49-F238E27FC236}">
                  <a16:creationId xmlns:a16="http://schemas.microsoft.com/office/drawing/2014/main" id="{90E80E88-A662-6BE5-E2AE-DD5C5561A164}"/>
                </a:ext>
              </a:extLst>
            </p:cNvPr>
            <p:cNvSpPr>
              <a:spLocks noChangeArrowheads="1"/>
            </p:cNvSpPr>
            <p:nvPr/>
          </p:nvSpPr>
          <p:spPr bwMode="auto">
            <a:xfrm>
              <a:off x="2049" y="2247"/>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3" name="Text Box 251">
              <a:extLst>
                <a:ext uri="{FF2B5EF4-FFF2-40B4-BE49-F238E27FC236}">
                  <a16:creationId xmlns:a16="http://schemas.microsoft.com/office/drawing/2014/main" id="{A0EECFFD-E3D2-F3B3-BEC6-A668AC2F4F5A}"/>
                </a:ext>
              </a:extLst>
            </p:cNvPr>
            <p:cNvSpPr txBox="1">
              <a:spLocks noChangeArrowheads="1"/>
            </p:cNvSpPr>
            <p:nvPr/>
          </p:nvSpPr>
          <p:spPr bwMode="auto">
            <a:xfrm>
              <a:off x="2141" y="2282"/>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物流</a:t>
              </a:r>
              <a:endParaRPr lang="zh-CN" altLang="en-US" sz="2400"/>
            </a:p>
          </p:txBody>
        </p:sp>
        <p:sp>
          <p:nvSpPr>
            <p:cNvPr id="34" name="Oval 252">
              <a:extLst>
                <a:ext uri="{FF2B5EF4-FFF2-40B4-BE49-F238E27FC236}">
                  <a16:creationId xmlns:a16="http://schemas.microsoft.com/office/drawing/2014/main" id="{D8576CAA-B151-091A-C28C-D89C2A701B02}"/>
                </a:ext>
              </a:extLst>
            </p:cNvPr>
            <p:cNvSpPr>
              <a:spLocks noChangeArrowheads="1"/>
            </p:cNvSpPr>
            <p:nvPr/>
          </p:nvSpPr>
          <p:spPr bwMode="auto">
            <a:xfrm>
              <a:off x="2553" y="2228"/>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5" name="Text Box 253">
              <a:extLst>
                <a:ext uri="{FF2B5EF4-FFF2-40B4-BE49-F238E27FC236}">
                  <a16:creationId xmlns:a16="http://schemas.microsoft.com/office/drawing/2014/main" id="{AD99524A-084D-ACBD-88CD-A8EED968F063}"/>
                </a:ext>
              </a:extLst>
            </p:cNvPr>
            <p:cNvSpPr txBox="1">
              <a:spLocks noChangeArrowheads="1"/>
            </p:cNvSpPr>
            <p:nvPr/>
          </p:nvSpPr>
          <p:spPr bwMode="auto">
            <a:xfrm>
              <a:off x="2632" y="2252"/>
              <a:ext cx="303"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财务</a:t>
              </a:r>
              <a:endParaRPr lang="zh-CN" altLang="en-US" sz="2400"/>
            </a:p>
          </p:txBody>
        </p:sp>
        <p:sp>
          <p:nvSpPr>
            <p:cNvPr id="36" name="Oval 254">
              <a:extLst>
                <a:ext uri="{FF2B5EF4-FFF2-40B4-BE49-F238E27FC236}">
                  <a16:creationId xmlns:a16="http://schemas.microsoft.com/office/drawing/2014/main" id="{50181EA5-1B0F-A133-06B5-4EF1C4941923}"/>
                </a:ext>
              </a:extLst>
            </p:cNvPr>
            <p:cNvSpPr>
              <a:spLocks noChangeArrowheads="1"/>
            </p:cNvSpPr>
            <p:nvPr/>
          </p:nvSpPr>
          <p:spPr bwMode="auto">
            <a:xfrm>
              <a:off x="1525" y="2228"/>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7" name="Text Box 255">
              <a:extLst>
                <a:ext uri="{FF2B5EF4-FFF2-40B4-BE49-F238E27FC236}">
                  <a16:creationId xmlns:a16="http://schemas.microsoft.com/office/drawing/2014/main" id="{029544CC-7F6A-C669-B68F-3F431323FA39}"/>
                </a:ext>
              </a:extLst>
            </p:cNvPr>
            <p:cNvSpPr txBox="1">
              <a:spLocks noChangeArrowheads="1"/>
            </p:cNvSpPr>
            <p:nvPr/>
          </p:nvSpPr>
          <p:spPr bwMode="auto">
            <a:xfrm>
              <a:off x="1605" y="2252"/>
              <a:ext cx="302" cy="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生产</a:t>
              </a:r>
              <a:endParaRPr lang="zh-CN" altLang="en-US" sz="2400"/>
            </a:p>
          </p:txBody>
        </p:sp>
        <p:sp>
          <p:nvSpPr>
            <p:cNvPr id="38" name="Oval 256">
              <a:extLst>
                <a:ext uri="{FF2B5EF4-FFF2-40B4-BE49-F238E27FC236}">
                  <a16:creationId xmlns:a16="http://schemas.microsoft.com/office/drawing/2014/main" id="{EC48A9D4-A0CF-FF4C-36BD-B542A4447386}"/>
                </a:ext>
              </a:extLst>
            </p:cNvPr>
            <p:cNvSpPr>
              <a:spLocks noChangeArrowheads="1"/>
            </p:cNvSpPr>
            <p:nvPr/>
          </p:nvSpPr>
          <p:spPr bwMode="auto">
            <a:xfrm>
              <a:off x="1538" y="2000"/>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9" name="Text Box 257">
              <a:extLst>
                <a:ext uri="{FF2B5EF4-FFF2-40B4-BE49-F238E27FC236}">
                  <a16:creationId xmlns:a16="http://schemas.microsoft.com/office/drawing/2014/main" id="{A232266D-CC19-7BEA-3873-6C07AF71E4AA}"/>
                </a:ext>
              </a:extLst>
            </p:cNvPr>
            <p:cNvSpPr txBox="1">
              <a:spLocks noChangeArrowheads="1"/>
            </p:cNvSpPr>
            <p:nvPr/>
          </p:nvSpPr>
          <p:spPr bwMode="auto">
            <a:xfrm>
              <a:off x="1617" y="2023"/>
              <a:ext cx="302"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采购</a:t>
              </a:r>
              <a:endParaRPr lang="zh-CN" altLang="en-US" sz="2400"/>
            </a:p>
          </p:txBody>
        </p:sp>
        <p:sp>
          <p:nvSpPr>
            <p:cNvPr id="40" name="Oval 258">
              <a:extLst>
                <a:ext uri="{FF2B5EF4-FFF2-40B4-BE49-F238E27FC236}">
                  <a16:creationId xmlns:a16="http://schemas.microsoft.com/office/drawing/2014/main" id="{42BEDC60-B7E7-F627-62BA-05F358400ACA}"/>
                </a:ext>
              </a:extLst>
            </p:cNvPr>
            <p:cNvSpPr>
              <a:spLocks noChangeArrowheads="1"/>
            </p:cNvSpPr>
            <p:nvPr/>
          </p:nvSpPr>
          <p:spPr bwMode="auto">
            <a:xfrm>
              <a:off x="2547" y="2024"/>
              <a:ext cx="459" cy="161"/>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41" name="Text Box 259">
              <a:extLst>
                <a:ext uri="{FF2B5EF4-FFF2-40B4-BE49-F238E27FC236}">
                  <a16:creationId xmlns:a16="http://schemas.microsoft.com/office/drawing/2014/main" id="{358F7E7B-5193-7282-E14E-8AC96C5C742E}"/>
                </a:ext>
              </a:extLst>
            </p:cNvPr>
            <p:cNvSpPr txBox="1">
              <a:spLocks noChangeArrowheads="1"/>
            </p:cNvSpPr>
            <p:nvPr/>
          </p:nvSpPr>
          <p:spPr bwMode="auto">
            <a:xfrm>
              <a:off x="2626" y="2048"/>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营销</a:t>
              </a:r>
              <a:endParaRPr lang="zh-CN" altLang="en-US" sz="2400"/>
            </a:p>
          </p:txBody>
        </p:sp>
        <p:sp>
          <p:nvSpPr>
            <p:cNvPr id="42" name="Oval 260">
              <a:extLst>
                <a:ext uri="{FF2B5EF4-FFF2-40B4-BE49-F238E27FC236}">
                  <a16:creationId xmlns:a16="http://schemas.microsoft.com/office/drawing/2014/main" id="{0C76C62C-67CE-CCF3-4EB8-2DE6E7D29BBA}"/>
                </a:ext>
              </a:extLst>
            </p:cNvPr>
            <p:cNvSpPr>
              <a:spLocks noChangeArrowheads="1"/>
            </p:cNvSpPr>
            <p:nvPr/>
          </p:nvSpPr>
          <p:spPr bwMode="auto">
            <a:xfrm>
              <a:off x="2055" y="1963"/>
              <a:ext cx="458" cy="160"/>
            </a:xfrm>
            <a:prstGeom prst="ellipse">
              <a:avLst/>
            </a:prstGeom>
            <a:solidFill>
              <a:srgbClr val="FFFFFF"/>
            </a:solidFill>
            <a:ln w="9525">
              <a:solidFill>
                <a:srgbClr val="0000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43" name="Text Box 261">
              <a:extLst>
                <a:ext uri="{FF2B5EF4-FFF2-40B4-BE49-F238E27FC236}">
                  <a16:creationId xmlns:a16="http://schemas.microsoft.com/office/drawing/2014/main" id="{EA2F8BA7-EC84-0417-0FCD-F842FF47D491}"/>
                </a:ext>
              </a:extLst>
            </p:cNvPr>
            <p:cNvSpPr txBox="1">
              <a:spLocks noChangeArrowheads="1"/>
            </p:cNvSpPr>
            <p:nvPr/>
          </p:nvSpPr>
          <p:spPr bwMode="auto">
            <a:xfrm>
              <a:off x="2134" y="1986"/>
              <a:ext cx="303" cy="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latin typeface="Times New Roman" panose="02020603050405020304" pitchFamily="18" charset="0"/>
                </a:rPr>
                <a:t>R&amp;D</a:t>
              </a:r>
              <a:endParaRPr lang="en-US" altLang="zh-CN" sz="2400"/>
            </a:p>
          </p:txBody>
        </p:sp>
        <p:sp>
          <p:nvSpPr>
            <p:cNvPr id="44" name="Text Box 262">
              <a:extLst>
                <a:ext uri="{FF2B5EF4-FFF2-40B4-BE49-F238E27FC236}">
                  <a16:creationId xmlns:a16="http://schemas.microsoft.com/office/drawing/2014/main" id="{B498FB21-0AEA-5125-817C-3C384147CAB8}"/>
                </a:ext>
              </a:extLst>
            </p:cNvPr>
            <p:cNvSpPr txBox="1">
              <a:spLocks noChangeArrowheads="1"/>
            </p:cNvSpPr>
            <p:nvPr/>
          </p:nvSpPr>
          <p:spPr bwMode="auto">
            <a:xfrm>
              <a:off x="385" y="1752"/>
              <a:ext cx="417"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第二层供应商</a:t>
              </a:r>
              <a:endParaRPr lang="zh-CN" altLang="en-US" sz="2400"/>
            </a:p>
          </p:txBody>
        </p:sp>
        <p:sp>
          <p:nvSpPr>
            <p:cNvPr id="45" name="Text Box 263">
              <a:extLst>
                <a:ext uri="{FF2B5EF4-FFF2-40B4-BE49-F238E27FC236}">
                  <a16:creationId xmlns:a16="http://schemas.microsoft.com/office/drawing/2014/main" id="{9FFB1E43-CD69-25C2-86CF-CD3005CEAD80}"/>
                </a:ext>
              </a:extLst>
            </p:cNvPr>
            <p:cNvSpPr txBox="1">
              <a:spLocks noChangeArrowheads="1"/>
            </p:cNvSpPr>
            <p:nvPr/>
          </p:nvSpPr>
          <p:spPr bwMode="auto">
            <a:xfrm>
              <a:off x="969" y="1789"/>
              <a:ext cx="414" cy="1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第一层供应商</a:t>
              </a:r>
              <a:endParaRPr lang="zh-CN" altLang="en-US" sz="2400"/>
            </a:p>
          </p:txBody>
        </p:sp>
        <p:sp>
          <p:nvSpPr>
            <p:cNvPr id="46" name="Text Box 264">
              <a:extLst>
                <a:ext uri="{FF2B5EF4-FFF2-40B4-BE49-F238E27FC236}">
                  <a16:creationId xmlns:a16="http://schemas.microsoft.com/office/drawing/2014/main" id="{FF2AEE7F-6D79-F272-F366-64F55398503D}"/>
                </a:ext>
              </a:extLst>
            </p:cNvPr>
            <p:cNvSpPr txBox="1">
              <a:spLocks noChangeArrowheads="1"/>
            </p:cNvSpPr>
            <p:nvPr/>
          </p:nvSpPr>
          <p:spPr bwMode="auto">
            <a:xfrm>
              <a:off x="3246" y="1894"/>
              <a:ext cx="285" cy="1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用户</a:t>
              </a:r>
              <a:endParaRPr lang="zh-CN" altLang="en-US" sz="2400"/>
            </a:p>
          </p:txBody>
        </p:sp>
        <p:sp>
          <p:nvSpPr>
            <p:cNvPr id="47" name="Text Box 265">
              <a:extLst>
                <a:ext uri="{FF2B5EF4-FFF2-40B4-BE49-F238E27FC236}">
                  <a16:creationId xmlns:a16="http://schemas.microsoft.com/office/drawing/2014/main" id="{23FF5797-2BFC-9EC7-A29C-A1B15CFA38C6}"/>
                </a:ext>
              </a:extLst>
            </p:cNvPr>
            <p:cNvSpPr txBox="1">
              <a:spLocks noChangeArrowheads="1"/>
            </p:cNvSpPr>
            <p:nvPr/>
          </p:nvSpPr>
          <p:spPr bwMode="auto">
            <a:xfrm>
              <a:off x="3725" y="1776"/>
              <a:ext cx="470" cy="2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a:latin typeface="Times New Roman" panose="02020603050405020304" pitchFamily="18" charset="0"/>
                </a:rPr>
                <a:t>消费者</a:t>
              </a:r>
              <a:r>
                <a:rPr lang="en-US" altLang="zh-CN" sz="1200">
                  <a:latin typeface="Times New Roman" panose="02020603050405020304" pitchFamily="18" charset="0"/>
                </a:rPr>
                <a:t>/</a:t>
              </a:r>
            </a:p>
            <a:p>
              <a:pPr algn="ctr" eaLnBrk="1" hangingPunct="1"/>
              <a:r>
                <a:rPr lang="zh-CN" altLang="en-US" sz="1200">
                  <a:latin typeface="Times New Roman" panose="02020603050405020304" pitchFamily="18" charset="0"/>
                </a:rPr>
                <a:t>最终用户</a:t>
              </a:r>
              <a:endParaRPr lang="zh-CN" altLang="en-US" sz="2400"/>
            </a:p>
          </p:txBody>
        </p:sp>
        <p:sp>
          <p:nvSpPr>
            <p:cNvPr id="48" name="Line 266">
              <a:extLst>
                <a:ext uri="{FF2B5EF4-FFF2-40B4-BE49-F238E27FC236}">
                  <a16:creationId xmlns:a16="http://schemas.microsoft.com/office/drawing/2014/main" id="{DD1BC030-2F38-DDEE-043F-1259A9383B52}"/>
                </a:ext>
              </a:extLst>
            </p:cNvPr>
            <p:cNvSpPr>
              <a:spLocks noChangeShapeType="1"/>
            </p:cNvSpPr>
            <p:nvPr/>
          </p:nvSpPr>
          <p:spPr bwMode="auto">
            <a:xfrm>
              <a:off x="2282" y="1566"/>
              <a:ext cx="0" cy="19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267">
              <a:extLst>
                <a:ext uri="{FF2B5EF4-FFF2-40B4-BE49-F238E27FC236}">
                  <a16:creationId xmlns:a16="http://schemas.microsoft.com/office/drawing/2014/main" id="{06BC2FF9-118A-5F86-1331-F715AAA853CD}"/>
                </a:ext>
              </a:extLst>
            </p:cNvPr>
            <p:cNvSpPr>
              <a:spLocks noChangeShapeType="1"/>
            </p:cNvSpPr>
            <p:nvPr/>
          </p:nvSpPr>
          <p:spPr bwMode="auto">
            <a:xfrm flipH="1">
              <a:off x="1150" y="1579"/>
              <a:ext cx="225" cy="23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268">
              <a:extLst>
                <a:ext uri="{FF2B5EF4-FFF2-40B4-BE49-F238E27FC236}">
                  <a16:creationId xmlns:a16="http://schemas.microsoft.com/office/drawing/2014/main" id="{87650615-A0BA-A524-F9C9-82D70FD20832}"/>
                </a:ext>
              </a:extLst>
            </p:cNvPr>
            <p:cNvSpPr>
              <a:spLocks noChangeShapeType="1"/>
            </p:cNvSpPr>
            <p:nvPr/>
          </p:nvSpPr>
          <p:spPr bwMode="auto">
            <a:xfrm flipH="1">
              <a:off x="645" y="1535"/>
              <a:ext cx="420" cy="241"/>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69">
              <a:extLst>
                <a:ext uri="{FF2B5EF4-FFF2-40B4-BE49-F238E27FC236}">
                  <a16:creationId xmlns:a16="http://schemas.microsoft.com/office/drawing/2014/main" id="{E877F94F-8E59-7814-83BB-2B10C9159D80}"/>
                </a:ext>
              </a:extLst>
            </p:cNvPr>
            <p:cNvSpPr>
              <a:spLocks noChangeShapeType="1"/>
            </p:cNvSpPr>
            <p:nvPr/>
          </p:nvSpPr>
          <p:spPr bwMode="auto">
            <a:xfrm>
              <a:off x="3127" y="1597"/>
              <a:ext cx="227" cy="26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270">
              <a:extLst>
                <a:ext uri="{FF2B5EF4-FFF2-40B4-BE49-F238E27FC236}">
                  <a16:creationId xmlns:a16="http://schemas.microsoft.com/office/drawing/2014/main" id="{84BDA1C4-4412-DEDE-D715-95B6B7B1B3AA}"/>
                </a:ext>
              </a:extLst>
            </p:cNvPr>
            <p:cNvSpPr>
              <a:spLocks noChangeShapeType="1"/>
            </p:cNvSpPr>
            <p:nvPr/>
          </p:nvSpPr>
          <p:spPr bwMode="auto">
            <a:xfrm>
              <a:off x="3348" y="1560"/>
              <a:ext cx="362" cy="24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3" name="Group 271">
              <a:extLst>
                <a:ext uri="{FF2B5EF4-FFF2-40B4-BE49-F238E27FC236}">
                  <a16:creationId xmlns:a16="http://schemas.microsoft.com/office/drawing/2014/main" id="{A1C737D4-D88C-B92A-F4C4-5FD866EC58D2}"/>
                </a:ext>
              </a:extLst>
            </p:cNvPr>
            <p:cNvGrpSpPr>
              <a:grpSpLocks/>
            </p:cNvGrpSpPr>
            <p:nvPr/>
          </p:nvGrpSpPr>
          <p:grpSpPr bwMode="auto">
            <a:xfrm>
              <a:off x="930" y="2036"/>
              <a:ext cx="388" cy="272"/>
              <a:chOff x="3028" y="9375"/>
              <a:chExt cx="900" cy="663"/>
            </a:xfrm>
          </p:grpSpPr>
          <p:sp>
            <p:nvSpPr>
              <p:cNvPr id="24655" name="Oval 272">
                <a:extLst>
                  <a:ext uri="{FF2B5EF4-FFF2-40B4-BE49-F238E27FC236}">
                    <a16:creationId xmlns:a16="http://schemas.microsoft.com/office/drawing/2014/main" id="{B9F7D33B-548E-FA20-27F5-61BC7CC24DB8}"/>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6" name="Oval 273">
                <a:extLst>
                  <a:ext uri="{FF2B5EF4-FFF2-40B4-BE49-F238E27FC236}">
                    <a16:creationId xmlns:a16="http://schemas.microsoft.com/office/drawing/2014/main" id="{9A642160-4982-3056-047E-A81C9C516CB4}"/>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7" name="Oval 274">
                <a:extLst>
                  <a:ext uri="{FF2B5EF4-FFF2-40B4-BE49-F238E27FC236}">
                    <a16:creationId xmlns:a16="http://schemas.microsoft.com/office/drawing/2014/main" id="{81C34151-D30B-7163-10B8-62EC33DB050B}"/>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8" name="Oval 275">
                <a:extLst>
                  <a:ext uri="{FF2B5EF4-FFF2-40B4-BE49-F238E27FC236}">
                    <a16:creationId xmlns:a16="http://schemas.microsoft.com/office/drawing/2014/main" id="{5B50FAF4-4F67-6EB2-342D-8F9815AAF443}"/>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9" name="Oval 276">
                <a:extLst>
                  <a:ext uri="{FF2B5EF4-FFF2-40B4-BE49-F238E27FC236}">
                    <a16:creationId xmlns:a16="http://schemas.microsoft.com/office/drawing/2014/main" id="{5C540D9A-35D7-869F-AACD-F11A2DC51ED2}"/>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60" name="Oval 277">
                <a:extLst>
                  <a:ext uri="{FF2B5EF4-FFF2-40B4-BE49-F238E27FC236}">
                    <a16:creationId xmlns:a16="http://schemas.microsoft.com/office/drawing/2014/main" id="{8BA1B26D-31EE-22C8-C004-9A83263E4E33}"/>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nvGrpSpPr>
            <p:cNvPr id="54" name="Group 278">
              <a:extLst>
                <a:ext uri="{FF2B5EF4-FFF2-40B4-BE49-F238E27FC236}">
                  <a16:creationId xmlns:a16="http://schemas.microsoft.com/office/drawing/2014/main" id="{4BA456A1-3664-B7C4-8A1D-91E6A9D01D28}"/>
                </a:ext>
              </a:extLst>
            </p:cNvPr>
            <p:cNvGrpSpPr>
              <a:grpSpLocks/>
            </p:cNvGrpSpPr>
            <p:nvPr/>
          </p:nvGrpSpPr>
          <p:grpSpPr bwMode="auto">
            <a:xfrm>
              <a:off x="470" y="2023"/>
              <a:ext cx="388" cy="273"/>
              <a:chOff x="3028" y="9375"/>
              <a:chExt cx="900" cy="663"/>
            </a:xfrm>
          </p:grpSpPr>
          <p:sp>
            <p:nvSpPr>
              <p:cNvPr id="62" name="Oval 279">
                <a:extLst>
                  <a:ext uri="{FF2B5EF4-FFF2-40B4-BE49-F238E27FC236}">
                    <a16:creationId xmlns:a16="http://schemas.microsoft.com/office/drawing/2014/main" id="{76536889-9ACB-16AA-4D10-1A030284C815}"/>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63" name="Oval 280">
                <a:extLst>
                  <a:ext uri="{FF2B5EF4-FFF2-40B4-BE49-F238E27FC236}">
                    <a16:creationId xmlns:a16="http://schemas.microsoft.com/office/drawing/2014/main" id="{92049F13-31E9-70AC-5F9D-AA6A47865B0E}"/>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1" name="Oval 281">
                <a:extLst>
                  <a:ext uri="{FF2B5EF4-FFF2-40B4-BE49-F238E27FC236}">
                    <a16:creationId xmlns:a16="http://schemas.microsoft.com/office/drawing/2014/main" id="{C69A2EC3-80D5-F384-0D30-21C60BD9CCFE}"/>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2" name="Oval 282">
                <a:extLst>
                  <a:ext uri="{FF2B5EF4-FFF2-40B4-BE49-F238E27FC236}">
                    <a16:creationId xmlns:a16="http://schemas.microsoft.com/office/drawing/2014/main" id="{5A09F71E-7EC8-06DB-ACAF-F8163EE392F2}"/>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3" name="Oval 283">
                <a:extLst>
                  <a:ext uri="{FF2B5EF4-FFF2-40B4-BE49-F238E27FC236}">
                    <a16:creationId xmlns:a16="http://schemas.microsoft.com/office/drawing/2014/main" id="{E4F98C15-1E27-C874-8253-8BAAB151ADC5}"/>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24654" name="Oval 284">
                <a:extLst>
                  <a:ext uri="{FF2B5EF4-FFF2-40B4-BE49-F238E27FC236}">
                    <a16:creationId xmlns:a16="http://schemas.microsoft.com/office/drawing/2014/main" id="{C5C4A1F0-28E6-6BA4-D7F6-A47544BDFD01}"/>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nvGrpSpPr>
            <p:cNvPr id="55" name="Group 285">
              <a:extLst>
                <a:ext uri="{FF2B5EF4-FFF2-40B4-BE49-F238E27FC236}">
                  <a16:creationId xmlns:a16="http://schemas.microsoft.com/office/drawing/2014/main" id="{32C85D05-BF25-B50F-8481-2A0944455F6A}"/>
                </a:ext>
              </a:extLst>
            </p:cNvPr>
            <p:cNvGrpSpPr>
              <a:grpSpLocks/>
            </p:cNvGrpSpPr>
            <p:nvPr/>
          </p:nvGrpSpPr>
          <p:grpSpPr bwMode="auto">
            <a:xfrm>
              <a:off x="3219" y="2036"/>
              <a:ext cx="388" cy="272"/>
              <a:chOff x="3028" y="9375"/>
              <a:chExt cx="900" cy="663"/>
            </a:xfrm>
          </p:grpSpPr>
          <p:sp>
            <p:nvSpPr>
              <p:cNvPr id="56" name="Oval 286">
                <a:extLst>
                  <a:ext uri="{FF2B5EF4-FFF2-40B4-BE49-F238E27FC236}">
                    <a16:creationId xmlns:a16="http://schemas.microsoft.com/office/drawing/2014/main" id="{844109F7-4EB2-1AE6-BFD0-2DEC3BDE6A10}"/>
                  </a:ext>
                </a:extLst>
              </p:cNvPr>
              <p:cNvSpPr>
                <a:spLocks noChangeArrowheads="1"/>
              </p:cNvSpPr>
              <p:nvPr/>
            </p:nvSpPr>
            <p:spPr bwMode="auto">
              <a:xfrm>
                <a:off x="3312" y="937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57" name="Oval 287">
                <a:extLst>
                  <a:ext uri="{FF2B5EF4-FFF2-40B4-BE49-F238E27FC236}">
                    <a16:creationId xmlns:a16="http://schemas.microsoft.com/office/drawing/2014/main" id="{92E075AE-FA91-E996-DF18-6020510B493C}"/>
                  </a:ext>
                </a:extLst>
              </p:cNvPr>
              <p:cNvSpPr>
                <a:spLocks noChangeArrowheads="1"/>
              </p:cNvSpPr>
              <p:nvPr/>
            </p:nvSpPr>
            <p:spPr bwMode="auto">
              <a:xfrm>
                <a:off x="3058"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58" name="Oval 288">
                <a:extLst>
                  <a:ext uri="{FF2B5EF4-FFF2-40B4-BE49-F238E27FC236}">
                    <a16:creationId xmlns:a16="http://schemas.microsoft.com/office/drawing/2014/main" id="{5C4DB603-AAD4-59C1-2FD4-72A39177C27E}"/>
                  </a:ext>
                </a:extLst>
              </p:cNvPr>
              <p:cNvSpPr>
                <a:spLocks noChangeArrowheads="1"/>
              </p:cNvSpPr>
              <p:nvPr/>
            </p:nvSpPr>
            <p:spPr bwMode="auto">
              <a:xfrm>
                <a:off x="3028" y="9510"/>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59" name="Oval 289">
                <a:extLst>
                  <a:ext uri="{FF2B5EF4-FFF2-40B4-BE49-F238E27FC236}">
                    <a16:creationId xmlns:a16="http://schemas.microsoft.com/office/drawing/2014/main" id="{37D40E8B-2955-5FF9-CE26-FB9508F8D035}"/>
                  </a:ext>
                </a:extLst>
              </p:cNvPr>
              <p:cNvSpPr>
                <a:spLocks noChangeArrowheads="1"/>
              </p:cNvSpPr>
              <p:nvPr/>
            </p:nvSpPr>
            <p:spPr bwMode="auto">
              <a:xfrm>
                <a:off x="3626" y="976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60" name="Oval 290">
                <a:extLst>
                  <a:ext uri="{FF2B5EF4-FFF2-40B4-BE49-F238E27FC236}">
                    <a16:creationId xmlns:a16="http://schemas.microsoft.com/office/drawing/2014/main" id="{77F8D501-DE26-5781-9B3B-F381180E699B}"/>
                  </a:ext>
                </a:extLst>
              </p:cNvPr>
              <p:cNvSpPr>
                <a:spLocks noChangeArrowheads="1"/>
              </p:cNvSpPr>
              <p:nvPr/>
            </p:nvSpPr>
            <p:spPr bwMode="auto">
              <a:xfrm>
                <a:off x="3596" y="949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61" name="Oval 291">
                <a:extLst>
                  <a:ext uri="{FF2B5EF4-FFF2-40B4-BE49-F238E27FC236}">
                    <a16:creationId xmlns:a16="http://schemas.microsoft.com/office/drawing/2014/main" id="{855CAA30-C56F-9EAF-A2D1-B4E562725D34}"/>
                  </a:ext>
                </a:extLst>
              </p:cNvPr>
              <p:cNvSpPr>
                <a:spLocks noChangeArrowheads="1"/>
              </p:cNvSpPr>
              <p:nvPr/>
            </p:nvSpPr>
            <p:spPr bwMode="auto">
              <a:xfrm>
                <a:off x="3356" y="9855"/>
                <a:ext cx="302" cy="183"/>
              </a:xfrm>
              <a:prstGeom prst="ellipse">
                <a:avLst/>
              </a:prstGeom>
              <a:solidFill>
                <a:srgbClr val="FFFFFF"/>
              </a:solidFill>
              <a:ln w="9525">
                <a:solidFill>
                  <a:srgbClr val="993300"/>
                </a:solidFill>
                <a:round/>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a:extLst>
              <a:ext uri="{FF2B5EF4-FFF2-40B4-BE49-F238E27FC236}">
                <a16:creationId xmlns:a16="http://schemas.microsoft.com/office/drawing/2014/main" id="{634764B2-D958-4412-3423-1AD753375C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AAC7B25E-0334-FC40-81A8-C840C4B7B360}" type="datetime1">
              <a:rPr lang="zh-CN" altLang="en-US" sz="1400"/>
              <a:pPr/>
              <a:t>2023/9/18</a:t>
            </a:fld>
            <a:endParaRPr lang="en-US" altLang="zh-CN" sz="1400"/>
          </a:p>
        </p:txBody>
      </p:sp>
      <p:sp>
        <p:nvSpPr>
          <p:cNvPr id="3" name="矩形 2">
            <a:extLst>
              <a:ext uri="{FF2B5EF4-FFF2-40B4-BE49-F238E27FC236}">
                <a16:creationId xmlns:a16="http://schemas.microsoft.com/office/drawing/2014/main" id="{A79ECFFC-983E-A21D-B6BA-4BE547088FFF}"/>
              </a:ext>
            </a:extLst>
          </p:cNvPr>
          <p:cNvSpPr/>
          <p:nvPr/>
        </p:nvSpPr>
        <p:spPr>
          <a:xfrm>
            <a:off x="2505074" y="1414524"/>
            <a:ext cx="8153400" cy="5248275"/>
          </a:xfrm>
          <a:prstGeom prst="rect">
            <a:avLst/>
          </a:prstGeom>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25000"/>
              </a:lnSpc>
            </a:pP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Courier New" panose="02070309020205020404" pitchFamily="49" charset="0"/>
              </a:rPr>
              <a:t>1</a:t>
            </a:r>
            <a:r>
              <a:rPr lang="zh-CN" altLang="zh-CN" sz="2400" dirty="0">
                <a:latin typeface="Times New Roman" panose="02020603050405020304" pitchFamily="18" charset="0"/>
                <a:cs typeface="Times New Roman" panose="02020603050405020304" pitchFamily="18" charset="0"/>
              </a:rPr>
              <a:t>）供应链的网链结构，主要包括：</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①</a:t>
            </a:r>
            <a:r>
              <a:rPr lang="zh-CN" altLang="zh-CN" sz="2000" dirty="0">
                <a:latin typeface="Times New Roman" panose="02020603050405020304" pitchFamily="18" charset="0"/>
                <a:cs typeface="Times New Roman" panose="02020603050405020304" pitchFamily="18" charset="0"/>
              </a:rPr>
              <a:t>工厂选址与优化</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②</a:t>
            </a:r>
            <a:r>
              <a:rPr lang="zh-CN" altLang="zh-CN" sz="2000" dirty="0">
                <a:latin typeface="Times New Roman" panose="02020603050405020304" pitchFamily="18" charset="0"/>
                <a:cs typeface="Times New Roman" panose="02020603050405020304" pitchFamily="18" charset="0"/>
              </a:rPr>
              <a:t>物流中心选址与优化</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③</a:t>
            </a:r>
            <a:r>
              <a:rPr lang="zh-CN" altLang="zh-CN" sz="2000" dirty="0">
                <a:latin typeface="Times New Roman" panose="02020603050405020304" pitchFamily="18" charset="0"/>
                <a:cs typeface="Times New Roman" panose="02020603050405020304" pitchFamily="18" charset="0"/>
              </a:rPr>
              <a:t>供应链网络结构设计与优化。</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Courier New" panose="02070309020205020404" pitchFamily="49" charset="0"/>
              </a:rPr>
              <a:t>2</a:t>
            </a:r>
            <a:r>
              <a:rPr lang="zh-CN" altLang="zh-CN" sz="2400" b="1" dirty="0">
                <a:latin typeface="Times New Roman" panose="02020603050405020304" pitchFamily="18" charset="0"/>
                <a:cs typeface="Times New Roman" panose="02020603050405020304" pitchFamily="18" charset="0"/>
              </a:rPr>
              <a:t>）供应链的业务流程，主要包括：</a:t>
            </a:r>
            <a:endParaRPr lang="zh-CN" altLang="zh-CN" sz="2400" b="1"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①</a:t>
            </a:r>
            <a:r>
              <a:rPr lang="zh-CN" altLang="zh-CN" sz="2000" dirty="0">
                <a:latin typeface="Times New Roman" panose="02020603050405020304" pitchFamily="18" charset="0"/>
                <a:cs typeface="Times New Roman" panose="02020603050405020304" pitchFamily="18" charset="0"/>
              </a:rPr>
              <a:t>客户关系管理</a:t>
            </a:r>
            <a:r>
              <a:rPr lang="en-US" altLang="zh-CN" sz="2000" dirty="0">
                <a:latin typeface="Times New Roman" panose="02020603050405020304" pitchFamily="18" charset="0"/>
                <a:cs typeface="Courier New" panose="02070309020205020404" pitchFamily="49" charset="0"/>
              </a:rPr>
              <a:t> (CRM)</a:t>
            </a:r>
            <a:r>
              <a:rPr lang="zh-CN" altLang="en-US" sz="2000" dirty="0">
                <a:latin typeface="Times New Roman" panose="02020603050405020304" pitchFamily="18" charset="0"/>
                <a:cs typeface="Times New Roman" panose="02020603050405020304" pitchFamily="18"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②</a:t>
            </a:r>
            <a:r>
              <a:rPr lang="zh-CN" altLang="zh-CN" sz="2000" dirty="0">
                <a:latin typeface="Times New Roman" panose="02020603050405020304" pitchFamily="18" charset="0"/>
                <a:cs typeface="Times New Roman" panose="02020603050405020304" pitchFamily="18" charset="0"/>
              </a:rPr>
              <a:t>客户服务管理</a:t>
            </a:r>
            <a:r>
              <a:rPr lang="zh-CN" altLang="en-US" sz="2000" dirty="0">
                <a:latin typeface="Times New Roman" panose="02020603050405020304" pitchFamily="18" charset="0"/>
                <a:cs typeface="Times New Roman" panose="02020603050405020304" pitchFamily="18"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③</a:t>
            </a:r>
            <a:r>
              <a:rPr lang="zh-CN" altLang="zh-CN" sz="2000" dirty="0">
                <a:latin typeface="Times New Roman" panose="02020603050405020304" pitchFamily="18" charset="0"/>
                <a:cs typeface="Times New Roman" panose="02020603050405020304" pitchFamily="18" charset="0"/>
              </a:rPr>
              <a:t>需求管理</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④</a:t>
            </a:r>
            <a:r>
              <a:rPr lang="zh-CN" altLang="zh-CN" sz="2000" dirty="0">
                <a:latin typeface="Times New Roman" panose="02020603050405020304" pitchFamily="18" charset="0"/>
                <a:cs typeface="Times New Roman" panose="02020603050405020304" pitchFamily="18" charset="0"/>
              </a:rPr>
              <a:t>订单配送管理</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⑤</a:t>
            </a:r>
            <a:r>
              <a:rPr lang="zh-CN" altLang="zh-CN" sz="2000" dirty="0">
                <a:latin typeface="Times New Roman" panose="02020603050405020304" pitchFamily="18" charset="0"/>
                <a:cs typeface="Times New Roman" panose="02020603050405020304" pitchFamily="18" charset="0"/>
              </a:rPr>
              <a:t>制造流程管理</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⑥</a:t>
            </a:r>
            <a:r>
              <a:rPr lang="zh-CN" altLang="zh-CN" sz="2000" dirty="0">
                <a:latin typeface="Times New Roman" panose="02020603050405020304" pitchFamily="18" charset="0"/>
                <a:cs typeface="Times New Roman" panose="02020603050405020304" pitchFamily="18" charset="0"/>
              </a:rPr>
              <a:t>供应商关系管理</a:t>
            </a:r>
            <a:r>
              <a:rPr lang="en-US" altLang="zh-CN" sz="2000" dirty="0">
                <a:latin typeface="Times New Roman" panose="02020603050405020304" pitchFamily="18" charset="0"/>
                <a:cs typeface="Courier New" panose="02070309020205020404" pitchFamily="49" charset="0"/>
              </a:rPr>
              <a:t>(SRM) </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⑦</a:t>
            </a:r>
            <a:r>
              <a:rPr lang="zh-CN" altLang="zh-CN" sz="2000" dirty="0">
                <a:latin typeface="Times New Roman" panose="02020603050405020304" pitchFamily="18" charset="0"/>
                <a:cs typeface="Times New Roman" panose="02020603050405020304" pitchFamily="18" charset="0"/>
              </a:rPr>
              <a:t>产品开发与商业化</a:t>
            </a:r>
            <a:r>
              <a:rPr lang="zh-CN" altLang="en-US" sz="2000" dirty="0">
                <a:latin typeface="Times New Roman" panose="02020603050405020304" pitchFamily="18" charset="0"/>
                <a:cs typeface="Courier New" panose="02070309020205020404" pitchFamily="49" charset="0"/>
              </a:rPr>
              <a:t>；</a:t>
            </a:r>
            <a:endParaRPr lang="zh-CN" altLang="zh-CN" sz="2000" dirty="0">
              <a:latin typeface="宋体" panose="02010600030101010101" pitchFamily="2" charset="-122"/>
              <a:cs typeface="Courier New" panose="02070309020205020404" pitchFamily="49" charset="0"/>
            </a:endParaRPr>
          </a:p>
          <a:p>
            <a:pPr algn="just">
              <a:lnSpc>
                <a:spcPct val="125000"/>
              </a:lnSpc>
            </a:pPr>
            <a:r>
              <a:rPr lang="zh-CN" altLang="zh-CN" sz="2000" dirty="0">
                <a:latin typeface="宋体" panose="02010600030101010101" pitchFamily="2" charset="-122"/>
              </a:rPr>
              <a:t>⑧</a:t>
            </a:r>
            <a:r>
              <a:rPr lang="zh-CN" altLang="zh-CN" sz="2000" dirty="0">
                <a:latin typeface="Times New Roman" panose="02020603050405020304" pitchFamily="18" charset="0"/>
                <a:cs typeface="Times New Roman" panose="02020603050405020304" pitchFamily="18" charset="0"/>
              </a:rPr>
              <a:t>回收物流管理。</a:t>
            </a:r>
            <a:endParaRPr lang="zh-CN" altLang="zh-CN" sz="2000" dirty="0">
              <a:latin typeface="宋体" panose="02010600030101010101" pitchFamily="2" charset="-122"/>
              <a:cs typeface="Courier New" panose="02070309020205020404" pitchFamily="49" charset="0"/>
            </a:endParaRPr>
          </a:p>
        </p:txBody>
      </p:sp>
      <p:sp>
        <p:nvSpPr>
          <p:cNvPr id="25604" name="矩形 3">
            <a:extLst>
              <a:ext uri="{FF2B5EF4-FFF2-40B4-BE49-F238E27FC236}">
                <a16:creationId xmlns:a16="http://schemas.microsoft.com/office/drawing/2014/main" id="{AF2BD970-C405-B3A9-5DCC-B9C17CA4D5D0}"/>
              </a:ext>
            </a:extLst>
          </p:cNvPr>
          <p:cNvSpPr>
            <a:spLocks noChangeArrowheads="1"/>
          </p:cNvSpPr>
          <p:nvPr/>
        </p:nvSpPr>
        <p:spPr bwMode="auto">
          <a:xfrm>
            <a:off x="472786" y="971394"/>
            <a:ext cx="34740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三个基本组成部分：</a:t>
            </a:r>
            <a:endParaRPr lang="zh-CN" altLang="en-US" dirty="0"/>
          </a:p>
        </p:txBody>
      </p:sp>
      <p:sp>
        <p:nvSpPr>
          <p:cNvPr id="2" name="矩形 1">
            <a:extLst>
              <a:ext uri="{FF2B5EF4-FFF2-40B4-BE49-F238E27FC236}">
                <a16:creationId xmlns:a16="http://schemas.microsoft.com/office/drawing/2014/main" id="{8FA42024-C150-2961-14F9-8B56CC13BA6C}"/>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4" name="直线连接符 3">
            <a:extLst>
              <a:ext uri="{FF2B5EF4-FFF2-40B4-BE49-F238E27FC236}">
                <a16:creationId xmlns:a16="http://schemas.microsoft.com/office/drawing/2014/main" id="{F9BE23E6-7179-1B1A-129F-1C8B699D3779}"/>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1">
            <a:extLst>
              <a:ext uri="{FF2B5EF4-FFF2-40B4-BE49-F238E27FC236}">
                <a16:creationId xmlns:a16="http://schemas.microsoft.com/office/drawing/2014/main" id="{7914CDAC-E213-7CF4-7FC4-84D51630D5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4134E988-F3C7-8B47-8637-1B0EB1C18261}" type="datetime1">
              <a:rPr lang="zh-CN" altLang="en-US" sz="1400"/>
              <a:pPr/>
              <a:t>2023/9/18</a:t>
            </a:fld>
            <a:endParaRPr lang="en-US" altLang="zh-CN" sz="1400"/>
          </a:p>
        </p:txBody>
      </p:sp>
      <p:sp>
        <p:nvSpPr>
          <p:cNvPr id="3" name="矩形 2">
            <a:extLst>
              <a:ext uri="{FF2B5EF4-FFF2-40B4-BE49-F238E27FC236}">
                <a16:creationId xmlns:a16="http://schemas.microsoft.com/office/drawing/2014/main" id="{9967EABE-77C1-733F-5284-BEB36B617728}"/>
              </a:ext>
            </a:extLst>
          </p:cNvPr>
          <p:cNvSpPr/>
          <p:nvPr/>
        </p:nvSpPr>
        <p:spPr>
          <a:xfrm>
            <a:off x="2133600" y="990601"/>
            <a:ext cx="8001000" cy="5078413"/>
          </a:xfrm>
          <a:prstGeom prst="rect">
            <a:avLst/>
          </a:prstGeom>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125000"/>
              </a:lnSpc>
            </a:pPr>
            <a:r>
              <a:rPr lang="zh-CN"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Courier New" panose="02070309020205020404" pitchFamily="49" charset="0"/>
              </a:rPr>
              <a:t>3</a:t>
            </a:r>
            <a:r>
              <a:rPr lang="zh-CN" altLang="zh-CN" sz="2400" b="1" dirty="0">
                <a:latin typeface="Times New Roman" panose="02020603050405020304" pitchFamily="18" charset="0"/>
                <a:cs typeface="Times New Roman" panose="02020603050405020304" pitchFamily="18" charset="0"/>
              </a:rPr>
              <a:t>）供应链管理元素，主要包括：</a:t>
            </a:r>
            <a:endParaRPr lang="zh-CN" altLang="zh-CN" sz="2400" b="1"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①</a:t>
            </a:r>
            <a:r>
              <a:rPr lang="zh-CN" altLang="zh-CN" sz="2400" dirty="0">
                <a:latin typeface="Times New Roman" panose="02020603050405020304" pitchFamily="18" charset="0"/>
                <a:cs typeface="Times New Roman" panose="02020603050405020304" pitchFamily="18" charset="0"/>
              </a:rPr>
              <a:t>运作的计划与控制</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②</a:t>
            </a:r>
            <a:r>
              <a:rPr lang="zh-CN" altLang="zh-CN" sz="2400" dirty="0">
                <a:latin typeface="Times New Roman" panose="02020603050405020304" pitchFamily="18" charset="0"/>
                <a:cs typeface="Times New Roman" panose="02020603050405020304" pitchFamily="18" charset="0"/>
              </a:rPr>
              <a:t>工作结构设计（指明企业如何完成工作任务）</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③</a:t>
            </a:r>
            <a:r>
              <a:rPr lang="zh-CN" altLang="zh-CN" sz="2400" dirty="0">
                <a:latin typeface="Times New Roman" panose="02020603050405020304" pitchFamily="18" charset="0"/>
                <a:cs typeface="Times New Roman" panose="02020603050405020304" pitchFamily="18" charset="0"/>
              </a:rPr>
              <a:t>组织结构</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④</a:t>
            </a:r>
            <a:r>
              <a:rPr lang="zh-CN" altLang="zh-CN" sz="2400" dirty="0">
                <a:latin typeface="Times New Roman" panose="02020603050405020304" pitchFamily="18" charset="0"/>
                <a:cs typeface="Times New Roman" panose="02020603050405020304" pitchFamily="18" charset="0"/>
              </a:rPr>
              <a:t>产品流的形成结构（基于供应链的采购、制造、配送的整体流程结构）</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⑤</a:t>
            </a:r>
            <a:r>
              <a:rPr lang="zh-CN" altLang="zh-CN" sz="2400" dirty="0">
                <a:latin typeface="Times New Roman" panose="02020603050405020304" pitchFamily="18" charset="0"/>
                <a:cs typeface="Times New Roman" panose="02020603050405020304" pitchFamily="18" charset="0"/>
              </a:rPr>
              <a:t>信息流及其平台结构</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⑥</a:t>
            </a:r>
            <a:r>
              <a:rPr lang="zh-CN" altLang="zh-CN" sz="2400" dirty="0">
                <a:latin typeface="Times New Roman" panose="02020603050405020304" pitchFamily="18" charset="0"/>
                <a:cs typeface="Times New Roman" panose="02020603050405020304" pitchFamily="18" charset="0"/>
              </a:rPr>
              <a:t>权利和领导结构</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⑦</a:t>
            </a:r>
            <a:r>
              <a:rPr lang="zh-CN" altLang="zh-CN" sz="2400" dirty="0">
                <a:latin typeface="Times New Roman" panose="02020603050405020304" pitchFamily="18" charset="0"/>
                <a:cs typeface="Times New Roman" panose="02020603050405020304" pitchFamily="18" charset="0"/>
              </a:rPr>
              <a:t>供应链的风险分担和利益共享</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pPr algn="just">
              <a:lnSpc>
                <a:spcPct val="125000"/>
              </a:lnSpc>
            </a:pPr>
            <a:r>
              <a:rPr lang="zh-CN" altLang="zh-CN" sz="2400" dirty="0">
                <a:latin typeface="宋体" panose="02010600030101010101" pitchFamily="2" charset="-122"/>
              </a:rPr>
              <a:t>⑧</a:t>
            </a:r>
            <a:r>
              <a:rPr lang="zh-CN" altLang="zh-CN" sz="2400" dirty="0">
                <a:latin typeface="Sitka Banner" pitchFamily="2" charset="0"/>
                <a:cs typeface="Times New Roman" panose="02020603050405020304" pitchFamily="18" charset="0"/>
              </a:rPr>
              <a:t>管理方法</a:t>
            </a:r>
            <a:r>
              <a:rPr lang="zh-CN" altLang="en-US" sz="2400" dirty="0">
                <a:latin typeface="Sitka Banner" pitchFamily="2" charset="0"/>
                <a:cs typeface="Times New Roman" panose="02020603050405020304" pitchFamily="18" charset="0"/>
              </a:rPr>
              <a:t>；</a:t>
            </a:r>
            <a:endParaRPr lang="zh-CN" altLang="zh-CN" sz="2400" dirty="0">
              <a:latin typeface="宋体" panose="02010600030101010101" pitchFamily="2" charset="-122"/>
              <a:cs typeface="Courier New" panose="02070309020205020404" pitchFamily="49" charset="0"/>
            </a:endParaRPr>
          </a:p>
          <a:p>
            <a:r>
              <a:rPr lang="en-US" altLang="zh-CN" sz="2400" dirty="0">
                <a:latin typeface="Cambria" panose="02040503050406030204" pitchFamily="18" charset="0"/>
              </a:rPr>
              <a:t>    ⑨</a:t>
            </a:r>
            <a:r>
              <a:rPr lang="zh-CN" altLang="zh-CN" sz="2400" dirty="0">
                <a:latin typeface="Times New Roman" panose="02020603050405020304" pitchFamily="18" charset="0"/>
                <a:cs typeface="Times New Roman" panose="02020603050405020304" pitchFamily="18" charset="0"/>
              </a:rPr>
              <a:t>文化与态度。</a:t>
            </a:r>
            <a:endParaRPr lang="zh-CN" altLang="en-US" sz="2400" dirty="0"/>
          </a:p>
        </p:txBody>
      </p:sp>
      <p:sp>
        <p:nvSpPr>
          <p:cNvPr id="2" name="矩形 1">
            <a:extLst>
              <a:ext uri="{FF2B5EF4-FFF2-40B4-BE49-F238E27FC236}">
                <a16:creationId xmlns:a16="http://schemas.microsoft.com/office/drawing/2014/main" id="{5B79A286-41C7-D630-FB25-AAB7B8729985}"/>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4" name="直线连接符 3">
            <a:extLst>
              <a:ext uri="{FF2B5EF4-FFF2-40B4-BE49-F238E27FC236}">
                <a16:creationId xmlns:a16="http://schemas.microsoft.com/office/drawing/2014/main" id="{BA28BE67-2BAF-DB5F-7948-6B184CA39B91}"/>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235C092A-6E7A-5195-0122-59A5AE537215}"/>
              </a:ext>
            </a:extLst>
          </p:cNvPr>
          <p:cNvSpPr>
            <a:spLocks noGrp="1"/>
          </p:cNvSpPr>
          <p:nvPr>
            <p:ph idx="4294967295"/>
          </p:nvPr>
        </p:nvSpPr>
        <p:spPr>
          <a:xfrm>
            <a:off x="1981201" y="985839"/>
            <a:ext cx="8507413" cy="604837"/>
          </a:xfrm>
        </p:spPr>
        <p:txBody>
          <a:bodyPr/>
          <a:lstStyle/>
          <a:p>
            <a:pPr eaLnBrk="1" hangingPunct="1"/>
            <a:r>
              <a:rPr lang="zh-CN" altLang="zh-CN" b="1"/>
              <a:t>供应链管理系统模型</a:t>
            </a:r>
            <a:endParaRPr lang="zh-CN" altLang="en-US"/>
          </a:p>
        </p:txBody>
      </p:sp>
      <p:sp>
        <p:nvSpPr>
          <p:cNvPr id="27651" name="日期占位符 2">
            <a:extLst>
              <a:ext uri="{FF2B5EF4-FFF2-40B4-BE49-F238E27FC236}">
                <a16:creationId xmlns:a16="http://schemas.microsoft.com/office/drawing/2014/main" id="{C4F1C21C-CF19-1A70-D7B1-E12F6547F54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07D0DF7E-EDD3-C047-A78B-5D8A965B0C45}" type="datetime1">
              <a:rPr lang="zh-CN" altLang="en-US" sz="1400"/>
              <a:pPr/>
              <a:t>2023/9/18</a:t>
            </a:fld>
            <a:endParaRPr lang="en-US" altLang="zh-CN" sz="1400"/>
          </a:p>
        </p:txBody>
      </p:sp>
      <p:grpSp>
        <p:nvGrpSpPr>
          <p:cNvPr id="27652" name="组合 4">
            <a:extLst>
              <a:ext uri="{FF2B5EF4-FFF2-40B4-BE49-F238E27FC236}">
                <a16:creationId xmlns:a16="http://schemas.microsoft.com/office/drawing/2014/main" id="{16A082DB-8EF0-7679-F513-9D42241552AF}"/>
              </a:ext>
            </a:extLst>
          </p:cNvPr>
          <p:cNvGrpSpPr>
            <a:grpSpLocks/>
          </p:cNvGrpSpPr>
          <p:nvPr/>
        </p:nvGrpSpPr>
        <p:grpSpPr bwMode="auto">
          <a:xfrm>
            <a:off x="2286000" y="2392363"/>
            <a:ext cx="7696200" cy="3733800"/>
            <a:chOff x="0" y="0"/>
            <a:chExt cx="5295900" cy="1755775"/>
          </a:xfrm>
        </p:grpSpPr>
        <p:cxnSp>
          <p:nvCxnSpPr>
            <p:cNvPr id="6" name="直接箭头连接符 5">
              <a:extLst>
                <a:ext uri="{FF2B5EF4-FFF2-40B4-BE49-F238E27FC236}">
                  <a16:creationId xmlns:a16="http://schemas.microsoft.com/office/drawing/2014/main" id="{F856616E-8995-A488-2EA3-6A82F07E00FB}"/>
                </a:ext>
              </a:extLst>
            </p:cNvPr>
            <p:cNvCxnSpPr/>
            <p:nvPr/>
          </p:nvCxnSpPr>
          <p:spPr>
            <a:xfrm>
              <a:off x="2860966" y="387435"/>
              <a:ext cx="0"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7655" name="组合 6">
              <a:extLst>
                <a:ext uri="{FF2B5EF4-FFF2-40B4-BE49-F238E27FC236}">
                  <a16:creationId xmlns:a16="http://schemas.microsoft.com/office/drawing/2014/main" id="{B8B02989-8D50-7566-1F62-C6EF7CB0BDC4}"/>
                </a:ext>
              </a:extLst>
            </p:cNvPr>
            <p:cNvGrpSpPr>
              <a:grpSpLocks/>
            </p:cNvGrpSpPr>
            <p:nvPr/>
          </p:nvGrpSpPr>
          <p:grpSpPr bwMode="auto">
            <a:xfrm>
              <a:off x="0" y="0"/>
              <a:ext cx="5295900" cy="1755775"/>
              <a:chOff x="0" y="0"/>
              <a:chExt cx="5295900" cy="1755775"/>
            </a:xfrm>
          </p:grpSpPr>
          <p:sp>
            <p:nvSpPr>
              <p:cNvPr id="8" name="矩形: 圆角 504">
                <a:extLst>
                  <a:ext uri="{FF2B5EF4-FFF2-40B4-BE49-F238E27FC236}">
                    <a16:creationId xmlns:a16="http://schemas.microsoft.com/office/drawing/2014/main" id="{4B9F0048-BA40-EA94-DE72-9E9AA8080543}"/>
                  </a:ext>
                </a:extLst>
              </p:cNvPr>
              <p:cNvSpPr/>
              <p:nvPr/>
            </p:nvSpPr>
            <p:spPr>
              <a:xfrm>
                <a:off x="377966" y="101524"/>
                <a:ext cx="777781" cy="311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战略目标</a:t>
                </a:r>
              </a:p>
            </p:txBody>
          </p:sp>
          <p:sp>
            <p:nvSpPr>
              <p:cNvPr id="9" name="矩形: 圆角 505">
                <a:extLst>
                  <a:ext uri="{FF2B5EF4-FFF2-40B4-BE49-F238E27FC236}">
                    <a16:creationId xmlns:a16="http://schemas.microsoft.com/office/drawing/2014/main" id="{A2A15F49-7120-6361-C5B6-5BC7BFAA4AA1}"/>
                  </a:ext>
                </a:extLst>
              </p:cNvPr>
              <p:cNvSpPr/>
              <p:nvPr/>
            </p:nvSpPr>
            <p:spPr>
              <a:xfrm>
                <a:off x="1406997" y="91820"/>
                <a:ext cx="777781" cy="311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能力计划</a:t>
                </a:r>
              </a:p>
            </p:txBody>
          </p:sp>
          <p:sp>
            <p:nvSpPr>
              <p:cNvPr id="10" name="矩形: 圆角 506">
                <a:extLst>
                  <a:ext uri="{FF2B5EF4-FFF2-40B4-BE49-F238E27FC236}">
                    <a16:creationId xmlns:a16="http://schemas.microsoft.com/office/drawing/2014/main" id="{70A81823-EE0E-D73A-DCB7-3077CED07A90}"/>
                  </a:ext>
                </a:extLst>
              </p:cNvPr>
              <p:cNvSpPr/>
              <p:nvPr/>
            </p:nvSpPr>
            <p:spPr>
              <a:xfrm>
                <a:off x="2483000" y="82862"/>
                <a:ext cx="777781"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物流计划</a:t>
                </a:r>
              </a:p>
            </p:txBody>
          </p:sp>
          <p:sp>
            <p:nvSpPr>
              <p:cNvPr id="11" name="矩形: 圆角 507">
                <a:extLst>
                  <a:ext uri="{FF2B5EF4-FFF2-40B4-BE49-F238E27FC236}">
                    <a16:creationId xmlns:a16="http://schemas.microsoft.com/office/drawing/2014/main" id="{955C17B1-4361-B742-5E8F-E9EED05DD9A3}"/>
                  </a:ext>
                </a:extLst>
              </p:cNvPr>
              <p:cNvSpPr/>
              <p:nvPr/>
            </p:nvSpPr>
            <p:spPr>
              <a:xfrm>
                <a:off x="3512030" y="82862"/>
                <a:ext cx="777781"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制造计划</a:t>
                </a:r>
              </a:p>
            </p:txBody>
          </p:sp>
          <p:sp>
            <p:nvSpPr>
              <p:cNvPr id="12" name="矩形: 圆角 508">
                <a:extLst>
                  <a:ext uri="{FF2B5EF4-FFF2-40B4-BE49-F238E27FC236}">
                    <a16:creationId xmlns:a16="http://schemas.microsoft.com/office/drawing/2014/main" id="{FFC8254C-383D-21B7-4404-C3299901708F}"/>
                  </a:ext>
                </a:extLst>
              </p:cNvPr>
              <p:cNvSpPr/>
              <p:nvPr/>
            </p:nvSpPr>
            <p:spPr>
              <a:xfrm>
                <a:off x="4518119" y="70171"/>
                <a:ext cx="777781"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采购计划</a:t>
                </a:r>
              </a:p>
            </p:txBody>
          </p:sp>
          <p:sp>
            <p:nvSpPr>
              <p:cNvPr id="13" name="矩形: 圆角 509">
                <a:extLst>
                  <a:ext uri="{FF2B5EF4-FFF2-40B4-BE49-F238E27FC236}">
                    <a16:creationId xmlns:a16="http://schemas.microsoft.com/office/drawing/2014/main" id="{31941A91-AD26-102F-029F-8932E9475E65}"/>
                  </a:ext>
                </a:extLst>
              </p:cNvPr>
              <p:cNvSpPr/>
              <p:nvPr/>
            </p:nvSpPr>
            <p:spPr>
              <a:xfrm>
                <a:off x="4696179" y="1349677"/>
                <a:ext cx="542917"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采购</a:t>
                </a:r>
              </a:p>
            </p:txBody>
          </p:sp>
          <p:sp>
            <p:nvSpPr>
              <p:cNvPr id="14" name="矩形: 圆角 510">
                <a:extLst>
                  <a:ext uri="{FF2B5EF4-FFF2-40B4-BE49-F238E27FC236}">
                    <a16:creationId xmlns:a16="http://schemas.microsoft.com/office/drawing/2014/main" id="{1E510DDD-AF64-F487-F113-EC5AEB7A4BBE}"/>
                  </a:ext>
                </a:extLst>
              </p:cNvPr>
              <p:cNvSpPr/>
              <p:nvPr/>
            </p:nvSpPr>
            <p:spPr>
              <a:xfrm>
                <a:off x="3746893" y="1352663"/>
                <a:ext cx="542917" cy="311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kern="100">
                    <a:solidFill>
                      <a:schemeClr val="tx1"/>
                    </a:solidFill>
                    <a:latin typeface="Calibri" panose="020F0502020204030204" pitchFamily="34" charset="0"/>
                    <a:cs typeface="Times New Roman" panose="02020603050405020304" pitchFamily="18" charset="0"/>
                  </a:rPr>
                  <a:t>运输</a:t>
                </a:r>
                <a:r>
                  <a:rPr lang="en-US" kern="100">
                    <a:solidFill>
                      <a:schemeClr val="tx1"/>
                    </a:solidFill>
                    <a:latin typeface="Calibri" panose="020F0502020204030204" pitchFamily="34" charset="0"/>
                    <a:cs typeface="Times New Roman" panose="02020603050405020304" pitchFamily="18" charset="0"/>
                  </a:rPr>
                  <a:t> </a:t>
                </a:r>
                <a:endParaRPr lang="zh-CN" altLang="en-US" kern="100">
                  <a:solidFill>
                    <a:schemeClr val="tx1"/>
                  </a:solidFill>
                  <a:latin typeface="Calibri" panose="020F0502020204030204" pitchFamily="34" charset="0"/>
                  <a:cs typeface="Times New Roman" panose="02020603050405020304" pitchFamily="18" charset="0"/>
                </a:endParaRPr>
              </a:p>
            </p:txBody>
          </p:sp>
          <p:sp>
            <p:nvSpPr>
              <p:cNvPr id="15" name="矩形: 圆角 910">
                <a:extLst>
                  <a:ext uri="{FF2B5EF4-FFF2-40B4-BE49-F238E27FC236}">
                    <a16:creationId xmlns:a16="http://schemas.microsoft.com/office/drawing/2014/main" id="{434CE729-E488-F571-09D8-6DC919F85A02}"/>
                  </a:ext>
                </a:extLst>
              </p:cNvPr>
              <p:cNvSpPr/>
              <p:nvPr/>
            </p:nvSpPr>
            <p:spPr>
              <a:xfrm>
                <a:off x="2536526" y="1345945"/>
                <a:ext cx="784335" cy="3112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配送作业</a:t>
                </a:r>
              </a:p>
            </p:txBody>
          </p:sp>
          <p:sp>
            <p:nvSpPr>
              <p:cNvPr id="16" name="矩形: 圆角 918">
                <a:extLst>
                  <a:ext uri="{FF2B5EF4-FFF2-40B4-BE49-F238E27FC236}">
                    <a16:creationId xmlns:a16="http://schemas.microsoft.com/office/drawing/2014/main" id="{0148A573-5EEE-3BB0-D2D3-F6406A672C20}"/>
                  </a:ext>
                </a:extLst>
              </p:cNvPr>
              <p:cNvSpPr/>
              <p:nvPr/>
            </p:nvSpPr>
            <p:spPr>
              <a:xfrm>
                <a:off x="1415736" y="1362368"/>
                <a:ext cx="781058"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订货处理</a:t>
                </a:r>
              </a:p>
            </p:txBody>
          </p:sp>
          <p:sp>
            <p:nvSpPr>
              <p:cNvPr id="17" name="矩形: 圆角 919">
                <a:extLst>
                  <a:ext uri="{FF2B5EF4-FFF2-40B4-BE49-F238E27FC236}">
                    <a16:creationId xmlns:a16="http://schemas.microsoft.com/office/drawing/2014/main" id="{AE9F68CB-B971-A5A8-D0C3-92E3E71FB410}"/>
                  </a:ext>
                </a:extLst>
              </p:cNvPr>
              <p:cNvSpPr/>
              <p:nvPr/>
            </p:nvSpPr>
            <p:spPr>
              <a:xfrm>
                <a:off x="343010" y="1362368"/>
                <a:ext cx="818199" cy="310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订货管理</a:t>
                </a:r>
              </a:p>
            </p:txBody>
          </p:sp>
          <p:sp>
            <p:nvSpPr>
              <p:cNvPr id="18" name="矩形 17">
                <a:extLst>
                  <a:ext uri="{FF2B5EF4-FFF2-40B4-BE49-F238E27FC236}">
                    <a16:creationId xmlns:a16="http://schemas.microsoft.com/office/drawing/2014/main" id="{C0A0BB45-3803-AA72-7FB3-5196578CE0D2}"/>
                  </a:ext>
                </a:extLst>
              </p:cNvPr>
              <p:cNvSpPr/>
              <p:nvPr/>
            </p:nvSpPr>
            <p:spPr>
              <a:xfrm>
                <a:off x="1517328" y="742770"/>
                <a:ext cx="594259" cy="25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kern="100">
                    <a:solidFill>
                      <a:schemeClr val="tx1"/>
                    </a:solidFill>
                    <a:latin typeface="Calibri" panose="020F0502020204030204" pitchFamily="34" charset="0"/>
                    <a:cs typeface="Times New Roman" panose="02020603050405020304" pitchFamily="18" charset="0"/>
                  </a:rPr>
                  <a:t>预测</a:t>
                </a:r>
              </a:p>
            </p:txBody>
          </p:sp>
          <p:sp>
            <p:nvSpPr>
              <p:cNvPr id="19" name="矩形 18">
                <a:extLst>
                  <a:ext uri="{FF2B5EF4-FFF2-40B4-BE49-F238E27FC236}">
                    <a16:creationId xmlns:a16="http://schemas.microsoft.com/office/drawing/2014/main" id="{E8D28E10-5622-687B-438B-926C297FAF7A}"/>
                  </a:ext>
                </a:extLst>
              </p:cNvPr>
              <p:cNvSpPr/>
              <p:nvPr/>
            </p:nvSpPr>
            <p:spPr>
              <a:xfrm>
                <a:off x="2441489" y="660655"/>
                <a:ext cx="911052" cy="4128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存货配置</a:t>
                </a:r>
              </a:p>
              <a:p>
                <a:pPr algn="ctr"/>
                <a:r>
                  <a:rPr lang="zh-CN" altLang="zh-CN" sz="1800">
                    <a:latin typeface="Calibri" panose="020F0502020204030204" pitchFamily="34" charset="0"/>
                    <a:cs typeface="Times New Roman" panose="02020603050405020304" pitchFamily="18" charset="0"/>
                  </a:rPr>
                  <a:t>存货管理</a:t>
                </a:r>
              </a:p>
            </p:txBody>
          </p:sp>
          <p:sp>
            <p:nvSpPr>
              <p:cNvPr id="20" name="矩形 19">
                <a:extLst>
                  <a:ext uri="{FF2B5EF4-FFF2-40B4-BE49-F238E27FC236}">
                    <a16:creationId xmlns:a16="http://schemas.microsoft.com/office/drawing/2014/main" id="{4B3B4C93-E2E2-0810-9DA7-311C70496682}"/>
                  </a:ext>
                </a:extLst>
              </p:cNvPr>
              <p:cNvSpPr/>
              <p:nvPr/>
            </p:nvSpPr>
            <p:spPr>
              <a:xfrm>
                <a:off x="31680" y="0"/>
                <a:ext cx="291667" cy="49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计划</a:t>
                </a:r>
              </a:p>
            </p:txBody>
          </p:sp>
          <p:sp>
            <p:nvSpPr>
              <p:cNvPr id="21" name="矩形 20">
                <a:extLst>
                  <a:ext uri="{FF2B5EF4-FFF2-40B4-BE49-F238E27FC236}">
                    <a16:creationId xmlns:a16="http://schemas.microsoft.com/office/drawing/2014/main" id="{9C0301E3-D847-C104-E583-217EE6F9334F}"/>
                  </a:ext>
                </a:extLst>
              </p:cNvPr>
              <p:cNvSpPr/>
              <p:nvPr/>
            </p:nvSpPr>
            <p:spPr>
              <a:xfrm>
                <a:off x="0" y="1238448"/>
                <a:ext cx="291668" cy="517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执行</a:t>
                </a:r>
              </a:p>
            </p:txBody>
          </p:sp>
          <p:cxnSp>
            <p:nvCxnSpPr>
              <p:cNvPr id="22" name="直接箭头连接符 21">
                <a:extLst>
                  <a:ext uri="{FF2B5EF4-FFF2-40B4-BE49-F238E27FC236}">
                    <a16:creationId xmlns:a16="http://schemas.microsoft.com/office/drawing/2014/main" id="{8768C49C-F416-34F7-C097-6FBF31C0A293}"/>
                  </a:ext>
                </a:extLst>
              </p:cNvPr>
              <p:cNvCxnSpPr/>
              <p:nvPr/>
            </p:nvCxnSpPr>
            <p:spPr>
              <a:xfrm flipV="1">
                <a:off x="1159025" y="250825"/>
                <a:ext cx="241418" cy="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042115FF-A882-DD57-DFA0-BC2B9C45D095}"/>
                  </a:ext>
                </a:extLst>
              </p:cNvPr>
              <p:cNvCxnSpPr/>
              <p:nvPr/>
            </p:nvCxnSpPr>
            <p:spPr>
              <a:xfrm flipV="1">
                <a:off x="2206625" y="241120"/>
                <a:ext cx="241418" cy="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352876D8-3246-C1B6-6EB7-538CB14CF16E}"/>
                  </a:ext>
                </a:extLst>
              </p:cNvPr>
              <p:cNvCxnSpPr/>
              <p:nvPr/>
            </p:nvCxnSpPr>
            <p:spPr>
              <a:xfrm flipV="1">
                <a:off x="3270612" y="231416"/>
                <a:ext cx="241418" cy="3732"/>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A8E7CE19-B692-A7E4-E299-F0311978445A}"/>
                  </a:ext>
                </a:extLst>
              </p:cNvPr>
              <p:cNvCxnSpPr/>
              <p:nvPr/>
            </p:nvCxnSpPr>
            <p:spPr>
              <a:xfrm flipV="1">
                <a:off x="4293087" y="241120"/>
                <a:ext cx="240325" cy="2986"/>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133B5E9-AD91-51B6-AAE7-DF2E76D7F4AA}"/>
                  </a:ext>
                </a:extLst>
              </p:cNvPr>
              <p:cNvCxnSpPr/>
              <p:nvPr/>
            </p:nvCxnSpPr>
            <p:spPr>
              <a:xfrm>
                <a:off x="1778409" y="415802"/>
                <a:ext cx="8739" cy="314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C616AB32-56E1-3AA3-38D3-1FB3F33C7452}"/>
                  </a:ext>
                </a:extLst>
              </p:cNvPr>
              <p:cNvCxnSpPr/>
              <p:nvPr/>
            </p:nvCxnSpPr>
            <p:spPr>
              <a:xfrm flipV="1">
                <a:off x="2158560" y="889085"/>
                <a:ext cx="241418" cy="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974">
                <a:extLst>
                  <a:ext uri="{FF2B5EF4-FFF2-40B4-BE49-F238E27FC236}">
                    <a16:creationId xmlns:a16="http://schemas.microsoft.com/office/drawing/2014/main" id="{F462FC0B-ABAD-C71F-4E1D-3B9A9F9B7594}"/>
                  </a:ext>
                </a:extLst>
              </p:cNvPr>
              <p:cNvCxnSpPr/>
              <p:nvPr/>
            </p:nvCxnSpPr>
            <p:spPr>
              <a:xfrm flipH="1">
                <a:off x="3368926" y="393407"/>
                <a:ext cx="536363" cy="480002"/>
              </a:xfrm>
              <a:prstGeom prst="bentConnector3">
                <a:avLst>
                  <a:gd name="adj1" fmla="val -1852"/>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8B8BDFC9-EAEA-876B-C87F-081F82D62D9B}"/>
                  </a:ext>
                </a:extLst>
              </p:cNvPr>
              <p:cNvCxnSpPr/>
              <p:nvPr/>
            </p:nvCxnSpPr>
            <p:spPr>
              <a:xfrm>
                <a:off x="4899363" y="374744"/>
                <a:ext cx="6554" cy="9331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EA21225B-8463-7C15-C0F3-7CC8F06071EF}"/>
                  </a:ext>
                </a:extLst>
              </p:cNvPr>
              <p:cNvCxnSpPr/>
              <p:nvPr/>
            </p:nvCxnSpPr>
            <p:spPr>
              <a:xfrm flipV="1">
                <a:off x="1162301" y="1527345"/>
                <a:ext cx="241418" cy="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1A2DF507-DEFB-6F48-94E6-7C773DE943F8}"/>
                  </a:ext>
                </a:extLst>
              </p:cNvPr>
              <p:cNvCxnSpPr/>
              <p:nvPr/>
            </p:nvCxnSpPr>
            <p:spPr>
              <a:xfrm flipV="1">
                <a:off x="2257968" y="1507936"/>
                <a:ext cx="240325" cy="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E2AAC934-2BA8-72CB-8D58-B12806B11BB2}"/>
                  </a:ext>
                </a:extLst>
              </p:cNvPr>
              <p:cNvCxnSpPr/>
              <p:nvPr/>
            </p:nvCxnSpPr>
            <p:spPr>
              <a:xfrm>
                <a:off x="3314307" y="1501964"/>
                <a:ext cx="426032" cy="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B82817B7-1BE8-BBDC-4C93-554CB866B5AF}"/>
                  </a:ext>
                </a:extLst>
              </p:cNvPr>
              <p:cNvCxnSpPr/>
              <p:nvPr/>
            </p:nvCxnSpPr>
            <p:spPr>
              <a:xfrm>
                <a:off x="4276702" y="1507936"/>
                <a:ext cx="424939" cy="37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8BC8297D-3E09-E605-EFC6-3C78F01223BE}"/>
                  </a:ext>
                </a:extLst>
              </p:cNvPr>
              <p:cNvCxnSpPr/>
              <p:nvPr/>
            </p:nvCxnSpPr>
            <p:spPr>
              <a:xfrm flipH="1" flipV="1">
                <a:off x="1803534" y="993595"/>
                <a:ext cx="5462" cy="365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A9C53929-4CE3-A4F0-293F-89D177562528}"/>
                  </a:ext>
                </a:extLst>
              </p:cNvPr>
              <p:cNvCxnSpPr/>
              <p:nvPr/>
            </p:nvCxnSpPr>
            <p:spPr>
              <a:xfrm>
                <a:off x="2889368" y="1076457"/>
                <a:ext cx="13109" cy="276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127971D3-2DE1-18B6-BD94-7F387117D8E8}"/>
                  </a:ext>
                </a:extLst>
              </p:cNvPr>
              <p:cNvCxnSpPr/>
              <p:nvPr/>
            </p:nvCxnSpPr>
            <p:spPr>
              <a:xfrm flipV="1">
                <a:off x="317885" y="568089"/>
                <a:ext cx="4952890" cy="67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D7BD221C-2A74-C4CD-F3F2-6D321F416ABB}"/>
                  </a:ext>
                </a:extLst>
              </p:cNvPr>
              <p:cNvCxnSpPr/>
              <p:nvPr/>
            </p:nvCxnSpPr>
            <p:spPr>
              <a:xfrm flipV="1">
                <a:off x="301499" y="1200377"/>
                <a:ext cx="4952890" cy="597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B4876869-9A44-43F0-02FE-826C2DD0CF65}"/>
              </a:ext>
            </a:extLst>
          </p:cNvPr>
          <p:cNvSpPr/>
          <p:nvPr/>
        </p:nvSpPr>
        <p:spPr>
          <a:xfrm>
            <a:off x="2232025" y="1501776"/>
            <a:ext cx="8229600" cy="830263"/>
          </a:xfrm>
          <a:prstGeom prst="rect">
            <a:avLst/>
          </a:prstGeom>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2400">
                <a:latin typeface="Times New Roman" panose="02020603050405020304" pitchFamily="18" charset="0"/>
                <a:cs typeface="Times New Roman" panose="02020603050405020304" pitchFamily="18" charset="0"/>
              </a:rPr>
              <a:t>是指采用系统工程的理论、技术与方法，借助于计算机技术、信息技术等建立的用于支持供应链管理的信息系统</a:t>
            </a:r>
            <a:endParaRPr lang="zh-CN" altLang="en-US" sz="2400"/>
          </a:p>
        </p:txBody>
      </p:sp>
      <p:sp>
        <p:nvSpPr>
          <p:cNvPr id="3" name="矩形 2">
            <a:extLst>
              <a:ext uri="{FF2B5EF4-FFF2-40B4-BE49-F238E27FC236}">
                <a16:creationId xmlns:a16="http://schemas.microsoft.com/office/drawing/2014/main" id="{DEA726B9-4803-9003-C801-7C20E1FEB04E}"/>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4" name="直线连接符 3">
            <a:extLst>
              <a:ext uri="{FF2B5EF4-FFF2-40B4-BE49-F238E27FC236}">
                <a16:creationId xmlns:a16="http://schemas.microsoft.com/office/drawing/2014/main" id="{0FCCF797-FD43-330B-D050-85DC1C6F4E3F}"/>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FA0892-15A6-B5DD-7DB7-E653C554DCB4}"/>
              </a:ext>
            </a:extLst>
          </p:cNvPr>
          <p:cNvSpPr txBox="1"/>
          <p:nvPr/>
        </p:nvSpPr>
        <p:spPr>
          <a:xfrm>
            <a:off x="800101" y="1229857"/>
            <a:ext cx="2994731" cy="2062872"/>
          </a:xfrm>
          <a:prstGeom prst="rect">
            <a:avLst/>
          </a:prstGeom>
          <a:noFill/>
        </p:spPr>
        <p:txBody>
          <a:bodyPr wrap="none" rtlCol="0">
            <a:spAutoFit/>
          </a:bodyPr>
          <a:lstStyle/>
          <a:p>
            <a:pPr>
              <a:lnSpc>
                <a:spcPct val="250000"/>
              </a:lnSpc>
            </a:pPr>
            <a:r>
              <a:rPr kumimoji="1" lang="en-US" altLang="zh-CN" sz="2800" dirty="0">
                <a:latin typeface="Microsoft YaHei" panose="020B0503020204020204" pitchFamily="34" charset="-122"/>
                <a:ea typeface="Microsoft YaHei" panose="020B0503020204020204" pitchFamily="34" charset="-122"/>
              </a:rPr>
              <a:t>1.</a:t>
            </a:r>
            <a:r>
              <a:rPr kumimoji="1" lang="zh-CN" altLang="en-US" sz="2800" dirty="0">
                <a:latin typeface="Microsoft YaHei" panose="020B0503020204020204" pitchFamily="34" charset="-122"/>
                <a:ea typeface="Microsoft YaHei" panose="020B0503020204020204" pitchFamily="34" charset="-122"/>
              </a:rPr>
              <a:t>供应链的竞争力</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2.SCOR</a:t>
            </a:r>
            <a:r>
              <a:rPr kumimoji="1" lang="zh-CN" altLang="en-US" sz="2800" dirty="0">
                <a:latin typeface="Microsoft YaHei" panose="020B0503020204020204" pitchFamily="34" charset="-122"/>
                <a:ea typeface="Microsoft YaHei" panose="020B0503020204020204" pitchFamily="34" charset="-122"/>
              </a:rPr>
              <a:t>模型</a:t>
            </a:r>
          </a:p>
        </p:txBody>
      </p:sp>
      <p:cxnSp>
        <p:nvCxnSpPr>
          <p:cNvPr id="5" name="直线连接符 4">
            <a:extLst>
              <a:ext uri="{FF2B5EF4-FFF2-40B4-BE49-F238E27FC236}">
                <a16:creationId xmlns:a16="http://schemas.microsoft.com/office/drawing/2014/main" id="{CFE7CCF8-C2B7-6B5E-21D2-C21D9F1A311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6E4166-0BF7-081C-4484-335BFEC3EF6A}"/>
              </a:ext>
            </a:extLst>
          </p:cNvPr>
          <p:cNvSpPr txBox="1"/>
          <p:nvPr/>
        </p:nvSpPr>
        <p:spPr>
          <a:xfrm>
            <a:off x="357188" y="257175"/>
            <a:ext cx="1620957" cy="523220"/>
          </a:xfrm>
          <a:prstGeom prst="rect">
            <a:avLst/>
          </a:prstGeom>
          <a:noFill/>
        </p:spPr>
        <p:txBody>
          <a:bodyPr wrap="none" rtlCol="0">
            <a:spAutoFit/>
          </a:bodyPr>
          <a:lstStyle/>
          <a:p>
            <a:r>
              <a:rPr kumimoji="1" lang="zh-CN" altLang="en-US" sz="2800" dirty="0">
                <a:solidFill>
                  <a:srgbClr val="C00000"/>
                </a:solidFill>
                <a:latin typeface="Microsoft YaHei" panose="020B0503020204020204" pitchFamily="34" charset="-122"/>
                <a:ea typeface="Microsoft YaHei" panose="020B0503020204020204" pitchFamily="34" charset="-122"/>
              </a:rPr>
              <a:t>课堂总结</a:t>
            </a:r>
          </a:p>
        </p:txBody>
      </p:sp>
    </p:spTree>
    <p:extLst>
      <p:ext uri="{BB962C8B-B14F-4D97-AF65-F5344CB8AC3E}">
        <p14:creationId xmlns:p14="http://schemas.microsoft.com/office/powerpoint/2010/main" val="114784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C2D3D1-0805-07F6-F00B-957A6C37BCA6}"/>
              </a:ext>
            </a:extLst>
          </p:cNvPr>
          <p:cNvSpPr txBox="1"/>
          <p:nvPr/>
        </p:nvSpPr>
        <p:spPr>
          <a:xfrm>
            <a:off x="316549" y="401953"/>
            <a:ext cx="697627" cy="400110"/>
          </a:xfrm>
          <a:prstGeom prst="rect">
            <a:avLst/>
          </a:prstGeom>
          <a:noFill/>
        </p:spPr>
        <p:txBody>
          <a:bodyPr wrap="none" rtlCol="0">
            <a:spAutoFit/>
          </a:bodyPr>
          <a:lstStyle/>
          <a:p>
            <a:r>
              <a:rPr kumimoji="1" lang="zh-CN" altLang="en-US" sz="2000" b="1" dirty="0">
                <a:solidFill>
                  <a:srgbClr val="C9332B"/>
                </a:solidFill>
                <a:latin typeface="Microsoft YaHei" panose="020B0503020204020204" pitchFamily="34" charset="-122"/>
                <a:ea typeface="Microsoft YaHei" panose="020B0503020204020204" pitchFamily="34" charset="-122"/>
              </a:rPr>
              <a:t>复习</a:t>
            </a:r>
            <a:endParaRPr kumimoji="1" lang="zh-CN" altLang="en-US" dirty="0"/>
          </a:p>
        </p:txBody>
      </p:sp>
      <p:sp>
        <p:nvSpPr>
          <p:cNvPr id="3" name="文本框 2">
            <a:extLst>
              <a:ext uri="{FF2B5EF4-FFF2-40B4-BE49-F238E27FC236}">
                <a16:creationId xmlns:a16="http://schemas.microsoft.com/office/drawing/2014/main" id="{692BB4A5-C967-89F4-AD08-92D5A035E43A}"/>
              </a:ext>
            </a:extLst>
          </p:cNvPr>
          <p:cNvSpPr txBox="1"/>
          <p:nvPr/>
        </p:nvSpPr>
        <p:spPr>
          <a:xfrm>
            <a:off x="1584280" y="2115682"/>
            <a:ext cx="3712876" cy="2062872"/>
          </a:xfrm>
          <a:prstGeom prst="rect">
            <a:avLst/>
          </a:prstGeom>
          <a:noFill/>
        </p:spPr>
        <p:txBody>
          <a:bodyPr wrap="none" rtlCol="0">
            <a:spAutoFit/>
          </a:bodyPr>
          <a:lstStyle/>
          <a:p>
            <a:pPr>
              <a:lnSpc>
                <a:spcPct val="250000"/>
              </a:lnSpc>
            </a:pPr>
            <a:r>
              <a:rPr kumimoji="1" lang="en-US" altLang="zh-CN" sz="2800" dirty="0">
                <a:latin typeface="Microsoft YaHei" panose="020B0503020204020204" pitchFamily="34" charset="-122"/>
                <a:ea typeface="Microsoft YaHei" panose="020B0503020204020204" pitchFamily="34" charset="-122"/>
              </a:rPr>
              <a:t>1.</a:t>
            </a:r>
            <a:r>
              <a:rPr kumimoji="1" lang="zh-CN" altLang="en-US" sz="2800" dirty="0">
                <a:latin typeface="Microsoft YaHei" panose="020B0503020204020204" pitchFamily="34" charset="-122"/>
                <a:ea typeface="Microsoft YaHei" panose="020B0503020204020204" pitchFamily="34" charset="-122"/>
              </a:rPr>
              <a:t>供应链产生的必然性</a:t>
            </a:r>
            <a:endParaRPr kumimoji="1" lang="en-US" altLang="zh-CN" sz="2800" dirty="0">
              <a:latin typeface="Microsoft YaHei" panose="020B0503020204020204" pitchFamily="34" charset="-122"/>
              <a:ea typeface="Microsoft YaHei" panose="020B0503020204020204" pitchFamily="34" charset="-122"/>
            </a:endParaRPr>
          </a:p>
          <a:p>
            <a:pPr>
              <a:lnSpc>
                <a:spcPct val="250000"/>
              </a:lnSpc>
            </a:pPr>
            <a:r>
              <a:rPr kumimoji="1" lang="en-US" altLang="zh-CN" sz="2800" dirty="0">
                <a:latin typeface="Microsoft YaHei" panose="020B0503020204020204" pitchFamily="34" charset="-122"/>
                <a:ea typeface="Microsoft YaHei" panose="020B0503020204020204" pitchFamily="34" charset="-122"/>
              </a:rPr>
              <a:t>2.</a:t>
            </a:r>
            <a:r>
              <a:rPr kumimoji="1" lang="zh-CN" altLang="en-US" sz="2800" dirty="0">
                <a:latin typeface="Microsoft YaHei" panose="020B0503020204020204" pitchFamily="34" charset="-122"/>
                <a:ea typeface="Microsoft YaHei" panose="020B0503020204020204" pitchFamily="34" charset="-122"/>
              </a:rPr>
              <a:t>供应链的核心思想</a:t>
            </a:r>
          </a:p>
        </p:txBody>
      </p:sp>
      <p:cxnSp>
        <p:nvCxnSpPr>
          <p:cNvPr id="4" name="直线连接符 3">
            <a:extLst>
              <a:ext uri="{FF2B5EF4-FFF2-40B4-BE49-F238E27FC236}">
                <a16:creationId xmlns:a16="http://schemas.microsoft.com/office/drawing/2014/main" id="{721830DF-01D9-DAA1-91FE-B4D1CC0D1622}"/>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110676"/>
      </p:ext>
    </p:extLst>
  </p:cSld>
  <p:clrMapOvr>
    <a:masterClrMapping/>
  </p:clrMapOvr>
  <mc:AlternateContent xmlns:mc="http://schemas.openxmlformats.org/markup-compatibility/2006" xmlns:p14="http://schemas.microsoft.com/office/powerpoint/2010/main">
    <mc:Choice Requires="p14">
      <p:transition spd="slow" p14:dur="2000" advTm="7620"/>
    </mc:Choice>
    <mc:Fallback xmlns="">
      <p:transition spd="slow" advTm="762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8E95E8-24F7-C7DB-1D2A-3FEA459439F4}"/>
              </a:ext>
            </a:extLst>
          </p:cNvPr>
          <p:cNvSpPr txBox="1"/>
          <p:nvPr/>
        </p:nvSpPr>
        <p:spPr>
          <a:xfrm>
            <a:off x="4843463" y="2728912"/>
            <a:ext cx="2262158" cy="923330"/>
          </a:xfrm>
          <a:prstGeom prst="rect">
            <a:avLst/>
          </a:prstGeom>
          <a:noFill/>
        </p:spPr>
        <p:txBody>
          <a:bodyPr wrap="none" rtlCol="0">
            <a:spAutoFit/>
          </a:bodyPr>
          <a:lstStyle/>
          <a:p>
            <a:r>
              <a:rPr kumimoji="1" lang="zh-CN" altLang="en-US" sz="5400" dirty="0">
                <a:solidFill>
                  <a:srgbClr val="C00000"/>
                </a:solidFill>
                <a:latin typeface="Microsoft YaHei" panose="020B0503020204020204" pitchFamily="34" charset="-122"/>
                <a:ea typeface="Microsoft YaHei" panose="020B0503020204020204" pitchFamily="34" charset="-122"/>
              </a:rPr>
              <a:t>谢谢！</a:t>
            </a:r>
          </a:p>
        </p:txBody>
      </p:sp>
    </p:spTree>
    <p:extLst>
      <p:ext uri="{BB962C8B-B14F-4D97-AF65-F5344CB8AC3E}">
        <p14:creationId xmlns:p14="http://schemas.microsoft.com/office/powerpoint/2010/main" val="187504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a:extLst>
              <a:ext uri="{FF2B5EF4-FFF2-40B4-BE49-F238E27FC236}">
                <a16:creationId xmlns:a16="http://schemas.microsoft.com/office/drawing/2014/main" id="{72D0D1F1-CE02-0989-8ABA-83782EF1E9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78AC42C5-0A8C-C14F-9F06-7A2B0BE53AE6}" type="datetime1">
              <a:rPr lang="zh-CN" altLang="en-US" sz="1400"/>
              <a:pPr/>
              <a:t>2023/9/18</a:t>
            </a:fld>
            <a:endParaRPr lang="en-US" altLang="zh-CN" sz="1400"/>
          </a:p>
        </p:txBody>
      </p:sp>
      <p:sp>
        <p:nvSpPr>
          <p:cNvPr id="3" name="矩形 2">
            <a:extLst>
              <a:ext uri="{FF2B5EF4-FFF2-40B4-BE49-F238E27FC236}">
                <a16:creationId xmlns:a16="http://schemas.microsoft.com/office/drawing/2014/main" id="{C68DCC26-1BAE-08C0-D365-E1E923162017}"/>
              </a:ext>
            </a:extLst>
          </p:cNvPr>
          <p:cNvSpPr/>
          <p:nvPr/>
        </p:nvSpPr>
        <p:spPr>
          <a:xfrm>
            <a:off x="2133600" y="1600200"/>
            <a:ext cx="8382000" cy="4032250"/>
          </a:xfrm>
          <a:prstGeom prst="rect">
            <a:avLst/>
          </a:prstGeom>
        </p:spPr>
        <p:txBody>
          <a:bodyPr>
            <a:spAutoFit/>
          </a:bodyPr>
          <a:lstStyle>
            <a:lvl1pPr marL="457200" indent="-457200">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需求管理（</a:t>
            </a:r>
            <a:r>
              <a:rPr lang="en-US" altLang="zh-CN" b="1">
                <a:latin typeface="Times New Roman" panose="02020603050405020304" pitchFamily="18" charset="0"/>
              </a:rPr>
              <a:t>demand management</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计划制定（</a:t>
            </a:r>
            <a:r>
              <a:rPr lang="en-US" altLang="zh-CN" b="1">
                <a:latin typeface="Times New Roman" panose="02020603050405020304" pitchFamily="18" charset="0"/>
              </a:rPr>
              <a:t>planning</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订单交付（</a:t>
            </a:r>
            <a:r>
              <a:rPr lang="en-US" altLang="zh-CN" b="1">
                <a:latin typeface="Times New Roman" panose="02020603050405020304" pitchFamily="18" charset="0"/>
              </a:rPr>
              <a:t>fulfillment</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物流管理（</a:t>
            </a:r>
            <a:r>
              <a:rPr lang="en-US" altLang="zh-CN" b="1">
                <a:latin typeface="Times New Roman" panose="02020603050405020304" pitchFamily="18" charset="0"/>
              </a:rPr>
              <a:t>logistics management</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采购与供应（</a:t>
            </a:r>
            <a:r>
              <a:rPr lang="en-US" altLang="zh-CN" b="1">
                <a:latin typeface="Times New Roman" panose="02020603050405020304" pitchFamily="18" charset="0"/>
              </a:rPr>
              <a:t>sourcing</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逆向物流（</a:t>
            </a:r>
            <a:r>
              <a:rPr lang="en-US" altLang="zh-CN" b="1">
                <a:latin typeface="Times New Roman" panose="02020603050405020304" pitchFamily="18" charset="0"/>
              </a:rPr>
              <a:t>reverse logistics</a:t>
            </a:r>
            <a:r>
              <a:rPr lang="zh-CN"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pPr>
              <a:spcBef>
                <a:spcPts val="1200"/>
              </a:spcBef>
              <a:buFont typeface="Arial" panose="020B0604020202020204" pitchFamily="34" charset="0"/>
              <a:buChar char="•"/>
            </a:pPr>
            <a:r>
              <a:rPr lang="zh-CN" altLang="zh-CN" b="1">
                <a:latin typeface="Times New Roman" panose="02020603050405020304" pitchFamily="18" charset="0"/>
                <a:cs typeface="Times New Roman" panose="02020603050405020304" pitchFamily="18" charset="0"/>
              </a:rPr>
              <a:t>信息支持平台（</a:t>
            </a:r>
            <a:r>
              <a:rPr lang="en-US" altLang="zh-CN" b="1">
                <a:latin typeface="Times New Roman" panose="02020603050405020304" pitchFamily="18" charset="0"/>
              </a:rPr>
              <a:t>Information support platform</a:t>
            </a:r>
            <a:r>
              <a:rPr lang="zh-CN" altLang="zh-CN" b="1">
                <a:latin typeface="Times New Roman" panose="02020603050405020304" pitchFamily="18" charset="0"/>
                <a:cs typeface="Times New Roman" panose="02020603050405020304" pitchFamily="18" charset="0"/>
              </a:rPr>
              <a:t>）</a:t>
            </a:r>
            <a:endParaRPr lang="zh-CN" altLang="en-US" b="1"/>
          </a:p>
        </p:txBody>
      </p:sp>
      <p:sp>
        <p:nvSpPr>
          <p:cNvPr id="28676" name="矩形 3">
            <a:extLst>
              <a:ext uri="{FF2B5EF4-FFF2-40B4-BE49-F238E27FC236}">
                <a16:creationId xmlns:a16="http://schemas.microsoft.com/office/drawing/2014/main" id="{989C5F21-B4F2-B52B-5D30-1EBA1971AE51}"/>
              </a:ext>
            </a:extLst>
          </p:cNvPr>
          <p:cNvSpPr>
            <a:spLocks noChangeArrowheads="1"/>
          </p:cNvSpPr>
          <p:nvPr/>
        </p:nvSpPr>
        <p:spPr bwMode="auto">
          <a:xfrm>
            <a:off x="1920875" y="998539"/>
            <a:ext cx="8256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b="1"/>
              <a:t>七大管理</a:t>
            </a:r>
            <a:r>
              <a:rPr lang="zh-CN" altLang="en-US" b="1"/>
              <a:t>领域模型：</a:t>
            </a:r>
            <a:endParaRPr lang="zh-CN" altLang="en-US" sz="2000" b="1"/>
          </a:p>
        </p:txBody>
      </p:sp>
      <p:sp>
        <p:nvSpPr>
          <p:cNvPr id="2" name="矩形 1">
            <a:extLst>
              <a:ext uri="{FF2B5EF4-FFF2-40B4-BE49-F238E27FC236}">
                <a16:creationId xmlns:a16="http://schemas.microsoft.com/office/drawing/2014/main" id="{CC2ABA71-3326-D055-A344-E85177C25E43}"/>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4" name="直线连接符 3">
            <a:extLst>
              <a:ext uri="{FF2B5EF4-FFF2-40B4-BE49-F238E27FC236}">
                <a16:creationId xmlns:a16="http://schemas.microsoft.com/office/drawing/2014/main" id="{B7550D03-0D03-71DE-FEA1-5F13374C89A7}"/>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044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2">
            <a:extLst>
              <a:ext uri="{FF2B5EF4-FFF2-40B4-BE49-F238E27FC236}">
                <a16:creationId xmlns:a16="http://schemas.microsoft.com/office/drawing/2014/main" id="{441A11CF-B7EC-6C62-49E9-0183F473872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07143561-F752-8B45-8B59-974371389D6D}" type="datetime1">
              <a:rPr lang="zh-CN" altLang="en-US" sz="1400"/>
              <a:pPr/>
              <a:t>2023/9/18</a:t>
            </a:fld>
            <a:endParaRPr lang="en-US" altLang="zh-CN" sz="1400"/>
          </a:p>
        </p:txBody>
      </p:sp>
      <p:grpSp>
        <p:nvGrpSpPr>
          <p:cNvPr id="29699" name="组合 35">
            <a:extLst>
              <a:ext uri="{FF2B5EF4-FFF2-40B4-BE49-F238E27FC236}">
                <a16:creationId xmlns:a16="http://schemas.microsoft.com/office/drawing/2014/main" id="{726D89C4-A150-AD4F-C46E-B21B314DD79D}"/>
              </a:ext>
            </a:extLst>
          </p:cNvPr>
          <p:cNvGrpSpPr>
            <a:grpSpLocks/>
          </p:cNvGrpSpPr>
          <p:nvPr/>
        </p:nvGrpSpPr>
        <p:grpSpPr bwMode="auto">
          <a:xfrm>
            <a:off x="2209800" y="1981200"/>
            <a:ext cx="7391400" cy="3384550"/>
            <a:chOff x="0" y="0"/>
            <a:chExt cx="4958080" cy="2667635"/>
          </a:xfrm>
        </p:grpSpPr>
        <p:cxnSp>
          <p:nvCxnSpPr>
            <p:cNvPr id="29701" name="Line 62">
              <a:extLst>
                <a:ext uri="{FF2B5EF4-FFF2-40B4-BE49-F238E27FC236}">
                  <a16:creationId xmlns:a16="http://schemas.microsoft.com/office/drawing/2014/main" id="{3D73589E-CC76-2B62-A3EE-78C21886C62B}"/>
                </a:ext>
              </a:extLst>
            </p:cNvPr>
            <p:cNvCxnSpPr>
              <a:cxnSpLocks noChangeShapeType="1"/>
            </p:cNvCxnSpPr>
            <p:nvPr/>
          </p:nvCxnSpPr>
          <p:spPr bwMode="auto">
            <a:xfrm flipH="1">
              <a:off x="1235075" y="1200150"/>
              <a:ext cx="2578100" cy="0"/>
            </a:xfrm>
            <a:prstGeom prst="line">
              <a:avLst/>
            </a:prstGeom>
            <a:noFill/>
            <a:ln w="19050" cmpd="dbl">
              <a:solidFill>
                <a:srgbClr val="000000"/>
              </a:solidFill>
              <a:prstDash val="sysDash"/>
              <a:round/>
              <a:headEnd/>
              <a:tailEnd type="triangle" w="sm" len="sm"/>
            </a:ln>
            <a:extLst>
              <a:ext uri="{909E8E84-426E-40DD-AFC4-6F175D3DCCD1}">
                <a14:hiddenFill xmlns:a14="http://schemas.microsoft.com/office/drawing/2010/main">
                  <a:noFill/>
                </a14:hiddenFill>
              </a:ext>
            </a:extLst>
          </p:spPr>
        </p:cxnSp>
        <p:cxnSp>
          <p:nvCxnSpPr>
            <p:cNvPr id="29702" name="Line 49">
              <a:extLst>
                <a:ext uri="{FF2B5EF4-FFF2-40B4-BE49-F238E27FC236}">
                  <a16:creationId xmlns:a16="http://schemas.microsoft.com/office/drawing/2014/main" id="{65E615B8-A515-98BC-129B-8DEA770137C8}"/>
                </a:ext>
              </a:extLst>
            </p:cNvPr>
            <p:cNvCxnSpPr>
              <a:cxnSpLocks noChangeShapeType="1"/>
            </p:cNvCxnSpPr>
            <p:nvPr/>
          </p:nvCxnSpPr>
          <p:spPr bwMode="auto">
            <a:xfrm>
              <a:off x="409575" y="2578100"/>
              <a:ext cx="2571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9703" name="组合 38">
              <a:extLst>
                <a:ext uri="{FF2B5EF4-FFF2-40B4-BE49-F238E27FC236}">
                  <a16:creationId xmlns:a16="http://schemas.microsoft.com/office/drawing/2014/main" id="{EA6B1105-47B2-5F6B-4565-72E698D5685A}"/>
                </a:ext>
              </a:extLst>
            </p:cNvPr>
            <p:cNvGrpSpPr>
              <a:grpSpLocks/>
            </p:cNvGrpSpPr>
            <p:nvPr/>
          </p:nvGrpSpPr>
          <p:grpSpPr bwMode="auto">
            <a:xfrm>
              <a:off x="0" y="0"/>
              <a:ext cx="4958080" cy="2667635"/>
              <a:chOff x="0" y="0"/>
              <a:chExt cx="4958080" cy="2667635"/>
            </a:xfrm>
          </p:grpSpPr>
          <p:grpSp>
            <p:nvGrpSpPr>
              <p:cNvPr id="29704" name="组合 39">
                <a:extLst>
                  <a:ext uri="{FF2B5EF4-FFF2-40B4-BE49-F238E27FC236}">
                    <a16:creationId xmlns:a16="http://schemas.microsoft.com/office/drawing/2014/main" id="{1E469D0C-AF8A-8B8A-5D17-7F594A0DD407}"/>
                  </a:ext>
                </a:extLst>
              </p:cNvPr>
              <p:cNvGrpSpPr>
                <a:grpSpLocks/>
              </p:cNvGrpSpPr>
              <p:nvPr/>
            </p:nvGrpSpPr>
            <p:grpSpPr bwMode="auto">
              <a:xfrm>
                <a:off x="0" y="0"/>
                <a:ext cx="4958080" cy="2286635"/>
                <a:chOff x="0" y="0"/>
                <a:chExt cx="4958080" cy="2286635"/>
              </a:xfrm>
            </p:grpSpPr>
            <p:grpSp>
              <p:nvGrpSpPr>
                <p:cNvPr id="29710" name="Group 584">
                  <a:extLst>
                    <a:ext uri="{FF2B5EF4-FFF2-40B4-BE49-F238E27FC236}">
                      <a16:creationId xmlns:a16="http://schemas.microsoft.com/office/drawing/2014/main" id="{89E7F279-CC13-212D-C718-E87931603E9B}"/>
                    </a:ext>
                  </a:extLst>
                </p:cNvPr>
                <p:cNvGrpSpPr>
                  <a:grpSpLocks/>
                </p:cNvGrpSpPr>
                <p:nvPr/>
              </p:nvGrpSpPr>
              <p:grpSpPr bwMode="auto">
                <a:xfrm>
                  <a:off x="0" y="0"/>
                  <a:ext cx="4958080" cy="2286635"/>
                  <a:chOff x="1819" y="1798"/>
                  <a:chExt cx="7808" cy="3601"/>
                </a:xfrm>
              </p:grpSpPr>
              <p:sp>
                <p:nvSpPr>
                  <p:cNvPr id="29714" name="Oval 52">
                    <a:extLst>
                      <a:ext uri="{FF2B5EF4-FFF2-40B4-BE49-F238E27FC236}">
                        <a16:creationId xmlns:a16="http://schemas.microsoft.com/office/drawing/2014/main" id="{361A2779-E55F-1812-D2A9-EB5EEC6B4EF9}"/>
                      </a:ext>
                    </a:extLst>
                  </p:cNvPr>
                  <p:cNvSpPr>
                    <a:spLocks noChangeArrowheads="1"/>
                  </p:cNvSpPr>
                  <p:nvPr/>
                </p:nvSpPr>
                <p:spPr bwMode="auto">
                  <a:xfrm>
                    <a:off x="3030" y="4233"/>
                    <a:ext cx="5670" cy="8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15" name="Rectangle 66">
                    <a:extLst>
                      <a:ext uri="{FF2B5EF4-FFF2-40B4-BE49-F238E27FC236}">
                        <a16:creationId xmlns:a16="http://schemas.microsoft.com/office/drawing/2014/main" id="{A9688C9E-875D-9591-8934-7B648E56E4BE}"/>
                      </a:ext>
                    </a:extLst>
                  </p:cNvPr>
                  <p:cNvSpPr>
                    <a:spLocks noChangeArrowheads="1"/>
                  </p:cNvSpPr>
                  <p:nvPr/>
                </p:nvSpPr>
                <p:spPr bwMode="auto">
                  <a:xfrm>
                    <a:off x="4372" y="3890"/>
                    <a:ext cx="2940" cy="402"/>
                  </a:xfrm>
                  <a:prstGeom prst="rect">
                    <a:avLst/>
                  </a:prstGeom>
                  <a:solidFill>
                    <a:srgbClr val="FFFFFF"/>
                  </a:solidFill>
                  <a:ln w="9525">
                    <a:solidFill>
                      <a:srgbClr val="000000"/>
                    </a:solidFill>
                    <a:miter lim="800000"/>
                    <a:headEnd/>
                    <a:tailEnd/>
                  </a:ln>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53" name="Text Box 33">
                    <a:extLst>
                      <a:ext uri="{FF2B5EF4-FFF2-40B4-BE49-F238E27FC236}">
                        <a16:creationId xmlns:a16="http://schemas.microsoft.com/office/drawing/2014/main" id="{0D6D4CA6-B78E-2BDB-DA73-217D3F6798F0}"/>
                      </a:ext>
                    </a:extLst>
                  </p:cNvPr>
                  <p:cNvSpPr txBox="1">
                    <a:spLocks noChangeArrowheads="1"/>
                  </p:cNvSpPr>
                  <p:nvPr/>
                </p:nvSpPr>
                <p:spPr bwMode="auto">
                  <a:xfrm>
                    <a:off x="7948" y="3526"/>
                    <a:ext cx="1010"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upright="1"/>
                  <a:lstStyle/>
                  <a:p>
                    <a:pPr algn="just">
                      <a:defRPr/>
                    </a:pPr>
                    <a:r>
                      <a:rPr lang="zh-CN" altLang="en-US" sz="1400" kern="100">
                        <a:latin typeface="Calibri" panose="020F0502020204030204" pitchFamily="34" charset="0"/>
                        <a:cs typeface="Times New Roman" panose="02020603050405020304" pitchFamily="18" charset="0"/>
                      </a:rPr>
                      <a:t>逆向物流</a:t>
                    </a:r>
                    <a:endParaRPr lang="zh-CN" altLang="en-US" kern="100">
                      <a:latin typeface="Calibri" panose="020F0502020204030204" pitchFamily="34" charset="0"/>
                      <a:cs typeface="Times New Roman" panose="02020603050405020304" pitchFamily="18" charset="0"/>
                    </a:endParaRPr>
                  </a:p>
                </p:txBody>
              </p:sp>
              <p:sp>
                <p:nvSpPr>
                  <p:cNvPr id="54" name="Text Box 34">
                    <a:extLst>
                      <a:ext uri="{FF2B5EF4-FFF2-40B4-BE49-F238E27FC236}">
                        <a16:creationId xmlns:a16="http://schemas.microsoft.com/office/drawing/2014/main" id="{FE72A529-A59B-BB97-9F4D-1C8178483EE9}"/>
                      </a:ext>
                    </a:extLst>
                  </p:cNvPr>
                  <p:cNvSpPr txBox="1">
                    <a:spLocks noChangeArrowheads="1"/>
                  </p:cNvSpPr>
                  <p:nvPr/>
                </p:nvSpPr>
                <p:spPr bwMode="auto">
                  <a:xfrm>
                    <a:off x="7910" y="3091"/>
                    <a:ext cx="1008"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400">
                        <a:latin typeface="Calibri" panose="020F0502020204030204" pitchFamily="34" charset="0"/>
                        <a:cs typeface="Times New Roman" panose="02020603050405020304" pitchFamily="18" charset="0"/>
                      </a:rPr>
                      <a:t>客户需求</a:t>
                    </a:r>
                    <a:endParaRPr lang="zh-CN" altLang="zh-CN" sz="1800">
                      <a:latin typeface="Calibri" panose="020F0502020204030204" pitchFamily="34" charset="0"/>
                      <a:cs typeface="Times New Roman" panose="02020603050405020304" pitchFamily="18" charset="0"/>
                    </a:endParaRPr>
                  </a:p>
                </p:txBody>
              </p:sp>
              <p:sp>
                <p:nvSpPr>
                  <p:cNvPr id="55" name="Text Box 35">
                    <a:extLst>
                      <a:ext uri="{FF2B5EF4-FFF2-40B4-BE49-F238E27FC236}">
                        <a16:creationId xmlns:a16="http://schemas.microsoft.com/office/drawing/2014/main" id="{3BD29218-7358-D22A-D974-80B6F1A70579}"/>
                      </a:ext>
                    </a:extLst>
                  </p:cNvPr>
                  <p:cNvSpPr txBox="1">
                    <a:spLocks noChangeArrowheads="1"/>
                  </p:cNvSpPr>
                  <p:nvPr/>
                </p:nvSpPr>
                <p:spPr bwMode="auto">
                  <a:xfrm>
                    <a:off x="6343" y="3091"/>
                    <a:ext cx="1157" cy="3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400">
                        <a:latin typeface="Calibri" panose="020F0502020204030204" pitchFamily="34" charset="0"/>
                        <a:cs typeface="Times New Roman" panose="02020603050405020304" pitchFamily="18" charset="0"/>
                      </a:rPr>
                      <a:t>订单交付</a:t>
                    </a:r>
                    <a:endParaRPr lang="zh-CN" altLang="zh-CN" sz="1800">
                      <a:latin typeface="Calibri" panose="020F0502020204030204" pitchFamily="34" charset="0"/>
                      <a:cs typeface="Times New Roman" panose="02020603050405020304" pitchFamily="18" charset="0"/>
                    </a:endParaRPr>
                  </a:p>
                </p:txBody>
              </p:sp>
              <p:sp>
                <p:nvSpPr>
                  <p:cNvPr id="56" name="Text Box 36">
                    <a:extLst>
                      <a:ext uri="{FF2B5EF4-FFF2-40B4-BE49-F238E27FC236}">
                        <a16:creationId xmlns:a16="http://schemas.microsoft.com/office/drawing/2014/main" id="{248EFDF8-4190-D977-C89B-FFD65F51CB10}"/>
                      </a:ext>
                    </a:extLst>
                  </p:cNvPr>
                  <p:cNvSpPr txBox="1">
                    <a:spLocks noChangeArrowheads="1"/>
                  </p:cNvSpPr>
                  <p:nvPr/>
                </p:nvSpPr>
                <p:spPr bwMode="auto">
                  <a:xfrm>
                    <a:off x="4962" y="3085"/>
                    <a:ext cx="649"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400">
                        <a:latin typeface="Calibri" panose="020F0502020204030204" pitchFamily="34" charset="0"/>
                        <a:cs typeface="Times New Roman" panose="02020603050405020304" pitchFamily="18" charset="0"/>
                      </a:rPr>
                      <a:t>生产</a:t>
                    </a:r>
                    <a:endParaRPr lang="zh-CN" altLang="zh-CN" sz="1800">
                      <a:latin typeface="Calibri" panose="020F0502020204030204" pitchFamily="34" charset="0"/>
                      <a:cs typeface="Times New Roman" panose="02020603050405020304" pitchFamily="18" charset="0"/>
                    </a:endParaRPr>
                  </a:p>
                </p:txBody>
              </p:sp>
              <p:sp>
                <p:nvSpPr>
                  <p:cNvPr id="57" name="Text Box 37">
                    <a:extLst>
                      <a:ext uri="{FF2B5EF4-FFF2-40B4-BE49-F238E27FC236}">
                        <a16:creationId xmlns:a16="http://schemas.microsoft.com/office/drawing/2014/main" id="{1B0EA8F9-471E-39EE-9D26-7B158568C176}"/>
                      </a:ext>
                    </a:extLst>
                  </p:cNvPr>
                  <p:cNvSpPr txBox="1">
                    <a:spLocks noChangeArrowheads="1"/>
                  </p:cNvSpPr>
                  <p:nvPr/>
                </p:nvSpPr>
                <p:spPr bwMode="auto">
                  <a:xfrm>
                    <a:off x="2554" y="3059"/>
                    <a:ext cx="1107"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400">
                        <a:latin typeface="Calibri" panose="020F0502020204030204" pitchFamily="34" charset="0"/>
                        <a:cs typeface="Times New Roman" panose="02020603050405020304" pitchFamily="18" charset="0"/>
                      </a:rPr>
                      <a:t>采购</a:t>
                    </a:r>
                    <a:r>
                      <a:rPr lang="en-US" altLang="zh-CN" sz="1400">
                        <a:latin typeface="Calibri" panose="020F0502020204030204" pitchFamily="34" charset="0"/>
                        <a:cs typeface="Times New Roman" panose="02020603050405020304" pitchFamily="18" charset="0"/>
                      </a:rPr>
                      <a:t>/</a:t>
                    </a:r>
                    <a:r>
                      <a:rPr lang="zh-CN" altLang="zh-CN" sz="1400">
                        <a:latin typeface="Calibri" panose="020F0502020204030204" pitchFamily="34" charset="0"/>
                        <a:cs typeface="Times New Roman" panose="02020603050405020304" pitchFamily="18" charset="0"/>
                      </a:rPr>
                      <a:t>供应</a:t>
                    </a:r>
                    <a:endParaRPr lang="zh-CN" altLang="zh-CN" sz="1800">
                      <a:latin typeface="Calibri" panose="020F0502020204030204" pitchFamily="34" charset="0"/>
                      <a:cs typeface="Times New Roman" panose="02020603050405020304" pitchFamily="18" charset="0"/>
                    </a:endParaRPr>
                  </a:p>
                </p:txBody>
              </p:sp>
              <p:sp>
                <p:nvSpPr>
                  <p:cNvPr id="58" name="Text Box 39">
                    <a:extLst>
                      <a:ext uri="{FF2B5EF4-FFF2-40B4-BE49-F238E27FC236}">
                        <a16:creationId xmlns:a16="http://schemas.microsoft.com/office/drawing/2014/main" id="{4FD535C4-44CC-4D06-0D00-11DEB4B2D158}"/>
                      </a:ext>
                    </a:extLst>
                  </p:cNvPr>
                  <p:cNvSpPr txBox="1">
                    <a:spLocks noChangeArrowheads="1"/>
                  </p:cNvSpPr>
                  <p:nvPr/>
                </p:nvSpPr>
                <p:spPr bwMode="auto">
                  <a:xfrm>
                    <a:off x="3825" y="4393"/>
                    <a:ext cx="4035" cy="6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400">
                        <a:latin typeface="Calibri" panose="020F0502020204030204" pitchFamily="34" charset="0"/>
                        <a:cs typeface="Times New Roman" panose="02020603050405020304" pitchFamily="18" charset="0"/>
                      </a:rPr>
                      <a:t>基于因特网</a:t>
                    </a:r>
                    <a:r>
                      <a:rPr lang="en-US" altLang="zh-CN" sz="1400">
                        <a:latin typeface="Calibri" panose="020F0502020204030204" pitchFamily="34" charset="0"/>
                        <a:cs typeface="Times New Roman" panose="02020603050405020304" pitchFamily="18" charset="0"/>
                      </a:rPr>
                      <a:t>/</a:t>
                    </a:r>
                    <a:r>
                      <a:rPr lang="zh-CN" altLang="zh-CN" sz="1400">
                        <a:latin typeface="Calibri" panose="020F0502020204030204" pitchFamily="34" charset="0"/>
                        <a:cs typeface="Times New Roman" panose="02020603050405020304" pitchFamily="18" charset="0"/>
                      </a:rPr>
                      <a:t>物联网的全球信息网络</a:t>
                    </a:r>
                    <a:endParaRPr lang="zh-CN" altLang="zh-CN" sz="1800">
                      <a:latin typeface="Calibri" panose="020F0502020204030204" pitchFamily="34" charset="0"/>
                      <a:cs typeface="Times New Roman" panose="02020603050405020304" pitchFamily="18" charset="0"/>
                    </a:endParaRPr>
                  </a:p>
                  <a:p>
                    <a:pPr algn="ctr"/>
                    <a:r>
                      <a:rPr lang="zh-CN" altLang="zh-CN" sz="1400">
                        <a:latin typeface="Calibri" panose="020F0502020204030204" pitchFamily="34" charset="0"/>
                        <a:cs typeface="Times New Roman" panose="02020603050405020304" pitchFamily="18" charset="0"/>
                      </a:rPr>
                      <a:t>各种管理技术</a:t>
                    </a:r>
                    <a:endParaRPr lang="zh-CN" altLang="zh-CN" sz="1800">
                      <a:latin typeface="Calibri" panose="020F0502020204030204" pitchFamily="34" charset="0"/>
                      <a:cs typeface="Times New Roman" panose="02020603050405020304" pitchFamily="18" charset="0"/>
                    </a:endParaRPr>
                  </a:p>
                  <a:p>
                    <a:pPr algn="ctr"/>
                    <a:r>
                      <a:rPr lang="zh-CN" altLang="zh-CN" sz="1400">
                        <a:latin typeface="Calibri" panose="020F0502020204030204" pitchFamily="34" charset="0"/>
                        <a:cs typeface="Times New Roman" panose="02020603050405020304" pitchFamily="18" charset="0"/>
                      </a:rPr>
                      <a:t>（信息共享）</a:t>
                    </a:r>
                    <a:endParaRPr lang="zh-CN" altLang="zh-CN" sz="1800">
                      <a:latin typeface="Calibri" panose="020F0502020204030204" pitchFamily="34" charset="0"/>
                      <a:cs typeface="Times New Roman" panose="02020603050405020304" pitchFamily="18" charset="0"/>
                    </a:endParaRPr>
                  </a:p>
                </p:txBody>
              </p:sp>
              <p:sp>
                <p:nvSpPr>
                  <p:cNvPr id="59" name="Text Box 40">
                    <a:extLst>
                      <a:ext uri="{FF2B5EF4-FFF2-40B4-BE49-F238E27FC236}">
                        <a16:creationId xmlns:a16="http://schemas.microsoft.com/office/drawing/2014/main" id="{658CAD76-6D3C-EB74-43DC-F466E22EE7DE}"/>
                      </a:ext>
                    </a:extLst>
                  </p:cNvPr>
                  <p:cNvSpPr txBox="1">
                    <a:spLocks noChangeArrowheads="1"/>
                  </p:cNvSpPr>
                  <p:nvPr/>
                </p:nvSpPr>
                <p:spPr bwMode="auto">
                  <a:xfrm>
                    <a:off x="4985" y="1845"/>
                    <a:ext cx="1913" cy="2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400">
                        <a:latin typeface="Calibri" panose="020F0502020204030204" pitchFamily="34" charset="0"/>
                        <a:cs typeface="Times New Roman" panose="02020603050405020304" pitchFamily="18" charset="0"/>
                      </a:rPr>
                      <a:t>集成化供应链管理</a:t>
                    </a:r>
                    <a:endParaRPr lang="zh-CN" altLang="zh-CN" sz="1800">
                      <a:latin typeface="Calibri" panose="020F0502020204030204" pitchFamily="34" charset="0"/>
                      <a:cs typeface="Times New Roman" panose="02020603050405020304" pitchFamily="18" charset="0"/>
                    </a:endParaRPr>
                  </a:p>
                </p:txBody>
              </p:sp>
              <p:sp>
                <p:nvSpPr>
                  <p:cNvPr id="60" name="Text Box 41">
                    <a:extLst>
                      <a:ext uri="{FF2B5EF4-FFF2-40B4-BE49-F238E27FC236}">
                        <a16:creationId xmlns:a16="http://schemas.microsoft.com/office/drawing/2014/main" id="{277A22A0-C48B-CC73-4B26-7CADA8F2B319}"/>
                      </a:ext>
                    </a:extLst>
                  </p:cNvPr>
                  <p:cNvSpPr txBox="1">
                    <a:spLocks noChangeArrowheads="1"/>
                  </p:cNvSpPr>
                  <p:nvPr/>
                </p:nvSpPr>
                <p:spPr bwMode="auto">
                  <a:xfrm>
                    <a:off x="4470" y="2499"/>
                    <a:ext cx="2537"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400">
                        <a:latin typeface="Calibri" panose="020F0502020204030204" pitchFamily="34" charset="0"/>
                        <a:cs typeface="Times New Roman" panose="02020603050405020304" pitchFamily="18" charset="0"/>
                      </a:rPr>
                      <a:t>同步化、集成化生产计划</a:t>
                    </a:r>
                    <a:endParaRPr lang="zh-CN" altLang="zh-CN" sz="1800">
                      <a:latin typeface="Calibri" panose="020F0502020204030204" pitchFamily="34" charset="0"/>
                      <a:cs typeface="Times New Roman" panose="02020603050405020304" pitchFamily="18" charset="0"/>
                    </a:endParaRPr>
                  </a:p>
                </p:txBody>
              </p:sp>
              <p:sp>
                <p:nvSpPr>
                  <p:cNvPr id="29724" name="Oval 42">
                    <a:extLst>
                      <a:ext uri="{FF2B5EF4-FFF2-40B4-BE49-F238E27FC236}">
                        <a16:creationId xmlns:a16="http://schemas.microsoft.com/office/drawing/2014/main" id="{F380A7A6-DAF2-E744-8254-FBF5A8B22026}"/>
                      </a:ext>
                    </a:extLst>
                  </p:cNvPr>
                  <p:cNvSpPr>
                    <a:spLocks noChangeArrowheads="1"/>
                  </p:cNvSpPr>
                  <p:nvPr/>
                </p:nvSpPr>
                <p:spPr bwMode="auto">
                  <a:xfrm>
                    <a:off x="4495" y="1798"/>
                    <a:ext cx="2520" cy="38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25" name="Rectangle 43">
                    <a:extLst>
                      <a:ext uri="{FF2B5EF4-FFF2-40B4-BE49-F238E27FC236}">
                        <a16:creationId xmlns:a16="http://schemas.microsoft.com/office/drawing/2014/main" id="{7D74C986-007C-87FE-973E-2142093FB089}"/>
                      </a:ext>
                    </a:extLst>
                  </p:cNvPr>
                  <p:cNvSpPr>
                    <a:spLocks noChangeArrowheads="1"/>
                  </p:cNvSpPr>
                  <p:nvPr/>
                </p:nvSpPr>
                <p:spPr bwMode="auto">
                  <a:xfrm>
                    <a:off x="4285" y="2440"/>
                    <a:ext cx="2940" cy="4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26" name="Oval 44">
                    <a:extLst>
                      <a:ext uri="{FF2B5EF4-FFF2-40B4-BE49-F238E27FC236}">
                        <a16:creationId xmlns:a16="http://schemas.microsoft.com/office/drawing/2014/main" id="{D52FD736-D646-614D-0164-AB131562CAB5}"/>
                      </a:ext>
                    </a:extLst>
                  </p:cNvPr>
                  <p:cNvSpPr>
                    <a:spLocks noChangeArrowheads="1"/>
                  </p:cNvSpPr>
                  <p:nvPr/>
                </p:nvSpPr>
                <p:spPr bwMode="auto">
                  <a:xfrm>
                    <a:off x="2449" y="3030"/>
                    <a:ext cx="1392" cy="3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27" name="Oval 45">
                    <a:extLst>
                      <a:ext uri="{FF2B5EF4-FFF2-40B4-BE49-F238E27FC236}">
                        <a16:creationId xmlns:a16="http://schemas.microsoft.com/office/drawing/2014/main" id="{3E7371A0-B374-644C-7629-B416CA8F5E63}"/>
                      </a:ext>
                    </a:extLst>
                  </p:cNvPr>
                  <p:cNvSpPr>
                    <a:spLocks noChangeArrowheads="1"/>
                  </p:cNvSpPr>
                  <p:nvPr/>
                </p:nvSpPr>
                <p:spPr bwMode="auto">
                  <a:xfrm>
                    <a:off x="4678" y="3105"/>
                    <a:ext cx="1260" cy="26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28" name="Oval 46">
                    <a:extLst>
                      <a:ext uri="{FF2B5EF4-FFF2-40B4-BE49-F238E27FC236}">
                        <a16:creationId xmlns:a16="http://schemas.microsoft.com/office/drawing/2014/main" id="{91D3A569-E1FA-2357-7782-3AF33FE70C38}"/>
                      </a:ext>
                    </a:extLst>
                  </p:cNvPr>
                  <p:cNvSpPr>
                    <a:spLocks noChangeArrowheads="1"/>
                  </p:cNvSpPr>
                  <p:nvPr/>
                </p:nvSpPr>
                <p:spPr bwMode="auto">
                  <a:xfrm>
                    <a:off x="6253" y="3084"/>
                    <a:ext cx="1152" cy="32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sp>
                <p:nvSpPr>
                  <p:cNvPr id="29729" name="Oval 47">
                    <a:extLst>
                      <a:ext uri="{FF2B5EF4-FFF2-40B4-BE49-F238E27FC236}">
                        <a16:creationId xmlns:a16="http://schemas.microsoft.com/office/drawing/2014/main" id="{BC0238E2-D5EE-7322-F356-B79249642953}"/>
                      </a:ext>
                    </a:extLst>
                  </p:cNvPr>
                  <p:cNvSpPr>
                    <a:spLocks noChangeArrowheads="1"/>
                  </p:cNvSpPr>
                  <p:nvPr/>
                </p:nvSpPr>
                <p:spPr bwMode="auto">
                  <a:xfrm>
                    <a:off x="7825" y="3058"/>
                    <a:ext cx="1163" cy="34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cxnSp>
                <p:nvCxnSpPr>
                  <p:cNvPr id="29730" name="Line 48">
                    <a:extLst>
                      <a:ext uri="{FF2B5EF4-FFF2-40B4-BE49-F238E27FC236}">
                        <a16:creationId xmlns:a16="http://schemas.microsoft.com/office/drawing/2014/main" id="{A67A40AF-2AB0-32A6-5D3C-FC6C0E947230}"/>
                      </a:ext>
                    </a:extLst>
                  </p:cNvPr>
                  <p:cNvCxnSpPr>
                    <a:cxnSpLocks noChangeShapeType="1"/>
                  </p:cNvCxnSpPr>
                  <p:nvPr/>
                </p:nvCxnSpPr>
                <p:spPr bwMode="auto">
                  <a:xfrm flipH="1">
                    <a:off x="3745" y="2848"/>
                    <a:ext cx="725" cy="24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1" name="Line 49">
                    <a:extLst>
                      <a:ext uri="{FF2B5EF4-FFF2-40B4-BE49-F238E27FC236}">
                        <a16:creationId xmlns:a16="http://schemas.microsoft.com/office/drawing/2014/main" id="{1FD66366-94CC-30B3-969B-F00F7A8EEFB7}"/>
                      </a:ext>
                    </a:extLst>
                  </p:cNvPr>
                  <p:cNvCxnSpPr>
                    <a:cxnSpLocks noChangeShapeType="1"/>
                  </p:cNvCxnSpPr>
                  <p:nvPr/>
                </p:nvCxnSpPr>
                <p:spPr bwMode="auto">
                  <a:xfrm flipH="1">
                    <a:off x="5215" y="2846"/>
                    <a:ext cx="257" cy="2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2" name="Line 50">
                    <a:extLst>
                      <a:ext uri="{FF2B5EF4-FFF2-40B4-BE49-F238E27FC236}">
                        <a16:creationId xmlns:a16="http://schemas.microsoft.com/office/drawing/2014/main" id="{13D42881-C327-389C-2139-E2A521128021}"/>
                      </a:ext>
                    </a:extLst>
                  </p:cNvPr>
                  <p:cNvCxnSpPr>
                    <a:cxnSpLocks noChangeShapeType="1"/>
                  </p:cNvCxnSpPr>
                  <p:nvPr/>
                </p:nvCxnSpPr>
                <p:spPr bwMode="auto">
                  <a:xfrm>
                    <a:off x="6148" y="2859"/>
                    <a:ext cx="417" cy="2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3" name="Line 51">
                    <a:extLst>
                      <a:ext uri="{FF2B5EF4-FFF2-40B4-BE49-F238E27FC236}">
                        <a16:creationId xmlns:a16="http://schemas.microsoft.com/office/drawing/2014/main" id="{C4DC20C4-3826-02F0-7317-B345CFA42C9A}"/>
                      </a:ext>
                    </a:extLst>
                  </p:cNvPr>
                  <p:cNvCxnSpPr>
                    <a:cxnSpLocks noChangeShapeType="1"/>
                  </p:cNvCxnSpPr>
                  <p:nvPr/>
                </p:nvCxnSpPr>
                <p:spPr bwMode="auto">
                  <a:xfrm>
                    <a:off x="7008" y="2846"/>
                    <a:ext cx="958" cy="2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4" name="Line 53">
                    <a:extLst>
                      <a:ext uri="{FF2B5EF4-FFF2-40B4-BE49-F238E27FC236}">
                        <a16:creationId xmlns:a16="http://schemas.microsoft.com/office/drawing/2014/main" id="{5AA30383-D045-AE40-4C49-E528BC999D1F}"/>
                      </a:ext>
                    </a:extLst>
                  </p:cNvPr>
                  <p:cNvCxnSpPr>
                    <a:cxnSpLocks noChangeShapeType="1"/>
                  </p:cNvCxnSpPr>
                  <p:nvPr/>
                </p:nvCxnSpPr>
                <p:spPr bwMode="auto">
                  <a:xfrm flipH="1" flipV="1">
                    <a:off x="3745" y="3335"/>
                    <a:ext cx="974" cy="5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5" name="Line 54">
                    <a:extLst>
                      <a:ext uri="{FF2B5EF4-FFF2-40B4-BE49-F238E27FC236}">
                        <a16:creationId xmlns:a16="http://schemas.microsoft.com/office/drawing/2014/main" id="{D80730CE-EE3C-9E2D-C341-39758B47E8CE}"/>
                      </a:ext>
                    </a:extLst>
                  </p:cNvPr>
                  <p:cNvCxnSpPr>
                    <a:cxnSpLocks noChangeShapeType="1"/>
                  </p:cNvCxnSpPr>
                  <p:nvPr/>
                </p:nvCxnSpPr>
                <p:spPr bwMode="auto">
                  <a:xfrm>
                    <a:off x="5775" y="2180"/>
                    <a:ext cx="0" cy="2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736" name="Line 55">
                    <a:extLst>
                      <a:ext uri="{FF2B5EF4-FFF2-40B4-BE49-F238E27FC236}">
                        <a16:creationId xmlns:a16="http://schemas.microsoft.com/office/drawing/2014/main" id="{EF85E326-DEA6-144B-94F2-C6495651280A}"/>
                      </a:ext>
                    </a:extLst>
                  </p:cNvPr>
                  <p:cNvCxnSpPr>
                    <a:cxnSpLocks noChangeShapeType="1"/>
                  </p:cNvCxnSpPr>
                  <p:nvPr/>
                </p:nvCxnSpPr>
                <p:spPr bwMode="auto">
                  <a:xfrm flipH="1" flipV="1">
                    <a:off x="5215" y="3380"/>
                    <a:ext cx="173" cy="4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7" name="Line 56">
                    <a:extLst>
                      <a:ext uri="{FF2B5EF4-FFF2-40B4-BE49-F238E27FC236}">
                        <a16:creationId xmlns:a16="http://schemas.microsoft.com/office/drawing/2014/main" id="{250E4B76-866E-075D-B1BE-1A5C5E68FB72}"/>
                      </a:ext>
                    </a:extLst>
                  </p:cNvPr>
                  <p:cNvCxnSpPr>
                    <a:cxnSpLocks noChangeShapeType="1"/>
                  </p:cNvCxnSpPr>
                  <p:nvPr/>
                </p:nvCxnSpPr>
                <p:spPr bwMode="auto">
                  <a:xfrm flipV="1">
                    <a:off x="6244" y="3398"/>
                    <a:ext cx="351" cy="4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8" name="Line 57">
                    <a:extLst>
                      <a:ext uri="{FF2B5EF4-FFF2-40B4-BE49-F238E27FC236}">
                        <a16:creationId xmlns:a16="http://schemas.microsoft.com/office/drawing/2014/main" id="{3122D12D-C0B0-C7CC-783D-91E8C2C4947D}"/>
                      </a:ext>
                    </a:extLst>
                  </p:cNvPr>
                  <p:cNvCxnSpPr>
                    <a:cxnSpLocks noChangeShapeType="1"/>
                  </p:cNvCxnSpPr>
                  <p:nvPr/>
                </p:nvCxnSpPr>
                <p:spPr bwMode="auto">
                  <a:xfrm flipV="1">
                    <a:off x="7039" y="3335"/>
                    <a:ext cx="927" cy="57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739" name="Line 58">
                    <a:extLst>
                      <a:ext uri="{FF2B5EF4-FFF2-40B4-BE49-F238E27FC236}">
                        <a16:creationId xmlns:a16="http://schemas.microsoft.com/office/drawing/2014/main" id="{AB1BA41D-5EC3-51BC-3874-F5D9D09BE039}"/>
                      </a:ext>
                    </a:extLst>
                  </p:cNvPr>
                  <p:cNvCxnSpPr>
                    <a:cxnSpLocks noChangeShapeType="1"/>
                  </p:cNvCxnSpPr>
                  <p:nvPr/>
                </p:nvCxnSpPr>
                <p:spPr bwMode="auto">
                  <a:xfrm>
                    <a:off x="7405" y="3236"/>
                    <a:ext cx="420" cy="0"/>
                  </a:xfrm>
                  <a:prstGeom prst="line">
                    <a:avLst/>
                  </a:prstGeom>
                  <a:noFill/>
                  <a:ln w="38100" cmpd="dbl">
                    <a:solidFill>
                      <a:srgbClr val="000000"/>
                    </a:solidFill>
                    <a:round/>
                    <a:headEnd/>
                    <a:tailEnd type="triangle" w="sm" len="sm"/>
                  </a:ln>
                  <a:extLst>
                    <a:ext uri="{909E8E84-426E-40DD-AFC4-6F175D3DCCD1}">
                      <a14:hiddenFill xmlns:a14="http://schemas.microsoft.com/office/drawing/2010/main">
                        <a:noFill/>
                      </a14:hiddenFill>
                    </a:ext>
                  </a:extLst>
                </p:spPr>
              </p:cxnSp>
              <p:sp>
                <p:nvSpPr>
                  <p:cNvPr id="29740" name="Oval 59">
                    <a:extLst>
                      <a:ext uri="{FF2B5EF4-FFF2-40B4-BE49-F238E27FC236}">
                        <a16:creationId xmlns:a16="http://schemas.microsoft.com/office/drawing/2014/main" id="{36159D78-F2B3-2E08-B65A-BE14E051F15D}"/>
                      </a:ext>
                    </a:extLst>
                  </p:cNvPr>
                  <p:cNvSpPr>
                    <a:spLocks noChangeArrowheads="1"/>
                  </p:cNvSpPr>
                  <p:nvPr/>
                </p:nvSpPr>
                <p:spPr bwMode="auto">
                  <a:xfrm>
                    <a:off x="7889" y="3498"/>
                    <a:ext cx="1121" cy="35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cxnSp>
                <p:nvCxnSpPr>
                  <p:cNvPr id="29741" name="Line 61">
                    <a:extLst>
                      <a:ext uri="{FF2B5EF4-FFF2-40B4-BE49-F238E27FC236}">
                        <a16:creationId xmlns:a16="http://schemas.microsoft.com/office/drawing/2014/main" id="{51554200-4987-E2E9-DDCA-384EE84F0335}"/>
                      </a:ext>
                    </a:extLst>
                  </p:cNvPr>
                  <p:cNvCxnSpPr>
                    <a:cxnSpLocks noChangeShapeType="1"/>
                  </p:cNvCxnSpPr>
                  <p:nvPr/>
                </p:nvCxnSpPr>
                <p:spPr bwMode="auto">
                  <a:xfrm>
                    <a:off x="5891" y="3236"/>
                    <a:ext cx="420" cy="0"/>
                  </a:xfrm>
                  <a:prstGeom prst="line">
                    <a:avLst/>
                  </a:prstGeom>
                  <a:noFill/>
                  <a:ln w="38100" cmpd="dbl">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29742" name="Line 62">
                    <a:extLst>
                      <a:ext uri="{FF2B5EF4-FFF2-40B4-BE49-F238E27FC236}">
                        <a16:creationId xmlns:a16="http://schemas.microsoft.com/office/drawing/2014/main" id="{FA03D3D7-156B-D9DC-8E09-837E2C6BB643}"/>
                      </a:ext>
                    </a:extLst>
                  </p:cNvPr>
                  <p:cNvCxnSpPr>
                    <a:cxnSpLocks noChangeShapeType="1"/>
                  </p:cNvCxnSpPr>
                  <p:nvPr/>
                </p:nvCxnSpPr>
                <p:spPr bwMode="auto">
                  <a:xfrm>
                    <a:off x="3841" y="3236"/>
                    <a:ext cx="866" cy="0"/>
                  </a:xfrm>
                  <a:prstGeom prst="line">
                    <a:avLst/>
                  </a:prstGeom>
                  <a:noFill/>
                  <a:ln w="38100" cmpd="dbl">
                    <a:solidFill>
                      <a:srgbClr val="000000"/>
                    </a:solidFill>
                    <a:round/>
                    <a:headEnd/>
                    <a:tailEnd type="triangle" w="sm" len="sm"/>
                  </a:ln>
                  <a:extLst>
                    <a:ext uri="{909E8E84-426E-40DD-AFC4-6F175D3DCCD1}">
                      <a14:hiddenFill xmlns:a14="http://schemas.microsoft.com/office/drawing/2010/main">
                        <a:noFill/>
                      </a14:hiddenFill>
                    </a:ext>
                  </a:extLst>
                </p:spPr>
              </p:cxnSp>
              <p:sp>
                <p:nvSpPr>
                  <p:cNvPr id="80" name="Text Box 65">
                    <a:extLst>
                      <a:ext uri="{FF2B5EF4-FFF2-40B4-BE49-F238E27FC236}">
                        <a16:creationId xmlns:a16="http://schemas.microsoft.com/office/drawing/2014/main" id="{8ED4E8FB-6AAA-9517-A18E-9245BCA814F8}"/>
                      </a:ext>
                    </a:extLst>
                  </p:cNvPr>
                  <p:cNvSpPr txBox="1">
                    <a:spLocks noChangeArrowheads="1"/>
                  </p:cNvSpPr>
                  <p:nvPr/>
                </p:nvSpPr>
                <p:spPr bwMode="auto">
                  <a:xfrm>
                    <a:off x="4391" y="3839"/>
                    <a:ext cx="2874" cy="4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供应链物流管理</a:t>
                    </a:r>
                  </a:p>
                </p:txBody>
              </p:sp>
              <p:sp>
                <p:nvSpPr>
                  <p:cNvPr id="81" name="Text Box 145">
                    <a:extLst>
                      <a:ext uri="{FF2B5EF4-FFF2-40B4-BE49-F238E27FC236}">
                        <a16:creationId xmlns:a16="http://schemas.microsoft.com/office/drawing/2014/main" id="{38311005-158B-FA96-5E3D-AE911CE43BCF}"/>
                      </a:ext>
                    </a:extLst>
                  </p:cNvPr>
                  <p:cNvSpPr txBox="1">
                    <a:spLocks noChangeArrowheads="1"/>
                  </p:cNvSpPr>
                  <p:nvPr/>
                </p:nvSpPr>
                <p:spPr bwMode="auto">
                  <a:xfrm>
                    <a:off x="1819" y="2795"/>
                    <a:ext cx="577" cy="1074"/>
                  </a:xfrm>
                  <a:prstGeom prst="rect">
                    <a:avLst/>
                  </a:prstGeom>
                  <a:noFill/>
                  <a:ln>
                    <a:noFill/>
                  </a:ln>
                  <a:extLst>
                    <a:ext uri="{91240B29-F687-4F45-9708-019B960494DF}">
                      <a14:hiddenLine xmlns:a14="http://schemas.microsoft.com/office/drawing/2010/main" w="9525">
                        <a:solidFill>
                          <a:srgbClr val="800000"/>
                        </a:solidFill>
                        <a:miter lim="800000"/>
                        <a:headEnd/>
                        <a:tailEnd/>
                      </a14:hiddenLine>
                    </a:ext>
                  </a:extLst>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供应端</a:t>
                    </a:r>
                  </a:p>
                </p:txBody>
              </p:sp>
              <p:sp>
                <p:nvSpPr>
                  <p:cNvPr id="82" name="Text Box 146">
                    <a:extLst>
                      <a:ext uri="{FF2B5EF4-FFF2-40B4-BE49-F238E27FC236}">
                        <a16:creationId xmlns:a16="http://schemas.microsoft.com/office/drawing/2014/main" id="{83AE1CA3-AC89-CDE1-4BF3-7ECE9BDD2F05}"/>
                      </a:ext>
                    </a:extLst>
                  </p:cNvPr>
                  <p:cNvSpPr txBox="1">
                    <a:spLocks noChangeArrowheads="1"/>
                  </p:cNvSpPr>
                  <p:nvPr/>
                </p:nvSpPr>
                <p:spPr bwMode="auto">
                  <a:xfrm>
                    <a:off x="9050" y="2939"/>
                    <a:ext cx="577" cy="1074"/>
                  </a:xfrm>
                  <a:prstGeom prst="rect">
                    <a:avLst/>
                  </a:prstGeom>
                  <a:noFill/>
                  <a:ln>
                    <a:noFill/>
                  </a:ln>
                  <a:extLst>
                    <a:ext uri="{91240B29-F687-4F45-9708-019B960494DF}">
                      <a14:hiddenLine xmlns:a14="http://schemas.microsoft.com/office/drawing/2010/main" w="9525">
                        <a:solidFill>
                          <a:srgbClr val="800000"/>
                        </a:solidFill>
                        <a:miter lim="800000"/>
                        <a:headEnd/>
                        <a:tailEnd/>
                      </a14:hiddenLine>
                    </a:ext>
                  </a:extLst>
                </p:spPr>
                <p:txBody>
                  <a:bodyPr tIns="0" bIns="0" upright="1"/>
                  <a:lstStyle/>
                  <a:p>
                    <a:pPr algn="ctr">
                      <a:defRPr/>
                    </a:pPr>
                    <a:r>
                      <a:rPr lang="zh-CN" altLang="en-US" kern="100">
                        <a:latin typeface="Calibri" panose="020F0502020204030204" pitchFamily="34" charset="0"/>
                        <a:cs typeface="Times New Roman" panose="02020603050405020304" pitchFamily="18" charset="0"/>
                      </a:rPr>
                      <a:t>需求端</a:t>
                    </a:r>
                  </a:p>
                </p:txBody>
              </p:sp>
              <p:sp>
                <p:nvSpPr>
                  <p:cNvPr id="83" name="Text Box 38">
                    <a:extLst>
                      <a:ext uri="{FF2B5EF4-FFF2-40B4-BE49-F238E27FC236}">
                        <a16:creationId xmlns:a16="http://schemas.microsoft.com/office/drawing/2014/main" id="{17C267C5-19D9-D38E-C3A6-83B396FF352D}"/>
                      </a:ext>
                    </a:extLst>
                  </p:cNvPr>
                  <p:cNvSpPr txBox="1">
                    <a:spLocks noChangeArrowheads="1"/>
                  </p:cNvSpPr>
                  <p:nvPr/>
                </p:nvSpPr>
                <p:spPr bwMode="auto">
                  <a:xfrm>
                    <a:off x="5072" y="5047"/>
                    <a:ext cx="1816" cy="361"/>
                  </a:xfrm>
                  <a:prstGeom prst="rect">
                    <a:avLst/>
                  </a:prstGeom>
                  <a:solidFill>
                    <a:srgbClr val="FFFFFF"/>
                  </a:solidFill>
                  <a:ln w="9525">
                    <a:solidFill>
                      <a:srgbClr val="800000"/>
                    </a:solidFill>
                    <a:miter lim="800000"/>
                    <a:headEnd/>
                    <a:tailEnd/>
                  </a:ln>
                </p:spPr>
                <p:txBody>
                  <a:bodyPr tIns="0" bIns="0" upright="1"/>
                  <a:lstStyle/>
                  <a:p>
                    <a:pPr algn="ctr">
                      <a:defRPr/>
                    </a:pPr>
                    <a:r>
                      <a:rPr lang="zh-CN" altLang="en-US" sz="1400" kern="100">
                        <a:latin typeface="Calibri" panose="020F0502020204030204" pitchFamily="34" charset="0"/>
                        <a:cs typeface="Times New Roman" panose="02020603050405020304" pitchFamily="18" charset="0"/>
                      </a:rPr>
                      <a:t>信息共享</a:t>
                    </a:r>
                    <a:endParaRPr lang="zh-CN" altLang="en-US" kern="100">
                      <a:latin typeface="Calibri" panose="020F0502020204030204" pitchFamily="34" charset="0"/>
                      <a:cs typeface="Times New Roman" panose="02020603050405020304" pitchFamily="18" charset="0"/>
                    </a:endParaRPr>
                  </a:p>
                </p:txBody>
              </p:sp>
            </p:grpSp>
            <p:grpSp>
              <p:nvGrpSpPr>
                <p:cNvPr id="29711" name="组合 46">
                  <a:extLst>
                    <a:ext uri="{FF2B5EF4-FFF2-40B4-BE49-F238E27FC236}">
                      <a16:creationId xmlns:a16="http://schemas.microsoft.com/office/drawing/2014/main" id="{9A6E850B-71AD-6B40-7EFE-9D6879EBE8AF}"/>
                    </a:ext>
                  </a:extLst>
                </p:cNvPr>
                <p:cNvGrpSpPr>
                  <a:grpSpLocks/>
                </p:cNvGrpSpPr>
                <p:nvPr/>
              </p:nvGrpSpPr>
              <p:grpSpPr bwMode="auto">
                <a:xfrm>
                  <a:off x="454025" y="1082675"/>
                  <a:ext cx="727075" cy="227965"/>
                  <a:chOff x="0" y="120650"/>
                  <a:chExt cx="727075" cy="227965"/>
                </a:xfrm>
              </p:grpSpPr>
              <p:sp>
                <p:nvSpPr>
                  <p:cNvPr id="48" name="Text Box 33">
                    <a:extLst>
                      <a:ext uri="{FF2B5EF4-FFF2-40B4-BE49-F238E27FC236}">
                        <a16:creationId xmlns:a16="http://schemas.microsoft.com/office/drawing/2014/main" id="{9917279A-27FD-3C8F-E686-24E67815C7EF}"/>
                      </a:ext>
                    </a:extLst>
                  </p:cNvPr>
                  <p:cNvSpPr txBox="1">
                    <a:spLocks noChangeArrowheads="1"/>
                  </p:cNvSpPr>
                  <p:nvPr/>
                </p:nvSpPr>
                <p:spPr bwMode="auto">
                  <a:xfrm>
                    <a:off x="57117" y="136560"/>
                    <a:ext cx="641058" cy="1989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upright="1"/>
                  <a:lstStyle/>
                  <a:p>
                    <a:pPr algn="just">
                      <a:defRPr/>
                    </a:pPr>
                    <a:r>
                      <a:rPr lang="zh-CN" altLang="en-US" sz="1400" kern="100">
                        <a:latin typeface="Calibri" panose="020F0502020204030204" pitchFamily="34" charset="0"/>
                        <a:cs typeface="Times New Roman" panose="02020603050405020304" pitchFamily="18" charset="0"/>
                      </a:rPr>
                      <a:t>逆向物流</a:t>
                    </a:r>
                    <a:endParaRPr lang="zh-CN" altLang="en-US" kern="100">
                      <a:latin typeface="Calibri" panose="020F0502020204030204" pitchFamily="34" charset="0"/>
                      <a:cs typeface="Times New Roman" panose="02020603050405020304" pitchFamily="18" charset="0"/>
                    </a:endParaRPr>
                  </a:p>
                </p:txBody>
              </p:sp>
              <p:sp>
                <p:nvSpPr>
                  <p:cNvPr id="49" name="Oval 59">
                    <a:extLst>
                      <a:ext uri="{FF2B5EF4-FFF2-40B4-BE49-F238E27FC236}">
                        <a16:creationId xmlns:a16="http://schemas.microsoft.com/office/drawing/2014/main" id="{68F2B36F-9172-6290-858C-DDE38D6652F0}"/>
                      </a:ext>
                    </a:extLst>
                  </p:cNvPr>
                  <p:cNvSpPr>
                    <a:spLocks noChangeArrowheads="1"/>
                  </p:cNvSpPr>
                  <p:nvPr/>
                </p:nvSpPr>
                <p:spPr bwMode="auto">
                  <a:xfrm>
                    <a:off x="-386" y="126550"/>
                    <a:ext cx="727313" cy="2277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upright="1"/>
                  <a:lstStyle/>
                  <a:p>
                    <a:pPr algn="ctr">
                      <a:defRPr/>
                    </a:pPr>
                    <a:r>
                      <a:rPr lang="en-US" sz="1600" kern="100">
                        <a:latin typeface="Calibri" panose="020F0502020204030204" pitchFamily="34" charset="0"/>
                        <a:cs typeface="Times New Roman" panose="02020603050405020304" pitchFamily="18" charset="0"/>
                      </a:rPr>
                      <a:t> </a:t>
                    </a:r>
                    <a:endParaRPr lang="zh-CN" altLang="en-US" kern="100">
                      <a:latin typeface="Calibri" panose="020F0502020204030204" pitchFamily="34" charset="0"/>
                      <a:cs typeface="Times New Roman" panose="02020603050405020304" pitchFamily="18" charset="0"/>
                    </a:endParaRPr>
                  </a:p>
                </p:txBody>
              </p:sp>
            </p:grpSp>
          </p:grpSp>
          <p:cxnSp>
            <p:nvCxnSpPr>
              <p:cNvPr id="29705" name="Line 61">
                <a:extLst>
                  <a:ext uri="{FF2B5EF4-FFF2-40B4-BE49-F238E27FC236}">
                    <a16:creationId xmlns:a16="http://schemas.microsoft.com/office/drawing/2014/main" id="{17B22C9A-34F0-4777-53FF-ABA0CFF73916}"/>
                  </a:ext>
                </a:extLst>
              </p:cNvPr>
              <p:cNvCxnSpPr>
                <a:cxnSpLocks noChangeShapeType="1"/>
              </p:cNvCxnSpPr>
              <p:nvPr/>
            </p:nvCxnSpPr>
            <p:spPr bwMode="auto">
              <a:xfrm flipV="1">
                <a:off x="412750" y="2251075"/>
                <a:ext cx="263525" cy="3175"/>
              </a:xfrm>
              <a:prstGeom prst="line">
                <a:avLst/>
              </a:prstGeom>
              <a:noFill/>
              <a:ln w="38100" cmpd="dbl">
                <a:solidFill>
                  <a:srgbClr val="000000"/>
                </a:solidFill>
                <a:round/>
                <a:headEnd/>
                <a:tailEnd type="triangle" w="sm" len="sm"/>
              </a:ln>
              <a:extLst>
                <a:ext uri="{909E8E84-426E-40DD-AFC4-6F175D3DCCD1}">
                  <a14:hiddenFill xmlns:a14="http://schemas.microsoft.com/office/drawing/2010/main">
                    <a:noFill/>
                  </a14:hiddenFill>
                </a:ext>
              </a:extLst>
            </p:spPr>
          </p:cxnSp>
          <p:cxnSp>
            <p:nvCxnSpPr>
              <p:cNvPr id="29706" name="Line 61">
                <a:extLst>
                  <a:ext uri="{FF2B5EF4-FFF2-40B4-BE49-F238E27FC236}">
                    <a16:creationId xmlns:a16="http://schemas.microsoft.com/office/drawing/2014/main" id="{1FE16D19-9C47-D21E-0014-57F82BD5388A}"/>
                  </a:ext>
                </a:extLst>
              </p:cNvPr>
              <p:cNvCxnSpPr>
                <a:cxnSpLocks noChangeShapeType="1"/>
              </p:cNvCxnSpPr>
              <p:nvPr/>
            </p:nvCxnSpPr>
            <p:spPr bwMode="auto">
              <a:xfrm flipV="1">
                <a:off x="419100" y="2419350"/>
                <a:ext cx="231775" cy="3175"/>
              </a:xfrm>
              <a:prstGeom prst="line">
                <a:avLst/>
              </a:prstGeom>
              <a:noFill/>
              <a:ln w="19050" cmpd="dbl">
                <a:solidFill>
                  <a:srgbClr val="000000"/>
                </a:solidFill>
                <a:prstDash val="sysDash"/>
                <a:round/>
                <a:headEnd/>
                <a:tailEnd type="triangle" w="sm" len="sm"/>
              </a:ln>
              <a:extLst>
                <a:ext uri="{909E8E84-426E-40DD-AFC4-6F175D3DCCD1}">
                  <a14:hiddenFill xmlns:a14="http://schemas.microsoft.com/office/drawing/2010/main">
                    <a:noFill/>
                  </a14:hiddenFill>
                </a:ext>
              </a:extLst>
            </p:spPr>
          </p:cxnSp>
          <p:sp>
            <p:nvSpPr>
              <p:cNvPr id="43" name="Text Box 145">
                <a:extLst>
                  <a:ext uri="{FF2B5EF4-FFF2-40B4-BE49-F238E27FC236}">
                    <a16:creationId xmlns:a16="http://schemas.microsoft.com/office/drawing/2014/main" id="{95B4AC87-2AC7-3334-E338-1A12E4C4D840}"/>
                  </a:ext>
                </a:extLst>
              </p:cNvPr>
              <p:cNvSpPr txBox="1">
                <a:spLocks noChangeArrowheads="1"/>
              </p:cNvSpPr>
              <p:nvPr/>
            </p:nvSpPr>
            <p:spPr bwMode="auto">
              <a:xfrm>
                <a:off x="634668" y="2120845"/>
                <a:ext cx="530310" cy="200198"/>
              </a:xfrm>
              <a:prstGeom prst="rect">
                <a:avLst/>
              </a:prstGeom>
              <a:noFill/>
              <a:ln>
                <a:noFill/>
              </a:ln>
              <a:extLst>
                <a:ext uri="{91240B29-F687-4F45-9708-019B960494DF}">
                  <a14:hiddenLine xmlns:a14="http://schemas.microsoft.com/office/drawing/2010/main" w="9525">
                    <a:solidFill>
                      <a:srgbClr val="800000"/>
                    </a:solidFill>
                    <a:miter lim="800000"/>
                    <a:headEnd/>
                    <a:tailEnd/>
                  </a14:hiddenLine>
                </a:ext>
              </a:extLst>
            </p:spPr>
            <p:txBody>
              <a:bodyPr tIns="0" bIns="0" upright="1"/>
              <a:lstStyle/>
              <a:p>
                <a:pPr algn="ctr">
                  <a:defRPr/>
                </a:pPr>
                <a:r>
                  <a:rPr lang="zh-CN" altLang="en-US" sz="1400" kern="100">
                    <a:latin typeface="Calibri" panose="020F0502020204030204" pitchFamily="34" charset="0"/>
                    <a:cs typeface="Times New Roman" panose="02020603050405020304" pitchFamily="18" charset="0"/>
                  </a:rPr>
                  <a:t>：物流</a:t>
                </a:r>
                <a:endParaRPr lang="zh-CN" altLang="en-US" kern="100">
                  <a:latin typeface="Calibri" panose="020F0502020204030204" pitchFamily="34" charset="0"/>
                  <a:cs typeface="Times New Roman" panose="02020603050405020304" pitchFamily="18" charset="0"/>
                </a:endParaRPr>
              </a:p>
            </p:txBody>
          </p:sp>
          <p:sp>
            <p:nvSpPr>
              <p:cNvPr id="44" name="Text Box 145">
                <a:extLst>
                  <a:ext uri="{FF2B5EF4-FFF2-40B4-BE49-F238E27FC236}">
                    <a16:creationId xmlns:a16="http://schemas.microsoft.com/office/drawing/2014/main" id="{723755E0-7A6B-8627-A8DC-89ECE6BFE11C}"/>
                  </a:ext>
                </a:extLst>
              </p:cNvPr>
              <p:cNvSpPr txBox="1">
                <a:spLocks noChangeArrowheads="1"/>
              </p:cNvSpPr>
              <p:nvPr/>
            </p:nvSpPr>
            <p:spPr bwMode="auto">
              <a:xfrm>
                <a:off x="637863" y="2298521"/>
                <a:ext cx="756065" cy="201449"/>
              </a:xfrm>
              <a:prstGeom prst="rect">
                <a:avLst/>
              </a:prstGeom>
              <a:noFill/>
              <a:ln>
                <a:noFill/>
              </a:ln>
              <a:extLst>
                <a:ext uri="{91240B29-F687-4F45-9708-019B960494DF}">
                  <a14:hiddenLine xmlns:a14="http://schemas.microsoft.com/office/drawing/2010/main" w="9525">
                    <a:solidFill>
                      <a:srgbClr val="800000"/>
                    </a:solidFill>
                    <a:miter lim="800000"/>
                    <a:headEnd/>
                    <a:tailEnd/>
                  </a14:hiddenLine>
                </a:ext>
              </a:extLst>
            </p:spPr>
            <p:txBody>
              <a:bodyPr tIns="0" bIns="0" upright="1"/>
              <a:lstStyle/>
              <a:p>
                <a:pPr algn="ctr">
                  <a:defRPr/>
                </a:pPr>
                <a:r>
                  <a:rPr lang="zh-CN" altLang="en-US" sz="1400" kern="100">
                    <a:latin typeface="Calibri" panose="020F0502020204030204" pitchFamily="34" charset="0"/>
                    <a:cs typeface="Times New Roman" panose="02020603050405020304" pitchFamily="18" charset="0"/>
                  </a:rPr>
                  <a:t>：逆向物流</a:t>
                </a:r>
                <a:endParaRPr lang="zh-CN" altLang="en-US" kern="100">
                  <a:latin typeface="Calibri" panose="020F0502020204030204" pitchFamily="34" charset="0"/>
                  <a:cs typeface="Times New Roman" panose="02020603050405020304" pitchFamily="18" charset="0"/>
                </a:endParaRPr>
              </a:p>
            </p:txBody>
          </p:sp>
          <p:sp>
            <p:nvSpPr>
              <p:cNvPr id="45" name="Text Box 145">
                <a:extLst>
                  <a:ext uri="{FF2B5EF4-FFF2-40B4-BE49-F238E27FC236}">
                    <a16:creationId xmlns:a16="http://schemas.microsoft.com/office/drawing/2014/main" id="{B2704B86-52FC-E0D5-8088-27853A52AF22}"/>
                  </a:ext>
                </a:extLst>
              </p:cNvPr>
              <p:cNvSpPr txBox="1">
                <a:spLocks noChangeArrowheads="1"/>
              </p:cNvSpPr>
              <p:nvPr/>
            </p:nvSpPr>
            <p:spPr bwMode="auto">
              <a:xfrm>
                <a:off x="647447" y="2467437"/>
                <a:ext cx="647447" cy="200198"/>
              </a:xfrm>
              <a:prstGeom prst="rect">
                <a:avLst/>
              </a:prstGeom>
              <a:noFill/>
              <a:ln>
                <a:noFill/>
              </a:ln>
              <a:extLst>
                <a:ext uri="{91240B29-F687-4F45-9708-019B960494DF}">
                  <a14:hiddenLine xmlns:a14="http://schemas.microsoft.com/office/drawing/2010/main" w="9525">
                    <a:solidFill>
                      <a:srgbClr val="800000"/>
                    </a:solidFill>
                    <a:miter lim="800000"/>
                    <a:headEnd/>
                    <a:tailEnd/>
                  </a14:hiddenLine>
                </a:ext>
              </a:extLst>
            </p:spPr>
            <p:txBody>
              <a:bodyPr tIns="0" bIns="0" upright="1"/>
              <a:lstStyle/>
              <a:p>
                <a:pPr algn="ctr">
                  <a:defRPr/>
                </a:pPr>
                <a:r>
                  <a:rPr lang="zh-CN" altLang="en-US" sz="1400" kern="100">
                    <a:latin typeface="Calibri" panose="020F0502020204030204" pitchFamily="34" charset="0"/>
                    <a:cs typeface="Times New Roman" panose="02020603050405020304" pitchFamily="18" charset="0"/>
                  </a:rPr>
                  <a:t>：指令流</a:t>
                </a:r>
                <a:endParaRPr lang="zh-CN" altLang="en-US" kern="100">
                  <a:latin typeface="Calibri" panose="020F0502020204030204" pitchFamily="34" charset="0"/>
                  <a:cs typeface="Times New Roman" panose="02020603050405020304" pitchFamily="18" charset="0"/>
                </a:endParaRPr>
              </a:p>
            </p:txBody>
          </p:sp>
        </p:grpSp>
      </p:grpSp>
      <p:sp>
        <p:nvSpPr>
          <p:cNvPr id="29700" name="矩形 50">
            <a:extLst>
              <a:ext uri="{FF2B5EF4-FFF2-40B4-BE49-F238E27FC236}">
                <a16:creationId xmlns:a16="http://schemas.microsoft.com/office/drawing/2014/main" id="{97B32D41-B793-3476-2433-3781EBD2E26D}"/>
              </a:ext>
            </a:extLst>
          </p:cNvPr>
          <p:cNvSpPr>
            <a:spLocks noChangeArrowheads="1"/>
          </p:cNvSpPr>
          <p:nvPr/>
        </p:nvSpPr>
        <p:spPr bwMode="auto">
          <a:xfrm>
            <a:off x="1920875" y="998539"/>
            <a:ext cx="8256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b="1"/>
              <a:t>七大管理</a:t>
            </a:r>
            <a:r>
              <a:rPr lang="zh-CN" altLang="en-US" b="1"/>
              <a:t>领域模型：</a:t>
            </a:r>
            <a:endParaRPr lang="zh-CN" altLang="en-US" sz="2000" b="1"/>
          </a:p>
        </p:txBody>
      </p:sp>
      <p:sp>
        <p:nvSpPr>
          <p:cNvPr id="2" name="矩形 1">
            <a:extLst>
              <a:ext uri="{FF2B5EF4-FFF2-40B4-BE49-F238E27FC236}">
                <a16:creationId xmlns:a16="http://schemas.microsoft.com/office/drawing/2014/main" id="{A1DD93EB-6CBA-DE38-6F6D-1C3DC7A60BA1}"/>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3" name="直线连接符 2">
            <a:extLst>
              <a:ext uri="{FF2B5EF4-FFF2-40B4-BE49-F238E27FC236}">
                <a16:creationId xmlns:a16="http://schemas.microsoft.com/office/drawing/2014/main" id="{FE02E7D6-18E0-F467-85C3-6405AAC46CAC}"/>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15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AFB4B07-B1CC-2FAE-6850-396408F9FFD8}"/>
              </a:ext>
            </a:extLst>
          </p:cNvPr>
          <p:cNvSpPr>
            <a:spLocks noGrp="1"/>
          </p:cNvSpPr>
          <p:nvPr>
            <p:ph type="title" idx="4294967295"/>
          </p:nvPr>
        </p:nvSpPr>
        <p:spPr>
          <a:xfrm>
            <a:off x="742950" y="811215"/>
            <a:ext cx="8229600" cy="939800"/>
          </a:xfrm>
        </p:spPr>
        <p:txBody>
          <a:bodyPr/>
          <a:lstStyle/>
          <a:p>
            <a:pPr algn="l" eaLnBrk="1" hangingPunct="1"/>
            <a:r>
              <a:rPr lang="zh-CN" altLang="zh-CN" sz="2400" b="1" dirty="0">
                <a:latin typeface="Times New Roman" panose="02020603050405020304" pitchFamily="18" charset="0"/>
                <a:cs typeface="Times New Roman" panose="02020603050405020304" pitchFamily="18" charset="0"/>
              </a:rPr>
              <a:t>供应链管理呈现出端到端（</a:t>
            </a:r>
            <a:r>
              <a:rPr lang="en-US" altLang="zh-CN" sz="2400" b="1" dirty="0">
                <a:latin typeface="Times New Roman" panose="02020603050405020304" pitchFamily="18" charset="0"/>
                <a:cs typeface="Times New Roman" panose="02020603050405020304" pitchFamily="18" charset="0"/>
              </a:rPr>
              <a:t>End-to-End</a:t>
            </a:r>
            <a:r>
              <a:rPr lang="zh-CN" altLang="zh-CN" sz="2400" b="1" dirty="0">
                <a:latin typeface="Times New Roman" panose="02020603050405020304" pitchFamily="18" charset="0"/>
                <a:cs typeface="Times New Roman" panose="02020603050405020304" pitchFamily="18" charset="0"/>
              </a:rPr>
              <a:t>）的特征</a:t>
            </a:r>
            <a:endParaRPr lang="zh-CN" altLang="en-US" sz="18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30723" name="内容占位符 2">
            <a:extLst>
              <a:ext uri="{FF2B5EF4-FFF2-40B4-BE49-F238E27FC236}">
                <a16:creationId xmlns:a16="http://schemas.microsoft.com/office/drawing/2014/main" id="{8BA1CEEB-6E20-3A56-89EC-7D3F7769ECC8}"/>
              </a:ext>
            </a:extLst>
          </p:cNvPr>
          <p:cNvSpPr>
            <a:spLocks noGrp="1"/>
          </p:cNvSpPr>
          <p:nvPr>
            <p:ph idx="4294967295"/>
          </p:nvPr>
        </p:nvSpPr>
        <p:spPr>
          <a:xfrm>
            <a:off x="1238250" y="1603372"/>
            <a:ext cx="10210800" cy="5029200"/>
          </a:xfrm>
        </p:spPr>
        <p:txBody>
          <a:bodyPr>
            <a:normAutofit fontScale="92500"/>
          </a:bodyPr>
          <a:lstStyle/>
          <a:p>
            <a:pPr>
              <a:lnSpc>
                <a:spcPct val="150000"/>
              </a:lnSpc>
            </a:pPr>
            <a:r>
              <a:rPr lang="zh-CN" altLang="zh-CN" sz="2400" b="1" dirty="0"/>
              <a:t>战略性供应商和用户合作伙伴关系管理</a:t>
            </a:r>
          </a:p>
          <a:p>
            <a:pPr>
              <a:lnSpc>
                <a:spcPct val="150000"/>
              </a:lnSpc>
            </a:pPr>
            <a:r>
              <a:rPr lang="zh-CN" altLang="zh-CN" sz="2400" b="1" dirty="0"/>
              <a:t>供应链产品需求预测和需求计划管理</a:t>
            </a:r>
          </a:p>
          <a:p>
            <a:pPr>
              <a:lnSpc>
                <a:spcPct val="150000"/>
              </a:lnSpc>
            </a:pPr>
            <a:r>
              <a:rPr lang="zh-CN" altLang="zh-CN" sz="2400" b="1" dirty="0"/>
              <a:t>供应链的设计（节点企业、资源、设备等的评价、选择和布局）与优化</a:t>
            </a:r>
          </a:p>
          <a:p>
            <a:pPr>
              <a:lnSpc>
                <a:spcPct val="150000"/>
              </a:lnSpc>
            </a:pPr>
            <a:r>
              <a:rPr lang="zh-CN" altLang="zh-CN" sz="2400" b="1" dirty="0"/>
              <a:t>企业内部各工序与企业之间物料供应与需求同步管理</a:t>
            </a:r>
          </a:p>
          <a:p>
            <a:pPr>
              <a:lnSpc>
                <a:spcPct val="150000"/>
              </a:lnSpc>
            </a:pPr>
            <a:r>
              <a:rPr lang="zh-CN" altLang="zh-CN" sz="2400" b="1" dirty="0"/>
              <a:t>基于供应链管理的产品设计与制造管理、生产集成化计划、跟踪和控制</a:t>
            </a:r>
          </a:p>
          <a:p>
            <a:pPr>
              <a:lnSpc>
                <a:spcPct val="150000"/>
              </a:lnSpc>
            </a:pPr>
            <a:r>
              <a:rPr lang="zh-CN" altLang="zh-CN" sz="2400" b="1" dirty="0"/>
              <a:t>基于供应链的用户服务和物流（运输、库存、包装、配送等）管理</a:t>
            </a:r>
          </a:p>
          <a:p>
            <a:pPr>
              <a:lnSpc>
                <a:spcPct val="150000"/>
              </a:lnSpc>
            </a:pPr>
            <a:r>
              <a:rPr lang="zh-CN" altLang="zh-CN" sz="2400" b="1" dirty="0"/>
              <a:t>企业间资金流管理（融资、汇率、资金使用成本等问题）</a:t>
            </a:r>
          </a:p>
          <a:p>
            <a:pPr>
              <a:lnSpc>
                <a:spcPct val="150000"/>
              </a:lnSpc>
            </a:pPr>
            <a:r>
              <a:rPr lang="zh-CN" altLang="zh-CN" sz="2400" b="1" dirty="0"/>
              <a:t>供应链企业间的信息交互管理</a:t>
            </a:r>
            <a:endParaRPr lang="en-US" altLang="zh-CN" sz="1800" b="1" dirty="0"/>
          </a:p>
        </p:txBody>
      </p:sp>
      <p:sp>
        <p:nvSpPr>
          <p:cNvPr id="30724" name="日期占位符 2">
            <a:extLst>
              <a:ext uri="{FF2B5EF4-FFF2-40B4-BE49-F238E27FC236}">
                <a16:creationId xmlns:a16="http://schemas.microsoft.com/office/drawing/2014/main" id="{F77FC5EA-4A01-B4E5-8BD4-ED05E51911E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60F8B2BC-FFF1-5340-950D-093D6E759DFF}" type="datetime1">
              <a:rPr lang="zh-CN" altLang="en-US" sz="1400"/>
              <a:pPr/>
              <a:t>2023/9/18</a:t>
            </a:fld>
            <a:endParaRPr lang="en-US" altLang="zh-CN" sz="1400"/>
          </a:p>
        </p:txBody>
      </p:sp>
      <p:sp>
        <p:nvSpPr>
          <p:cNvPr id="2" name="矩形 1">
            <a:extLst>
              <a:ext uri="{FF2B5EF4-FFF2-40B4-BE49-F238E27FC236}">
                <a16:creationId xmlns:a16="http://schemas.microsoft.com/office/drawing/2014/main" id="{A4728FED-FE7B-1DB0-A5D9-3574D210CA5E}"/>
              </a:ext>
            </a:extLst>
          </p:cNvPr>
          <p:cNvSpPr/>
          <p:nvPr/>
        </p:nvSpPr>
        <p:spPr>
          <a:xfrm>
            <a:off x="515144" y="225428"/>
            <a:ext cx="4287838" cy="585787"/>
          </a:xfrm>
          <a:prstGeom prst="rect">
            <a:avLst/>
          </a:prstGeom>
        </p:spPr>
        <p:txBody>
          <a:bodyPr wrap="none">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r>
              <a:rPr lang="zh-CN" altLang="zh-CN" sz="3200" dirty="0">
                <a:solidFill>
                  <a:srgbClr val="C00000"/>
                </a:solidFill>
                <a:latin typeface="华文行楷" panose="02010800040101010101" pitchFamily="2" charset="-122"/>
                <a:ea typeface="华文行楷" panose="02010800040101010101" pitchFamily="2" charset="-122"/>
              </a:rPr>
              <a:t>供应链管理体系的构成</a:t>
            </a:r>
            <a:endParaRPr lang="zh-CN" altLang="en-US" sz="3200" dirty="0">
              <a:solidFill>
                <a:srgbClr val="C00000"/>
              </a:solidFill>
              <a:latin typeface="华文行楷" panose="02010800040101010101" pitchFamily="2" charset="-122"/>
              <a:ea typeface="华文行楷" panose="02010800040101010101" pitchFamily="2" charset="-122"/>
            </a:endParaRPr>
          </a:p>
        </p:txBody>
      </p:sp>
      <p:cxnSp>
        <p:nvCxnSpPr>
          <p:cNvPr id="3" name="直线连接符 2">
            <a:extLst>
              <a:ext uri="{FF2B5EF4-FFF2-40B4-BE49-F238E27FC236}">
                <a16:creationId xmlns:a16="http://schemas.microsoft.com/office/drawing/2014/main" id="{2EF57B2E-A2F6-8E62-8BD3-E5CAE8C69878}"/>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585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E79AFB1-7CA8-B916-DD35-5B103C20DB74}"/>
              </a:ext>
            </a:extLst>
          </p:cNvPr>
          <p:cNvSpPr>
            <a:spLocks noGrp="1"/>
          </p:cNvSpPr>
          <p:nvPr>
            <p:ph type="title" idx="4294967295"/>
          </p:nvPr>
        </p:nvSpPr>
        <p:spPr>
          <a:xfrm>
            <a:off x="674216" y="42478"/>
            <a:ext cx="8229600" cy="939800"/>
          </a:xfrm>
        </p:spPr>
        <p:txBody>
          <a:bodyPr/>
          <a:lstStyle/>
          <a:p>
            <a:pPr eaLnBrk="1" hangingPunct="1"/>
            <a:r>
              <a:rPr lang="zh-CN" altLang="en-US" sz="3200" dirty="0">
                <a:solidFill>
                  <a:srgbClr val="C00000"/>
                </a:solidFill>
                <a:latin typeface="华文行楷" panose="02010800040101010101" pitchFamily="2" charset="-122"/>
                <a:ea typeface="华文行楷" panose="02010800040101010101" pitchFamily="2" charset="-122"/>
              </a:rPr>
              <a:t>供应链</a:t>
            </a:r>
            <a:r>
              <a:rPr lang="zh-CN" altLang="zh-CN" sz="3200" dirty="0">
                <a:solidFill>
                  <a:srgbClr val="C00000"/>
                </a:solidFill>
                <a:latin typeface="华文行楷" panose="02010800040101010101" pitchFamily="2" charset="-122"/>
                <a:ea typeface="华文行楷" panose="02010800040101010101" pitchFamily="2" charset="-122"/>
              </a:rPr>
              <a:t>管理的十个关键要素</a:t>
            </a:r>
            <a:endParaRPr lang="zh-CN" altLang="en-US" sz="3200" dirty="0">
              <a:solidFill>
                <a:srgbClr val="C00000"/>
              </a:solidFill>
              <a:latin typeface="华文行楷" panose="02010800040101010101" pitchFamily="2" charset="-122"/>
              <a:ea typeface="华文行楷" panose="02010800040101010101" pitchFamily="2" charset="-122"/>
            </a:endParaRPr>
          </a:p>
        </p:txBody>
      </p:sp>
      <p:sp>
        <p:nvSpPr>
          <p:cNvPr id="31747" name="内容占位符 2">
            <a:extLst>
              <a:ext uri="{FF2B5EF4-FFF2-40B4-BE49-F238E27FC236}">
                <a16:creationId xmlns:a16="http://schemas.microsoft.com/office/drawing/2014/main" id="{3440DF76-88C0-11EA-E12B-0298C40381EC}"/>
              </a:ext>
            </a:extLst>
          </p:cNvPr>
          <p:cNvSpPr>
            <a:spLocks noGrp="1"/>
          </p:cNvSpPr>
          <p:nvPr>
            <p:ph idx="4294967295"/>
          </p:nvPr>
        </p:nvSpPr>
        <p:spPr>
          <a:xfrm>
            <a:off x="706850" y="1663701"/>
            <a:ext cx="4219575" cy="5005387"/>
          </a:xfrm>
        </p:spPr>
        <p:txBody>
          <a:bodyPr/>
          <a:lstStyle/>
          <a:p>
            <a:pPr eaLnBrk="1" hangingPunct="1"/>
            <a:r>
              <a:rPr lang="zh-CN" altLang="en-US" sz="2400" dirty="0"/>
              <a:t>需求管理</a:t>
            </a:r>
          </a:p>
          <a:p>
            <a:pPr eaLnBrk="1" hangingPunct="1"/>
            <a:r>
              <a:rPr lang="zh-CN" altLang="en-US" sz="2400" dirty="0"/>
              <a:t>供应链计划管理</a:t>
            </a:r>
          </a:p>
          <a:p>
            <a:pPr eaLnBrk="1" hangingPunct="1"/>
            <a:r>
              <a:rPr lang="zh-CN" altLang="en-US" sz="2400" dirty="0"/>
              <a:t>采购及库存管理</a:t>
            </a:r>
            <a:endParaRPr lang="en-US" altLang="zh-CN" sz="2400" dirty="0"/>
          </a:p>
          <a:p>
            <a:pPr eaLnBrk="1" hangingPunct="1"/>
            <a:r>
              <a:rPr lang="zh-CN" altLang="en-US" sz="2400" dirty="0"/>
              <a:t>供应链网络设计</a:t>
            </a:r>
          </a:p>
          <a:p>
            <a:pPr eaLnBrk="1" hangingPunct="1"/>
            <a:r>
              <a:rPr lang="zh-CN" altLang="en-US" sz="2400" dirty="0"/>
              <a:t>供应链合作关系管理</a:t>
            </a:r>
          </a:p>
          <a:p>
            <a:pPr eaLnBrk="1" hangingPunct="1"/>
            <a:r>
              <a:rPr lang="zh-CN" altLang="en-US" sz="2400" dirty="0"/>
              <a:t>物流管理</a:t>
            </a:r>
          </a:p>
          <a:p>
            <a:pPr eaLnBrk="1" hangingPunct="1"/>
            <a:r>
              <a:rPr lang="zh-CN" altLang="en-US" sz="2400" dirty="0"/>
              <a:t>供应链信息流管理</a:t>
            </a:r>
          </a:p>
          <a:p>
            <a:pPr eaLnBrk="1" hangingPunct="1"/>
            <a:r>
              <a:rPr lang="zh-CN" altLang="en-US" sz="2400" dirty="0"/>
              <a:t>供应链组织结构</a:t>
            </a:r>
            <a:endParaRPr lang="en-US" altLang="zh-CN" sz="2400" dirty="0"/>
          </a:p>
          <a:p>
            <a:pPr eaLnBrk="1" hangingPunct="1"/>
            <a:r>
              <a:rPr lang="zh-CN" altLang="en-US" sz="2400" dirty="0"/>
              <a:t>绩效评价与激励机制</a:t>
            </a:r>
            <a:endParaRPr lang="en-US" altLang="zh-CN" sz="2400" dirty="0"/>
          </a:p>
          <a:p>
            <a:pPr eaLnBrk="1" hangingPunct="1"/>
            <a:r>
              <a:rPr lang="zh-CN" altLang="en-US" sz="2400" dirty="0"/>
              <a:t>供应链风险管理</a:t>
            </a:r>
            <a:endParaRPr lang="en-US" altLang="zh-CN" sz="2400" dirty="0"/>
          </a:p>
        </p:txBody>
      </p:sp>
      <p:sp>
        <p:nvSpPr>
          <p:cNvPr id="31748" name="Rectangle 7">
            <a:extLst>
              <a:ext uri="{FF2B5EF4-FFF2-40B4-BE49-F238E27FC236}">
                <a16:creationId xmlns:a16="http://schemas.microsoft.com/office/drawing/2014/main" id="{D2800F9B-3483-8777-3503-F6C97027284A}"/>
              </a:ext>
            </a:extLst>
          </p:cNvPr>
          <p:cNvSpPr>
            <a:spLocks noChangeArrowheads="1"/>
          </p:cNvSpPr>
          <p:nvPr/>
        </p:nvSpPr>
        <p:spPr bwMode="auto">
          <a:xfrm>
            <a:off x="1048327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20000"/>
              </a:spcBef>
            </a:pPr>
            <a:endParaRPr lang="zh-CN" altLang="en-US"/>
          </a:p>
        </p:txBody>
      </p:sp>
      <p:sp>
        <p:nvSpPr>
          <p:cNvPr id="31749" name="日期占位符 2">
            <a:extLst>
              <a:ext uri="{FF2B5EF4-FFF2-40B4-BE49-F238E27FC236}">
                <a16:creationId xmlns:a16="http://schemas.microsoft.com/office/drawing/2014/main" id="{74F3CABD-B918-04CF-949A-97F0947A7B4F}"/>
              </a:ext>
            </a:extLst>
          </p:cNvPr>
          <p:cNvSpPr>
            <a:spLocks noGrp="1"/>
          </p:cNvSpPr>
          <p:nvPr>
            <p:ph type="dt" sz="quarter" idx="10"/>
          </p:nvPr>
        </p:nvSpPr>
        <p:spPr>
          <a:xfrm>
            <a:off x="1981200" y="6430963"/>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fld id="{54D1C2FC-BF60-3C49-8371-F4A095C8DB9C}" type="datetime1">
              <a:rPr lang="zh-CN" altLang="en-US" sz="1400"/>
              <a:pPr/>
              <a:t>2023/9/18</a:t>
            </a:fld>
            <a:endParaRPr lang="en-US" altLang="zh-CN" sz="1400"/>
          </a:p>
        </p:txBody>
      </p:sp>
      <p:grpSp>
        <p:nvGrpSpPr>
          <p:cNvPr id="31750" name="组合 30">
            <a:extLst>
              <a:ext uri="{FF2B5EF4-FFF2-40B4-BE49-F238E27FC236}">
                <a16:creationId xmlns:a16="http://schemas.microsoft.com/office/drawing/2014/main" id="{C529438C-2163-C12A-8D1E-BBB1FA6D76A0}"/>
              </a:ext>
            </a:extLst>
          </p:cNvPr>
          <p:cNvGrpSpPr>
            <a:grpSpLocks/>
          </p:cNvGrpSpPr>
          <p:nvPr/>
        </p:nvGrpSpPr>
        <p:grpSpPr bwMode="auto">
          <a:xfrm>
            <a:off x="5257800" y="1524000"/>
            <a:ext cx="5289550" cy="3810000"/>
            <a:chOff x="0" y="0"/>
            <a:chExt cx="3993611" cy="2503350"/>
          </a:xfrm>
        </p:grpSpPr>
        <p:sp>
          <p:nvSpPr>
            <p:cNvPr id="32" name="Text Box 542">
              <a:extLst>
                <a:ext uri="{FF2B5EF4-FFF2-40B4-BE49-F238E27FC236}">
                  <a16:creationId xmlns:a16="http://schemas.microsoft.com/office/drawing/2014/main" id="{23B5EBCC-71EB-6A5A-3FDB-7CF10F1D8324}"/>
                </a:ext>
              </a:extLst>
            </p:cNvPr>
            <p:cNvSpPr txBox="1">
              <a:spLocks noChangeArrowheads="1"/>
            </p:cNvSpPr>
            <p:nvPr/>
          </p:nvSpPr>
          <p:spPr bwMode="auto">
            <a:xfrm>
              <a:off x="1264484" y="0"/>
              <a:ext cx="1491012" cy="322307"/>
            </a:xfrm>
            <a:prstGeom prst="rect">
              <a:avLst/>
            </a:prstGeom>
            <a:solidFill>
              <a:srgbClr val="FFFFFF"/>
            </a:solidFill>
            <a:ln w="28575">
              <a:solidFill>
                <a:srgbClr val="000000"/>
              </a:solidFill>
              <a:miter lim="800000"/>
              <a:headEnd/>
              <a:tailEnd/>
            </a:ln>
          </p:spPr>
          <p:txBody>
            <a:bodyPr tIns="0" bIns="0" anchor="ct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供应链管理关键要素</a:t>
              </a:r>
            </a:p>
          </p:txBody>
        </p:sp>
        <p:sp>
          <p:nvSpPr>
            <p:cNvPr id="33" name="Text Box 544">
              <a:extLst>
                <a:ext uri="{FF2B5EF4-FFF2-40B4-BE49-F238E27FC236}">
                  <a16:creationId xmlns:a16="http://schemas.microsoft.com/office/drawing/2014/main" id="{CC85CCE6-EE30-16F8-1E7E-F2E168F60703}"/>
                </a:ext>
              </a:extLst>
            </p:cNvPr>
            <p:cNvSpPr txBox="1">
              <a:spLocks noChangeArrowheads="1"/>
            </p:cNvSpPr>
            <p:nvPr/>
          </p:nvSpPr>
          <p:spPr bwMode="auto">
            <a:xfrm>
              <a:off x="0" y="688421"/>
              <a:ext cx="321215" cy="1442556"/>
            </a:xfrm>
            <a:prstGeom prst="rect">
              <a:avLst/>
            </a:prstGeom>
            <a:solidFill>
              <a:srgbClr val="FFFFFF"/>
            </a:solidFill>
            <a:ln w="9525">
              <a:solidFill>
                <a:srgbClr val="000000"/>
              </a:solidFill>
              <a:miter lim="800000"/>
              <a:headEnd/>
              <a:tailEnd/>
            </a:ln>
          </p:spPr>
          <p:txBody>
            <a:bodyPr tIns="0" bIns="0" upright="1"/>
            <a:lstStyle/>
            <a:p>
              <a:pPr algn="just">
                <a:defRPr/>
              </a:pPr>
              <a:r>
                <a:rPr lang="zh-CN" altLang="en-US" kern="100">
                  <a:latin typeface="Calibri" panose="020F0502020204030204" pitchFamily="34" charset="0"/>
                  <a:cs typeface="Times New Roman" panose="02020603050405020304" pitchFamily="18" charset="0"/>
                </a:rPr>
                <a:t>需求管理</a:t>
              </a:r>
            </a:p>
          </p:txBody>
        </p:sp>
        <p:sp>
          <p:nvSpPr>
            <p:cNvPr id="34" name="Text Box 545">
              <a:extLst>
                <a:ext uri="{FF2B5EF4-FFF2-40B4-BE49-F238E27FC236}">
                  <a16:creationId xmlns:a16="http://schemas.microsoft.com/office/drawing/2014/main" id="{F8BA063C-8ED8-A56D-5CE0-7F8B72829F6E}"/>
                </a:ext>
              </a:extLst>
            </p:cNvPr>
            <p:cNvSpPr txBox="1">
              <a:spLocks noChangeArrowheads="1"/>
            </p:cNvSpPr>
            <p:nvPr/>
          </p:nvSpPr>
          <p:spPr bwMode="auto">
            <a:xfrm>
              <a:off x="376349"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600">
                  <a:latin typeface="Calibri" panose="020F0502020204030204" pitchFamily="34" charset="0"/>
                  <a:cs typeface="Times New Roman" panose="02020603050405020304" pitchFamily="18" charset="0"/>
                </a:rPr>
                <a:t>供应链计划管理</a:t>
              </a:r>
              <a:endParaRPr lang="zh-CN" altLang="zh-CN" sz="1800">
                <a:latin typeface="Calibri" panose="020F0502020204030204" pitchFamily="34" charset="0"/>
                <a:cs typeface="Times New Roman" panose="02020603050405020304" pitchFamily="18" charset="0"/>
              </a:endParaRPr>
            </a:p>
          </p:txBody>
        </p:sp>
        <p:sp>
          <p:nvSpPr>
            <p:cNvPr id="35" name="Text Box 546">
              <a:extLst>
                <a:ext uri="{FF2B5EF4-FFF2-40B4-BE49-F238E27FC236}">
                  <a16:creationId xmlns:a16="http://schemas.microsoft.com/office/drawing/2014/main" id="{0B6A2BE9-9C08-1B16-B713-1613047CF89B}"/>
                </a:ext>
              </a:extLst>
            </p:cNvPr>
            <p:cNvSpPr txBox="1">
              <a:spLocks noChangeArrowheads="1"/>
            </p:cNvSpPr>
            <p:nvPr/>
          </p:nvSpPr>
          <p:spPr bwMode="auto">
            <a:xfrm>
              <a:off x="782662"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95000"/>
                </a:lnSpc>
              </a:pPr>
              <a:r>
                <a:rPr lang="zh-CN" altLang="zh-CN" sz="1600">
                  <a:latin typeface="Calibri" panose="020F0502020204030204" pitchFamily="34" charset="0"/>
                  <a:cs typeface="Times New Roman" panose="02020603050405020304" pitchFamily="18" charset="0"/>
                </a:rPr>
                <a:t>采购供应及库存管理</a:t>
              </a:r>
              <a:endParaRPr lang="zh-CN" altLang="zh-CN" sz="1800">
                <a:latin typeface="Calibri" panose="020F0502020204030204" pitchFamily="34" charset="0"/>
                <a:cs typeface="Times New Roman" panose="02020603050405020304" pitchFamily="18" charset="0"/>
              </a:endParaRPr>
            </a:p>
          </p:txBody>
        </p:sp>
        <p:sp>
          <p:nvSpPr>
            <p:cNvPr id="36" name="Text Box 547">
              <a:extLst>
                <a:ext uri="{FF2B5EF4-FFF2-40B4-BE49-F238E27FC236}">
                  <a16:creationId xmlns:a16="http://schemas.microsoft.com/office/drawing/2014/main" id="{7A7B147E-5610-92BD-6A8A-10C5CDE05197}"/>
                </a:ext>
              </a:extLst>
            </p:cNvPr>
            <p:cNvSpPr txBox="1">
              <a:spLocks noChangeArrowheads="1"/>
            </p:cNvSpPr>
            <p:nvPr/>
          </p:nvSpPr>
          <p:spPr bwMode="auto">
            <a:xfrm>
              <a:off x="1199762"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800">
                  <a:latin typeface="Calibri" panose="020F0502020204030204" pitchFamily="34" charset="0"/>
                  <a:cs typeface="Times New Roman" panose="02020603050405020304" pitchFamily="18" charset="0"/>
                </a:rPr>
                <a:t>供应链网络设计</a:t>
              </a:r>
            </a:p>
          </p:txBody>
        </p:sp>
        <p:sp>
          <p:nvSpPr>
            <p:cNvPr id="37" name="Text Box 548">
              <a:extLst>
                <a:ext uri="{FF2B5EF4-FFF2-40B4-BE49-F238E27FC236}">
                  <a16:creationId xmlns:a16="http://schemas.microsoft.com/office/drawing/2014/main" id="{C231C50A-3EEE-E8C6-E443-E34530966087}"/>
                </a:ext>
              </a:extLst>
            </p:cNvPr>
            <p:cNvSpPr txBox="1">
              <a:spLocks noChangeArrowheads="1"/>
            </p:cNvSpPr>
            <p:nvPr/>
          </p:nvSpPr>
          <p:spPr bwMode="auto">
            <a:xfrm>
              <a:off x="1604876"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95000"/>
                </a:lnSpc>
              </a:pPr>
              <a:r>
                <a:rPr lang="zh-CN" altLang="zh-CN" sz="1600">
                  <a:latin typeface="Calibri" panose="020F0502020204030204" pitchFamily="34" charset="0"/>
                  <a:cs typeface="Times New Roman" panose="02020603050405020304" pitchFamily="18" charset="0"/>
                </a:rPr>
                <a:t>供应链合作关系管理</a:t>
              </a:r>
              <a:endParaRPr lang="zh-CN" altLang="zh-CN" sz="1800">
                <a:latin typeface="Calibri" panose="020F0502020204030204" pitchFamily="34" charset="0"/>
                <a:cs typeface="Times New Roman" panose="02020603050405020304" pitchFamily="18" charset="0"/>
              </a:endParaRPr>
            </a:p>
          </p:txBody>
        </p:sp>
        <p:sp>
          <p:nvSpPr>
            <p:cNvPr id="38" name="Text Box 549">
              <a:extLst>
                <a:ext uri="{FF2B5EF4-FFF2-40B4-BE49-F238E27FC236}">
                  <a16:creationId xmlns:a16="http://schemas.microsoft.com/office/drawing/2014/main" id="{3F878784-3997-A35E-94D6-B83FAA1BDF3F}"/>
                </a:ext>
              </a:extLst>
            </p:cNvPr>
            <p:cNvSpPr txBox="1">
              <a:spLocks noChangeArrowheads="1"/>
            </p:cNvSpPr>
            <p:nvPr/>
          </p:nvSpPr>
          <p:spPr bwMode="auto">
            <a:xfrm>
              <a:off x="1999203" y="688421"/>
              <a:ext cx="321215" cy="1442556"/>
            </a:xfrm>
            <a:prstGeom prst="rect">
              <a:avLst/>
            </a:prstGeom>
            <a:solidFill>
              <a:srgbClr val="FFFFFF"/>
            </a:solidFill>
            <a:ln w="9525">
              <a:solidFill>
                <a:srgbClr val="000000"/>
              </a:solidFill>
              <a:miter lim="800000"/>
              <a:headEnd/>
              <a:tailEnd/>
            </a:ln>
          </p:spPr>
          <p:txBody>
            <a:bodyPr tIns="0" bIns="0" upright="1"/>
            <a:lstStyle/>
            <a:p>
              <a:pPr algn="just">
                <a:defRPr/>
              </a:pPr>
              <a:r>
                <a:rPr lang="zh-CN" altLang="en-US" kern="100">
                  <a:latin typeface="Calibri" panose="020F0502020204030204" pitchFamily="34" charset="0"/>
                  <a:cs typeface="Times New Roman" panose="02020603050405020304" pitchFamily="18" charset="0"/>
                </a:rPr>
                <a:t>物流管理</a:t>
              </a:r>
            </a:p>
          </p:txBody>
        </p:sp>
        <p:sp>
          <p:nvSpPr>
            <p:cNvPr id="39" name="Text Box 550">
              <a:extLst>
                <a:ext uri="{FF2B5EF4-FFF2-40B4-BE49-F238E27FC236}">
                  <a16:creationId xmlns:a16="http://schemas.microsoft.com/office/drawing/2014/main" id="{486FEABC-4768-D7AB-96A2-FAAA37FB5CC7}"/>
                </a:ext>
              </a:extLst>
            </p:cNvPr>
            <p:cNvSpPr txBox="1">
              <a:spLocks noChangeArrowheads="1"/>
            </p:cNvSpPr>
            <p:nvPr/>
          </p:nvSpPr>
          <p:spPr bwMode="auto">
            <a:xfrm>
              <a:off x="2437877"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600">
                  <a:latin typeface="Calibri" panose="020F0502020204030204" pitchFamily="34" charset="0"/>
                  <a:cs typeface="Times New Roman" panose="02020603050405020304" pitchFamily="18" charset="0"/>
                </a:rPr>
                <a:t>供应链信息流管理</a:t>
              </a:r>
              <a:endParaRPr lang="zh-CN" altLang="zh-CN" sz="1800">
                <a:latin typeface="Calibri" panose="020F0502020204030204" pitchFamily="34" charset="0"/>
                <a:cs typeface="Times New Roman" panose="02020603050405020304" pitchFamily="18" charset="0"/>
              </a:endParaRPr>
            </a:p>
          </p:txBody>
        </p:sp>
        <p:sp>
          <p:nvSpPr>
            <p:cNvPr id="40" name="Text Box 551">
              <a:extLst>
                <a:ext uri="{FF2B5EF4-FFF2-40B4-BE49-F238E27FC236}">
                  <a16:creationId xmlns:a16="http://schemas.microsoft.com/office/drawing/2014/main" id="{E93F15CD-0BA0-E911-96FB-00D11CC555CA}"/>
                </a:ext>
              </a:extLst>
            </p:cNvPr>
            <p:cNvSpPr txBox="1">
              <a:spLocks noChangeArrowheads="1"/>
            </p:cNvSpPr>
            <p:nvPr/>
          </p:nvSpPr>
          <p:spPr bwMode="auto">
            <a:xfrm>
              <a:off x="2857374"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800">
                  <a:latin typeface="Calibri" panose="020F0502020204030204" pitchFamily="34" charset="0"/>
                  <a:cs typeface="Times New Roman" panose="02020603050405020304" pitchFamily="18" charset="0"/>
                </a:rPr>
                <a:t>企业组织结构</a:t>
              </a:r>
            </a:p>
          </p:txBody>
        </p:sp>
        <p:sp>
          <p:nvSpPr>
            <p:cNvPr id="41" name="Text Box 552">
              <a:extLst>
                <a:ext uri="{FF2B5EF4-FFF2-40B4-BE49-F238E27FC236}">
                  <a16:creationId xmlns:a16="http://schemas.microsoft.com/office/drawing/2014/main" id="{8628AF90-DB4D-B0DA-45CD-F1FF30A07545}"/>
                </a:ext>
              </a:extLst>
            </p:cNvPr>
            <p:cNvSpPr txBox="1">
              <a:spLocks noChangeArrowheads="1"/>
            </p:cNvSpPr>
            <p:nvPr/>
          </p:nvSpPr>
          <p:spPr bwMode="auto">
            <a:xfrm>
              <a:off x="3278069"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lnSpc>
                  <a:spcPct val="95000"/>
                </a:lnSpc>
              </a:pPr>
              <a:r>
                <a:rPr lang="zh-CN" altLang="zh-CN" sz="1600">
                  <a:latin typeface="Calibri" panose="020F0502020204030204" pitchFamily="34" charset="0"/>
                  <a:cs typeface="Times New Roman" panose="02020603050405020304" pitchFamily="18" charset="0"/>
                </a:rPr>
                <a:t>绩效评价与激励机制</a:t>
              </a:r>
              <a:endParaRPr lang="zh-CN" altLang="zh-CN" sz="1800">
                <a:latin typeface="Calibri" panose="020F0502020204030204" pitchFamily="34" charset="0"/>
                <a:cs typeface="Times New Roman" panose="02020603050405020304" pitchFamily="18" charset="0"/>
              </a:endParaRPr>
            </a:p>
          </p:txBody>
        </p:sp>
        <p:sp>
          <p:nvSpPr>
            <p:cNvPr id="42" name="Text Box 553">
              <a:extLst>
                <a:ext uri="{FF2B5EF4-FFF2-40B4-BE49-F238E27FC236}">
                  <a16:creationId xmlns:a16="http://schemas.microsoft.com/office/drawing/2014/main" id="{F83488D6-0373-900B-53CE-B308A8F0D7DF}"/>
                </a:ext>
              </a:extLst>
            </p:cNvPr>
            <p:cNvSpPr txBox="1">
              <a:spLocks noChangeArrowheads="1"/>
            </p:cNvSpPr>
            <p:nvPr/>
          </p:nvSpPr>
          <p:spPr bwMode="auto">
            <a:xfrm>
              <a:off x="3672396" y="688421"/>
              <a:ext cx="321215" cy="1442556"/>
            </a:xfrm>
            <a:prstGeom prst="rect">
              <a:avLst/>
            </a:prstGeom>
            <a:solidFill>
              <a:srgbClr val="FFFFFF"/>
            </a:solidFill>
            <a:ln w="9525">
              <a:solidFill>
                <a:srgbClr val="000000"/>
              </a:solidFill>
              <a:miter lim="800000"/>
              <a:headEnd/>
              <a:tailEnd/>
            </a:ln>
          </p:spPr>
          <p:txBody>
            <a:bodyPr tIns="0" bIns="0"/>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just"/>
              <a:r>
                <a:rPr lang="zh-CN" altLang="zh-CN" sz="1600">
                  <a:latin typeface="Calibri" panose="020F0502020204030204" pitchFamily="34" charset="0"/>
                  <a:cs typeface="Times New Roman" panose="02020603050405020304" pitchFamily="18" charset="0"/>
                </a:rPr>
                <a:t>供应链风险管理</a:t>
              </a:r>
              <a:endParaRPr lang="zh-CN" altLang="zh-CN" sz="1800">
                <a:latin typeface="Calibri" panose="020F0502020204030204" pitchFamily="34" charset="0"/>
                <a:cs typeface="Times New Roman" panose="02020603050405020304" pitchFamily="18" charset="0"/>
              </a:endParaRPr>
            </a:p>
          </p:txBody>
        </p:sp>
        <p:sp>
          <p:nvSpPr>
            <p:cNvPr id="43" name="Text Box 554">
              <a:extLst>
                <a:ext uri="{FF2B5EF4-FFF2-40B4-BE49-F238E27FC236}">
                  <a16:creationId xmlns:a16="http://schemas.microsoft.com/office/drawing/2014/main" id="{030FE738-0F49-03BB-AA56-2AE2100B6F2B}"/>
                </a:ext>
              </a:extLst>
            </p:cNvPr>
            <p:cNvSpPr txBox="1">
              <a:spLocks noChangeArrowheads="1"/>
            </p:cNvSpPr>
            <p:nvPr/>
          </p:nvSpPr>
          <p:spPr bwMode="auto">
            <a:xfrm>
              <a:off x="1264484" y="2234240"/>
              <a:ext cx="1767880" cy="18200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a:r>
                <a:rPr lang="zh-CN" altLang="zh-CN" sz="1800">
                  <a:latin typeface="Calibri" panose="020F0502020204030204" pitchFamily="34" charset="0"/>
                  <a:cs typeface="Times New Roman" panose="02020603050405020304" pitchFamily="18" charset="0"/>
                </a:rPr>
                <a:t>供应链运行支撑技术</a:t>
              </a:r>
            </a:p>
          </p:txBody>
        </p:sp>
        <p:cxnSp>
          <p:nvCxnSpPr>
            <p:cNvPr id="31763" name="AutoShape 555">
              <a:extLst>
                <a:ext uri="{FF2B5EF4-FFF2-40B4-BE49-F238E27FC236}">
                  <a16:creationId xmlns:a16="http://schemas.microsoft.com/office/drawing/2014/main" id="{76F6F3CD-15B8-4FD1-131F-C7D7AADBF655}"/>
                </a:ext>
              </a:extLst>
            </p:cNvPr>
            <p:cNvCxnSpPr>
              <a:cxnSpLocks noChangeShapeType="1"/>
            </p:cNvCxnSpPr>
            <p:nvPr/>
          </p:nvCxnSpPr>
          <p:spPr bwMode="auto">
            <a:xfrm flipH="1">
              <a:off x="185232" y="326361"/>
              <a:ext cx="187071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4" name="AutoShape 556">
              <a:extLst>
                <a:ext uri="{FF2B5EF4-FFF2-40B4-BE49-F238E27FC236}">
                  <a16:creationId xmlns:a16="http://schemas.microsoft.com/office/drawing/2014/main" id="{B6F78945-A069-E50D-7885-C6EFACBEE9A7}"/>
                </a:ext>
              </a:extLst>
            </p:cNvPr>
            <p:cNvCxnSpPr>
              <a:cxnSpLocks noChangeShapeType="1"/>
            </p:cNvCxnSpPr>
            <p:nvPr/>
          </p:nvCxnSpPr>
          <p:spPr bwMode="auto">
            <a:xfrm flipH="1">
              <a:off x="573337" y="326361"/>
              <a:ext cx="1480185"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5" name="AutoShape 557">
              <a:extLst>
                <a:ext uri="{FF2B5EF4-FFF2-40B4-BE49-F238E27FC236}">
                  <a16:creationId xmlns:a16="http://schemas.microsoft.com/office/drawing/2014/main" id="{FA1E453E-6C4C-4D21-84F3-B1624DB220C8}"/>
                </a:ext>
              </a:extLst>
            </p:cNvPr>
            <p:cNvCxnSpPr>
              <a:cxnSpLocks noChangeShapeType="1"/>
            </p:cNvCxnSpPr>
            <p:nvPr/>
          </p:nvCxnSpPr>
          <p:spPr bwMode="auto">
            <a:xfrm flipH="1">
              <a:off x="987905" y="326361"/>
              <a:ext cx="101092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6" name="AutoShape 558">
              <a:extLst>
                <a:ext uri="{FF2B5EF4-FFF2-40B4-BE49-F238E27FC236}">
                  <a16:creationId xmlns:a16="http://schemas.microsoft.com/office/drawing/2014/main" id="{80BEE258-CE3F-A024-1CEF-B20B099976FB}"/>
                </a:ext>
              </a:extLst>
            </p:cNvPr>
            <p:cNvCxnSpPr>
              <a:cxnSpLocks noChangeShapeType="1"/>
            </p:cNvCxnSpPr>
            <p:nvPr/>
          </p:nvCxnSpPr>
          <p:spPr bwMode="auto">
            <a:xfrm flipH="1">
              <a:off x="1305445" y="326361"/>
              <a:ext cx="688975"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7" name="AutoShape 559">
              <a:extLst>
                <a:ext uri="{FF2B5EF4-FFF2-40B4-BE49-F238E27FC236}">
                  <a16:creationId xmlns:a16="http://schemas.microsoft.com/office/drawing/2014/main" id="{3156D7AD-7794-4F16-C712-D721592908C5}"/>
                </a:ext>
              </a:extLst>
            </p:cNvPr>
            <p:cNvCxnSpPr>
              <a:cxnSpLocks noChangeShapeType="1"/>
            </p:cNvCxnSpPr>
            <p:nvPr/>
          </p:nvCxnSpPr>
          <p:spPr bwMode="auto">
            <a:xfrm flipH="1">
              <a:off x="1781757" y="326361"/>
              <a:ext cx="21590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8" name="AutoShape 560">
              <a:extLst>
                <a:ext uri="{FF2B5EF4-FFF2-40B4-BE49-F238E27FC236}">
                  <a16:creationId xmlns:a16="http://schemas.microsoft.com/office/drawing/2014/main" id="{25FC7AF0-E16C-ACE9-8041-A81D300D7A4A}"/>
                </a:ext>
              </a:extLst>
            </p:cNvPr>
            <p:cNvCxnSpPr>
              <a:cxnSpLocks noChangeShapeType="1"/>
            </p:cNvCxnSpPr>
            <p:nvPr/>
          </p:nvCxnSpPr>
          <p:spPr bwMode="auto">
            <a:xfrm>
              <a:off x="1999331" y="326361"/>
              <a:ext cx="15240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69" name="AutoShape 561">
              <a:extLst>
                <a:ext uri="{FF2B5EF4-FFF2-40B4-BE49-F238E27FC236}">
                  <a16:creationId xmlns:a16="http://schemas.microsoft.com/office/drawing/2014/main" id="{CF6E5BDA-FE21-C517-5685-2B7D9E491D15}"/>
                </a:ext>
              </a:extLst>
            </p:cNvPr>
            <p:cNvCxnSpPr>
              <a:cxnSpLocks noChangeShapeType="1"/>
            </p:cNvCxnSpPr>
            <p:nvPr/>
          </p:nvCxnSpPr>
          <p:spPr bwMode="auto">
            <a:xfrm>
              <a:off x="1999331" y="326361"/>
              <a:ext cx="59309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70" name="AutoShape 562">
              <a:extLst>
                <a:ext uri="{FF2B5EF4-FFF2-40B4-BE49-F238E27FC236}">
                  <a16:creationId xmlns:a16="http://schemas.microsoft.com/office/drawing/2014/main" id="{C9D41F6D-EC87-A33A-A738-53514A29DF9E}"/>
                </a:ext>
              </a:extLst>
            </p:cNvPr>
            <p:cNvCxnSpPr>
              <a:cxnSpLocks noChangeShapeType="1"/>
            </p:cNvCxnSpPr>
            <p:nvPr/>
          </p:nvCxnSpPr>
          <p:spPr bwMode="auto">
            <a:xfrm>
              <a:off x="1999331" y="326361"/>
              <a:ext cx="103378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71" name="AutoShape 563">
              <a:extLst>
                <a:ext uri="{FF2B5EF4-FFF2-40B4-BE49-F238E27FC236}">
                  <a16:creationId xmlns:a16="http://schemas.microsoft.com/office/drawing/2014/main" id="{6377C289-979D-BFF1-36B0-EA10D954C8CC}"/>
                </a:ext>
              </a:extLst>
            </p:cNvPr>
            <p:cNvCxnSpPr>
              <a:cxnSpLocks noChangeShapeType="1"/>
            </p:cNvCxnSpPr>
            <p:nvPr/>
          </p:nvCxnSpPr>
          <p:spPr bwMode="auto">
            <a:xfrm>
              <a:off x="2055195" y="326361"/>
              <a:ext cx="1395095"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772" name="AutoShape 564">
              <a:extLst>
                <a:ext uri="{FF2B5EF4-FFF2-40B4-BE49-F238E27FC236}">
                  <a16:creationId xmlns:a16="http://schemas.microsoft.com/office/drawing/2014/main" id="{E4C632C5-BB6E-CA6E-FA24-10E4905C6A34}"/>
                </a:ext>
              </a:extLst>
            </p:cNvPr>
            <p:cNvCxnSpPr>
              <a:cxnSpLocks noChangeShapeType="1"/>
            </p:cNvCxnSpPr>
            <p:nvPr/>
          </p:nvCxnSpPr>
          <p:spPr bwMode="auto">
            <a:xfrm>
              <a:off x="1999331" y="326361"/>
              <a:ext cx="1826260" cy="361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773" name="Rectangle 573">
              <a:extLst>
                <a:ext uri="{FF2B5EF4-FFF2-40B4-BE49-F238E27FC236}">
                  <a16:creationId xmlns:a16="http://schemas.microsoft.com/office/drawing/2014/main" id="{1C39A40B-FADB-413B-D80D-57A674E7C08E}"/>
                </a:ext>
              </a:extLst>
            </p:cNvPr>
            <p:cNvSpPr>
              <a:spLocks noChangeArrowheads="1"/>
            </p:cNvSpPr>
            <p:nvPr/>
          </p:nvSpPr>
          <p:spPr bwMode="auto">
            <a:xfrm>
              <a:off x="0" y="2128700"/>
              <a:ext cx="3989070" cy="374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Arial" panose="020B0604020202020204" pitchFamily="34" charset="0"/>
                  <a:ea typeface="宋体" panose="02010600030101010101" pitchFamily="2" charset="-122"/>
                </a:defRPr>
              </a:lvl1pPr>
              <a:lvl2pPr marL="742950" indent="-285750">
                <a:defRPr sz="2800">
                  <a:solidFill>
                    <a:schemeClr val="tx1"/>
                  </a:solidFill>
                  <a:latin typeface="Arial" panose="020B0604020202020204" pitchFamily="34" charset="0"/>
                  <a:ea typeface="宋体" panose="02010600030101010101" pitchFamily="2" charset="-122"/>
                </a:defRPr>
              </a:lvl2pPr>
              <a:lvl3pPr marL="1143000" indent="-228600">
                <a:defRPr sz="2800">
                  <a:solidFill>
                    <a:schemeClr val="tx1"/>
                  </a:solidFill>
                  <a:latin typeface="Arial" panose="020B0604020202020204" pitchFamily="34" charset="0"/>
                  <a:ea typeface="宋体" panose="02010600030101010101" pitchFamily="2" charset="-122"/>
                </a:defRPr>
              </a:lvl3pPr>
              <a:lvl4pPr marL="1600200" indent="-228600">
                <a:defRPr sz="2800">
                  <a:solidFill>
                    <a:schemeClr val="tx1"/>
                  </a:solidFill>
                  <a:latin typeface="Arial" panose="020B0604020202020204" pitchFamily="34" charset="0"/>
                  <a:ea typeface="宋体" panose="02010600030101010101" pitchFamily="2" charset="-122"/>
                </a:defRPr>
              </a:lvl4pPr>
              <a:lvl5pPr marL="2057400" indent="-22860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endParaRPr lang="zh-CN" altLang="en-US" sz="4800"/>
            </a:p>
          </p:txBody>
        </p:sp>
      </p:grpSp>
      <p:cxnSp>
        <p:nvCxnSpPr>
          <p:cNvPr id="3" name="直线连接符 2">
            <a:extLst>
              <a:ext uri="{FF2B5EF4-FFF2-40B4-BE49-F238E27FC236}">
                <a16:creationId xmlns:a16="http://schemas.microsoft.com/office/drawing/2014/main" id="{D377D4EE-97A7-E55F-7B89-05FB61AEB506}"/>
              </a:ext>
            </a:extLst>
          </p:cNvPr>
          <p:cNvCxnSpPr>
            <a:cxnSpLocks/>
          </p:cNvCxnSpPr>
          <p:nvPr/>
        </p:nvCxnSpPr>
        <p:spPr>
          <a:xfrm>
            <a:off x="214312" y="891304"/>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85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9834F87-2C52-0688-1E42-F4BF26A385BC}"/>
              </a:ext>
            </a:extLst>
          </p:cNvPr>
          <p:cNvSpPr>
            <a:spLocks noGrp="1"/>
          </p:cNvSpPr>
          <p:nvPr>
            <p:ph type="title"/>
          </p:nvPr>
        </p:nvSpPr>
        <p:spPr>
          <a:xfrm>
            <a:off x="1847850" y="279400"/>
            <a:ext cx="8229600" cy="685800"/>
          </a:xfrm>
        </p:spPr>
        <p:txBody>
          <a:bodyPr/>
          <a:lstStyle/>
          <a:p>
            <a:r>
              <a:rPr lang="zh-CN" altLang="en-US" sz="3200">
                <a:solidFill>
                  <a:srgbClr val="FF0000"/>
                </a:solidFill>
                <a:latin typeface="华文行楷" panose="02010800040101010101" pitchFamily="2" charset="-122"/>
                <a:ea typeface="华文行楷" panose="02010800040101010101" pitchFamily="2" charset="-122"/>
              </a:rPr>
              <a:t>供应链管理思想产生的必然性</a:t>
            </a:r>
            <a:endParaRPr lang="en-US" altLang="zh-CN" sz="3200">
              <a:solidFill>
                <a:srgbClr val="FF0000"/>
              </a:solidFill>
              <a:latin typeface="华文行楷" panose="02010800040101010101" pitchFamily="2" charset="-122"/>
              <a:ea typeface="华文行楷" panose="02010800040101010101" pitchFamily="2" charset="-122"/>
            </a:endParaRPr>
          </a:p>
        </p:txBody>
      </p:sp>
      <p:sp>
        <p:nvSpPr>
          <p:cNvPr id="27651" name="Rectangle 6">
            <a:extLst>
              <a:ext uri="{FF2B5EF4-FFF2-40B4-BE49-F238E27FC236}">
                <a16:creationId xmlns:a16="http://schemas.microsoft.com/office/drawing/2014/main" id="{679B325F-D7C0-AC13-4E99-A673FD624829}"/>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7652" name="Rectangle 18">
            <a:extLst>
              <a:ext uri="{FF2B5EF4-FFF2-40B4-BE49-F238E27FC236}">
                <a16:creationId xmlns:a16="http://schemas.microsoft.com/office/drawing/2014/main" id="{36968F9C-525C-E211-428B-35328C723CD2}"/>
              </a:ext>
            </a:extLst>
          </p:cNvPr>
          <p:cNvSpPr>
            <a:spLocks noChangeArrowheads="1"/>
          </p:cNvSpPr>
          <p:nvPr/>
        </p:nvSpPr>
        <p:spPr bwMode="auto">
          <a:xfrm>
            <a:off x="1524001" y="-323165"/>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br>
              <a:rPr lang="zh-CN" altLang="zh-CN"/>
            </a:br>
            <a:endParaRPr lang="zh-CN" altLang="zh-CN"/>
          </a:p>
        </p:txBody>
      </p:sp>
      <p:sp>
        <p:nvSpPr>
          <p:cNvPr id="27653" name="内容占位符 39">
            <a:extLst>
              <a:ext uri="{FF2B5EF4-FFF2-40B4-BE49-F238E27FC236}">
                <a16:creationId xmlns:a16="http://schemas.microsoft.com/office/drawing/2014/main" id="{A2479BB9-10D2-CC51-382D-9D3EF37FC18B}"/>
              </a:ext>
            </a:extLst>
          </p:cNvPr>
          <p:cNvSpPr>
            <a:spLocks noGrp="1"/>
          </p:cNvSpPr>
          <p:nvPr>
            <p:ph idx="1"/>
          </p:nvPr>
        </p:nvSpPr>
        <p:spPr>
          <a:xfrm>
            <a:off x="1919288" y="1274764"/>
            <a:ext cx="8229600" cy="1900237"/>
          </a:xfrm>
        </p:spPr>
        <p:txBody>
          <a:bodyPr>
            <a:normAutofit fontScale="92500" lnSpcReduction="10000"/>
          </a:bodyPr>
          <a:lstStyle/>
          <a:p>
            <a:pPr>
              <a:buFont typeface="Wingdings" pitchFamily="2" charset="2"/>
              <a:buChar char="Ø"/>
            </a:pPr>
            <a:r>
              <a:rPr lang="en-US" altLang="zh-CN" dirty="0">
                <a:latin typeface="华文楷体" panose="02010600040101010101" pitchFamily="2" charset="-122"/>
                <a:ea typeface="华文楷体" panose="02010600040101010101" pitchFamily="2" charset="-122"/>
              </a:rPr>
              <a:t>21</a:t>
            </a:r>
            <a:r>
              <a:rPr lang="zh-CN" altLang="en-US" dirty="0">
                <a:latin typeface="华文楷体" panose="02010600040101010101" pitchFamily="2" charset="-122"/>
                <a:ea typeface="华文楷体" panose="02010600040101010101" pitchFamily="2" charset="-122"/>
              </a:rPr>
              <a:t>世纪面临的市场空间和形态的变化</a:t>
            </a:r>
            <a:endParaRPr lang="en-US" altLang="zh-CN" sz="2400"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传统管理模式的主要特征及其在新环境下的不适应性</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传统管理模式的主要特点是“纵向一体化”</a:t>
            </a:r>
            <a:endParaRPr lang="en-US" altLang="zh-CN" dirty="0">
              <a:latin typeface="华文楷体" panose="02010600040101010101" pitchFamily="2" charset="-122"/>
              <a:ea typeface="华文楷体" panose="02010600040101010101" pitchFamily="2" charset="-122"/>
            </a:endParaRPr>
          </a:p>
          <a:p>
            <a:pPr>
              <a:buFont typeface="Wingdings" pitchFamily="2" charset="2"/>
              <a:buChar char="Ø"/>
            </a:pPr>
            <a:r>
              <a:rPr lang="zh-CN" altLang="en-US" dirty="0">
                <a:latin typeface="华文楷体" panose="02010600040101010101" pitchFamily="2" charset="-122"/>
                <a:ea typeface="华文楷体" panose="02010600040101010101" pitchFamily="2" charset="-122"/>
              </a:rPr>
              <a:t>交易成本变动形成的无限动力</a:t>
            </a:r>
          </a:p>
        </p:txBody>
      </p:sp>
      <p:grpSp>
        <p:nvGrpSpPr>
          <p:cNvPr id="27654" name="组合 39">
            <a:extLst>
              <a:ext uri="{FF2B5EF4-FFF2-40B4-BE49-F238E27FC236}">
                <a16:creationId xmlns:a16="http://schemas.microsoft.com/office/drawing/2014/main" id="{6CD5416B-511B-34FC-A09B-D01B51A3C957}"/>
              </a:ext>
            </a:extLst>
          </p:cNvPr>
          <p:cNvGrpSpPr>
            <a:grpSpLocks/>
          </p:cNvGrpSpPr>
          <p:nvPr/>
        </p:nvGrpSpPr>
        <p:grpSpPr bwMode="auto">
          <a:xfrm>
            <a:off x="3612356" y="3477068"/>
            <a:ext cx="2740025" cy="2479675"/>
            <a:chOff x="2624138" y="3470622"/>
            <a:chExt cx="2057400" cy="2094147"/>
          </a:xfrm>
        </p:grpSpPr>
        <p:sp>
          <p:nvSpPr>
            <p:cNvPr id="27657" name="AutoShape 3">
              <a:extLst>
                <a:ext uri="{FF2B5EF4-FFF2-40B4-BE49-F238E27FC236}">
                  <a16:creationId xmlns:a16="http://schemas.microsoft.com/office/drawing/2014/main" id="{60E85FE5-91A0-C201-7536-08F4C66E451B}"/>
                </a:ext>
              </a:extLst>
            </p:cNvPr>
            <p:cNvSpPr>
              <a:spLocks noChangeArrowheads="1"/>
            </p:cNvSpPr>
            <p:nvPr/>
          </p:nvSpPr>
          <p:spPr bwMode="auto">
            <a:xfrm>
              <a:off x="2852738" y="3470622"/>
              <a:ext cx="1600200" cy="196267"/>
            </a:xfrm>
            <a:prstGeom prst="flowChartAlternateProcess">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市场需求与竞争环境变化</a:t>
              </a:r>
              <a:endParaRPr lang="zh-CN" altLang="zh-CN"/>
            </a:p>
          </p:txBody>
        </p:sp>
        <p:sp>
          <p:nvSpPr>
            <p:cNvPr id="27658" name="AutoShape 4">
              <a:extLst>
                <a:ext uri="{FF2B5EF4-FFF2-40B4-BE49-F238E27FC236}">
                  <a16:creationId xmlns:a16="http://schemas.microsoft.com/office/drawing/2014/main" id="{A26A88F0-C353-7E7E-716C-101EA55F4DDD}"/>
                </a:ext>
              </a:extLst>
            </p:cNvPr>
            <p:cNvSpPr>
              <a:spLocks noChangeArrowheads="1"/>
            </p:cNvSpPr>
            <p:nvPr/>
          </p:nvSpPr>
          <p:spPr bwMode="auto">
            <a:xfrm>
              <a:off x="2736533" y="3821235"/>
              <a:ext cx="1830705" cy="196267"/>
            </a:xfrm>
            <a:prstGeom prst="flowChartInputOutpu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企业机会成本增加</a:t>
              </a:r>
              <a:endParaRPr lang="zh-CN" altLang="zh-CN"/>
            </a:p>
          </p:txBody>
        </p:sp>
        <p:sp>
          <p:nvSpPr>
            <p:cNvPr id="27659" name="AutoShape 5">
              <a:extLst>
                <a:ext uri="{FF2B5EF4-FFF2-40B4-BE49-F238E27FC236}">
                  <a16:creationId xmlns:a16="http://schemas.microsoft.com/office/drawing/2014/main" id="{CB623D6C-A64E-F416-E491-8D601743D133}"/>
                </a:ext>
              </a:extLst>
            </p:cNvPr>
            <p:cNvSpPr>
              <a:spLocks noChangeArrowheads="1"/>
            </p:cNvSpPr>
            <p:nvPr/>
          </p:nvSpPr>
          <p:spPr bwMode="auto">
            <a:xfrm>
              <a:off x="2795588" y="4158509"/>
              <a:ext cx="1714500" cy="323935"/>
            </a:xfrm>
            <a:prstGeom prst="flowChartDecision">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实行业务外包</a:t>
              </a:r>
              <a:endParaRPr lang="zh-CN" altLang="zh-CN"/>
            </a:p>
          </p:txBody>
        </p:sp>
        <p:sp>
          <p:nvSpPr>
            <p:cNvPr id="27660" name="AutoShape 6">
              <a:extLst>
                <a:ext uri="{FF2B5EF4-FFF2-40B4-BE49-F238E27FC236}">
                  <a16:creationId xmlns:a16="http://schemas.microsoft.com/office/drawing/2014/main" id="{EAF3DA74-0BFB-EE05-0566-E5FC9BA6A239}"/>
                </a:ext>
              </a:extLst>
            </p:cNvPr>
            <p:cNvSpPr>
              <a:spLocks noChangeArrowheads="1"/>
            </p:cNvSpPr>
            <p:nvPr/>
          </p:nvSpPr>
          <p:spPr bwMode="auto">
            <a:xfrm>
              <a:off x="2624138" y="4648223"/>
              <a:ext cx="2057400" cy="198172"/>
            </a:xfrm>
            <a:prstGeom prst="flowChartInputOutpu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企业间交易成本增加</a:t>
              </a:r>
              <a:endParaRPr lang="zh-CN" altLang="zh-CN"/>
            </a:p>
          </p:txBody>
        </p:sp>
        <p:sp>
          <p:nvSpPr>
            <p:cNvPr id="27661" name="AutoShape 7">
              <a:extLst>
                <a:ext uri="{FF2B5EF4-FFF2-40B4-BE49-F238E27FC236}">
                  <a16:creationId xmlns:a16="http://schemas.microsoft.com/office/drawing/2014/main" id="{21817420-D36E-3EE4-61A7-E5673850252F}"/>
                </a:ext>
              </a:extLst>
            </p:cNvPr>
            <p:cNvSpPr>
              <a:spLocks noChangeArrowheads="1"/>
            </p:cNvSpPr>
            <p:nvPr/>
          </p:nvSpPr>
          <p:spPr bwMode="auto">
            <a:xfrm>
              <a:off x="2967038" y="4991213"/>
              <a:ext cx="1371600" cy="259148"/>
            </a:xfrm>
            <a:prstGeom prst="flowChartMultidocument">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企业间合作与联盟</a:t>
              </a:r>
              <a:endParaRPr lang="zh-CN" altLang="zh-CN"/>
            </a:p>
          </p:txBody>
        </p:sp>
        <p:sp>
          <p:nvSpPr>
            <p:cNvPr id="27662" name="AutoShape 8">
              <a:extLst>
                <a:ext uri="{FF2B5EF4-FFF2-40B4-BE49-F238E27FC236}">
                  <a16:creationId xmlns:a16="http://schemas.microsoft.com/office/drawing/2014/main" id="{1C2E44F7-FA1B-1DDD-2A40-7BD9B7C82B24}"/>
                </a:ext>
              </a:extLst>
            </p:cNvPr>
            <p:cNvSpPr>
              <a:spLocks noChangeArrowheads="1"/>
            </p:cNvSpPr>
            <p:nvPr/>
          </p:nvSpPr>
          <p:spPr bwMode="auto">
            <a:xfrm>
              <a:off x="3024188" y="5366597"/>
              <a:ext cx="1257300" cy="198172"/>
            </a:xfrm>
            <a:prstGeom prst="flowChartAlternateProcess">
              <a:avLst/>
            </a:prstGeom>
            <a:solidFill>
              <a:srgbClr val="FFFFFF"/>
            </a:solidFill>
            <a:ln w="9525">
              <a:solidFill>
                <a:srgbClr val="000000"/>
              </a:solidFill>
              <a:miter lim="800000"/>
              <a:headEnd/>
              <a:tailEnd/>
            </a:ln>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a:latin typeface="Calibri" panose="020F0502020204030204" pitchFamily="34" charset="0"/>
                </a:rPr>
                <a:t>供应链组织与管理</a:t>
              </a:r>
              <a:endParaRPr lang="zh-CN" altLang="zh-CN"/>
            </a:p>
          </p:txBody>
        </p:sp>
        <p:sp>
          <p:nvSpPr>
            <p:cNvPr id="27663" name="Line 9">
              <a:extLst>
                <a:ext uri="{FF2B5EF4-FFF2-40B4-BE49-F238E27FC236}">
                  <a16:creationId xmlns:a16="http://schemas.microsoft.com/office/drawing/2014/main" id="{71124666-B0CC-D481-7607-A854A859D7F2}"/>
                </a:ext>
              </a:extLst>
            </p:cNvPr>
            <p:cNvSpPr>
              <a:spLocks noChangeShapeType="1"/>
            </p:cNvSpPr>
            <p:nvPr/>
          </p:nvSpPr>
          <p:spPr bwMode="auto">
            <a:xfrm>
              <a:off x="3652838" y="3670700"/>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4" name="Line 10">
              <a:extLst>
                <a:ext uri="{FF2B5EF4-FFF2-40B4-BE49-F238E27FC236}">
                  <a16:creationId xmlns:a16="http://schemas.microsoft.com/office/drawing/2014/main" id="{7B578B53-180F-48B5-CA06-2FEEE29120AC}"/>
                </a:ext>
              </a:extLst>
            </p:cNvPr>
            <p:cNvSpPr>
              <a:spLocks noChangeShapeType="1"/>
            </p:cNvSpPr>
            <p:nvPr/>
          </p:nvSpPr>
          <p:spPr bwMode="auto">
            <a:xfrm>
              <a:off x="3652838" y="4017501"/>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5" name="Line 11">
              <a:extLst>
                <a:ext uri="{FF2B5EF4-FFF2-40B4-BE49-F238E27FC236}">
                  <a16:creationId xmlns:a16="http://schemas.microsoft.com/office/drawing/2014/main" id="{F9C85CD3-32F4-1908-7B93-3D17D7074325}"/>
                </a:ext>
              </a:extLst>
            </p:cNvPr>
            <p:cNvSpPr>
              <a:spLocks noChangeShapeType="1"/>
            </p:cNvSpPr>
            <p:nvPr/>
          </p:nvSpPr>
          <p:spPr bwMode="auto">
            <a:xfrm>
              <a:off x="3652838" y="4497688"/>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6" name="Line 12">
              <a:extLst>
                <a:ext uri="{FF2B5EF4-FFF2-40B4-BE49-F238E27FC236}">
                  <a16:creationId xmlns:a16="http://schemas.microsoft.com/office/drawing/2014/main" id="{89334A59-AF9A-742B-0787-9AA18CC4EA67}"/>
                </a:ext>
              </a:extLst>
            </p:cNvPr>
            <p:cNvSpPr>
              <a:spLocks noChangeShapeType="1"/>
            </p:cNvSpPr>
            <p:nvPr/>
          </p:nvSpPr>
          <p:spPr bwMode="auto">
            <a:xfrm>
              <a:off x="3652838" y="4848301"/>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7667" name="Line 13">
              <a:extLst>
                <a:ext uri="{FF2B5EF4-FFF2-40B4-BE49-F238E27FC236}">
                  <a16:creationId xmlns:a16="http://schemas.microsoft.com/office/drawing/2014/main" id="{B2484F85-9414-5850-6F4E-7C58ED2E5EBC}"/>
                </a:ext>
              </a:extLst>
            </p:cNvPr>
            <p:cNvSpPr>
              <a:spLocks noChangeShapeType="1"/>
            </p:cNvSpPr>
            <p:nvPr/>
          </p:nvSpPr>
          <p:spPr bwMode="auto">
            <a:xfrm>
              <a:off x="3652838" y="5235118"/>
              <a:ext cx="0" cy="14418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27655" name="矩形 40">
            <a:extLst>
              <a:ext uri="{FF2B5EF4-FFF2-40B4-BE49-F238E27FC236}">
                <a16:creationId xmlns:a16="http://schemas.microsoft.com/office/drawing/2014/main" id="{65F36FB5-1196-AA4F-E7BF-58CB0A971363}"/>
              </a:ext>
            </a:extLst>
          </p:cNvPr>
          <p:cNvSpPr>
            <a:spLocks noChangeArrowheads="1"/>
          </p:cNvSpPr>
          <p:nvPr/>
        </p:nvSpPr>
        <p:spPr bwMode="auto">
          <a:xfrm>
            <a:off x="3976324" y="6094377"/>
            <a:ext cx="2236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dirty="0">
                <a:latin typeface="Calibri" panose="020F0502020204030204" pitchFamily="34" charset="0"/>
              </a:rPr>
              <a:t>供应链组织的产生原理</a:t>
            </a:r>
            <a:endParaRPr lang="zh-CN" altLang="en-US" sz="1600" dirty="0"/>
          </a:p>
        </p:txBody>
      </p:sp>
      <p:sp>
        <p:nvSpPr>
          <p:cNvPr id="3" name="日期占位符 2">
            <a:extLst>
              <a:ext uri="{FF2B5EF4-FFF2-40B4-BE49-F238E27FC236}">
                <a16:creationId xmlns:a16="http://schemas.microsoft.com/office/drawing/2014/main" id="{52513789-3EEB-0965-891C-CC10B32340AB}"/>
              </a:ext>
            </a:extLst>
          </p:cNvPr>
          <p:cNvSpPr>
            <a:spLocks noGrp="1"/>
          </p:cNvSpPr>
          <p:nvPr>
            <p:ph type="dt" sz="quarter" idx="10"/>
          </p:nvPr>
        </p:nvSpPr>
        <p:spPr/>
        <p:txBody>
          <a:bodyPr/>
          <a:lstStyle/>
          <a:p>
            <a:pPr>
              <a:defRPr/>
            </a:pPr>
            <a:fld id="{569560E6-8935-4DEF-B6C8-FBDB773A70C3}" type="datetime1">
              <a:rPr lang="zh-CN" altLang="en-US"/>
              <a:pPr>
                <a:defRPr/>
              </a:pPr>
              <a:t>2023/9/18</a:t>
            </a:fld>
            <a:endParaRPr lang="zh-CN" altLang="en-US"/>
          </a:p>
        </p:txBody>
      </p:sp>
      <p:cxnSp>
        <p:nvCxnSpPr>
          <p:cNvPr id="2" name="直线连接符 1">
            <a:extLst>
              <a:ext uri="{FF2B5EF4-FFF2-40B4-BE49-F238E27FC236}">
                <a16:creationId xmlns:a16="http://schemas.microsoft.com/office/drawing/2014/main" id="{75FAAA2A-AD42-87D9-3F4D-56F812C16FD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46A6850-B3FF-EE81-FD7B-EB7C4DCCEEA4}"/>
              </a:ext>
            </a:extLst>
          </p:cNvPr>
          <p:cNvSpPr>
            <a:spLocks noGrp="1"/>
          </p:cNvSpPr>
          <p:nvPr>
            <p:ph type="title"/>
          </p:nvPr>
        </p:nvSpPr>
        <p:spPr>
          <a:xfrm>
            <a:off x="417095" y="141011"/>
            <a:ext cx="8229600" cy="1143000"/>
          </a:xfrm>
        </p:spPr>
        <p:txBody>
          <a:bodyPr/>
          <a:lstStyle/>
          <a:p>
            <a:r>
              <a:rPr lang="zh-CN" altLang="en-US" sz="4000" dirty="0">
                <a:solidFill>
                  <a:srgbClr val="FF0000"/>
                </a:solidFill>
                <a:latin typeface="华文行楷" panose="02010800040101010101" pitchFamily="2" charset="-122"/>
                <a:ea typeface="华文行楷" panose="02010800040101010101" pitchFamily="2" charset="-122"/>
              </a:rPr>
              <a:t>供应链管理的核心理念</a:t>
            </a:r>
          </a:p>
        </p:txBody>
      </p:sp>
      <p:sp>
        <p:nvSpPr>
          <p:cNvPr id="33795" name="内容占位符 2">
            <a:extLst>
              <a:ext uri="{FF2B5EF4-FFF2-40B4-BE49-F238E27FC236}">
                <a16:creationId xmlns:a16="http://schemas.microsoft.com/office/drawing/2014/main" id="{55D0A2C7-E5F4-6715-F9C6-C8D16ED19E67}"/>
              </a:ext>
            </a:extLst>
          </p:cNvPr>
          <p:cNvSpPr>
            <a:spLocks noGrp="1"/>
          </p:cNvSpPr>
          <p:nvPr>
            <p:ph idx="1"/>
          </p:nvPr>
        </p:nvSpPr>
        <p:spPr>
          <a:xfrm>
            <a:off x="1628774" y="2026404"/>
            <a:ext cx="7643813" cy="3949700"/>
          </a:xfrm>
        </p:spPr>
        <p:txBody>
          <a:bodyPr/>
          <a:lstStyle/>
          <a:p>
            <a:pPr>
              <a:lnSpc>
                <a:spcPct val="150000"/>
              </a:lnSpc>
            </a:pPr>
            <a:r>
              <a:rPr lang="zh-CN" altLang="zh-CN" b="1" dirty="0">
                <a:latin typeface="Times New Roman" panose="02020603050405020304" pitchFamily="18" charset="0"/>
                <a:cs typeface="Times New Roman" panose="02020603050405020304" pitchFamily="18" charset="0"/>
              </a:rPr>
              <a:t>整合理念（</a:t>
            </a:r>
            <a:r>
              <a:rPr lang="en-US" altLang="zh-CN" b="1" dirty="0">
                <a:latin typeface="Times New Roman" panose="02020603050405020304" pitchFamily="18" charset="0"/>
                <a:cs typeface="Times New Roman" panose="02020603050405020304" pitchFamily="18" charset="0"/>
              </a:rPr>
              <a:t>Integration</a:t>
            </a:r>
            <a:r>
              <a:rPr lang="zh-CN" altLang="zh-CN" b="1"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合作理念</a:t>
            </a:r>
            <a:r>
              <a:rPr lang="en-US" altLang="zh-CN" b="1" dirty="0">
                <a:latin typeface="Times New Roman" panose="02020603050405020304" pitchFamily="18" charset="0"/>
                <a:cs typeface="Times New Roman" panose="02020603050405020304" pitchFamily="18" charset="0"/>
              </a:rPr>
              <a:t>(Cooperation) </a:t>
            </a:r>
            <a:endParaRPr lang="zh-CN" altLang="zh-CN" dirty="0">
              <a:latin typeface="Times New Roman" panose="02020603050405020304" pitchFamily="18" charset="0"/>
              <a:cs typeface="Times New Roman" panose="02020603050405020304" pitchFamily="18" charset="0"/>
            </a:endParaRPr>
          </a:p>
          <a:p>
            <a:r>
              <a:rPr lang="zh-CN" altLang="zh-CN" b="1" dirty="0">
                <a:latin typeface="Times New Roman" panose="02020603050405020304" pitchFamily="18" charset="0"/>
                <a:cs typeface="Times New Roman" panose="02020603050405020304" pitchFamily="18" charset="0"/>
              </a:rPr>
              <a:t>协调理念</a:t>
            </a:r>
            <a:r>
              <a:rPr lang="en-US" altLang="zh-CN" b="1" dirty="0">
                <a:latin typeface="Times New Roman" panose="02020603050405020304" pitchFamily="18" charset="0"/>
                <a:cs typeface="Times New Roman" panose="02020603050405020304" pitchFamily="18" charset="0"/>
              </a:rPr>
              <a:t>(Coordination) </a:t>
            </a:r>
          </a:p>
          <a:p>
            <a:r>
              <a:rPr lang="zh-CN" altLang="zh-CN" b="1" dirty="0">
                <a:latin typeface="Times New Roman" panose="02020603050405020304" pitchFamily="18" charset="0"/>
                <a:cs typeface="Times New Roman" panose="02020603050405020304" pitchFamily="18" charset="0"/>
              </a:rPr>
              <a:t>分享理念</a:t>
            </a:r>
            <a:r>
              <a:rPr lang="en-US" altLang="zh-CN" b="1" dirty="0">
                <a:latin typeface="Times New Roman" panose="02020603050405020304" pitchFamily="18" charset="0"/>
                <a:cs typeface="Times New Roman" panose="02020603050405020304" pitchFamily="18" charset="0"/>
              </a:rPr>
              <a:t>(Benefit-Sharing) </a:t>
            </a:r>
            <a:endParaRPr lang="zh-CN"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日期占位符 2">
            <a:extLst>
              <a:ext uri="{FF2B5EF4-FFF2-40B4-BE49-F238E27FC236}">
                <a16:creationId xmlns:a16="http://schemas.microsoft.com/office/drawing/2014/main" id="{B6189525-AE7D-3F8D-66EF-02DCEBBFB7A4}"/>
              </a:ext>
            </a:extLst>
          </p:cNvPr>
          <p:cNvSpPr>
            <a:spLocks noGrp="1"/>
          </p:cNvSpPr>
          <p:nvPr>
            <p:ph type="dt" sz="quarter" idx="10"/>
          </p:nvPr>
        </p:nvSpPr>
        <p:spPr/>
        <p:txBody>
          <a:bodyPr/>
          <a:lstStyle/>
          <a:p>
            <a:pPr>
              <a:defRPr/>
            </a:pPr>
            <a:fld id="{B1D9D012-2BA0-4C97-A0D0-D9978A679571}" type="datetime1">
              <a:rPr lang="zh-CN" altLang="en-US"/>
              <a:pPr>
                <a:defRPr/>
              </a:pPr>
              <a:t>2023/9/18</a:t>
            </a:fld>
            <a:endParaRPr lang="zh-CN" altLang="en-US"/>
          </a:p>
        </p:txBody>
      </p:sp>
      <p:cxnSp>
        <p:nvCxnSpPr>
          <p:cNvPr id="2" name="直线连接符 1">
            <a:extLst>
              <a:ext uri="{FF2B5EF4-FFF2-40B4-BE49-F238E27FC236}">
                <a16:creationId xmlns:a16="http://schemas.microsoft.com/office/drawing/2014/main" id="{53C22EBD-E9E9-DE44-FED1-CAFBB1CC032C}"/>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56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F037FCF7-FCAE-1479-5707-3E2FF41E6A38}"/>
              </a:ext>
            </a:extLst>
          </p:cNvPr>
          <p:cNvSpPr>
            <a:spLocks noGrp="1"/>
          </p:cNvSpPr>
          <p:nvPr>
            <p:ph type="sldNum" sz="quarter" idx="4"/>
          </p:nvPr>
        </p:nvSpPr>
        <p:spPr bwMode="auto">
          <a:xfrm>
            <a:off x="1631950" y="6237289"/>
            <a:ext cx="1600200" cy="274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fld id="{FE5D5988-48A4-AB4F-8169-E5694DC18A19}" type="slidenum">
              <a:rPr lang="zh-CN" altLang="en-US">
                <a:solidFill>
                  <a:srgbClr val="898989"/>
                </a:solidFill>
                <a:latin typeface="Calibri" panose="020F0502020204030204" pitchFamily="34" charset="0"/>
              </a:rPr>
              <a:pPr algn="l"/>
              <a:t>6</a:t>
            </a:fld>
            <a:endParaRPr lang="zh-CN" altLang="en-US">
              <a:solidFill>
                <a:srgbClr val="898989"/>
              </a:solidFill>
              <a:latin typeface="Calibri" panose="020F0502020204030204" pitchFamily="34" charset="0"/>
            </a:endParaRPr>
          </a:p>
        </p:txBody>
      </p:sp>
      <p:sp>
        <p:nvSpPr>
          <p:cNvPr id="5" name="矩形 135">
            <a:extLst>
              <a:ext uri="{FF2B5EF4-FFF2-40B4-BE49-F238E27FC236}">
                <a16:creationId xmlns:a16="http://schemas.microsoft.com/office/drawing/2014/main" id="{B15EA42E-6065-2748-BDD7-06E0C16F1A36}"/>
              </a:ext>
            </a:extLst>
          </p:cNvPr>
          <p:cNvSpPr>
            <a:spLocks noChangeArrowheads="1"/>
          </p:cNvSpPr>
          <p:nvPr/>
        </p:nvSpPr>
        <p:spPr bwMode="auto">
          <a:xfrm>
            <a:off x="1539495" y="1720850"/>
            <a:ext cx="8093075" cy="39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0200" indent="3175">
              <a:defRPr>
                <a:solidFill>
                  <a:schemeClr val="tx1"/>
                </a:solidFill>
                <a:latin typeface="Arial" panose="020B0604020202020204" pitchFamily="34" charset="0"/>
                <a:ea typeface="宋体" panose="02010600030101010101" pitchFamily="2" charset="-122"/>
              </a:defRPr>
            </a:lvl1pPr>
            <a:lvl2pPr marL="215900" indent="3175">
              <a:defRPr>
                <a:solidFill>
                  <a:schemeClr val="tx1"/>
                </a:solidFill>
                <a:latin typeface="Arial" panose="020B0604020202020204" pitchFamily="34" charset="0"/>
                <a:ea typeface="宋体" panose="02010600030101010101" pitchFamily="2" charset="-122"/>
              </a:defRPr>
            </a:lvl2pPr>
            <a:lvl3pPr marL="673100" indent="3175">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dirty="0">
                <a:cs typeface="Arial" panose="020B0604020202020204" pitchFamily="34" charset="0"/>
              </a:rPr>
              <a:t>——</a:t>
            </a:r>
            <a:r>
              <a:rPr lang="zh-CN" altLang="en-US" sz="2400" dirty="0"/>
              <a:t>供应链管理上升到整合思维层次。在这一思维范式里，强调从供应链整体最优寻求企业内外的最佳资源配置</a:t>
            </a:r>
            <a:endParaRPr lang="en-US" altLang="zh-CN" sz="2400" dirty="0"/>
          </a:p>
          <a:p>
            <a:pPr lvl="2">
              <a:lnSpc>
                <a:spcPct val="150000"/>
              </a:lnSpc>
            </a:pPr>
            <a:r>
              <a:rPr lang="zh-CN" altLang="en-US" sz="2400" dirty="0"/>
              <a:t>信息整合（苹果与富士康库存数据）</a:t>
            </a:r>
            <a:endParaRPr lang="en-US" altLang="zh-CN" sz="2400" dirty="0"/>
          </a:p>
          <a:p>
            <a:pPr lvl="2">
              <a:lnSpc>
                <a:spcPct val="150000"/>
              </a:lnSpc>
            </a:pPr>
            <a:r>
              <a:rPr lang="zh-CN" altLang="en-US" sz="2400" dirty="0"/>
              <a:t>协调与资源共享（</a:t>
            </a:r>
            <a:r>
              <a:rPr lang="en-US" altLang="zh-CN" sz="2400" dirty="0"/>
              <a:t>VMI</a:t>
            </a:r>
            <a:r>
              <a:rPr lang="zh-CN" altLang="en-US" sz="2400" dirty="0"/>
              <a:t>模式）</a:t>
            </a:r>
            <a:endParaRPr lang="en-US" altLang="zh-CN" sz="2400" dirty="0"/>
          </a:p>
          <a:p>
            <a:pPr lvl="2">
              <a:lnSpc>
                <a:spcPct val="150000"/>
              </a:lnSpc>
            </a:pPr>
            <a:r>
              <a:rPr lang="zh-CN" altLang="en-US" sz="2400" dirty="0"/>
              <a:t>组织互联</a:t>
            </a:r>
            <a:endParaRPr lang="en-US" altLang="zh-CN" sz="2400" dirty="0"/>
          </a:p>
          <a:p>
            <a:pPr lvl="2">
              <a:lnSpc>
                <a:spcPct val="150000"/>
              </a:lnSpc>
            </a:pPr>
            <a:endParaRPr lang="en-US" altLang="zh-CN" sz="2400" dirty="0"/>
          </a:p>
        </p:txBody>
      </p:sp>
      <p:sp>
        <p:nvSpPr>
          <p:cNvPr id="2" name="矩形 1">
            <a:extLst>
              <a:ext uri="{FF2B5EF4-FFF2-40B4-BE49-F238E27FC236}">
                <a16:creationId xmlns:a16="http://schemas.microsoft.com/office/drawing/2014/main" id="{3AD71EB0-33F0-531D-FA99-485B65760641}"/>
              </a:ext>
            </a:extLst>
          </p:cNvPr>
          <p:cNvSpPr/>
          <p:nvPr/>
        </p:nvSpPr>
        <p:spPr>
          <a:xfrm>
            <a:off x="228600" y="148392"/>
            <a:ext cx="4679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dirty="0">
                <a:solidFill>
                  <a:srgbClr val="FF0000"/>
                </a:solidFill>
                <a:latin typeface="华文行楷" panose="02010800040101010101" pitchFamily="2" charset="-122"/>
                <a:ea typeface="华文行楷" panose="02010800040101010101" pitchFamily="2" charset="-122"/>
              </a:rPr>
              <a:t>整合思维</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(Integration)</a:t>
            </a:r>
          </a:p>
        </p:txBody>
      </p:sp>
      <p:cxnSp>
        <p:nvCxnSpPr>
          <p:cNvPr id="3" name="直线连接符 2">
            <a:extLst>
              <a:ext uri="{FF2B5EF4-FFF2-40B4-BE49-F238E27FC236}">
                <a16:creationId xmlns:a16="http://schemas.microsoft.com/office/drawing/2014/main" id="{C3860303-0B63-3CC6-7618-3979628589B5}"/>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15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FFC46D53-51F0-0F98-AE45-EB64CFBB07BE}"/>
              </a:ext>
            </a:extLst>
          </p:cNvPr>
          <p:cNvSpPr>
            <a:spLocks noGrp="1" noChangeArrowheads="1"/>
          </p:cNvSpPr>
          <p:nvPr>
            <p:ph type="body" idx="1"/>
          </p:nvPr>
        </p:nvSpPr>
        <p:spPr>
          <a:xfrm>
            <a:off x="1593849" y="1436411"/>
            <a:ext cx="8064500" cy="4608512"/>
          </a:xfrm>
        </p:spPr>
        <p:txBody>
          <a:bodyPr/>
          <a:lstStyle/>
          <a:p>
            <a:pPr eaLnBrk="1" hangingPunct="1">
              <a:lnSpc>
                <a:spcPct val="150000"/>
              </a:lnSpc>
              <a:buClr>
                <a:srgbClr val="FF0000"/>
              </a:buClr>
            </a:pPr>
            <a:r>
              <a:rPr lang="zh-CN" altLang="zh-CN" sz="2400" dirty="0"/>
              <a:t>供应链管理是由“横向一体化”发展而来的，因此在供应链管理的实践中非常强调合作伙伴之间的合作。</a:t>
            </a:r>
            <a:endParaRPr lang="en-US" altLang="zh-CN" sz="2400" dirty="0"/>
          </a:p>
          <a:p>
            <a:pPr eaLnBrk="1" hangingPunct="1">
              <a:lnSpc>
                <a:spcPct val="150000"/>
              </a:lnSpc>
              <a:buClr>
                <a:srgbClr val="FF0000"/>
              </a:buClr>
            </a:pPr>
            <a:r>
              <a:rPr lang="zh-CN" altLang="zh-CN" sz="2400" dirty="0"/>
              <a:t>只有实现了合作伙伴之间的真诚的、战略性的合作，才能共同实现供应链的整体利益最大化。供应链管理的对象一个企业群，其中的每一个企业都有各自的核心业务和核心能力，如何才能将这些企业的能力整合在一起，形成真正的合力，是关系到能否实现供应链整体目标的关键</a:t>
            </a:r>
            <a:endParaRPr lang="en-US" altLang="zh-CN" sz="1800" b="1" dirty="0">
              <a:latin typeface="ArialMT"/>
            </a:endParaRPr>
          </a:p>
        </p:txBody>
      </p:sp>
      <p:sp>
        <p:nvSpPr>
          <p:cNvPr id="19459" name="日期占位符 3">
            <a:extLst>
              <a:ext uri="{FF2B5EF4-FFF2-40B4-BE49-F238E27FC236}">
                <a16:creationId xmlns:a16="http://schemas.microsoft.com/office/drawing/2014/main" id="{91143571-020A-ACF6-AA07-BD31B80C6002}"/>
              </a:ext>
            </a:extLst>
          </p:cNvPr>
          <p:cNvSpPr>
            <a:spLocks noGrp="1"/>
          </p:cNvSpPr>
          <p:nvPr>
            <p:ph type="dt" sz="quarter" idx="10"/>
          </p:nvPr>
        </p:nvSpPr>
        <p:spPr>
          <a:xfrm>
            <a:off x="1631950" y="6308725"/>
            <a:ext cx="1600200" cy="196850"/>
          </a:xfrm>
        </p:spPr>
        <p:txBody>
          <a:bodyPr/>
          <a:lstStyle/>
          <a:p>
            <a:pPr>
              <a:defRPr/>
            </a:pPr>
            <a:fld id="{1470F6F8-352A-469B-A6AE-ED8AAEB726BD}" type="datetime2">
              <a:rPr lang="zh-CN" altLang="en-US" smtClean="0"/>
              <a:pPr>
                <a:defRPr/>
              </a:pPr>
              <a:t>2023年9月18日 Monday</a:t>
            </a:fld>
            <a:endParaRPr lang="zh-CN" altLang="en-US" dirty="0"/>
          </a:p>
        </p:txBody>
      </p:sp>
      <p:sp>
        <p:nvSpPr>
          <p:cNvPr id="35844" name="灯片编号占位符 4">
            <a:extLst>
              <a:ext uri="{FF2B5EF4-FFF2-40B4-BE49-F238E27FC236}">
                <a16:creationId xmlns:a16="http://schemas.microsoft.com/office/drawing/2014/main" id="{2E13EE7E-769D-BBCA-D7A5-2E64A5E3E1D0}"/>
              </a:ext>
            </a:extLst>
          </p:cNvPr>
          <p:cNvSpPr>
            <a:spLocks noGrp="1"/>
          </p:cNvSpPr>
          <p:nvPr>
            <p:ph type="sldNum" sz="quarter" idx="4"/>
          </p:nvPr>
        </p:nvSpPr>
        <p:spPr bwMode="auto">
          <a:xfrm>
            <a:off x="8850314" y="5759451"/>
            <a:ext cx="1747837" cy="188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48F680-93FE-C341-8F2B-E5C367EBF71A}" type="slidenum">
              <a:rPr lang="zh-CN" altLang="en-US" sz="800">
                <a:solidFill>
                  <a:srgbClr val="898989"/>
                </a:solidFill>
                <a:latin typeface="Calibri" panose="020F0502020204030204" pitchFamily="34" charset="0"/>
              </a:rPr>
              <a:pPr/>
              <a:t>7</a:t>
            </a:fld>
            <a:endParaRPr lang="zh-CN" altLang="en-US" sz="800">
              <a:solidFill>
                <a:srgbClr val="898989"/>
              </a:solidFill>
              <a:latin typeface="Calibri" panose="020F0502020204030204" pitchFamily="34" charset="0"/>
            </a:endParaRPr>
          </a:p>
        </p:txBody>
      </p:sp>
      <p:sp>
        <p:nvSpPr>
          <p:cNvPr id="2" name="矩形 1">
            <a:extLst>
              <a:ext uri="{FF2B5EF4-FFF2-40B4-BE49-F238E27FC236}">
                <a16:creationId xmlns:a16="http://schemas.microsoft.com/office/drawing/2014/main" id="{35172F0D-9AD7-E376-0D4F-2F18DD299CCC}"/>
              </a:ext>
            </a:extLst>
          </p:cNvPr>
          <p:cNvSpPr/>
          <p:nvPr/>
        </p:nvSpPr>
        <p:spPr>
          <a:xfrm>
            <a:off x="421525" y="184150"/>
            <a:ext cx="4287837" cy="769937"/>
          </a:xfrm>
          <a:prstGeom prst="rect">
            <a:avLst/>
          </a:prstGeom>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FF0000"/>
              </a:buClr>
            </a:pPr>
            <a:r>
              <a:rPr lang="zh-CN" altLang="en-US" sz="3200" dirty="0">
                <a:solidFill>
                  <a:srgbClr val="FF0000"/>
                </a:solidFill>
                <a:latin typeface="华文行楷" panose="02010800040101010101" pitchFamily="2" charset="-122"/>
                <a:ea typeface="华文行楷" panose="02010800040101010101" pitchFamily="2" charset="-122"/>
              </a:rPr>
              <a:t>合作思维</a:t>
            </a:r>
            <a:r>
              <a:rPr lang="en-US" altLang="zh-CN" sz="3200" dirty="0">
                <a:solidFill>
                  <a:srgbClr val="FF0000"/>
                </a:solidFill>
                <a:latin typeface="华文行楷" panose="02010800040101010101" pitchFamily="2" charset="-122"/>
                <a:ea typeface="华文行楷" panose="02010800040101010101" pitchFamily="2" charset="-122"/>
              </a:rPr>
              <a:t>(</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Cooperation)</a:t>
            </a:r>
          </a:p>
        </p:txBody>
      </p:sp>
      <p:cxnSp>
        <p:nvCxnSpPr>
          <p:cNvPr id="3" name="直线连接符 2">
            <a:extLst>
              <a:ext uri="{FF2B5EF4-FFF2-40B4-BE49-F238E27FC236}">
                <a16:creationId xmlns:a16="http://schemas.microsoft.com/office/drawing/2014/main" id="{6A09114B-D709-4D56-3BB2-31561DD4874D}"/>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9D466E1-53C6-9E21-F96A-51DC6E0E18C0}"/>
              </a:ext>
            </a:extLst>
          </p:cNvPr>
          <p:cNvSpPr txBox="1"/>
          <p:nvPr/>
        </p:nvSpPr>
        <p:spPr>
          <a:xfrm>
            <a:off x="654047" y="5675591"/>
            <a:ext cx="6417141" cy="369332"/>
          </a:xfrm>
          <a:prstGeom prst="rect">
            <a:avLst/>
          </a:prstGeom>
          <a:noFill/>
        </p:spPr>
        <p:txBody>
          <a:bodyPr wrap="none" rtlCol="0">
            <a:spAutoFit/>
          </a:bodyPr>
          <a:lstStyle/>
          <a:p>
            <a:r>
              <a:rPr kumimoji="1" lang="zh-CN" altLang="en-US" dirty="0"/>
              <a:t>案例：医院之间的合同，上级医院与下级医院。富士康与苹果</a:t>
            </a:r>
          </a:p>
        </p:txBody>
      </p:sp>
    </p:spTree>
    <p:extLst>
      <p:ext uri="{BB962C8B-B14F-4D97-AF65-F5344CB8AC3E}">
        <p14:creationId xmlns:p14="http://schemas.microsoft.com/office/powerpoint/2010/main" val="390098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linds(horizontal)">
                                      <p:cBhvr>
                                        <p:cTn id="7" dur="500"/>
                                        <p:tgtEl>
                                          <p:spTgt spid="9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2" dur="500"/>
                                        <p:tgtEl>
                                          <p:spTgt spid="92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67947387-3021-C2BD-E953-258B46E8D8D7}"/>
              </a:ext>
            </a:extLst>
          </p:cNvPr>
          <p:cNvSpPr>
            <a:spLocks noGrp="1"/>
          </p:cNvSpPr>
          <p:nvPr>
            <p:ph type="title"/>
          </p:nvPr>
        </p:nvSpPr>
        <p:spPr>
          <a:xfrm>
            <a:off x="728245" y="416165"/>
            <a:ext cx="8229600" cy="490537"/>
          </a:xfrm>
        </p:spPr>
        <p:txBody>
          <a:bodyPr>
            <a:normAutofit fontScale="90000"/>
          </a:bodyPr>
          <a:lstStyle/>
          <a:p>
            <a:r>
              <a:rPr lang="zh-CN" altLang="en-US" sz="3200">
                <a:solidFill>
                  <a:srgbClr val="FF0000"/>
                </a:solidFill>
                <a:latin typeface="华文行楷" panose="02010800040101010101" pitchFamily="2" charset="-122"/>
                <a:ea typeface="华文行楷" panose="02010800040101010101" pitchFamily="2" charset="-122"/>
              </a:rPr>
              <a:t>协调思维</a:t>
            </a:r>
            <a:r>
              <a:rPr lang="en-US" altLang="zh-CN" sz="3200">
                <a:solidFill>
                  <a:srgbClr val="FF0000"/>
                </a:solidFill>
                <a:latin typeface="华文行楷" panose="02010800040101010101" pitchFamily="2" charset="-122"/>
                <a:ea typeface="华文行楷" panose="02010800040101010101" pitchFamily="2" charset="-122"/>
              </a:rPr>
              <a:t>(</a:t>
            </a:r>
            <a:r>
              <a:rPr lang="en-US" altLang="zh-CN" sz="3200" b="1">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Coordination</a:t>
            </a:r>
            <a:r>
              <a:rPr lang="en-US" altLang="zh-CN" sz="3200">
                <a:solidFill>
                  <a:srgbClr val="FF0000"/>
                </a:solidFill>
                <a:latin typeface="华文行楷" panose="02010800040101010101" pitchFamily="2" charset="-122"/>
                <a:ea typeface="华文行楷" panose="02010800040101010101" pitchFamily="2" charset="-122"/>
              </a:rPr>
              <a:t>)</a:t>
            </a:r>
            <a:endParaRPr lang="zh-CN" altLang="en-US" sz="3200">
              <a:solidFill>
                <a:srgbClr val="FF0000"/>
              </a:solidFill>
              <a:latin typeface="华文行楷" panose="02010800040101010101" pitchFamily="2" charset="-122"/>
              <a:ea typeface="华文行楷" panose="02010800040101010101" pitchFamily="2" charset="-122"/>
            </a:endParaRPr>
          </a:p>
        </p:txBody>
      </p:sp>
      <p:sp>
        <p:nvSpPr>
          <p:cNvPr id="36867" name="内容占位符 2">
            <a:extLst>
              <a:ext uri="{FF2B5EF4-FFF2-40B4-BE49-F238E27FC236}">
                <a16:creationId xmlns:a16="http://schemas.microsoft.com/office/drawing/2014/main" id="{7A744554-EC55-A4F8-6513-9201C6EB44E9}"/>
              </a:ext>
            </a:extLst>
          </p:cNvPr>
          <p:cNvSpPr>
            <a:spLocks noGrp="1"/>
          </p:cNvSpPr>
          <p:nvPr>
            <p:ph idx="1"/>
          </p:nvPr>
        </p:nvSpPr>
        <p:spPr>
          <a:xfrm>
            <a:off x="877824" y="1609724"/>
            <a:ext cx="9601200" cy="4929188"/>
          </a:xfrm>
        </p:spPr>
        <p:txBody>
          <a:bodyPr/>
          <a:lstStyle/>
          <a:p>
            <a:pPr>
              <a:lnSpc>
                <a:spcPct val="150000"/>
              </a:lnSpc>
            </a:pPr>
            <a:r>
              <a:rPr lang="zh-CN" altLang="zh-CN" dirty="0"/>
              <a:t>供应链管理涉及若干个企业在运营中的管理活动，为了实现供应链管理的目标，要求相关企业在运营活动中必须按照计划协调运作，不能各自为政。</a:t>
            </a:r>
            <a:endParaRPr lang="en-US" altLang="zh-CN" dirty="0"/>
          </a:p>
          <a:p>
            <a:pPr>
              <a:lnSpc>
                <a:spcPct val="150000"/>
              </a:lnSpc>
            </a:pPr>
            <a:r>
              <a:rPr lang="zh-CN" altLang="zh-CN" dirty="0"/>
              <a:t>协调运作就是打破传统上的企业各自为政的分散决策方式，通过协调契约的设计，能使合作双方都能够增加收益，同时达到供应链整体利益最大化的目标</a:t>
            </a:r>
            <a:endParaRPr lang="zh-CN" altLang="en-US" dirty="0"/>
          </a:p>
        </p:txBody>
      </p:sp>
      <p:sp>
        <p:nvSpPr>
          <p:cNvPr id="4" name="日期占位符 3">
            <a:extLst>
              <a:ext uri="{FF2B5EF4-FFF2-40B4-BE49-F238E27FC236}">
                <a16:creationId xmlns:a16="http://schemas.microsoft.com/office/drawing/2014/main" id="{5DB179DB-D71F-9054-26F8-F7B7FC9E0324}"/>
              </a:ext>
            </a:extLst>
          </p:cNvPr>
          <p:cNvSpPr>
            <a:spLocks noGrp="1"/>
          </p:cNvSpPr>
          <p:nvPr>
            <p:ph type="dt" sz="quarter" idx="10"/>
          </p:nvPr>
        </p:nvSpPr>
        <p:spPr/>
        <p:txBody>
          <a:bodyPr/>
          <a:lstStyle/>
          <a:p>
            <a:pPr>
              <a:defRPr/>
            </a:pPr>
            <a:fld id="{B58BD8FF-3576-453C-BCAE-EBD3DE1499FA}" type="datetime1">
              <a:rPr lang="zh-CN" altLang="en-US" smtClean="0"/>
              <a:pPr>
                <a:defRPr/>
              </a:pPr>
              <a:t>2023/9/18</a:t>
            </a:fld>
            <a:endParaRPr lang="zh-CN" altLang="en-US"/>
          </a:p>
        </p:txBody>
      </p:sp>
      <p:cxnSp>
        <p:nvCxnSpPr>
          <p:cNvPr id="2" name="直线连接符 1">
            <a:extLst>
              <a:ext uri="{FF2B5EF4-FFF2-40B4-BE49-F238E27FC236}">
                <a16:creationId xmlns:a16="http://schemas.microsoft.com/office/drawing/2014/main" id="{189CDC77-A875-66CB-5F18-BEEFA12A6BBD}"/>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11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38AA5D0-C20E-6657-3413-E014906302DD}"/>
              </a:ext>
            </a:extLst>
          </p:cNvPr>
          <p:cNvSpPr>
            <a:spLocks noGrp="1"/>
          </p:cNvSpPr>
          <p:nvPr>
            <p:ph type="title"/>
          </p:nvPr>
        </p:nvSpPr>
        <p:spPr>
          <a:xfrm>
            <a:off x="228600" y="408464"/>
            <a:ext cx="8229600" cy="561975"/>
          </a:xfrm>
        </p:spPr>
        <p:txBody>
          <a:bodyPr/>
          <a:lstStyle/>
          <a:p>
            <a:r>
              <a:rPr lang="zh-CN" altLang="en-US" sz="3200" dirty="0">
                <a:solidFill>
                  <a:srgbClr val="FF0000"/>
                </a:solidFill>
                <a:latin typeface="华文行楷" panose="02010800040101010101" pitchFamily="2" charset="-122"/>
                <a:ea typeface="华文行楷" panose="02010800040101010101" pitchFamily="2" charset="-122"/>
              </a:rPr>
              <a:t>分享思维</a:t>
            </a:r>
            <a:r>
              <a:rPr lang="en-US" altLang="zh-CN" sz="3200" dirty="0">
                <a:solidFill>
                  <a:srgbClr val="FF0000"/>
                </a:solidFill>
                <a:latin typeface="华文行楷" panose="02010800040101010101" pitchFamily="2" charset="-122"/>
                <a:ea typeface="华文行楷" panose="02010800040101010101" pitchFamily="2" charset="-122"/>
              </a:rPr>
              <a:t>(</a:t>
            </a:r>
            <a:r>
              <a:rPr lang="en-US" altLang="zh-CN" sz="3200" b="1" dirty="0">
                <a:solidFill>
                  <a:srgbClr val="FF0000"/>
                </a:solidFill>
                <a:latin typeface="Times New Roman" panose="02020603050405020304" pitchFamily="18" charset="0"/>
                <a:ea typeface="华文行楷" panose="02010800040101010101" pitchFamily="2" charset="-122"/>
                <a:cs typeface="Times New Roman" panose="02020603050405020304" pitchFamily="18" charset="0"/>
              </a:rPr>
              <a:t>Benefit-Sharing</a:t>
            </a:r>
            <a:r>
              <a:rPr lang="en-US" altLang="zh-CN" sz="3200" dirty="0">
                <a:solidFill>
                  <a:srgbClr val="FF0000"/>
                </a:solidFill>
                <a:latin typeface="华文行楷" panose="02010800040101010101" pitchFamily="2" charset="-122"/>
                <a:ea typeface="华文行楷" panose="02010800040101010101" pitchFamily="2" charset="-122"/>
              </a:rPr>
              <a:t>)</a:t>
            </a:r>
            <a:endParaRPr lang="zh-CN" altLang="en-US" sz="3200" dirty="0">
              <a:solidFill>
                <a:srgbClr val="FF0000"/>
              </a:solidFill>
              <a:latin typeface="华文行楷" panose="02010800040101010101" pitchFamily="2" charset="-122"/>
              <a:ea typeface="华文行楷" panose="02010800040101010101" pitchFamily="2" charset="-122"/>
            </a:endParaRPr>
          </a:p>
        </p:txBody>
      </p:sp>
      <p:sp>
        <p:nvSpPr>
          <p:cNvPr id="37891" name="内容占位符 2">
            <a:extLst>
              <a:ext uri="{FF2B5EF4-FFF2-40B4-BE49-F238E27FC236}">
                <a16:creationId xmlns:a16="http://schemas.microsoft.com/office/drawing/2014/main" id="{2517FF22-9C09-379C-615E-52FEFBCE9DA5}"/>
              </a:ext>
            </a:extLst>
          </p:cNvPr>
          <p:cNvSpPr>
            <a:spLocks noGrp="1"/>
          </p:cNvSpPr>
          <p:nvPr>
            <p:ph idx="1"/>
          </p:nvPr>
        </p:nvSpPr>
        <p:spPr>
          <a:xfrm>
            <a:off x="1119512" y="1457047"/>
            <a:ext cx="9114338" cy="4525963"/>
          </a:xfrm>
        </p:spPr>
        <p:txBody>
          <a:bodyPr>
            <a:normAutofit lnSpcReduction="10000"/>
          </a:bodyPr>
          <a:lstStyle/>
          <a:p>
            <a:pPr>
              <a:lnSpc>
                <a:spcPct val="150000"/>
              </a:lnSpc>
            </a:pPr>
            <a:r>
              <a:rPr lang="zh-CN" altLang="zh-CN" dirty="0"/>
              <a:t>是否具有供应链管理的核心理念——收益共享，是保证合作伙伴能否真心实意地与核心企业站在一个阵营内的重要条件。</a:t>
            </a:r>
            <a:endParaRPr lang="zh-CN" altLang="en-US" dirty="0"/>
          </a:p>
          <a:p>
            <a:pPr>
              <a:lnSpc>
                <a:spcPct val="150000"/>
              </a:lnSpc>
            </a:pPr>
            <a:r>
              <a:rPr lang="zh-CN" altLang="zh-CN" dirty="0"/>
              <a:t>合作企业之所以愿意在一个供应链体系内共创价值，是因为它们看到这个供应链能够创造更多的收益，但是这些收益必须实行共享，才有可能将供应链的资源整合起来。</a:t>
            </a:r>
            <a:endParaRPr lang="en-US" altLang="zh-CN" dirty="0"/>
          </a:p>
        </p:txBody>
      </p:sp>
      <p:sp>
        <p:nvSpPr>
          <p:cNvPr id="4" name="日期占位符 3">
            <a:extLst>
              <a:ext uri="{FF2B5EF4-FFF2-40B4-BE49-F238E27FC236}">
                <a16:creationId xmlns:a16="http://schemas.microsoft.com/office/drawing/2014/main" id="{5270B2CE-D3CA-33C3-AFF7-65B5EBFD7310}"/>
              </a:ext>
            </a:extLst>
          </p:cNvPr>
          <p:cNvSpPr>
            <a:spLocks noGrp="1"/>
          </p:cNvSpPr>
          <p:nvPr>
            <p:ph type="dt" sz="quarter" idx="10"/>
          </p:nvPr>
        </p:nvSpPr>
        <p:spPr/>
        <p:txBody>
          <a:bodyPr/>
          <a:lstStyle/>
          <a:p>
            <a:pPr>
              <a:defRPr/>
            </a:pPr>
            <a:fld id="{B58BD8FF-3576-453C-BCAE-EBD3DE1499FA}" type="datetime1">
              <a:rPr lang="zh-CN" altLang="en-US" smtClean="0"/>
              <a:pPr>
                <a:defRPr/>
              </a:pPr>
              <a:t>2023/9/18</a:t>
            </a:fld>
            <a:endParaRPr lang="zh-CN" altLang="en-US"/>
          </a:p>
        </p:txBody>
      </p:sp>
      <p:cxnSp>
        <p:nvCxnSpPr>
          <p:cNvPr id="2" name="直线连接符 1">
            <a:extLst>
              <a:ext uri="{FF2B5EF4-FFF2-40B4-BE49-F238E27FC236}">
                <a16:creationId xmlns:a16="http://schemas.microsoft.com/office/drawing/2014/main" id="{5BEB2492-12B1-DD29-E8EC-2DAA55DFACA7}"/>
              </a:ext>
            </a:extLst>
          </p:cNvPr>
          <p:cNvCxnSpPr>
            <a:cxnSpLocks/>
          </p:cNvCxnSpPr>
          <p:nvPr/>
        </p:nvCxnSpPr>
        <p:spPr>
          <a:xfrm>
            <a:off x="228600" y="1083707"/>
            <a:ext cx="10444162"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017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15282</TotalTime>
  <Words>2873</Words>
  <Application>Microsoft Macintosh PowerPoint</Application>
  <PresentationFormat>宽屏</PresentationFormat>
  <Paragraphs>366</Paragraphs>
  <Slides>34</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-apple-system</vt:lpstr>
      <vt:lpstr>等线</vt:lpstr>
      <vt:lpstr>等线 Light</vt:lpstr>
      <vt:lpstr>华文楷体</vt:lpstr>
      <vt:lpstr>华文行楷</vt:lpstr>
      <vt:lpstr>宋体</vt:lpstr>
      <vt:lpstr>Microsoft YaHei</vt:lpstr>
      <vt:lpstr>ArialMT</vt:lpstr>
      <vt:lpstr>Arial</vt:lpstr>
      <vt:lpstr>Calibri</vt:lpstr>
      <vt:lpstr>Cambria</vt:lpstr>
      <vt:lpstr>Sitka Banner</vt:lpstr>
      <vt:lpstr>Times New Roman</vt:lpstr>
      <vt:lpstr>Wingdings</vt:lpstr>
      <vt:lpstr>Office 主题​​</vt:lpstr>
      <vt:lpstr>PowerPoint 演示文稿</vt:lpstr>
      <vt:lpstr>PowerPoint 演示文稿</vt:lpstr>
      <vt:lpstr>PowerPoint 演示文稿</vt:lpstr>
      <vt:lpstr>供应链管理思想产生的必然性</vt:lpstr>
      <vt:lpstr>供应链管理的核心理念</vt:lpstr>
      <vt:lpstr>PowerPoint 演示文稿</vt:lpstr>
      <vt:lpstr>PowerPoint 演示文稿</vt:lpstr>
      <vt:lpstr>协调思维(Coordination)</vt:lpstr>
      <vt:lpstr>分享思维(Benefit-Sharing)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供应链管理与传统管理模式的区别</vt:lpstr>
      <vt:lpstr>供应链管理与传统管理模式的区别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供应链管理呈现出端到端（End-to-End）的特征</vt:lpstr>
      <vt:lpstr>供应链管理的十个关键要素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office</cp:lastModifiedBy>
  <cp:revision>16</cp:revision>
  <dcterms:created xsi:type="dcterms:W3CDTF">2023-04-11T08:48:10Z</dcterms:created>
  <dcterms:modified xsi:type="dcterms:W3CDTF">2023-09-18T07:30:19Z</dcterms:modified>
</cp:coreProperties>
</file>