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09" r:id="rId2"/>
    <p:sldId id="310" r:id="rId3"/>
    <p:sldId id="436" r:id="rId4"/>
    <p:sldId id="449" r:id="rId5"/>
    <p:sldId id="445" r:id="rId6"/>
    <p:sldId id="300" r:id="rId7"/>
    <p:sldId id="277" r:id="rId8"/>
    <p:sldId id="302" r:id="rId9"/>
    <p:sldId id="329" r:id="rId10"/>
    <p:sldId id="303" r:id="rId11"/>
    <p:sldId id="330" r:id="rId12"/>
    <p:sldId id="450" r:id="rId13"/>
    <p:sldId id="312" r:id="rId14"/>
    <p:sldId id="444" r:id="rId15"/>
    <p:sldId id="332" r:id="rId16"/>
    <p:sldId id="317" r:id="rId17"/>
    <p:sldId id="451" r:id="rId18"/>
    <p:sldId id="447" r:id="rId19"/>
    <p:sldId id="340" r:id="rId20"/>
    <p:sldId id="341" r:id="rId21"/>
    <p:sldId id="344" r:id="rId22"/>
    <p:sldId id="345" r:id="rId23"/>
    <p:sldId id="339" r:id="rId24"/>
    <p:sldId id="333" r:id="rId25"/>
    <p:sldId id="448" r:id="rId26"/>
    <p:sldId id="328" r:id="rId27"/>
    <p:sldId id="33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65"/>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BAE7C-5A99-4440-8401-23F7DCC5DADF}" type="datetimeFigureOut">
              <a:rPr kumimoji="1" lang="zh-CN" altLang="en-US" smtClean="0"/>
              <a:t>2023/9/14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C131-1BDC-D441-ADD0-978B1285B51C}" type="slidenum">
              <a:rPr kumimoji="1" lang="zh-CN" altLang="en-US" smtClean="0"/>
              <a:t>‹#›</a:t>
            </a:fld>
            <a:endParaRPr kumimoji="1" lang="zh-CN" altLang="en-US"/>
          </a:p>
        </p:txBody>
      </p:sp>
    </p:spTree>
    <p:extLst>
      <p:ext uri="{BB962C8B-B14F-4D97-AF65-F5344CB8AC3E}">
        <p14:creationId xmlns:p14="http://schemas.microsoft.com/office/powerpoint/2010/main" val="65307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D043-E052-3A78-8602-39BC56770F2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549CB1-4321-EFBE-81F1-9D66515E8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F979F5A-62C8-C04E-1736-910A31F55D28}"/>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494415D2-B35D-68A9-C313-DA5597D6AE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6C65AF-347D-2F45-F9D6-0B0479A01A28}"/>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8189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ED757-5A66-AB4E-F64B-A90130BFA9B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081B1C8-0427-8C23-61E4-09C996D370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70F8E2-C15B-F23A-9EF8-C871CD6765B9}"/>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5D7D49A7-CA20-E7B5-E8AF-F5F1F29BE8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11CB3F-98BD-C715-7C42-402E67403A6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6366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BCA205-18E1-78E8-78A7-038A1F0B4F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C3CB47-D2FF-D943-EDDE-3F3719901C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A49F1A-48C4-33EF-0A03-7D7964425BC7}"/>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F0779AE5-B8EA-38CF-1A69-9CF36D91FF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B3DBBD-9711-A6E4-E94B-50F7C7575111}"/>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85563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8BF6C-E831-2E6B-52AE-3ADD243E3B1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853118-6965-BD0A-8E87-49C53FD1BB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5679D6-E51B-9621-58B3-86C0C984A546}"/>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DAF959DE-BCD2-DBD3-4F5E-92D27D5A00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DD1F9D-2744-67EA-EC17-881D1835AE4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22094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D4D92-B7B2-CD5D-4ED8-9949E1AD6B2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47EC9DB-CEAA-DC34-9A2A-B3C6A1C74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91092D-98EA-2B3E-97FE-03590810C2D6}"/>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DEB05E2F-E79F-8F6E-21E8-3556094A68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B19C02-6811-643D-66EE-15EEB6786053}"/>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367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9344-B14F-BE79-84E3-240686A27F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3581C0F-63CA-1AD7-F52F-99DBC09454F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EF84176-6A82-68A7-180D-055DBAE7C23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9B1A84F-1421-0149-A301-58D27296DF86}"/>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6" name="页脚占位符 5">
            <a:extLst>
              <a:ext uri="{FF2B5EF4-FFF2-40B4-BE49-F238E27FC236}">
                <a16:creationId xmlns:a16="http://schemas.microsoft.com/office/drawing/2014/main" id="{A3AF652D-56E6-2AB5-A632-405F5476B3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F89DCA-7D12-B46A-0DDE-8D686B924A17}"/>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1675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42079-DA55-EA3F-0338-D54F15C62C3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501C9-028F-5ADD-D762-55CFAB5C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7A6A2E-A240-FCAF-CBCC-3BB52E88E01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3588F13-7E92-6C03-5B99-CBB621DF7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6FC7F13-7727-1236-C9DA-BD96C4EECE4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17AD0F5-7006-D640-38E4-6EE575F6A12C}"/>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8" name="页脚占位符 7">
            <a:extLst>
              <a:ext uri="{FF2B5EF4-FFF2-40B4-BE49-F238E27FC236}">
                <a16:creationId xmlns:a16="http://schemas.microsoft.com/office/drawing/2014/main" id="{58908E3F-DFB7-F060-F914-7D944888F72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DEA6C9B-CB7F-6EB6-E16D-9AC5F6B16C46}"/>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79339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43B6E-1845-8336-2117-DC51C20D48E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5F4BABF-DEA4-6C4D-15B3-2DEE0A8E67D2}"/>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4" name="页脚占位符 3">
            <a:extLst>
              <a:ext uri="{FF2B5EF4-FFF2-40B4-BE49-F238E27FC236}">
                <a16:creationId xmlns:a16="http://schemas.microsoft.com/office/drawing/2014/main" id="{0D6396E9-33EB-8125-77EE-982FA3F9C2B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EB0A876-62AE-7B8C-1373-2FA8DE75C8D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424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7925E8-C2DB-21B0-8439-066730C6A1E9}"/>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3" name="页脚占位符 2">
            <a:extLst>
              <a:ext uri="{FF2B5EF4-FFF2-40B4-BE49-F238E27FC236}">
                <a16:creationId xmlns:a16="http://schemas.microsoft.com/office/drawing/2014/main" id="{0B558523-DFFF-A087-D262-D3DADC3FF80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927FD1E-5A2A-5AEB-2D3C-EE8799D085CB}"/>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8160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CAE07-4E23-C2B0-90DF-6B2EF7728A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498BEA-9858-E406-58C0-7947610A9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28047AD-766B-0AF4-89A2-1D47B5A13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B6EB70D-C80C-F3E1-ABD2-286550C9A179}"/>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6" name="页脚占位符 5">
            <a:extLst>
              <a:ext uri="{FF2B5EF4-FFF2-40B4-BE49-F238E27FC236}">
                <a16:creationId xmlns:a16="http://schemas.microsoft.com/office/drawing/2014/main" id="{5AA47CD3-BE38-16BF-A7E6-5E7319668D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60BD48-F3EF-12CC-AEEF-5828FABD49CA}"/>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9150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7A3E2-E7AA-708B-BBCD-5FC203648DA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F21398C-8ABB-697D-464E-79B310294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53D4DF4-713A-6485-CFF9-9D271D1BD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494DEF-2A15-F065-583E-797A5787F619}"/>
              </a:ext>
            </a:extLst>
          </p:cNvPr>
          <p:cNvSpPr>
            <a:spLocks noGrp="1"/>
          </p:cNvSpPr>
          <p:nvPr>
            <p:ph type="dt" sz="half" idx="10"/>
          </p:nvPr>
        </p:nvSpPr>
        <p:spPr/>
        <p:txBody>
          <a:bodyPr/>
          <a:lstStyle/>
          <a:p>
            <a:fld id="{62798B73-DA73-4D49-B9B8-D2DD0A509BC7}" type="datetimeFigureOut">
              <a:rPr kumimoji="1" lang="zh-CN" altLang="en-US" smtClean="0"/>
              <a:t>2023/9/14</a:t>
            </a:fld>
            <a:endParaRPr kumimoji="1" lang="zh-CN" altLang="en-US"/>
          </a:p>
        </p:txBody>
      </p:sp>
      <p:sp>
        <p:nvSpPr>
          <p:cNvPr id="6" name="页脚占位符 5">
            <a:extLst>
              <a:ext uri="{FF2B5EF4-FFF2-40B4-BE49-F238E27FC236}">
                <a16:creationId xmlns:a16="http://schemas.microsoft.com/office/drawing/2014/main" id="{03F0B0FC-5836-6156-99CB-DDC45FF59F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92CC3E-0B17-AD80-AF17-C2B7246D65F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64195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714597-D356-5BB5-E9C8-D9DF67CE2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E2691B7-5D21-F332-F368-62E6A2905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6ACEFA-2C18-B6D8-F876-E1779CD2E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98B73-DA73-4D49-B9B8-D2DD0A509BC7}" type="datetimeFigureOut">
              <a:rPr kumimoji="1" lang="zh-CN" altLang="en-US" smtClean="0"/>
              <a:t>2023/9/14</a:t>
            </a:fld>
            <a:endParaRPr kumimoji="1" lang="zh-CN" altLang="en-US"/>
          </a:p>
        </p:txBody>
      </p:sp>
      <p:sp>
        <p:nvSpPr>
          <p:cNvPr id="5" name="页脚占位符 4">
            <a:extLst>
              <a:ext uri="{FF2B5EF4-FFF2-40B4-BE49-F238E27FC236}">
                <a16:creationId xmlns:a16="http://schemas.microsoft.com/office/drawing/2014/main" id="{849449BB-E3F1-98A0-71DD-E2678E1DE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E6C21A1-557C-E346-75D3-DBD54E4F3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502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emf"/><Relationship Id="rId18" Type="http://schemas.openxmlformats.org/officeDocument/2006/relationships/oleObject" Target="../embeddings/oleObject10.bin"/><Relationship Id="rId3" Type="http://schemas.openxmlformats.org/officeDocument/2006/relationships/image" Target="../media/image1.emf"/><Relationship Id="rId7" Type="http://schemas.openxmlformats.org/officeDocument/2006/relationships/oleObject" Target="../embeddings/oleObject4.bin"/><Relationship Id="rId12" Type="http://schemas.openxmlformats.org/officeDocument/2006/relationships/oleObject" Target="../embeddings/oleObject7.bin"/><Relationship Id="rId17" Type="http://schemas.openxmlformats.org/officeDocument/2006/relationships/image" Target="../media/image7.emf"/><Relationship Id="rId2" Type="http://schemas.openxmlformats.org/officeDocument/2006/relationships/oleObject" Target="../embeddings/oleObject1.bin"/><Relationship Id="rId16" Type="http://schemas.openxmlformats.org/officeDocument/2006/relationships/oleObject" Target="../embeddings/oleObject9.bin"/><Relationship Id="rId20"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4.emf"/><Relationship Id="rId5" Type="http://schemas.openxmlformats.org/officeDocument/2006/relationships/image" Target="../media/image2.emf"/><Relationship Id="rId15" Type="http://schemas.openxmlformats.org/officeDocument/2006/relationships/image" Target="../media/image6.emf"/><Relationship Id="rId10" Type="http://schemas.openxmlformats.org/officeDocument/2006/relationships/oleObject" Target="../embeddings/oleObject6.bin"/><Relationship Id="rId19" Type="http://schemas.openxmlformats.org/officeDocument/2006/relationships/oleObject" Target="../embeddings/oleObject11.bin"/><Relationship Id="rId4" Type="http://schemas.openxmlformats.org/officeDocument/2006/relationships/oleObject" Target="../embeddings/oleObject2.bin"/><Relationship Id="rId9" Type="http://schemas.openxmlformats.org/officeDocument/2006/relationships/image" Target="../media/image3.emf"/><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0897CFC-AF43-A326-F086-F124409FE7FD}"/>
              </a:ext>
            </a:extLst>
          </p:cNvPr>
          <p:cNvGrpSpPr/>
          <p:nvPr/>
        </p:nvGrpSpPr>
        <p:grpSpPr>
          <a:xfrm>
            <a:off x="0" y="1871780"/>
            <a:ext cx="8825948" cy="2283308"/>
            <a:chOff x="0" y="1685925"/>
            <a:chExt cx="3900487" cy="2757487"/>
          </a:xfrm>
        </p:grpSpPr>
        <p:sp>
          <p:nvSpPr>
            <p:cNvPr id="5" name="矩形 4">
              <a:extLst>
                <a:ext uri="{FF2B5EF4-FFF2-40B4-BE49-F238E27FC236}">
                  <a16:creationId xmlns:a16="http://schemas.microsoft.com/office/drawing/2014/main" id="{82A02EA2-38D7-72A7-74D5-31E612043C06}"/>
                </a:ext>
              </a:extLst>
            </p:cNvPr>
            <p:cNvSpPr/>
            <p:nvPr/>
          </p:nvSpPr>
          <p:spPr>
            <a:xfrm>
              <a:off x="0" y="1685925"/>
              <a:ext cx="2614613" cy="27574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4800" dirty="0">
                  <a:solidFill>
                    <a:schemeClr val="bg1"/>
                  </a:solidFill>
                  <a:latin typeface="Microsoft YaHei" panose="020B0503020204020204" pitchFamily="34" charset="-122"/>
                  <a:ea typeface="Microsoft YaHei" panose="020B0503020204020204" pitchFamily="34" charset="-122"/>
                </a:rPr>
                <a:t>供应链管理</a:t>
              </a:r>
            </a:p>
          </p:txBody>
        </p:sp>
        <p:sp>
          <p:nvSpPr>
            <p:cNvPr id="6" name="三角形 5">
              <a:extLst>
                <a:ext uri="{FF2B5EF4-FFF2-40B4-BE49-F238E27FC236}">
                  <a16:creationId xmlns:a16="http://schemas.microsoft.com/office/drawing/2014/main" id="{B54A945B-716F-1756-1C69-2640FD2637F3}"/>
                </a:ext>
              </a:extLst>
            </p:cNvPr>
            <p:cNvSpPr/>
            <p:nvPr/>
          </p:nvSpPr>
          <p:spPr>
            <a:xfrm rot="5400000">
              <a:off x="1878806" y="2421732"/>
              <a:ext cx="2757487" cy="1285874"/>
            </a:xfrm>
            <a:prstGeom prst="triangle">
              <a:avLst>
                <a:gd name="adj" fmla="val 4758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a:extLst>
              <a:ext uri="{FF2B5EF4-FFF2-40B4-BE49-F238E27FC236}">
                <a16:creationId xmlns:a16="http://schemas.microsoft.com/office/drawing/2014/main" id="{55FD8069-B235-7211-A80F-7E0972BF3C49}"/>
              </a:ext>
            </a:extLst>
          </p:cNvPr>
          <p:cNvSpPr txBox="1"/>
          <p:nvPr/>
        </p:nvSpPr>
        <p:spPr>
          <a:xfrm>
            <a:off x="7215188" y="4657725"/>
            <a:ext cx="3185487" cy="1200329"/>
          </a:xfrm>
          <a:prstGeom prst="rect">
            <a:avLst/>
          </a:prstGeom>
          <a:noFill/>
        </p:spPr>
        <p:txBody>
          <a:bodyPr wrap="none" rtlCol="0">
            <a:spAutoFit/>
          </a:bodyPr>
          <a:lstStyle/>
          <a:p>
            <a:r>
              <a:rPr kumimoji="1" lang="zh-CN" altLang="en-US" dirty="0"/>
              <a:t>第二次课：第一章供应链导论</a:t>
            </a:r>
            <a:endParaRPr kumimoji="1" lang="en-US" altLang="zh-CN" dirty="0"/>
          </a:p>
          <a:p>
            <a:r>
              <a:rPr kumimoji="1" lang="zh-CN" altLang="en-US" dirty="0"/>
              <a:t>                    曾思瑜</a:t>
            </a:r>
            <a:endParaRPr kumimoji="1" lang="en-US" altLang="zh-CN" dirty="0"/>
          </a:p>
          <a:p>
            <a:r>
              <a:rPr kumimoji="1" lang="en-US" altLang="zh-CN" dirty="0"/>
              <a:t>QQ</a:t>
            </a:r>
            <a:r>
              <a:rPr kumimoji="1" lang="zh-CN" altLang="en-US" dirty="0"/>
              <a:t>：</a:t>
            </a:r>
            <a:r>
              <a:rPr kumimoji="1" lang="en-US" altLang="zh-CN" dirty="0"/>
              <a:t>853000512</a:t>
            </a:r>
          </a:p>
          <a:p>
            <a:r>
              <a:rPr kumimoji="1" lang="zh-CN" altLang="en-US" dirty="0"/>
              <a:t>联系电话：</a:t>
            </a:r>
            <a:r>
              <a:rPr kumimoji="1" lang="en-US" altLang="zh-CN" dirty="0"/>
              <a:t>18108166659</a:t>
            </a:r>
            <a:endParaRPr kumimoji="1" lang="zh-CN" altLang="en-US" dirty="0"/>
          </a:p>
        </p:txBody>
      </p:sp>
    </p:spTree>
    <p:extLst>
      <p:ext uri="{BB962C8B-B14F-4D97-AF65-F5344CB8AC3E}">
        <p14:creationId xmlns:p14="http://schemas.microsoft.com/office/powerpoint/2010/main" val="2959719977"/>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AC596C2-7203-805C-8B36-1D7CC87AA94F}"/>
              </a:ext>
            </a:extLst>
          </p:cNvPr>
          <p:cNvSpPr>
            <a:spLocks noGrp="1"/>
          </p:cNvSpPr>
          <p:nvPr>
            <p:ph type="title"/>
          </p:nvPr>
        </p:nvSpPr>
        <p:spPr>
          <a:xfrm>
            <a:off x="1703388" y="0"/>
            <a:ext cx="8229600" cy="1143000"/>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对产品和服务的期望越来越高</a:t>
            </a:r>
            <a:endParaRPr lang="en-US" altLang="zh-CN" sz="3200">
              <a:solidFill>
                <a:srgbClr val="FF0000"/>
              </a:solidFill>
              <a:latin typeface="华文行楷" panose="02010800040101010101" pitchFamily="2" charset="-122"/>
              <a:ea typeface="华文行楷" panose="02010800040101010101" pitchFamily="2" charset="-122"/>
            </a:endParaRPr>
          </a:p>
        </p:txBody>
      </p:sp>
      <p:sp>
        <p:nvSpPr>
          <p:cNvPr id="20483" name="Rectangle 6">
            <a:extLst>
              <a:ext uri="{FF2B5EF4-FFF2-40B4-BE49-F238E27FC236}">
                <a16:creationId xmlns:a16="http://schemas.microsoft.com/office/drawing/2014/main" id="{8F8B1C74-C861-60D9-4ACB-826FE53D5FC2}"/>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0484" name="内容占位符 39">
            <a:extLst>
              <a:ext uri="{FF2B5EF4-FFF2-40B4-BE49-F238E27FC236}">
                <a16:creationId xmlns:a16="http://schemas.microsoft.com/office/drawing/2014/main" id="{6B38B915-5555-2F14-2EFA-9573FB16B588}"/>
              </a:ext>
            </a:extLst>
          </p:cNvPr>
          <p:cNvSpPr>
            <a:spLocks noGrp="1"/>
          </p:cNvSpPr>
          <p:nvPr>
            <p:ph idx="1"/>
          </p:nvPr>
        </p:nvSpPr>
        <p:spPr>
          <a:xfrm>
            <a:off x="1616366" y="1844249"/>
            <a:ext cx="8229600" cy="4421188"/>
          </a:xfrm>
        </p:spPr>
        <p:txBody>
          <a:bodyPr/>
          <a:lstStyle/>
          <a:p>
            <a:r>
              <a:rPr lang="zh-CN" altLang="en-US" b="1" dirty="0"/>
              <a:t>“一对一”的定制化产品和服务</a:t>
            </a:r>
            <a:endParaRPr lang="en-US" altLang="zh-CN" b="1" dirty="0"/>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大量生产转向定制化大量生产</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玛泰尔公司的巴碧娃娃，美国戴顿的一家化学公司，海尔</a:t>
            </a:r>
            <a:endParaRPr lang="en-US" altLang="zh-CN" dirty="0">
              <a:latin typeface="华文楷体" panose="02010600040101010101" pitchFamily="2" charset="-122"/>
              <a:ea typeface="华文楷体" panose="02010600040101010101" pitchFamily="2" charset="-122"/>
            </a:endParaRPr>
          </a:p>
          <a:p>
            <a:r>
              <a:rPr lang="zh-CN" altLang="en-US" b="1" dirty="0"/>
              <a:t>企业管理的复杂性</a:t>
            </a:r>
            <a:endParaRPr lang="en-US" altLang="zh-CN" b="1" dirty="0"/>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大量的不确定性因素</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大维数的离散事件动态过程</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生产过程中具有大量的非线性与非结构化的问题</a:t>
            </a: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8DDAE6A2-8875-2263-6851-B3BF4F0C1DA1}"/>
              </a:ext>
            </a:extLst>
          </p:cNvPr>
          <p:cNvSpPr>
            <a:spLocks noGrp="1"/>
          </p:cNvSpPr>
          <p:nvPr>
            <p:ph type="dt" sz="quarter" idx="10"/>
          </p:nvPr>
        </p:nvSpPr>
        <p:spPr/>
        <p:txBody>
          <a:bodyPr/>
          <a:lstStyle/>
          <a:p>
            <a:pPr>
              <a:defRPr/>
            </a:pPr>
            <a:fld id="{96139F6C-E900-428F-B0DA-3BD0A023C06D}"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37A3B58B-4DBC-DBE3-418E-23C2116F658D}"/>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B4CEC25-4222-E5FD-EF83-7D84AF62EEC6}"/>
              </a:ext>
            </a:extLst>
          </p:cNvPr>
          <p:cNvSpPr>
            <a:spLocks noGrp="1"/>
          </p:cNvSpPr>
          <p:nvPr>
            <p:ph type="title"/>
          </p:nvPr>
        </p:nvSpPr>
        <p:spPr>
          <a:xfrm>
            <a:off x="1703388" y="0"/>
            <a:ext cx="8229600" cy="1143000"/>
          </a:xfrm>
        </p:spPr>
        <p:txBody>
          <a:bodyPr/>
          <a:lstStyle/>
          <a:p>
            <a:r>
              <a:rPr lang="zh-CN" altLang="zh-CN" sz="3600">
                <a:solidFill>
                  <a:srgbClr val="FF0000"/>
                </a:solidFill>
                <a:latin typeface="华文行楷" panose="02010800040101010101" pitchFamily="2" charset="-122"/>
                <a:ea typeface="华文行楷" panose="02010800040101010101" pitchFamily="2" charset="-122"/>
              </a:rPr>
              <a:t>保护环境与可持续发展的要求</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21507" name="Rectangle 6">
            <a:extLst>
              <a:ext uri="{FF2B5EF4-FFF2-40B4-BE49-F238E27FC236}">
                <a16:creationId xmlns:a16="http://schemas.microsoft.com/office/drawing/2014/main" id="{931F1225-93F2-6990-82CF-03B76D4E82F3}"/>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1508" name="内容占位符 39">
            <a:extLst>
              <a:ext uri="{FF2B5EF4-FFF2-40B4-BE49-F238E27FC236}">
                <a16:creationId xmlns:a16="http://schemas.microsoft.com/office/drawing/2014/main" id="{A4AA2BFE-ED6E-514A-6BBD-967705997918}"/>
              </a:ext>
            </a:extLst>
          </p:cNvPr>
          <p:cNvSpPr>
            <a:spLocks noGrp="1"/>
          </p:cNvSpPr>
          <p:nvPr>
            <p:ph idx="1"/>
          </p:nvPr>
        </p:nvSpPr>
        <p:spPr>
          <a:xfrm>
            <a:off x="1703388" y="1509435"/>
            <a:ext cx="8229600" cy="4421188"/>
          </a:xfrm>
        </p:spPr>
        <p:txBody>
          <a:bodyPr>
            <a:normAutofit fontScale="92500"/>
          </a:bodyPr>
          <a:lstStyle/>
          <a:p>
            <a:pPr>
              <a:lnSpc>
                <a:spcPct val="150000"/>
              </a:lnSpc>
            </a:pPr>
            <a:r>
              <a:rPr lang="zh-CN" altLang="zh-CN" dirty="0"/>
              <a:t>在全球制造和国际化经营趋势越来越明显的今天，各国政府将环保问题纳入发展战略，相继制定出各种各样的政策法规，以约束本国及外国企业的经营行为</a:t>
            </a:r>
            <a:endParaRPr lang="en-US" altLang="zh-CN" dirty="0"/>
          </a:p>
          <a:p>
            <a:pPr>
              <a:lnSpc>
                <a:spcPct val="150000"/>
              </a:lnSpc>
            </a:pPr>
            <a:r>
              <a:rPr lang="zh-CN" altLang="zh-CN" dirty="0"/>
              <a:t>人类在许多方面的消耗都在迅速接近地球所能承受的极限。随着发展中国家工业化水平的提高，如何在全球范围内减少自然资源的消耗成为全人类能否继续生存和持续发展的大问题</a:t>
            </a:r>
            <a:endParaRPr lang="en-US" altLang="zh-CN" sz="2000"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A3C0CB53-3FC8-88F4-E27A-952F73AA6182}"/>
              </a:ext>
            </a:extLst>
          </p:cNvPr>
          <p:cNvSpPr>
            <a:spLocks noGrp="1"/>
          </p:cNvSpPr>
          <p:nvPr>
            <p:ph type="dt" sz="quarter" idx="10"/>
          </p:nvPr>
        </p:nvSpPr>
        <p:spPr/>
        <p:txBody>
          <a:bodyPr/>
          <a:lstStyle/>
          <a:p>
            <a:pPr>
              <a:defRPr/>
            </a:pPr>
            <a:fld id="{96139F6C-E900-428F-B0DA-3BD0A023C06D}"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BEBF3DBE-DADA-F50C-3AF5-AD937F44DB92}"/>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二、供应链产生的必然性</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三、供应链的核心思想</a:t>
            </a:r>
          </a:p>
        </p:txBody>
      </p:sp>
    </p:spTree>
    <p:extLst>
      <p:ext uri="{BB962C8B-B14F-4D97-AF65-F5344CB8AC3E}">
        <p14:creationId xmlns:p14="http://schemas.microsoft.com/office/powerpoint/2010/main" val="3009478890"/>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9834F87-2C52-0688-1E42-F4BF26A385BC}"/>
              </a:ext>
            </a:extLst>
          </p:cNvPr>
          <p:cNvSpPr>
            <a:spLocks noGrp="1"/>
          </p:cNvSpPr>
          <p:nvPr>
            <p:ph type="title"/>
          </p:nvPr>
        </p:nvSpPr>
        <p:spPr>
          <a:xfrm>
            <a:off x="1847850" y="279400"/>
            <a:ext cx="8229600" cy="685800"/>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供应链管理思想产生的必然性</a:t>
            </a:r>
            <a:endParaRPr lang="en-US" altLang="zh-CN" sz="3200">
              <a:solidFill>
                <a:srgbClr val="FF0000"/>
              </a:solidFill>
              <a:latin typeface="华文行楷" panose="02010800040101010101" pitchFamily="2" charset="-122"/>
              <a:ea typeface="华文行楷" panose="02010800040101010101" pitchFamily="2" charset="-122"/>
            </a:endParaRPr>
          </a:p>
        </p:txBody>
      </p:sp>
      <p:sp>
        <p:nvSpPr>
          <p:cNvPr id="27651" name="Rectangle 6">
            <a:extLst>
              <a:ext uri="{FF2B5EF4-FFF2-40B4-BE49-F238E27FC236}">
                <a16:creationId xmlns:a16="http://schemas.microsoft.com/office/drawing/2014/main" id="{679B325F-D7C0-AC13-4E99-A673FD62482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7652" name="Rectangle 18">
            <a:extLst>
              <a:ext uri="{FF2B5EF4-FFF2-40B4-BE49-F238E27FC236}">
                <a16:creationId xmlns:a16="http://schemas.microsoft.com/office/drawing/2014/main" id="{36968F9C-525C-E211-428B-35328C723CD2}"/>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7653" name="内容占位符 39">
            <a:extLst>
              <a:ext uri="{FF2B5EF4-FFF2-40B4-BE49-F238E27FC236}">
                <a16:creationId xmlns:a16="http://schemas.microsoft.com/office/drawing/2014/main" id="{A2479BB9-10D2-CC51-382D-9D3EF37FC18B}"/>
              </a:ext>
            </a:extLst>
          </p:cNvPr>
          <p:cNvSpPr>
            <a:spLocks noGrp="1"/>
          </p:cNvSpPr>
          <p:nvPr>
            <p:ph idx="1"/>
          </p:nvPr>
        </p:nvSpPr>
        <p:spPr>
          <a:xfrm>
            <a:off x="1919288" y="1274764"/>
            <a:ext cx="8229600" cy="1900237"/>
          </a:xfrm>
        </p:spPr>
        <p:txBody>
          <a:bodyPr>
            <a:normAutofit fontScale="92500" lnSpcReduction="10000"/>
          </a:bodyPr>
          <a:lstStyle/>
          <a:p>
            <a:pPr>
              <a:buFont typeface="Wingdings" pitchFamily="2" charset="2"/>
              <a:buChar char="Ø"/>
            </a:pPr>
            <a:r>
              <a:rPr lang="en-US" altLang="zh-CN" dirty="0">
                <a:latin typeface="华文楷体" panose="02010600040101010101" pitchFamily="2" charset="-122"/>
                <a:ea typeface="华文楷体" panose="02010600040101010101" pitchFamily="2" charset="-122"/>
              </a:rPr>
              <a:t>21</a:t>
            </a:r>
            <a:r>
              <a:rPr lang="zh-CN" altLang="en-US" dirty="0">
                <a:latin typeface="华文楷体" panose="02010600040101010101" pitchFamily="2" charset="-122"/>
                <a:ea typeface="华文楷体" panose="02010600040101010101" pitchFamily="2" charset="-122"/>
              </a:rPr>
              <a:t>世纪面临的市场空间和形态的变化</a:t>
            </a:r>
            <a:endParaRPr lang="en-US" altLang="zh-CN" sz="2400"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传统管理模式的主要特征及其在新环境下的不适应性</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传统管理模式的主要特点是“纵向一体化”</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交易成本变动形成的无限动力</a:t>
            </a:r>
          </a:p>
        </p:txBody>
      </p:sp>
      <p:grpSp>
        <p:nvGrpSpPr>
          <p:cNvPr id="27654" name="组合 39">
            <a:extLst>
              <a:ext uri="{FF2B5EF4-FFF2-40B4-BE49-F238E27FC236}">
                <a16:creationId xmlns:a16="http://schemas.microsoft.com/office/drawing/2014/main" id="{6CD5416B-511B-34FC-A09B-D01B51A3C957}"/>
              </a:ext>
            </a:extLst>
          </p:cNvPr>
          <p:cNvGrpSpPr>
            <a:grpSpLocks/>
          </p:cNvGrpSpPr>
          <p:nvPr/>
        </p:nvGrpSpPr>
        <p:grpSpPr bwMode="auto">
          <a:xfrm>
            <a:off x="3612356" y="3477068"/>
            <a:ext cx="2740025" cy="2479675"/>
            <a:chOff x="2624138" y="3470622"/>
            <a:chExt cx="2057400" cy="2094147"/>
          </a:xfrm>
        </p:grpSpPr>
        <p:sp>
          <p:nvSpPr>
            <p:cNvPr id="27657" name="AutoShape 3">
              <a:extLst>
                <a:ext uri="{FF2B5EF4-FFF2-40B4-BE49-F238E27FC236}">
                  <a16:creationId xmlns:a16="http://schemas.microsoft.com/office/drawing/2014/main" id="{60E85FE5-91A0-C201-7536-08F4C66E451B}"/>
                </a:ext>
              </a:extLst>
            </p:cNvPr>
            <p:cNvSpPr>
              <a:spLocks noChangeArrowheads="1"/>
            </p:cNvSpPr>
            <p:nvPr/>
          </p:nvSpPr>
          <p:spPr bwMode="auto">
            <a:xfrm>
              <a:off x="2852738" y="3470622"/>
              <a:ext cx="1600200" cy="196267"/>
            </a:xfrm>
            <a:prstGeom prst="flowChartAlternateProcess">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市场需求与竞争环境变化</a:t>
              </a:r>
              <a:endParaRPr lang="zh-CN" altLang="zh-CN"/>
            </a:p>
          </p:txBody>
        </p:sp>
        <p:sp>
          <p:nvSpPr>
            <p:cNvPr id="27658" name="AutoShape 4">
              <a:extLst>
                <a:ext uri="{FF2B5EF4-FFF2-40B4-BE49-F238E27FC236}">
                  <a16:creationId xmlns:a16="http://schemas.microsoft.com/office/drawing/2014/main" id="{A26A88F0-C353-7E7E-716C-101EA55F4DDD}"/>
                </a:ext>
              </a:extLst>
            </p:cNvPr>
            <p:cNvSpPr>
              <a:spLocks noChangeArrowheads="1"/>
            </p:cNvSpPr>
            <p:nvPr/>
          </p:nvSpPr>
          <p:spPr bwMode="auto">
            <a:xfrm>
              <a:off x="2736533" y="3821235"/>
              <a:ext cx="1830705" cy="196267"/>
            </a:xfrm>
            <a:prstGeom prst="flowChartInputOutpu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企业机会成本增加</a:t>
              </a:r>
              <a:endParaRPr lang="zh-CN" altLang="zh-CN"/>
            </a:p>
          </p:txBody>
        </p:sp>
        <p:sp>
          <p:nvSpPr>
            <p:cNvPr id="27659" name="AutoShape 5">
              <a:extLst>
                <a:ext uri="{FF2B5EF4-FFF2-40B4-BE49-F238E27FC236}">
                  <a16:creationId xmlns:a16="http://schemas.microsoft.com/office/drawing/2014/main" id="{CB623D6C-A64E-F416-E491-8D601743D133}"/>
                </a:ext>
              </a:extLst>
            </p:cNvPr>
            <p:cNvSpPr>
              <a:spLocks noChangeArrowheads="1"/>
            </p:cNvSpPr>
            <p:nvPr/>
          </p:nvSpPr>
          <p:spPr bwMode="auto">
            <a:xfrm>
              <a:off x="2795588" y="4158509"/>
              <a:ext cx="1714500" cy="323935"/>
            </a:xfrm>
            <a:prstGeom prst="flowChartDecision">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实行业务外包</a:t>
              </a:r>
              <a:endParaRPr lang="zh-CN" altLang="zh-CN"/>
            </a:p>
          </p:txBody>
        </p:sp>
        <p:sp>
          <p:nvSpPr>
            <p:cNvPr id="27660" name="AutoShape 6">
              <a:extLst>
                <a:ext uri="{FF2B5EF4-FFF2-40B4-BE49-F238E27FC236}">
                  <a16:creationId xmlns:a16="http://schemas.microsoft.com/office/drawing/2014/main" id="{EAF3DA74-0BFB-EE05-0566-E5FC9BA6A239}"/>
                </a:ext>
              </a:extLst>
            </p:cNvPr>
            <p:cNvSpPr>
              <a:spLocks noChangeArrowheads="1"/>
            </p:cNvSpPr>
            <p:nvPr/>
          </p:nvSpPr>
          <p:spPr bwMode="auto">
            <a:xfrm>
              <a:off x="2624138" y="4648223"/>
              <a:ext cx="2057400" cy="198172"/>
            </a:xfrm>
            <a:prstGeom prst="flowChartInputOutpu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企业间交易成本增加</a:t>
              </a:r>
              <a:endParaRPr lang="zh-CN" altLang="zh-CN"/>
            </a:p>
          </p:txBody>
        </p:sp>
        <p:sp>
          <p:nvSpPr>
            <p:cNvPr id="27661" name="AutoShape 7">
              <a:extLst>
                <a:ext uri="{FF2B5EF4-FFF2-40B4-BE49-F238E27FC236}">
                  <a16:creationId xmlns:a16="http://schemas.microsoft.com/office/drawing/2014/main" id="{21817420-D36E-3EE4-61A7-E5673850252F}"/>
                </a:ext>
              </a:extLst>
            </p:cNvPr>
            <p:cNvSpPr>
              <a:spLocks noChangeArrowheads="1"/>
            </p:cNvSpPr>
            <p:nvPr/>
          </p:nvSpPr>
          <p:spPr bwMode="auto">
            <a:xfrm>
              <a:off x="2967038" y="4991213"/>
              <a:ext cx="1371600" cy="259148"/>
            </a:xfrm>
            <a:prstGeom prst="flowChartMultidocumen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企业间合作与联盟</a:t>
              </a:r>
              <a:endParaRPr lang="zh-CN" altLang="zh-CN"/>
            </a:p>
          </p:txBody>
        </p:sp>
        <p:sp>
          <p:nvSpPr>
            <p:cNvPr id="27662" name="AutoShape 8">
              <a:extLst>
                <a:ext uri="{FF2B5EF4-FFF2-40B4-BE49-F238E27FC236}">
                  <a16:creationId xmlns:a16="http://schemas.microsoft.com/office/drawing/2014/main" id="{1C2E44F7-FA1B-1DDD-2A40-7BD9B7C82B24}"/>
                </a:ext>
              </a:extLst>
            </p:cNvPr>
            <p:cNvSpPr>
              <a:spLocks noChangeArrowheads="1"/>
            </p:cNvSpPr>
            <p:nvPr/>
          </p:nvSpPr>
          <p:spPr bwMode="auto">
            <a:xfrm>
              <a:off x="3024188" y="5366597"/>
              <a:ext cx="1257300" cy="198172"/>
            </a:xfrm>
            <a:prstGeom prst="flowChartAlternateProcess">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供应链组织与管理</a:t>
              </a:r>
              <a:endParaRPr lang="zh-CN" altLang="zh-CN"/>
            </a:p>
          </p:txBody>
        </p:sp>
        <p:sp>
          <p:nvSpPr>
            <p:cNvPr id="27663" name="Line 9">
              <a:extLst>
                <a:ext uri="{FF2B5EF4-FFF2-40B4-BE49-F238E27FC236}">
                  <a16:creationId xmlns:a16="http://schemas.microsoft.com/office/drawing/2014/main" id="{71124666-B0CC-D481-7607-A854A859D7F2}"/>
                </a:ext>
              </a:extLst>
            </p:cNvPr>
            <p:cNvSpPr>
              <a:spLocks noChangeShapeType="1"/>
            </p:cNvSpPr>
            <p:nvPr/>
          </p:nvSpPr>
          <p:spPr bwMode="auto">
            <a:xfrm>
              <a:off x="3652838" y="3670700"/>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4" name="Line 10">
              <a:extLst>
                <a:ext uri="{FF2B5EF4-FFF2-40B4-BE49-F238E27FC236}">
                  <a16:creationId xmlns:a16="http://schemas.microsoft.com/office/drawing/2014/main" id="{7B578B53-180F-48B5-CA06-2FEEE29120AC}"/>
                </a:ext>
              </a:extLst>
            </p:cNvPr>
            <p:cNvSpPr>
              <a:spLocks noChangeShapeType="1"/>
            </p:cNvSpPr>
            <p:nvPr/>
          </p:nvSpPr>
          <p:spPr bwMode="auto">
            <a:xfrm>
              <a:off x="3652838" y="4017501"/>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5" name="Line 11">
              <a:extLst>
                <a:ext uri="{FF2B5EF4-FFF2-40B4-BE49-F238E27FC236}">
                  <a16:creationId xmlns:a16="http://schemas.microsoft.com/office/drawing/2014/main" id="{F9C85CD3-32F4-1908-7B93-3D17D7074325}"/>
                </a:ext>
              </a:extLst>
            </p:cNvPr>
            <p:cNvSpPr>
              <a:spLocks noChangeShapeType="1"/>
            </p:cNvSpPr>
            <p:nvPr/>
          </p:nvSpPr>
          <p:spPr bwMode="auto">
            <a:xfrm>
              <a:off x="3652838" y="4497688"/>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6" name="Line 12">
              <a:extLst>
                <a:ext uri="{FF2B5EF4-FFF2-40B4-BE49-F238E27FC236}">
                  <a16:creationId xmlns:a16="http://schemas.microsoft.com/office/drawing/2014/main" id="{89334A59-AF9A-742B-0787-9AA18CC4EA67}"/>
                </a:ext>
              </a:extLst>
            </p:cNvPr>
            <p:cNvSpPr>
              <a:spLocks noChangeShapeType="1"/>
            </p:cNvSpPr>
            <p:nvPr/>
          </p:nvSpPr>
          <p:spPr bwMode="auto">
            <a:xfrm>
              <a:off x="3652838" y="4848301"/>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7" name="Line 13">
              <a:extLst>
                <a:ext uri="{FF2B5EF4-FFF2-40B4-BE49-F238E27FC236}">
                  <a16:creationId xmlns:a16="http://schemas.microsoft.com/office/drawing/2014/main" id="{B2484F85-9414-5850-6F4E-7C58ED2E5EBC}"/>
                </a:ext>
              </a:extLst>
            </p:cNvPr>
            <p:cNvSpPr>
              <a:spLocks noChangeShapeType="1"/>
            </p:cNvSpPr>
            <p:nvPr/>
          </p:nvSpPr>
          <p:spPr bwMode="auto">
            <a:xfrm>
              <a:off x="3652838" y="5235118"/>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7655" name="矩形 40">
            <a:extLst>
              <a:ext uri="{FF2B5EF4-FFF2-40B4-BE49-F238E27FC236}">
                <a16:creationId xmlns:a16="http://schemas.microsoft.com/office/drawing/2014/main" id="{65F36FB5-1196-AA4F-E7BF-58CB0A971363}"/>
              </a:ext>
            </a:extLst>
          </p:cNvPr>
          <p:cNvSpPr>
            <a:spLocks noChangeArrowheads="1"/>
          </p:cNvSpPr>
          <p:nvPr/>
        </p:nvSpPr>
        <p:spPr bwMode="auto">
          <a:xfrm>
            <a:off x="3976324" y="6094377"/>
            <a:ext cx="2236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Calibri" panose="020F0502020204030204" pitchFamily="34" charset="0"/>
              </a:rPr>
              <a:t>供应链组织的产生原理</a:t>
            </a:r>
            <a:endParaRPr lang="zh-CN" altLang="en-US" sz="1600" dirty="0"/>
          </a:p>
        </p:txBody>
      </p:sp>
      <p:sp>
        <p:nvSpPr>
          <p:cNvPr id="3" name="日期占位符 2">
            <a:extLst>
              <a:ext uri="{FF2B5EF4-FFF2-40B4-BE49-F238E27FC236}">
                <a16:creationId xmlns:a16="http://schemas.microsoft.com/office/drawing/2014/main" id="{52513789-3EEB-0965-891C-CC10B32340AB}"/>
              </a:ext>
            </a:extLst>
          </p:cNvPr>
          <p:cNvSpPr>
            <a:spLocks noGrp="1"/>
          </p:cNvSpPr>
          <p:nvPr>
            <p:ph type="dt" sz="quarter" idx="10"/>
          </p:nvPr>
        </p:nvSpPr>
        <p:spPr/>
        <p:txBody>
          <a:bodyPr/>
          <a:lstStyle/>
          <a:p>
            <a:pPr>
              <a:defRPr/>
            </a:pPr>
            <a:fld id="{569560E6-8935-4DEF-B6C8-FBDB773A70C3}"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75FAAA2A-AD42-87D9-3F4D-56F812C16FD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7646A27A-6497-8822-34F1-8873266B063C}"/>
              </a:ext>
            </a:extLst>
          </p:cNvPr>
          <p:cNvSpPr>
            <a:spLocks noGrp="1"/>
          </p:cNvSpPr>
          <p:nvPr>
            <p:ph type="title"/>
          </p:nvPr>
        </p:nvSpPr>
        <p:spPr>
          <a:xfrm>
            <a:off x="1981200" y="0"/>
            <a:ext cx="8229600" cy="1143000"/>
          </a:xfrm>
        </p:spPr>
        <p:txBody>
          <a:bodyPr/>
          <a:lstStyle/>
          <a:p>
            <a:r>
              <a:rPr lang="zh-CN" altLang="zh-CN" sz="3600">
                <a:solidFill>
                  <a:srgbClr val="FF0000"/>
                </a:solidFill>
                <a:latin typeface="华文行楷" panose="02010800040101010101" pitchFamily="2" charset="-122"/>
                <a:ea typeface="华文行楷" panose="02010800040101010101" pitchFamily="2" charset="-122"/>
              </a:rPr>
              <a:t>供应链管理思想的萌芽</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28675" name="Rectangle 6">
            <a:extLst>
              <a:ext uri="{FF2B5EF4-FFF2-40B4-BE49-F238E27FC236}">
                <a16:creationId xmlns:a16="http://schemas.microsoft.com/office/drawing/2014/main" id="{C13ACECA-B14E-00E2-321A-2388F07B80C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8676" name="内容占位符 39">
            <a:extLst>
              <a:ext uri="{FF2B5EF4-FFF2-40B4-BE49-F238E27FC236}">
                <a16:creationId xmlns:a16="http://schemas.microsoft.com/office/drawing/2014/main" id="{80461495-E690-08C5-096B-0AF0D1B00787}"/>
              </a:ext>
            </a:extLst>
          </p:cNvPr>
          <p:cNvSpPr>
            <a:spLocks noGrp="1"/>
          </p:cNvSpPr>
          <p:nvPr>
            <p:ph idx="1"/>
          </p:nvPr>
        </p:nvSpPr>
        <p:spPr>
          <a:xfrm>
            <a:off x="1091184" y="1406873"/>
            <a:ext cx="9808464" cy="4421188"/>
          </a:xfrm>
        </p:spPr>
        <p:txBody>
          <a:bodyPr>
            <a:normAutofit fontScale="85000" lnSpcReduction="20000"/>
          </a:bodyPr>
          <a:lstStyle/>
          <a:p>
            <a:pPr>
              <a:lnSpc>
                <a:spcPct val="150000"/>
              </a:lnSpc>
            </a:pPr>
            <a:r>
              <a:rPr lang="zh-CN" altLang="en-US" b="1" dirty="0"/>
              <a:t>“纵向一体化”到“横向一体化”</a:t>
            </a:r>
            <a:endParaRPr lang="en-US" altLang="zh-CN" b="1" dirty="0"/>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横向一体化”形成了一条从供应商到制造商再到分销商、零售商的贯穿所有企业的“链”</a:t>
            </a:r>
            <a:endParaRPr lang="en-US" altLang="zh-CN" sz="2400" dirty="0">
              <a:latin typeface="华文楷体" panose="02010600040101010101" pitchFamily="2" charset="-122"/>
              <a:ea typeface="华文楷体" panose="02010600040101010101" pitchFamily="2" charset="-122"/>
            </a:endParaRPr>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相邻节点企业表现出一种需求与供应的关系，当把所有相邻企业依此连接起来，便形成了供应链</a:t>
            </a:r>
            <a:r>
              <a:rPr lang="en-US" altLang="zh-CN" sz="2400" dirty="0">
                <a:latin typeface="华文楷体" panose="02010600040101010101" pitchFamily="2" charset="-122"/>
                <a:ea typeface="华文楷体" panose="02010600040101010101" pitchFamily="2" charset="-122"/>
              </a:rPr>
              <a:t>(Supply Chain)</a:t>
            </a:r>
          </a:p>
          <a:p>
            <a:pPr>
              <a:lnSpc>
                <a:spcPct val="150000"/>
              </a:lnSpc>
              <a:buFont typeface="Wingdings" pitchFamily="2" charset="2"/>
              <a:buChar char="Ø"/>
            </a:pPr>
            <a:r>
              <a:rPr lang="zh-CN" altLang="en-US" sz="2400" dirty="0">
                <a:latin typeface="华文楷体" panose="02010600040101010101" pitchFamily="2" charset="-122"/>
                <a:ea typeface="华文楷体" panose="02010600040101010101" pitchFamily="2" charset="-122"/>
              </a:rPr>
              <a:t>供应链管理</a:t>
            </a:r>
            <a:r>
              <a:rPr lang="en-US" altLang="en-US" sz="2400" dirty="0">
                <a:latin typeface="华文楷体" panose="02010600040101010101" pitchFamily="2" charset="-122"/>
                <a:ea typeface="华文楷体" panose="02010600040101010101" pitchFamily="2" charset="-122"/>
              </a:rPr>
              <a:t>(Supply Chain Management, SCM)</a:t>
            </a:r>
            <a:r>
              <a:rPr lang="zh-CN" altLang="en-US" sz="2400" dirty="0">
                <a:latin typeface="华文楷体" panose="02010600040101010101" pitchFamily="2" charset="-122"/>
                <a:ea typeface="华文楷体" panose="02010600040101010101" pitchFamily="2" charset="-122"/>
              </a:rPr>
              <a:t>使链上的节点企业必须达到同步、协调运行</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dirty="0"/>
              <a:t>供应链管理的概念是把企业资源的范畴从过去单个企业扩大到整个社会，使企业之间为了共同的市场利益而结成战略联盟</a:t>
            </a:r>
            <a:endParaRPr lang="en-US" altLang="zh-CN"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7419F35E-4AE7-7AFD-EF81-3A76D1781270}"/>
              </a:ext>
            </a:extLst>
          </p:cNvPr>
          <p:cNvSpPr>
            <a:spLocks noGrp="1"/>
          </p:cNvSpPr>
          <p:nvPr>
            <p:ph type="dt" sz="quarter" idx="10"/>
          </p:nvPr>
        </p:nvSpPr>
        <p:spPr/>
        <p:txBody>
          <a:bodyPr/>
          <a:lstStyle/>
          <a:p>
            <a:pPr>
              <a:defRPr/>
            </a:pPr>
            <a:fld id="{F9965555-560A-497F-89A0-11B11E15B775}"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DC256454-AA9A-CB0E-B0B0-6F251F4345B0}"/>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4BD0ED95-F41B-1920-65E6-945FF8074030}"/>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grpSp>
        <p:nvGrpSpPr>
          <p:cNvPr id="29699" name="组合 23">
            <a:extLst>
              <a:ext uri="{FF2B5EF4-FFF2-40B4-BE49-F238E27FC236}">
                <a16:creationId xmlns:a16="http://schemas.microsoft.com/office/drawing/2014/main" id="{2F1A857B-6F2F-1FFB-3737-F13033577B8A}"/>
              </a:ext>
            </a:extLst>
          </p:cNvPr>
          <p:cNvGrpSpPr>
            <a:grpSpLocks/>
          </p:cNvGrpSpPr>
          <p:nvPr/>
        </p:nvGrpSpPr>
        <p:grpSpPr bwMode="auto">
          <a:xfrm>
            <a:off x="2063750" y="1196976"/>
            <a:ext cx="7848600" cy="3529013"/>
            <a:chOff x="611560" y="1628800"/>
            <a:chExt cx="6552728" cy="3528392"/>
          </a:xfrm>
        </p:grpSpPr>
        <p:sp>
          <p:nvSpPr>
            <p:cNvPr id="29704" name="Rectangle 3">
              <a:extLst>
                <a:ext uri="{FF2B5EF4-FFF2-40B4-BE49-F238E27FC236}">
                  <a16:creationId xmlns:a16="http://schemas.microsoft.com/office/drawing/2014/main" id="{ACB156D4-EAB7-E7EE-13F2-C40E8B085385}"/>
                </a:ext>
              </a:extLst>
            </p:cNvPr>
            <p:cNvSpPr>
              <a:spLocks noChangeArrowheads="1"/>
            </p:cNvSpPr>
            <p:nvPr/>
          </p:nvSpPr>
          <p:spPr bwMode="auto">
            <a:xfrm>
              <a:off x="1871944" y="1628800"/>
              <a:ext cx="649241" cy="292049"/>
            </a:xfrm>
            <a:prstGeom prst="rect">
              <a:avLst/>
            </a:prstGeom>
            <a:noFill/>
            <a:ln w="12700">
              <a:solidFill>
                <a:srgbClr val="969696"/>
              </a:solidFill>
              <a:miter lim="800000"/>
              <a:headEnd/>
              <a:tailEnd/>
            </a:ln>
            <a:scene3d>
              <a:camera prst="legacyObliqueTopLeft"/>
              <a:lightRig rig="legacyFlat3" dir="t"/>
            </a:scene3d>
            <a:sp3d extrusionH="49200" prstMaterial="legacyMatte">
              <a:bevelT w="13500" h="13500" prst="angle"/>
              <a:bevelB w="13500" h="13500" prst="angle"/>
              <a:extrusionClr>
                <a:srgbClr val="969696"/>
              </a:extrusionClr>
              <a:contourClr>
                <a:srgbClr val="969696"/>
              </a:contourClr>
            </a:sp3d>
            <a:extLst>
              <a:ext uri="{909E8E84-426E-40DD-AFC4-6F175D3DCCD1}">
                <a14:hiddenFill xmlns:a14="http://schemas.microsoft.com/office/drawing/2010/main">
                  <a:solidFill>
                    <a:srgbClr val="FFFFFF"/>
                  </a:solidFill>
                </a14:hiddenFill>
              </a:ext>
            </a:extLst>
          </p:spPr>
          <p:txBody>
            <a:bodyPr lIns="12700" tIns="12700" rIns="12700" bIns="12700">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b="1">
                  <a:latin typeface="Calibri" panose="020F0502020204030204" pitchFamily="34" charset="0"/>
                </a:rPr>
                <a:t>80</a:t>
              </a:r>
              <a:r>
                <a:rPr lang="zh-CN" altLang="en-US" sz="1500" b="1">
                  <a:latin typeface="Calibri" panose="020F0502020204030204" pitchFamily="34" charset="0"/>
                </a:rPr>
                <a:t>年代</a:t>
              </a:r>
              <a:endParaRPr lang="zh-CN" altLang="zh-CN" sz="1500" b="1"/>
            </a:p>
          </p:txBody>
        </p:sp>
        <p:sp>
          <p:nvSpPr>
            <p:cNvPr id="29705" name="Rectangle 4">
              <a:extLst>
                <a:ext uri="{FF2B5EF4-FFF2-40B4-BE49-F238E27FC236}">
                  <a16:creationId xmlns:a16="http://schemas.microsoft.com/office/drawing/2014/main" id="{25093DB2-1BF5-5F64-7489-4D2D4369781C}"/>
                </a:ext>
              </a:extLst>
            </p:cNvPr>
            <p:cNvSpPr>
              <a:spLocks noChangeArrowheads="1"/>
            </p:cNvSpPr>
            <p:nvPr/>
          </p:nvSpPr>
          <p:spPr bwMode="auto">
            <a:xfrm>
              <a:off x="3478379" y="1628800"/>
              <a:ext cx="649241" cy="292049"/>
            </a:xfrm>
            <a:prstGeom prst="rect">
              <a:avLst/>
            </a:prstGeom>
            <a:noFill/>
            <a:ln w="12700">
              <a:solidFill>
                <a:srgbClr val="969696"/>
              </a:solidFill>
              <a:miter lim="800000"/>
              <a:headEnd/>
              <a:tailEnd/>
            </a:ln>
            <a:scene3d>
              <a:camera prst="legacyObliqueTopLeft"/>
              <a:lightRig rig="legacyFlat3" dir="t"/>
            </a:scene3d>
            <a:sp3d extrusionH="49200" prstMaterial="legacyMatte">
              <a:bevelT w="13500" h="13500" prst="angle"/>
              <a:bevelB w="13500" h="13500" prst="angle"/>
              <a:extrusionClr>
                <a:srgbClr val="969696"/>
              </a:extrusionClr>
              <a:contourClr>
                <a:srgbClr val="969696"/>
              </a:contourClr>
            </a:sp3d>
            <a:extLst>
              <a:ext uri="{909E8E84-426E-40DD-AFC4-6F175D3DCCD1}">
                <a14:hiddenFill xmlns:a14="http://schemas.microsoft.com/office/drawing/2010/main">
                  <a:solidFill>
                    <a:srgbClr val="FFFFFF"/>
                  </a:solidFill>
                </a14:hiddenFill>
              </a:ext>
            </a:extLst>
          </p:spPr>
          <p:txBody>
            <a:bodyPr lIns="12700" tIns="12700" rIns="12700" bIns="12700">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b="1">
                  <a:latin typeface="Calibri" panose="020F0502020204030204" pitchFamily="34" charset="0"/>
                </a:rPr>
                <a:t>90</a:t>
              </a:r>
              <a:r>
                <a:rPr lang="zh-CN" altLang="en-US" sz="1500" b="1">
                  <a:latin typeface="Calibri" panose="020F0502020204030204" pitchFamily="34" charset="0"/>
                </a:rPr>
                <a:t>年代</a:t>
              </a:r>
              <a:endParaRPr lang="zh-CN" altLang="zh-CN" sz="1500" b="1"/>
            </a:p>
          </p:txBody>
        </p:sp>
        <p:sp>
          <p:nvSpPr>
            <p:cNvPr id="29706" name="Rectangle 5">
              <a:extLst>
                <a:ext uri="{FF2B5EF4-FFF2-40B4-BE49-F238E27FC236}">
                  <a16:creationId xmlns:a16="http://schemas.microsoft.com/office/drawing/2014/main" id="{F6105E81-7E5B-15D3-1263-41895FC12EB7}"/>
                </a:ext>
              </a:extLst>
            </p:cNvPr>
            <p:cNvSpPr>
              <a:spLocks noChangeArrowheads="1"/>
            </p:cNvSpPr>
            <p:nvPr/>
          </p:nvSpPr>
          <p:spPr bwMode="auto">
            <a:xfrm>
              <a:off x="5191168" y="1628800"/>
              <a:ext cx="649240" cy="292049"/>
            </a:xfrm>
            <a:prstGeom prst="rect">
              <a:avLst/>
            </a:prstGeom>
            <a:noFill/>
            <a:ln w="12700">
              <a:solidFill>
                <a:srgbClr val="969696"/>
              </a:solidFill>
              <a:miter lim="800000"/>
              <a:headEnd/>
              <a:tailEnd/>
            </a:ln>
            <a:scene3d>
              <a:camera prst="legacyObliqueTopLeft"/>
              <a:lightRig rig="legacyFlat3" dir="t"/>
            </a:scene3d>
            <a:sp3d extrusionH="49200" prstMaterial="legacyMatte">
              <a:bevelT w="13500" h="13500" prst="angle"/>
              <a:bevelB w="13500" h="13500" prst="angle"/>
              <a:extrusionClr>
                <a:srgbClr val="969696"/>
              </a:extrusionClr>
              <a:contourClr>
                <a:srgbClr val="969696"/>
              </a:contourClr>
            </a:sp3d>
            <a:extLst>
              <a:ext uri="{909E8E84-426E-40DD-AFC4-6F175D3DCCD1}">
                <a14:hiddenFill xmlns:a14="http://schemas.microsoft.com/office/drawing/2010/main">
                  <a:solidFill>
                    <a:srgbClr val="FFFFFF"/>
                  </a:solidFill>
                </a14:hiddenFill>
              </a:ext>
            </a:extLst>
          </p:spPr>
          <p:txBody>
            <a:bodyPr lIns="12700" tIns="12700" rIns="12700" bIns="12700">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00" b="1">
                  <a:latin typeface="Calibri" panose="020F0502020204030204" pitchFamily="34" charset="0"/>
                </a:rPr>
                <a:t>2000</a:t>
              </a:r>
              <a:r>
                <a:rPr lang="zh-CN" altLang="en-US" sz="1500" b="1">
                  <a:latin typeface="Calibri" panose="020F0502020204030204" pitchFamily="34" charset="0"/>
                </a:rPr>
                <a:t>年</a:t>
              </a:r>
              <a:r>
                <a:rPr lang="en-US" altLang="zh-CN" sz="1500" b="1">
                  <a:latin typeface="Calibri" panose="020F0502020204030204" pitchFamily="34" charset="0"/>
                </a:rPr>
                <a:t>+</a:t>
              </a:r>
              <a:endParaRPr lang="zh-CN" altLang="zh-CN" sz="1500" b="1"/>
            </a:p>
          </p:txBody>
        </p:sp>
        <p:sp>
          <p:nvSpPr>
            <p:cNvPr id="29707" name="Rectangle 6">
              <a:extLst>
                <a:ext uri="{FF2B5EF4-FFF2-40B4-BE49-F238E27FC236}">
                  <a16:creationId xmlns:a16="http://schemas.microsoft.com/office/drawing/2014/main" id="{D671D8C7-3F18-381C-392B-EA0E2AB94761}"/>
                </a:ext>
              </a:extLst>
            </p:cNvPr>
            <p:cNvSpPr>
              <a:spLocks noChangeArrowheads="1"/>
            </p:cNvSpPr>
            <p:nvPr/>
          </p:nvSpPr>
          <p:spPr bwMode="auto">
            <a:xfrm>
              <a:off x="611560" y="2207968"/>
              <a:ext cx="1613478" cy="294922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Calibri" panose="020F0502020204030204" pitchFamily="34" charset="0"/>
                </a:rPr>
                <a:t>制造资源计划</a:t>
              </a:r>
              <a:r>
                <a:rPr lang="en-US" altLang="zh-CN" sz="1500">
                  <a:latin typeface="Calibri" panose="020F0502020204030204" pitchFamily="34" charset="0"/>
                </a:rPr>
                <a:t>(MRPII)</a:t>
              </a:r>
            </a:p>
            <a:p>
              <a:pPr algn="just" eaLnBrk="1" hangingPunct="1"/>
              <a:endParaRPr lang="en-US" altLang="zh-CN" sz="1500">
                <a:latin typeface="Calibri" panose="020F0502020204030204" pitchFamily="34"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推动式系统</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物料订货以可分配需</a:t>
              </a:r>
              <a:endParaRPr lang="zh-CN" altLang="en-US" sz="1500">
                <a:latin typeface="Times New Roman" panose="02020603050405020304" pitchFamily="18" charset="0"/>
              </a:endParaRPr>
            </a:p>
            <a:p>
              <a:pPr algn="just" eaLnBrk="1" hangingPunct="1"/>
              <a:r>
                <a:rPr lang="zh-CN" altLang="en-US" sz="1500">
                  <a:latin typeface="Calibri" panose="020F0502020204030204" pitchFamily="34" charset="0"/>
                </a:rPr>
                <a:t>求为基础</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消除安全库存和周转</a:t>
              </a:r>
              <a:endParaRPr lang="zh-CN" altLang="en-US" sz="1500">
                <a:latin typeface="Times New Roman" panose="02020603050405020304" pitchFamily="18" charset="0"/>
              </a:endParaRPr>
            </a:p>
            <a:p>
              <a:pPr algn="just" eaLnBrk="1" hangingPunct="1"/>
              <a:r>
                <a:rPr lang="zh-CN" altLang="en-US" sz="1500">
                  <a:latin typeface="Calibri" panose="020F0502020204030204" pitchFamily="34" charset="0"/>
                </a:rPr>
                <a:t>库存</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依赖于相关订货计划</a:t>
              </a:r>
              <a:endParaRPr lang="zh-CN" altLang="en-US" sz="1500">
                <a:latin typeface="Times New Roman" panose="02020603050405020304" pitchFamily="18" charset="0"/>
              </a:endParaRPr>
            </a:p>
            <a:p>
              <a:pPr algn="just" eaLnBrk="1" hangingPunct="1"/>
              <a:r>
                <a:rPr lang="zh-CN" altLang="en-US" sz="1500">
                  <a:latin typeface="Calibri" panose="020F0502020204030204" pitchFamily="34" charset="0"/>
                </a:rPr>
                <a:t>和可靠的预测</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通过变动对供应商需求实现柔性</a:t>
              </a:r>
              <a:endParaRPr lang="zh-CN" altLang="zh-CN" sz="1500"/>
            </a:p>
          </p:txBody>
        </p:sp>
        <p:sp>
          <p:nvSpPr>
            <p:cNvPr id="29708" name="Rectangle 7">
              <a:extLst>
                <a:ext uri="{FF2B5EF4-FFF2-40B4-BE49-F238E27FC236}">
                  <a16:creationId xmlns:a16="http://schemas.microsoft.com/office/drawing/2014/main" id="{33E7237A-2A2B-40E7-BB46-01F29317D0A2}"/>
                </a:ext>
              </a:extLst>
            </p:cNvPr>
            <p:cNvSpPr>
              <a:spLocks noChangeArrowheads="1"/>
            </p:cNvSpPr>
            <p:nvPr/>
          </p:nvSpPr>
          <p:spPr bwMode="auto">
            <a:xfrm>
              <a:off x="2276762" y="2202305"/>
              <a:ext cx="1544770" cy="27510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Calibri" panose="020F0502020204030204" pitchFamily="34" charset="0"/>
                </a:rPr>
                <a:t>准时生产制</a:t>
              </a:r>
              <a:r>
                <a:rPr lang="en-US" altLang="zh-CN" sz="1500">
                  <a:latin typeface="Calibri" panose="020F0502020204030204" pitchFamily="34" charset="0"/>
                </a:rPr>
                <a:t>(JIT)</a:t>
              </a:r>
            </a:p>
            <a:p>
              <a:pPr algn="just" eaLnBrk="1" hangingPunct="1"/>
              <a:endParaRPr lang="en-US" altLang="zh-CN" sz="1500">
                <a:latin typeface="Calibri" panose="020F0502020204030204" pitchFamily="34"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拉动式系统</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来自最终用户的固定需求量</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生产能力与需求匹配</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固定的生产协作单位</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柔性的制造系统</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相似产品范围很小</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经济生产批量很小</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供应商提前期很短</a:t>
              </a:r>
              <a:endParaRPr lang="zh-CN" altLang="zh-CN" sz="1500"/>
            </a:p>
          </p:txBody>
        </p:sp>
        <p:sp>
          <p:nvSpPr>
            <p:cNvPr id="29709" name="Rectangle 8">
              <a:extLst>
                <a:ext uri="{FF2B5EF4-FFF2-40B4-BE49-F238E27FC236}">
                  <a16:creationId xmlns:a16="http://schemas.microsoft.com/office/drawing/2014/main" id="{173414D8-7116-2994-A54E-3EA388ED5496}"/>
                </a:ext>
              </a:extLst>
            </p:cNvPr>
            <p:cNvSpPr>
              <a:spLocks noChangeArrowheads="1"/>
            </p:cNvSpPr>
            <p:nvPr/>
          </p:nvSpPr>
          <p:spPr bwMode="auto">
            <a:xfrm>
              <a:off x="3944280" y="2202305"/>
              <a:ext cx="1544770" cy="259484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Calibri" panose="020F0502020204030204" pitchFamily="34" charset="0"/>
                </a:rPr>
                <a:t>精细生产和精细供应</a:t>
              </a:r>
              <a:endParaRPr lang="zh-CN" altLang="en-US" sz="1500">
                <a:latin typeface="Times New Roman" panose="02020603050405020304" pitchFamily="18" charset="0"/>
              </a:endParaRPr>
            </a:p>
            <a:p>
              <a:pPr algn="just" eaLnBrk="1" hangingPunct="1"/>
              <a:endParaRPr lang="en-US" altLang="zh-CN" sz="1500">
                <a:latin typeface="Calibri" panose="020F0502020204030204" pitchFamily="34"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消除浪费</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库存和在制品占用最小</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成本在供应链上透明</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多技能员工</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减少工件排队</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调整转换时间很短</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多品种小批量生产</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每一个阶段连续改进</a:t>
              </a:r>
              <a:endParaRPr lang="zh-CN" altLang="zh-CN" sz="1500"/>
            </a:p>
          </p:txBody>
        </p:sp>
        <p:sp>
          <p:nvSpPr>
            <p:cNvPr id="29710" name="Rectangle 9">
              <a:extLst>
                <a:ext uri="{FF2B5EF4-FFF2-40B4-BE49-F238E27FC236}">
                  <a16:creationId xmlns:a16="http://schemas.microsoft.com/office/drawing/2014/main" id="{79CE896A-2212-BC05-D49B-B5522F62C087}"/>
                </a:ext>
              </a:extLst>
            </p:cNvPr>
            <p:cNvSpPr>
              <a:spLocks noChangeArrowheads="1"/>
            </p:cNvSpPr>
            <p:nvPr/>
          </p:nvSpPr>
          <p:spPr bwMode="auto">
            <a:xfrm>
              <a:off x="5618746" y="2202305"/>
              <a:ext cx="1544770" cy="237882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00">
                  <a:latin typeface="Calibri" panose="020F0502020204030204" pitchFamily="34" charset="0"/>
                </a:rPr>
                <a:t>供应链</a:t>
              </a:r>
              <a:endParaRPr lang="zh-CN" altLang="en-US" sz="1500">
                <a:latin typeface="Times New Roman" panose="02020603050405020304" pitchFamily="18" charset="0"/>
              </a:endParaRPr>
            </a:p>
            <a:p>
              <a:pPr algn="just" eaLnBrk="1" hangingPunct="1"/>
              <a:endParaRPr lang="en-US" altLang="zh-CN" sz="1500">
                <a:latin typeface="Calibri" panose="020F0502020204030204" pitchFamily="34"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快速反应</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供应具有柔性</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顾客化定制生产</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与最终需求同步生产</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受控的供应链过程</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合作伙伴间的能力是集成的</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全面应用电子商务</a:t>
              </a:r>
              <a:endParaRPr lang="zh-CN" altLang="en-US" sz="1500">
                <a:latin typeface="Times New Roman" panose="02020603050405020304" pitchFamily="18" charset="0"/>
              </a:endParaRPr>
            </a:p>
            <a:p>
              <a:pPr algn="just" eaLnBrk="1" hangingPunct="1"/>
              <a:r>
                <a:rPr lang="en-US" altLang="zh-CN" sz="1500">
                  <a:latin typeface="Calibri" panose="020F0502020204030204" pitchFamily="34" charset="0"/>
                </a:rPr>
                <a:t>·</a:t>
              </a:r>
              <a:r>
                <a:rPr lang="zh-CN" altLang="en-US" sz="1500">
                  <a:latin typeface="Calibri" panose="020F0502020204030204" pitchFamily="34" charset="0"/>
                </a:rPr>
                <a:t>并行的产品开发</a:t>
              </a:r>
              <a:endParaRPr lang="zh-CN" altLang="zh-CN" sz="1500"/>
            </a:p>
          </p:txBody>
        </p:sp>
        <p:sp>
          <p:nvSpPr>
            <p:cNvPr id="29711" name="AutoShape 10">
              <a:extLst>
                <a:ext uri="{FF2B5EF4-FFF2-40B4-BE49-F238E27FC236}">
                  <a16:creationId xmlns:a16="http://schemas.microsoft.com/office/drawing/2014/main" id="{5F2B2446-25E9-D242-CAFA-A85928554188}"/>
                </a:ext>
              </a:extLst>
            </p:cNvPr>
            <p:cNvSpPr>
              <a:spLocks noChangeArrowheads="1"/>
            </p:cNvSpPr>
            <p:nvPr/>
          </p:nvSpPr>
          <p:spPr bwMode="auto">
            <a:xfrm>
              <a:off x="1991122" y="2005744"/>
              <a:ext cx="463971" cy="194943"/>
            </a:xfrm>
            <a:prstGeom prst="curvedDownArrow">
              <a:avLst>
                <a:gd name="adj1" fmla="val 49882"/>
                <a:gd name="adj2" fmla="val 99752"/>
                <a:gd name="adj3" fmla="val 33333"/>
              </a:avLst>
            </a:prstGeom>
            <a:solidFill>
              <a:srgbClr val="FFFF00"/>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29712" name="AutoShape 11">
              <a:extLst>
                <a:ext uri="{FF2B5EF4-FFF2-40B4-BE49-F238E27FC236}">
                  <a16:creationId xmlns:a16="http://schemas.microsoft.com/office/drawing/2014/main" id="{807631C3-E3F1-A487-8461-47BE4E98C7E8}"/>
                </a:ext>
              </a:extLst>
            </p:cNvPr>
            <p:cNvSpPr>
              <a:spLocks noChangeArrowheads="1"/>
            </p:cNvSpPr>
            <p:nvPr/>
          </p:nvSpPr>
          <p:spPr bwMode="auto">
            <a:xfrm>
              <a:off x="3658640" y="2005744"/>
              <a:ext cx="463971" cy="194943"/>
            </a:xfrm>
            <a:prstGeom prst="curvedDownArrow">
              <a:avLst>
                <a:gd name="adj1" fmla="val 49882"/>
                <a:gd name="adj2" fmla="val 99752"/>
                <a:gd name="adj3" fmla="val 33333"/>
              </a:avLst>
            </a:prstGeom>
            <a:solidFill>
              <a:srgbClr val="FFFF00"/>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29713" name="AutoShape 12">
              <a:extLst>
                <a:ext uri="{FF2B5EF4-FFF2-40B4-BE49-F238E27FC236}">
                  <a16:creationId xmlns:a16="http://schemas.microsoft.com/office/drawing/2014/main" id="{A68D79DF-D1E2-1BF3-946F-28667CB5B4E1}"/>
                </a:ext>
              </a:extLst>
            </p:cNvPr>
            <p:cNvSpPr>
              <a:spLocks noChangeArrowheads="1"/>
            </p:cNvSpPr>
            <p:nvPr/>
          </p:nvSpPr>
          <p:spPr bwMode="auto">
            <a:xfrm>
              <a:off x="5310718" y="2005744"/>
              <a:ext cx="463971" cy="194943"/>
            </a:xfrm>
            <a:prstGeom prst="curvedDownArrow">
              <a:avLst>
                <a:gd name="adj1" fmla="val 49882"/>
                <a:gd name="adj2" fmla="val 99752"/>
                <a:gd name="adj3" fmla="val 33333"/>
              </a:avLst>
            </a:prstGeom>
            <a:solidFill>
              <a:srgbClr val="FFFF00"/>
            </a:solidFill>
            <a:ln w="127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500"/>
            </a:p>
          </p:txBody>
        </p:sp>
        <p:sp>
          <p:nvSpPr>
            <p:cNvPr id="29714" name="Line 13">
              <a:extLst>
                <a:ext uri="{FF2B5EF4-FFF2-40B4-BE49-F238E27FC236}">
                  <a16:creationId xmlns:a16="http://schemas.microsoft.com/office/drawing/2014/main" id="{296AB237-3295-250D-7C55-8CD13EADFDC1}"/>
                </a:ext>
              </a:extLst>
            </p:cNvPr>
            <p:cNvSpPr>
              <a:spLocks noChangeShapeType="1"/>
            </p:cNvSpPr>
            <p:nvPr/>
          </p:nvSpPr>
          <p:spPr bwMode="auto">
            <a:xfrm>
              <a:off x="5619518" y="2202305"/>
              <a:ext cx="1544770" cy="809"/>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29715" name="Line 14">
              <a:extLst>
                <a:ext uri="{FF2B5EF4-FFF2-40B4-BE49-F238E27FC236}">
                  <a16:creationId xmlns:a16="http://schemas.microsoft.com/office/drawing/2014/main" id="{48E26E5A-1BDD-5599-85CE-E675DA194C33}"/>
                </a:ext>
              </a:extLst>
            </p:cNvPr>
            <p:cNvSpPr>
              <a:spLocks noChangeShapeType="1"/>
            </p:cNvSpPr>
            <p:nvPr/>
          </p:nvSpPr>
          <p:spPr bwMode="auto">
            <a:xfrm>
              <a:off x="616192" y="2485418"/>
              <a:ext cx="15934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5">
              <a:extLst>
                <a:ext uri="{FF2B5EF4-FFF2-40B4-BE49-F238E27FC236}">
                  <a16:creationId xmlns:a16="http://schemas.microsoft.com/office/drawing/2014/main" id="{6711A2F5-2C7F-1A9B-F046-CA210A1F99FC}"/>
                </a:ext>
              </a:extLst>
            </p:cNvPr>
            <p:cNvSpPr>
              <a:spLocks noChangeShapeType="1"/>
            </p:cNvSpPr>
            <p:nvPr/>
          </p:nvSpPr>
          <p:spPr bwMode="auto">
            <a:xfrm>
              <a:off x="5644222" y="2484609"/>
              <a:ext cx="15131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16">
              <a:extLst>
                <a:ext uri="{FF2B5EF4-FFF2-40B4-BE49-F238E27FC236}">
                  <a16:creationId xmlns:a16="http://schemas.microsoft.com/office/drawing/2014/main" id="{29A285B6-8711-910B-8F1F-85CDA701B03F}"/>
                </a:ext>
              </a:extLst>
            </p:cNvPr>
            <p:cNvSpPr>
              <a:spLocks noChangeShapeType="1"/>
            </p:cNvSpPr>
            <p:nvPr/>
          </p:nvSpPr>
          <p:spPr bwMode="auto">
            <a:xfrm>
              <a:off x="3976704" y="2484609"/>
              <a:ext cx="15131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7">
              <a:extLst>
                <a:ext uri="{FF2B5EF4-FFF2-40B4-BE49-F238E27FC236}">
                  <a16:creationId xmlns:a16="http://schemas.microsoft.com/office/drawing/2014/main" id="{006DDFE4-02C1-18D5-CEAC-F1905A59D04B}"/>
                </a:ext>
              </a:extLst>
            </p:cNvPr>
            <p:cNvSpPr>
              <a:spLocks noChangeShapeType="1"/>
            </p:cNvSpPr>
            <p:nvPr/>
          </p:nvSpPr>
          <p:spPr bwMode="auto">
            <a:xfrm>
              <a:off x="2309186" y="2484609"/>
              <a:ext cx="15131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0" name="Rectangle 18">
            <a:extLst>
              <a:ext uri="{FF2B5EF4-FFF2-40B4-BE49-F238E27FC236}">
                <a16:creationId xmlns:a16="http://schemas.microsoft.com/office/drawing/2014/main" id="{C87D628F-730A-6EE4-F2B5-64DC8442C210}"/>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7" name="矩形 26">
            <a:extLst>
              <a:ext uri="{FF2B5EF4-FFF2-40B4-BE49-F238E27FC236}">
                <a16:creationId xmlns:a16="http://schemas.microsoft.com/office/drawing/2014/main" id="{B8EC423A-AEE8-B28F-B735-1B49D588F46C}"/>
              </a:ext>
            </a:extLst>
          </p:cNvPr>
          <p:cNvSpPr/>
          <p:nvPr/>
        </p:nvSpPr>
        <p:spPr>
          <a:xfrm>
            <a:off x="4305954" y="4725988"/>
            <a:ext cx="3935693" cy="369332"/>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 </a:t>
            </a:r>
            <a:r>
              <a:rPr lang="zh-CN" altLang="zh-CN">
                <a:latin typeface="Times New Roman" panose="02020603050405020304" pitchFamily="18" charset="0"/>
              </a:rPr>
              <a:t>建立在最佳生产系统平台上的供应链</a:t>
            </a:r>
            <a:endParaRPr lang="zh-CN" altLang="zh-CN" sz="2400">
              <a:latin typeface="Times New Roman" panose="02020603050405020304" pitchFamily="18" charset="0"/>
            </a:endParaRPr>
          </a:p>
        </p:txBody>
      </p:sp>
      <p:sp>
        <p:nvSpPr>
          <p:cNvPr id="28" name="矩形 27">
            <a:extLst>
              <a:ext uri="{FF2B5EF4-FFF2-40B4-BE49-F238E27FC236}">
                <a16:creationId xmlns:a16="http://schemas.microsoft.com/office/drawing/2014/main" id="{B2C96DA6-B48E-EA2C-C805-0E3CAEC2D186}"/>
              </a:ext>
            </a:extLst>
          </p:cNvPr>
          <p:cNvSpPr/>
          <p:nvPr/>
        </p:nvSpPr>
        <p:spPr>
          <a:xfrm>
            <a:off x="2063750" y="5300664"/>
            <a:ext cx="8064500" cy="904875"/>
          </a:xfrm>
          <a:prstGeom prst="rect">
            <a:avLst/>
          </a:prstGeom>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342900" indent="-342900">
              <a:defRPr>
                <a:solidFill>
                  <a:schemeClr val="tx1"/>
                </a:solidFill>
                <a:latin typeface="Arial" panose="020B0604020202020204" pitchFamily="34" charset="0"/>
                <a:ea typeface="宋体" panose="02010600030101010101" pitchFamily="2" charset="-122"/>
              </a:defRPr>
            </a:lvl5pPr>
            <a:lvl6pPr marL="800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1257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1714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1717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4">
              <a:spcBef>
                <a:spcPct val="20000"/>
              </a:spcBef>
              <a:buFont typeface="Arial" panose="020B0604020202020204" pitchFamily="34" charset="0"/>
              <a:buChar char="•"/>
            </a:pPr>
            <a:r>
              <a:rPr lang="en-US" altLang="en-US" sz="2400">
                <a:latin typeface="Calibri" panose="020F0502020204030204" pitchFamily="34" charset="0"/>
              </a:rPr>
              <a:t>21</a:t>
            </a:r>
            <a:r>
              <a:rPr lang="zh-CN" altLang="en-US" sz="2400">
                <a:latin typeface="Calibri" panose="020F0502020204030204" pitchFamily="34" charset="0"/>
              </a:rPr>
              <a:t>世纪的竞争不是企业和企业之间的竞争，而是供应</a:t>
            </a:r>
            <a:endParaRPr lang="en-US" altLang="zh-CN" sz="2400">
              <a:latin typeface="Calibri" panose="020F0502020204030204" pitchFamily="34" charset="0"/>
            </a:endParaRPr>
          </a:p>
          <a:p>
            <a:pPr lvl="4">
              <a:spcBef>
                <a:spcPct val="20000"/>
              </a:spcBef>
            </a:pPr>
            <a:r>
              <a:rPr lang="zh-CN" altLang="en-US" sz="2400">
                <a:latin typeface="Calibri" panose="020F0502020204030204" pitchFamily="34" charset="0"/>
              </a:rPr>
              <a:t>链与供应链之间的竞争。</a:t>
            </a:r>
          </a:p>
        </p:txBody>
      </p:sp>
      <p:sp>
        <p:nvSpPr>
          <p:cNvPr id="3" name="日期占位符 2">
            <a:extLst>
              <a:ext uri="{FF2B5EF4-FFF2-40B4-BE49-F238E27FC236}">
                <a16:creationId xmlns:a16="http://schemas.microsoft.com/office/drawing/2014/main" id="{5C08D864-DB2A-A885-9FB2-3376982EB330}"/>
              </a:ext>
            </a:extLst>
          </p:cNvPr>
          <p:cNvSpPr>
            <a:spLocks noGrp="1"/>
          </p:cNvSpPr>
          <p:nvPr>
            <p:ph type="dt" sz="quarter" idx="10"/>
          </p:nvPr>
        </p:nvSpPr>
        <p:spPr/>
        <p:txBody>
          <a:bodyPr/>
          <a:lstStyle/>
          <a:p>
            <a:pPr>
              <a:defRPr/>
            </a:pPr>
            <a:fld id="{4CE5C769-7078-44F7-850C-F7FD6A878F49}"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D8452146-DE25-4F4E-9094-E478DCD3CB7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CD06120-5E8E-C14D-31DC-EF6DF60FBD8A}"/>
              </a:ext>
            </a:extLst>
          </p:cNvPr>
          <p:cNvSpPr>
            <a:spLocks noGrp="1"/>
          </p:cNvSpPr>
          <p:nvPr>
            <p:ph type="title"/>
          </p:nvPr>
        </p:nvSpPr>
        <p:spPr>
          <a:xfrm>
            <a:off x="1981200" y="0"/>
            <a:ext cx="8229600" cy="1143000"/>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供应链管理的概念</a:t>
            </a:r>
          </a:p>
        </p:txBody>
      </p:sp>
      <p:sp>
        <p:nvSpPr>
          <p:cNvPr id="32771" name="内容占位符 2">
            <a:extLst>
              <a:ext uri="{FF2B5EF4-FFF2-40B4-BE49-F238E27FC236}">
                <a16:creationId xmlns:a16="http://schemas.microsoft.com/office/drawing/2014/main" id="{7CB4E15A-493D-FCB8-F4F6-314C2CCDD0AB}"/>
              </a:ext>
            </a:extLst>
          </p:cNvPr>
          <p:cNvSpPr>
            <a:spLocks noGrp="1"/>
          </p:cNvSpPr>
          <p:nvPr>
            <p:ph idx="1"/>
          </p:nvPr>
        </p:nvSpPr>
        <p:spPr>
          <a:xfrm>
            <a:off x="1981200" y="1268413"/>
            <a:ext cx="8229600" cy="4824412"/>
          </a:xfrm>
        </p:spPr>
        <p:txBody>
          <a:bodyPr/>
          <a:lstStyle/>
          <a:p>
            <a:r>
              <a:rPr lang="zh-CN" altLang="en-US" b="1" dirty="0"/>
              <a:t>国外关于供应链管理的不同的定义和称呼</a:t>
            </a:r>
            <a:endParaRPr lang="en-US" altLang="zh-CN" b="1" dirty="0"/>
          </a:p>
          <a:p>
            <a:pPr lvl="1">
              <a:buFont typeface="Wingdings" pitchFamily="2" charset="2"/>
              <a:buChar char="Ø"/>
            </a:pPr>
            <a:r>
              <a:rPr lang="zh-CN" altLang="en-US" dirty="0">
                <a:latin typeface="华文楷体" panose="02010600040101010101" pitchFamily="2" charset="-122"/>
                <a:ea typeface="华文楷体" panose="02010600040101010101" pitchFamily="2" charset="-122"/>
              </a:rPr>
              <a:t>有效用户反应（</a:t>
            </a:r>
            <a:r>
              <a:rPr lang="en-US" altLang="zh-CN" dirty="0">
                <a:latin typeface="华文楷体" panose="02010600040101010101" pitchFamily="2" charset="-122"/>
                <a:ea typeface="华文楷体" panose="02010600040101010101" pitchFamily="2" charset="-122"/>
              </a:rPr>
              <a:t>Efficiency Consumer Response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ECR</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buFont typeface="Wingdings" pitchFamily="2" charset="2"/>
              <a:buChar char="Ø"/>
            </a:pPr>
            <a:r>
              <a:rPr lang="zh-CN" altLang="en-US" dirty="0">
                <a:latin typeface="华文楷体" panose="02010600040101010101" pitchFamily="2" charset="-122"/>
                <a:ea typeface="华文楷体" panose="02010600040101010101" pitchFamily="2" charset="-122"/>
              </a:rPr>
              <a:t>快速反应（</a:t>
            </a:r>
            <a:r>
              <a:rPr lang="en-US" altLang="zh-CN" dirty="0">
                <a:latin typeface="华文楷体" panose="02010600040101010101" pitchFamily="2" charset="-122"/>
                <a:ea typeface="华文楷体" panose="02010600040101010101" pitchFamily="2" charset="-122"/>
              </a:rPr>
              <a:t>Quick Response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QR</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lvl="1">
              <a:buFont typeface="Wingdings" pitchFamily="2" charset="2"/>
              <a:buChar char="Ø"/>
            </a:pPr>
            <a:r>
              <a:rPr lang="en-US" altLang="zh-CN" dirty="0">
                <a:latin typeface="华文楷体" panose="02010600040101010101" pitchFamily="2" charset="-122"/>
                <a:ea typeface="华文楷体" panose="02010600040101010101" pitchFamily="2" charset="-122"/>
              </a:rPr>
              <a:t>……</a:t>
            </a:r>
          </a:p>
          <a:p>
            <a:r>
              <a:rPr lang="zh-CN" altLang="en-US" b="1" dirty="0"/>
              <a:t>供应链管理是一种集成的管理思想和方法</a:t>
            </a:r>
            <a:endParaRPr lang="en-US" altLang="zh-CN" b="1" dirty="0"/>
          </a:p>
          <a:p>
            <a:r>
              <a:rPr lang="zh-CN" altLang="en-US" b="1" dirty="0">
                <a:latin typeface="华文楷体" panose="02010600040101010101" pitchFamily="2" charset="-122"/>
                <a:ea typeface="华文楷体" panose="02010600040101010101" pitchFamily="2" charset="-122"/>
              </a:rPr>
              <a:t>供应链管理</a:t>
            </a:r>
            <a:r>
              <a:rPr lang="zh-CN" altLang="en-US" sz="2400" b="1" dirty="0">
                <a:latin typeface="华文楷体" panose="02010600040101010101" pitchFamily="2" charset="-122"/>
                <a:ea typeface="华文楷体" panose="02010600040101010101" pitchFamily="2" charset="-122"/>
              </a:rPr>
              <a:t>，</a:t>
            </a:r>
            <a:r>
              <a:rPr lang="zh-CN" altLang="zh-CN" sz="2400" dirty="0"/>
              <a:t>就是使以核心企业为中心的供应链运作达到最优化，以最少的成本，令供应链从采购开始，到满足最终顾客的所有过程，包括工作流（</a:t>
            </a:r>
            <a:r>
              <a:rPr lang="en-US" altLang="zh-CN" sz="2400" dirty="0"/>
              <a:t>work flow</a:t>
            </a:r>
            <a:r>
              <a:rPr lang="zh-CN" altLang="zh-CN" sz="2400" dirty="0"/>
              <a:t>）、实物流（</a:t>
            </a:r>
            <a:r>
              <a:rPr lang="en-US" altLang="zh-CN" sz="2400" dirty="0"/>
              <a:t>physical flow</a:t>
            </a:r>
            <a:r>
              <a:rPr lang="zh-CN" altLang="zh-CN" sz="2400" dirty="0"/>
              <a:t>）、资金流（</a:t>
            </a:r>
            <a:r>
              <a:rPr lang="en-US" altLang="zh-CN" sz="2400" dirty="0"/>
              <a:t>funds flow</a:t>
            </a:r>
            <a:r>
              <a:rPr lang="zh-CN" altLang="zh-CN" sz="2400" dirty="0"/>
              <a:t>）和信息流（</a:t>
            </a:r>
            <a:r>
              <a:rPr lang="en-US" altLang="zh-CN" sz="2400" dirty="0"/>
              <a:t>information flow</a:t>
            </a:r>
            <a:r>
              <a:rPr lang="zh-CN" altLang="zh-CN" sz="2400" dirty="0"/>
              <a:t>）等均高效率地操作，把合适的产品、以合理的价格，及时准确地送到消费者手上</a:t>
            </a:r>
            <a:endParaRPr lang="zh-CN" altLang="en-US" sz="1800"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DAC8766E-2BAB-15D8-6C1F-013806432D74}"/>
              </a:ext>
            </a:extLst>
          </p:cNvPr>
          <p:cNvSpPr>
            <a:spLocks noGrp="1"/>
          </p:cNvSpPr>
          <p:nvPr>
            <p:ph type="dt" sz="quarter" idx="10"/>
          </p:nvPr>
        </p:nvSpPr>
        <p:spPr/>
        <p:txBody>
          <a:bodyPr/>
          <a:lstStyle/>
          <a:p>
            <a:pPr>
              <a:defRPr/>
            </a:pPr>
            <a:fld id="{B1D9D012-2BA0-4C97-A0D0-D9978A679571}"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6A7ECA0D-D85B-0CE1-BCF9-FBDAB3C5DD77}"/>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二、供应链产生的必然性</a:t>
            </a:r>
          </a:p>
        </p:txBody>
      </p:sp>
      <p:sp>
        <p:nvSpPr>
          <p:cNvPr id="2" name="圆角矩形 1">
            <a:extLst>
              <a:ext uri="{FF2B5EF4-FFF2-40B4-BE49-F238E27FC236}">
                <a16:creationId xmlns:a16="http://schemas.microsoft.com/office/drawing/2014/main" id="{867FE1B2-F438-AE36-7999-790888966945}"/>
              </a:ext>
            </a:extLst>
          </p:cNvPr>
          <p:cNvSpPr/>
          <p:nvPr/>
        </p:nvSpPr>
        <p:spPr>
          <a:xfrm>
            <a:off x="5638800" y="4221871"/>
            <a:ext cx="4591050" cy="614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三、供应链的核心思想</a:t>
            </a:r>
          </a:p>
        </p:txBody>
      </p:sp>
    </p:spTree>
    <p:extLst>
      <p:ext uri="{BB962C8B-B14F-4D97-AF65-F5344CB8AC3E}">
        <p14:creationId xmlns:p14="http://schemas.microsoft.com/office/powerpoint/2010/main" val="949899882"/>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46A6850-B3FF-EE81-FD7B-EB7C4DCCEEA4}"/>
              </a:ext>
            </a:extLst>
          </p:cNvPr>
          <p:cNvSpPr>
            <a:spLocks noGrp="1"/>
          </p:cNvSpPr>
          <p:nvPr>
            <p:ph type="title"/>
          </p:nvPr>
        </p:nvSpPr>
        <p:spPr>
          <a:xfrm>
            <a:off x="417095" y="141011"/>
            <a:ext cx="8229600" cy="1143000"/>
          </a:xfrm>
        </p:spPr>
        <p:txBody>
          <a:bodyPr/>
          <a:lstStyle/>
          <a:p>
            <a:r>
              <a:rPr lang="zh-CN" altLang="en-US" sz="4000" dirty="0">
                <a:solidFill>
                  <a:srgbClr val="FF0000"/>
                </a:solidFill>
                <a:latin typeface="华文行楷" panose="02010800040101010101" pitchFamily="2" charset="-122"/>
                <a:ea typeface="华文行楷" panose="02010800040101010101" pitchFamily="2" charset="-122"/>
              </a:rPr>
              <a:t>供应链管理的核心理念</a:t>
            </a:r>
          </a:p>
        </p:txBody>
      </p:sp>
      <p:sp>
        <p:nvSpPr>
          <p:cNvPr id="33795" name="内容占位符 2">
            <a:extLst>
              <a:ext uri="{FF2B5EF4-FFF2-40B4-BE49-F238E27FC236}">
                <a16:creationId xmlns:a16="http://schemas.microsoft.com/office/drawing/2014/main" id="{55D0A2C7-E5F4-6715-F9C6-C8D16ED19E67}"/>
              </a:ext>
            </a:extLst>
          </p:cNvPr>
          <p:cNvSpPr>
            <a:spLocks noGrp="1"/>
          </p:cNvSpPr>
          <p:nvPr>
            <p:ph idx="1"/>
          </p:nvPr>
        </p:nvSpPr>
        <p:spPr>
          <a:xfrm>
            <a:off x="1628774" y="2026404"/>
            <a:ext cx="7643813" cy="3949700"/>
          </a:xfrm>
        </p:spPr>
        <p:txBody>
          <a:bodyPr/>
          <a:lstStyle/>
          <a:p>
            <a:pPr>
              <a:lnSpc>
                <a:spcPct val="150000"/>
              </a:lnSpc>
            </a:pPr>
            <a:r>
              <a:rPr lang="zh-CN" altLang="zh-CN" b="1" dirty="0">
                <a:latin typeface="Times New Roman" panose="02020603050405020304" pitchFamily="18" charset="0"/>
                <a:cs typeface="Times New Roman" panose="02020603050405020304" pitchFamily="18" charset="0"/>
              </a:rPr>
              <a:t>整合理念（</a:t>
            </a:r>
            <a:r>
              <a:rPr lang="en-US" altLang="zh-CN" b="1" dirty="0">
                <a:latin typeface="Times New Roman" panose="02020603050405020304" pitchFamily="18" charset="0"/>
                <a:cs typeface="Times New Roman" panose="02020603050405020304" pitchFamily="18" charset="0"/>
              </a:rPr>
              <a:t>Integration</a:t>
            </a:r>
            <a:r>
              <a:rPr lang="zh-CN" altLang="zh-CN" b="1"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合作理念</a:t>
            </a:r>
            <a:r>
              <a:rPr lang="en-US" altLang="zh-CN" b="1" dirty="0">
                <a:latin typeface="Times New Roman" panose="02020603050405020304" pitchFamily="18" charset="0"/>
                <a:cs typeface="Times New Roman" panose="02020603050405020304" pitchFamily="18" charset="0"/>
              </a:rPr>
              <a:t>(Cooperation) </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协调理念</a:t>
            </a:r>
            <a:r>
              <a:rPr lang="en-US" altLang="zh-CN" b="1" dirty="0">
                <a:latin typeface="Times New Roman" panose="02020603050405020304" pitchFamily="18" charset="0"/>
                <a:cs typeface="Times New Roman" panose="02020603050405020304" pitchFamily="18" charset="0"/>
              </a:rPr>
              <a:t>(Coordination) </a:t>
            </a:r>
          </a:p>
          <a:p>
            <a:r>
              <a:rPr lang="zh-CN" altLang="zh-CN" b="1" dirty="0">
                <a:latin typeface="Times New Roman" panose="02020603050405020304" pitchFamily="18" charset="0"/>
                <a:cs typeface="Times New Roman" panose="02020603050405020304" pitchFamily="18" charset="0"/>
              </a:rPr>
              <a:t>分享理念</a:t>
            </a:r>
            <a:r>
              <a:rPr lang="en-US" altLang="zh-CN" b="1" dirty="0">
                <a:latin typeface="Times New Roman" panose="02020603050405020304" pitchFamily="18" charset="0"/>
                <a:cs typeface="Times New Roman" panose="02020603050405020304" pitchFamily="18" charset="0"/>
              </a:rPr>
              <a:t>(Benefit-Sharing) </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B6189525-AE7D-3F8D-66EF-02DCEBBFB7A4}"/>
              </a:ext>
            </a:extLst>
          </p:cNvPr>
          <p:cNvSpPr>
            <a:spLocks noGrp="1"/>
          </p:cNvSpPr>
          <p:nvPr>
            <p:ph type="dt" sz="quarter" idx="10"/>
          </p:nvPr>
        </p:nvSpPr>
        <p:spPr/>
        <p:txBody>
          <a:bodyPr/>
          <a:lstStyle/>
          <a:p>
            <a:pPr>
              <a:defRPr/>
            </a:pPr>
            <a:fld id="{B1D9D012-2BA0-4C97-A0D0-D9978A679571}"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53C22EBD-E9E9-DE44-FED1-CAFBB1CC032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037FCF7-FCAE-1479-5707-3E2FF41E6A38}"/>
              </a:ext>
            </a:extLst>
          </p:cNvPr>
          <p:cNvSpPr>
            <a:spLocks noGrp="1"/>
          </p:cNvSpPr>
          <p:nvPr>
            <p:ph type="sldNum" sz="quarter" idx="4"/>
          </p:nvPr>
        </p:nvSpPr>
        <p:spPr bwMode="auto">
          <a:xfrm>
            <a:off x="1631950" y="6237289"/>
            <a:ext cx="1600200"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FE5D5988-48A4-AB4F-8169-E5694DC18A19}" type="slidenum">
              <a:rPr lang="zh-CN" altLang="en-US">
                <a:solidFill>
                  <a:srgbClr val="898989"/>
                </a:solidFill>
                <a:latin typeface="Calibri" panose="020F0502020204030204" pitchFamily="34" charset="0"/>
              </a:rPr>
              <a:pPr algn="l"/>
              <a:t>19</a:t>
            </a:fld>
            <a:endParaRPr lang="zh-CN" altLang="en-US">
              <a:solidFill>
                <a:srgbClr val="898989"/>
              </a:solidFill>
              <a:latin typeface="Calibri" panose="020F0502020204030204" pitchFamily="34" charset="0"/>
            </a:endParaRPr>
          </a:p>
        </p:txBody>
      </p:sp>
      <p:sp>
        <p:nvSpPr>
          <p:cNvPr id="5" name="矩形 135">
            <a:extLst>
              <a:ext uri="{FF2B5EF4-FFF2-40B4-BE49-F238E27FC236}">
                <a16:creationId xmlns:a16="http://schemas.microsoft.com/office/drawing/2014/main" id="{B15EA42E-6065-2748-BDD7-06E0C16F1A36}"/>
              </a:ext>
            </a:extLst>
          </p:cNvPr>
          <p:cNvSpPr>
            <a:spLocks noChangeArrowheads="1"/>
          </p:cNvSpPr>
          <p:nvPr/>
        </p:nvSpPr>
        <p:spPr bwMode="auto">
          <a:xfrm>
            <a:off x="1539495" y="1720850"/>
            <a:ext cx="8093075" cy="39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0200" indent="3175">
              <a:defRPr>
                <a:solidFill>
                  <a:schemeClr val="tx1"/>
                </a:solidFill>
                <a:latin typeface="Arial" panose="020B0604020202020204" pitchFamily="34" charset="0"/>
                <a:ea typeface="宋体" panose="02010600030101010101" pitchFamily="2" charset="-122"/>
              </a:defRPr>
            </a:lvl1pPr>
            <a:lvl2pPr marL="215900" indent="3175">
              <a:defRPr>
                <a:solidFill>
                  <a:schemeClr val="tx1"/>
                </a:solidFill>
                <a:latin typeface="Arial" panose="020B0604020202020204" pitchFamily="34" charset="0"/>
                <a:ea typeface="宋体" panose="02010600030101010101" pitchFamily="2" charset="-122"/>
              </a:defRPr>
            </a:lvl2pPr>
            <a:lvl3pPr marL="673100" indent="317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dirty="0">
                <a:cs typeface="Arial" panose="020B0604020202020204" pitchFamily="34" charset="0"/>
              </a:rPr>
              <a:t>——</a:t>
            </a:r>
            <a:r>
              <a:rPr lang="zh-CN" altLang="en-US" sz="2400" dirty="0"/>
              <a:t>供应链管理上升到整合思维层次。在这一思维范式里，强调从供应链整体最优寻求企业内外的最佳资源配置</a:t>
            </a:r>
            <a:endParaRPr lang="en-US" altLang="zh-CN" sz="2400" dirty="0"/>
          </a:p>
          <a:p>
            <a:pPr lvl="2">
              <a:lnSpc>
                <a:spcPct val="150000"/>
              </a:lnSpc>
            </a:pPr>
            <a:r>
              <a:rPr lang="zh-CN" altLang="en-US" sz="2400" dirty="0"/>
              <a:t>信息整合（苹果与富士康库存数据）</a:t>
            </a:r>
            <a:endParaRPr lang="en-US" altLang="zh-CN" sz="2400" dirty="0"/>
          </a:p>
          <a:p>
            <a:pPr lvl="2">
              <a:lnSpc>
                <a:spcPct val="150000"/>
              </a:lnSpc>
            </a:pPr>
            <a:r>
              <a:rPr lang="zh-CN" altLang="en-US" sz="2400" dirty="0"/>
              <a:t>协调与资源共享（</a:t>
            </a:r>
            <a:r>
              <a:rPr lang="en-US" altLang="zh-CN" sz="2400" dirty="0"/>
              <a:t>VMI</a:t>
            </a:r>
            <a:r>
              <a:rPr lang="zh-CN" altLang="en-US" sz="2400" dirty="0"/>
              <a:t>模式）</a:t>
            </a:r>
            <a:endParaRPr lang="en-US" altLang="zh-CN" sz="2400" dirty="0"/>
          </a:p>
          <a:p>
            <a:pPr lvl="2">
              <a:lnSpc>
                <a:spcPct val="150000"/>
              </a:lnSpc>
            </a:pPr>
            <a:r>
              <a:rPr lang="zh-CN" altLang="en-US" sz="2400" dirty="0"/>
              <a:t>组织互联</a:t>
            </a:r>
            <a:endParaRPr lang="en-US" altLang="zh-CN" sz="2400" dirty="0"/>
          </a:p>
          <a:p>
            <a:pPr lvl="2">
              <a:lnSpc>
                <a:spcPct val="150000"/>
              </a:lnSpc>
            </a:pPr>
            <a:endParaRPr lang="en-US" altLang="zh-CN" sz="2400" dirty="0"/>
          </a:p>
        </p:txBody>
      </p:sp>
      <p:sp>
        <p:nvSpPr>
          <p:cNvPr id="2" name="矩形 1">
            <a:extLst>
              <a:ext uri="{FF2B5EF4-FFF2-40B4-BE49-F238E27FC236}">
                <a16:creationId xmlns:a16="http://schemas.microsoft.com/office/drawing/2014/main" id="{3AD71EB0-33F0-531D-FA99-485B65760641}"/>
              </a:ext>
            </a:extLst>
          </p:cNvPr>
          <p:cNvSpPr/>
          <p:nvPr/>
        </p:nvSpPr>
        <p:spPr>
          <a:xfrm>
            <a:off x="228600" y="148392"/>
            <a:ext cx="4679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dirty="0">
                <a:solidFill>
                  <a:srgbClr val="FF0000"/>
                </a:solidFill>
                <a:latin typeface="华文行楷" panose="02010800040101010101" pitchFamily="2" charset="-122"/>
                <a:ea typeface="华文行楷" panose="02010800040101010101" pitchFamily="2" charset="-122"/>
              </a:rPr>
              <a:t>整合思维</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(Integration)</a:t>
            </a:r>
          </a:p>
        </p:txBody>
      </p:sp>
      <p:cxnSp>
        <p:nvCxnSpPr>
          <p:cNvPr id="3" name="直线连接符 2">
            <a:extLst>
              <a:ext uri="{FF2B5EF4-FFF2-40B4-BE49-F238E27FC236}">
                <a16:creationId xmlns:a16="http://schemas.microsoft.com/office/drawing/2014/main" id="{C3860303-0B63-3CC6-7618-3979628589B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rgbClr val="C53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二、供应链产生的必然性</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三、供应链诞生的背景</a:t>
            </a:r>
          </a:p>
        </p:txBody>
      </p:sp>
    </p:spTree>
    <p:extLst>
      <p:ext uri="{BB962C8B-B14F-4D97-AF65-F5344CB8AC3E}">
        <p14:creationId xmlns:p14="http://schemas.microsoft.com/office/powerpoint/2010/main" val="3444317836"/>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FC46D53-51F0-0F98-AE45-EB64CFBB07BE}"/>
              </a:ext>
            </a:extLst>
          </p:cNvPr>
          <p:cNvSpPr>
            <a:spLocks noGrp="1" noChangeArrowheads="1"/>
          </p:cNvSpPr>
          <p:nvPr>
            <p:ph type="body" idx="1"/>
          </p:nvPr>
        </p:nvSpPr>
        <p:spPr>
          <a:xfrm>
            <a:off x="1593849" y="1436411"/>
            <a:ext cx="8064500" cy="4608512"/>
          </a:xfrm>
        </p:spPr>
        <p:txBody>
          <a:bodyPr/>
          <a:lstStyle/>
          <a:p>
            <a:pPr eaLnBrk="1" hangingPunct="1">
              <a:lnSpc>
                <a:spcPct val="150000"/>
              </a:lnSpc>
              <a:buClr>
                <a:srgbClr val="FF0000"/>
              </a:buClr>
            </a:pPr>
            <a:r>
              <a:rPr lang="zh-CN" altLang="zh-CN" sz="2400" dirty="0"/>
              <a:t>供应链管理是由“横向一体化”发展而来的，因此在供应链管理的实践中非常强调合作伙伴之间的合作。</a:t>
            </a:r>
            <a:endParaRPr lang="en-US" altLang="zh-CN" sz="2400" dirty="0"/>
          </a:p>
          <a:p>
            <a:pPr eaLnBrk="1" hangingPunct="1">
              <a:lnSpc>
                <a:spcPct val="150000"/>
              </a:lnSpc>
              <a:buClr>
                <a:srgbClr val="FF0000"/>
              </a:buClr>
            </a:pPr>
            <a:r>
              <a:rPr lang="zh-CN" altLang="zh-CN" sz="2400" dirty="0"/>
              <a:t>只有实现了合作伙伴之间的真诚的、战略性的合作，才能共同实现供应链的整体利益最大化。供应链管理的对象一个企业群，其中的每一个企业都有各自的核心业务和核心能力，如何才能将这些企业的能力整合在一起，形成真正的合力，是关系到能否实现供应链整体目标的关键</a:t>
            </a:r>
            <a:endParaRPr lang="en-US" altLang="zh-CN" sz="1800" b="1" dirty="0">
              <a:latin typeface="ArialMT"/>
            </a:endParaRPr>
          </a:p>
        </p:txBody>
      </p:sp>
      <p:sp>
        <p:nvSpPr>
          <p:cNvPr id="19459" name="日期占位符 3">
            <a:extLst>
              <a:ext uri="{FF2B5EF4-FFF2-40B4-BE49-F238E27FC236}">
                <a16:creationId xmlns:a16="http://schemas.microsoft.com/office/drawing/2014/main" id="{91143571-020A-ACF6-AA07-BD31B80C6002}"/>
              </a:ext>
            </a:extLst>
          </p:cNvPr>
          <p:cNvSpPr>
            <a:spLocks noGrp="1"/>
          </p:cNvSpPr>
          <p:nvPr>
            <p:ph type="dt" sz="quarter" idx="10"/>
          </p:nvPr>
        </p:nvSpPr>
        <p:spPr>
          <a:xfrm>
            <a:off x="1631950" y="6308725"/>
            <a:ext cx="1600200" cy="196850"/>
          </a:xfrm>
        </p:spPr>
        <p:txBody>
          <a:bodyPr/>
          <a:lstStyle/>
          <a:p>
            <a:pPr>
              <a:defRPr/>
            </a:pPr>
            <a:fld id="{1470F6F8-352A-469B-A6AE-ED8AAEB726BD}" type="datetime2">
              <a:rPr lang="zh-CN" altLang="en-US" smtClean="0"/>
              <a:pPr>
                <a:defRPr/>
              </a:pPr>
              <a:t>2023年9月14日 Thursday</a:t>
            </a:fld>
            <a:endParaRPr lang="zh-CN" altLang="en-US" dirty="0"/>
          </a:p>
        </p:txBody>
      </p:sp>
      <p:sp>
        <p:nvSpPr>
          <p:cNvPr id="35844" name="灯片编号占位符 4">
            <a:extLst>
              <a:ext uri="{FF2B5EF4-FFF2-40B4-BE49-F238E27FC236}">
                <a16:creationId xmlns:a16="http://schemas.microsoft.com/office/drawing/2014/main" id="{2E13EE7E-769D-BBCA-D7A5-2E64A5E3E1D0}"/>
              </a:ext>
            </a:extLst>
          </p:cNvPr>
          <p:cNvSpPr>
            <a:spLocks noGrp="1"/>
          </p:cNvSpPr>
          <p:nvPr>
            <p:ph type="sldNum" sz="quarter" idx="4"/>
          </p:nvPr>
        </p:nvSpPr>
        <p:spPr bwMode="auto">
          <a:xfrm>
            <a:off x="8850314" y="5759451"/>
            <a:ext cx="1747837" cy="188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48F680-93FE-C341-8F2B-E5C367EBF71A}" type="slidenum">
              <a:rPr lang="zh-CN" altLang="en-US" sz="800">
                <a:solidFill>
                  <a:srgbClr val="898989"/>
                </a:solidFill>
                <a:latin typeface="Calibri" panose="020F0502020204030204" pitchFamily="34" charset="0"/>
              </a:rPr>
              <a:pPr/>
              <a:t>20</a:t>
            </a:fld>
            <a:endParaRPr lang="zh-CN" altLang="en-US" sz="800">
              <a:solidFill>
                <a:srgbClr val="898989"/>
              </a:solidFill>
              <a:latin typeface="Calibri" panose="020F0502020204030204" pitchFamily="34" charset="0"/>
            </a:endParaRPr>
          </a:p>
        </p:txBody>
      </p:sp>
      <p:sp>
        <p:nvSpPr>
          <p:cNvPr id="2" name="矩形 1">
            <a:extLst>
              <a:ext uri="{FF2B5EF4-FFF2-40B4-BE49-F238E27FC236}">
                <a16:creationId xmlns:a16="http://schemas.microsoft.com/office/drawing/2014/main" id="{35172F0D-9AD7-E376-0D4F-2F18DD299CCC}"/>
              </a:ext>
            </a:extLst>
          </p:cNvPr>
          <p:cNvSpPr/>
          <p:nvPr/>
        </p:nvSpPr>
        <p:spPr>
          <a:xfrm>
            <a:off x="421525" y="184150"/>
            <a:ext cx="4287837" cy="769937"/>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FF0000"/>
              </a:buClr>
            </a:pPr>
            <a:r>
              <a:rPr lang="zh-CN" altLang="en-US" sz="3200" dirty="0">
                <a:solidFill>
                  <a:srgbClr val="FF0000"/>
                </a:solidFill>
                <a:latin typeface="华文行楷" panose="02010800040101010101" pitchFamily="2" charset="-122"/>
                <a:ea typeface="华文行楷" panose="02010800040101010101" pitchFamily="2" charset="-122"/>
              </a:rPr>
              <a:t>合作思维</a:t>
            </a:r>
            <a:r>
              <a:rPr lang="en-US" altLang="zh-CN" sz="3200" dirty="0">
                <a:solidFill>
                  <a:srgbClr val="FF0000"/>
                </a:solidFill>
                <a:latin typeface="华文行楷" panose="02010800040101010101" pitchFamily="2" charset="-122"/>
                <a:ea typeface="华文行楷" panose="02010800040101010101" pitchFamily="2" charset="-122"/>
              </a:rPr>
              <a:t>(</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Cooperation)</a:t>
            </a:r>
          </a:p>
        </p:txBody>
      </p:sp>
      <p:cxnSp>
        <p:nvCxnSpPr>
          <p:cNvPr id="3" name="直线连接符 2">
            <a:extLst>
              <a:ext uri="{FF2B5EF4-FFF2-40B4-BE49-F238E27FC236}">
                <a16:creationId xmlns:a16="http://schemas.microsoft.com/office/drawing/2014/main" id="{6A09114B-D709-4D56-3BB2-31561DD4874D}"/>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9D466E1-53C6-9E21-F96A-51DC6E0E18C0}"/>
              </a:ext>
            </a:extLst>
          </p:cNvPr>
          <p:cNvSpPr txBox="1"/>
          <p:nvPr/>
        </p:nvSpPr>
        <p:spPr>
          <a:xfrm>
            <a:off x="654047" y="5675591"/>
            <a:ext cx="6417141" cy="369332"/>
          </a:xfrm>
          <a:prstGeom prst="rect">
            <a:avLst/>
          </a:prstGeom>
          <a:noFill/>
        </p:spPr>
        <p:txBody>
          <a:bodyPr wrap="none" rtlCol="0">
            <a:spAutoFit/>
          </a:bodyPr>
          <a:lstStyle/>
          <a:p>
            <a:r>
              <a:rPr kumimoji="1" lang="zh-CN" altLang="en-US" dirty="0"/>
              <a:t>案例：医院之间的合同，上级医院与下级医院。富士康与苹果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linds(horizontal)">
                                      <p:cBhvr>
                                        <p:cTn id="7" dur="500"/>
                                        <p:tgtEl>
                                          <p:spTgt spid="9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2" dur="500"/>
                                        <p:tgtEl>
                                          <p:spTgt spid="92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67947387-3021-C2BD-E953-258B46E8D8D7}"/>
              </a:ext>
            </a:extLst>
          </p:cNvPr>
          <p:cNvSpPr>
            <a:spLocks noGrp="1"/>
          </p:cNvSpPr>
          <p:nvPr>
            <p:ph type="title"/>
          </p:nvPr>
        </p:nvSpPr>
        <p:spPr>
          <a:xfrm>
            <a:off x="728245" y="416165"/>
            <a:ext cx="8229600" cy="490537"/>
          </a:xfrm>
        </p:spPr>
        <p:txBody>
          <a:bodyPr>
            <a:normAutofit fontScale="90000"/>
          </a:bodyPr>
          <a:lstStyle/>
          <a:p>
            <a:r>
              <a:rPr lang="zh-CN" altLang="en-US" sz="3200">
                <a:solidFill>
                  <a:srgbClr val="FF0000"/>
                </a:solidFill>
                <a:latin typeface="华文行楷" panose="02010800040101010101" pitchFamily="2" charset="-122"/>
                <a:ea typeface="华文行楷" panose="02010800040101010101" pitchFamily="2" charset="-122"/>
              </a:rPr>
              <a:t>协调思维</a:t>
            </a:r>
            <a:r>
              <a:rPr lang="en-US" altLang="zh-CN" sz="3200">
                <a:solidFill>
                  <a:srgbClr val="FF0000"/>
                </a:solidFill>
                <a:latin typeface="华文行楷" panose="02010800040101010101" pitchFamily="2" charset="-122"/>
                <a:ea typeface="华文行楷" panose="02010800040101010101" pitchFamily="2" charset="-122"/>
              </a:rPr>
              <a:t>(</a:t>
            </a:r>
            <a:r>
              <a:rPr lang="en-US" altLang="zh-CN" sz="3200" b="1">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Coordination</a:t>
            </a:r>
            <a:r>
              <a:rPr lang="en-US" altLang="zh-CN" sz="3200">
                <a:solidFill>
                  <a:srgbClr val="FF0000"/>
                </a:solidFill>
                <a:latin typeface="华文行楷" panose="02010800040101010101" pitchFamily="2" charset="-122"/>
                <a:ea typeface="华文行楷" panose="02010800040101010101" pitchFamily="2" charset="-122"/>
              </a:rPr>
              <a:t>)</a:t>
            </a:r>
            <a:endParaRPr lang="zh-CN" altLang="en-US" sz="3200">
              <a:solidFill>
                <a:srgbClr val="FF0000"/>
              </a:solidFill>
              <a:latin typeface="华文行楷" panose="02010800040101010101" pitchFamily="2" charset="-122"/>
              <a:ea typeface="华文行楷" panose="02010800040101010101" pitchFamily="2" charset="-122"/>
            </a:endParaRPr>
          </a:p>
        </p:txBody>
      </p:sp>
      <p:sp>
        <p:nvSpPr>
          <p:cNvPr id="36867" name="内容占位符 2">
            <a:extLst>
              <a:ext uri="{FF2B5EF4-FFF2-40B4-BE49-F238E27FC236}">
                <a16:creationId xmlns:a16="http://schemas.microsoft.com/office/drawing/2014/main" id="{7A744554-EC55-A4F8-6513-9201C6EB44E9}"/>
              </a:ext>
            </a:extLst>
          </p:cNvPr>
          <p:cNvSpPr>
            <a:spLocks noGrp="1"/>
          </p:cNvSpPr>
          <p:nvPr>
            <p:ph idx="1"/>
          </p:nvPr>
        </p:nvSpPr>
        <p:spPr>
          <a:xfrm>
            <a:off x="877824" y="1609724"/>
            <a:ext cx="9601200" cy="4929188"/>
          </a:xfrm>
        </p:spPr>
        <p:txBody>
          <a:bodyPr/>
          <a:lstStyle/>
          <a:p>
            <a:pPr>
              <a:lnSpc>
                <a:spcPct val="150000"/>
              </a:lnSpc>
            </a:pPr>
            <a:r>
              <a:rPr lang="zh-CN" altLang="zh-CN" dirty="0"/>
              <a:t>供应链管理涉及若干个企业在运营中的管理活动，为了实现供应链管理的目标，要求相关企业在运营活动中必须按照计划协调运作，不能各自为政。</a:t>
            </a:r>
            <a:endParaRPr lang="en-US" altLang="zh-CN" dirty="0"/>
          </a:p>
          <a:p>
            <a:pPr>
              <a:lnSpc>
                <a:spcPct val="150000"/>
              </a:lnSpc>
            </a:pPr>
            <a:r>
              <a:rPr lang="zh-CN" altLang="zh-CN" dirty="0"/>
              <a:t>协调运作就是打破传统上的企业各自为政的分散决策方式，通过协调契约的设计，能使合作双方都能够增加收益，同时达到供应链整体利益最大化的目标</a:t>
            </a:r>
            <a:endParaRPr lang="zh-CN" altLang="en-US" dirty="0"/>
          </a:p>
        </p:txBody>
      </p:sp>
      <p:sp>
        <p:nvSpPr>
          <p:cNvPr id="4" name="日期占位符 3">
            <a:extLst>
              <a:ext uri="{FF2B5EF4-FFF2-40B4-BE49-F238E27FC236}">
                <a16:creationId xmlns:a16="http://schemas.microsoft.com/office/drawing/2014/main" id="{5DB179DB-D71F-9054-26F8-F7B7FC9E0324}"/>
              </a:ext>
            </a:extLst>
          </p:cNvPr>
          <p:cNvSpPr>
            <a:spLocks noGrp="1"/>
          </p:cNvSpPr>
          <p:nvPr>
            <p:ph type="dt" sz="quarter" idx="10"/>
          </p:nvPr>
        </p:nvSpPr>
        <p:spPr/>
        <p:txBody>
          <a:bodyPr/>
          <a:lstStyle/>
          <a:p>
            <a:pPr>
              <a:defRPr/>
            </a:pPr>
            <a:fld id="{B58BD8FF-3576-453C-BCAE-EBD3DE1499FA}" type="datetime1">
              <a:rPr lang="zh-CN" altLang="en-US" smtClean="0"/>
              <a:pPr>
                <a:defRPr/>
              </a:pPr>
              <a:t>2023/9/14</a:t>
            </a:fld>
            <a:endParaRPr lang="zh-CN" altLang="en-US"/>
          </a:p>
        </p:txBody>
      </p:sp>
      <p:cxnSp>
        <p:nvCxnSpPr>
          <p:cNvPr id="2" name="直线连接符 1">
            <a:extLst>
              <a:ext uri="{FF2B5EF4-FFF2-40B4-BE49-F238E27FC236}">
                <a16:creationId xmlns:a16="http://schemas.microsoft.com/office/drawing/2014/main" id="{189CDC77-A875-66CB-5F18-BEEFA12A6BBD}"/>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38AA5D0-C20E-6657-3413-E014906302DD}"/>
              </a:ext>
            </a:extLst>
          </p:cNvPr>
          <p:cNvSpPr>
            <a:spLocks noGrp="1"/>
          </p:cNvSpPr>
          <p:nvPr>
            <p:ph type="title"/>
          </p:nvPr>
        </p:nvSpPr>
        <p:spPr>
          <a:xfrm>
            <a:off x="228600" y="408464"/>
            <a:ext cx="8229600" cy="561975"/>
          </a:xfrm>
        </p:spPr>
        <p:txBody>
          <a:bodyPr/>
          <a:lstStyle/>
          <a:p>
            <a:r>
              <a:rPr lang="zh-CN" altLang="en-US" sz="3200" dirty="0">
                <a:solidFill>
                  <a:srgbClr val="FF0000"/>
                </a:solidFill>
                <a:latin typeface="华文行楷" panose="02010800040101010101" pitchFamily="2" charset="-122"/>
                <a:ea typeface="华文行楷" panose="02010800040101010101" pitchFamily="2" charset="-122"/>
              </a:rPr>
              <a:t>分享思维</a:t>
            </a:r>
            <a:r>
              <a:rPr lang="en-US" altLang="zh-CN" sz="3200" dirty="0">
                <a:solidFill>
                  <a:srgbClr val="FF0000"/>
                </a:solidFill>
                <a:latin typeface="华文行楷" panose="02010800040101010101" pitchFamily="2" charset="-122"/>
                <a:ea typeface="华文行楷" panose="02010800040101010101" pitchFamily="2" charset="-122"/>
              </a:rPr>
              <a:t>(</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Benefit-Sharing</a:t>
            </a:r>
            <a:r>
              <a:rPr lang="en-US" altLang="zh-CN" sz="3200" dirty="0">
                <a:solidFill>
                  <a:srgbClr val="FF0000"/>
                </a:solidFill>
                <a:latin typeface="华文行楷" panose="02010800040101010101" pitchFamily="2" charset="-122"/>
                <a:ea typeface="华文行楷" panose="02010800040101010101" pitchFamily="2" charset="-122"/>
              </a:rPr>
              <a:t>)</a:t>
            </a:r>
            <a:endParaRPr lang="zh-CN" altLang="en-US" sz="3200" dirty="0">
              <a:solidFill>
                <a:srgbClr val="FF0000"/>
              </a:solidFill>
              <a:latin typeface="华文行楷" panose="02010800040101010101" pitchFamily="2" charset="-122"/>
              <a:ea typeface="华文行楷" panose="02010800040101010101" pitchFamily="2" charset="-122"/>
            </a:endParaRPr>
          </a:p>
        </p:txBody>
      </p:sp>
      <p:sp>
        <p:nvSpPr>
          <p:cNvPr id="37891" name="内容占位符 2">
            <a:extLst>
              <a:ext uri="{FF2B5EF4-FFF2-40B4-BE49-F238E27FC236}">
                <a16:creationId xmlns:a16="http://schemas.microsoft.com/office/drawing/2014/main" id="{2517FF22-9C09-379C-615E-52FEFBCE9DA5}"/>
              </a:ext>
            </a:extLst>
          </p:cNvPr>
          <p:cNvSpPr>
            <a:spLocks noGrp="1"/>
          </p:cNvSpPr>
          <p:nvPr>
            <p:ph idx="1"/>
          </p:nvPr>
        </p:nvSpPr>
        <p:spPr>
          <a:xfrm>
            <a:off x="1119512" y="1457047"/>
            <a:ext cx="9114338" cy="4525963"/>
          </a:xfrm>
        </p:spPr>
        <p:txBody>
          <a:bodyPr>
            <a:normAutofit lnSpcReduction="10000"/>
          </a:bodyPr>
          <a:lstStyle/>
          <a:p>
            <a:pPr>
              <a:lnSpc>
                <a:spcPct val="150000"/>
              </a:lnSpc>
            </a:pPr>
            <a:r>
              <a:rPr lang="zh-CN" altLang="zh-CN" dirty="0"/>
              <a:t>是否具有供应链管理的核心理念——收益共享，是保证合作伙伴能否真心实意地与核心企业站在一个阵营内的重要条件。</a:t>
            </a:r>
            <a:endParaRPr lang="zh-CN" altLang="en-US" dirty="0"/>
          </a:p>
          <a:p>
            <a:pPr>
              <a:lnSpc>
                <a:spcPct val="150000"/>
              </a:lnSpc>
            </a:pPr>
            <a:r>
              <a:rPr lang="zh-CN" altLang="zh-CN" dirty="0"/>
              <a:t>合作企业之所以愿意在一个供应链体系内共创价值，是因为它们看到这个供应链能够创造更多的收益，但是这些收益必须实行共享，才有可能将供应链的资源整合起来。</a:t>
            </a:r>
            <a:endParaRPr lang="en-US" altLang="zh-CN" dirty="0"/>
          </a:p>
        </p:txBody>
      </p:sp>
      <p:sp>
        <p:nvSpPr>
          <p:cNvPr id="4" name="日期占位符 3">
            <a:extLst>
              <a:ext uri="{FF2B5EF4-FFF2-40B4-BE49-F238E27FC236}">
                <a16:creationId xmlns:a16="http://schemas.microsoft.com/office/drawing/2014/main" id="{5270B2CE-D3CA-33C3-AFF7-65B5EBFD7310}"/>
              </a:ext>
            </a:extLst>
          </p:cNvPr>
          <p:cNvSpPr>
            <a:spLocks noGrp="1"/>
          </p:cNvSpPr>
          <p:nvPr>
            <p:ph type="dt" sz="quarter" idx="10"/>
          </p:nvPr>
        </p:nvSpPr>
        <p:spPr/>
        <p:txBody>
          <a:bodyPr/>
          <a:lstStyle/>
          <a:p>
            <a:pPr>
              <a:defRPr/>
            </a:pPr>
            <a:fld id="{B58BD8FF-3576-453C-BCAE-EBD3DE1499FA}" type="datetime1">
              <a:rPr lang="zh-CN" altLang="en-US" smtClean="0"/>
              <a:pPr>
                <a:defRPr/>
              </a:pPr>
              <a:t>2023/9/14</a:t>
            </a:fld>
            <a:endParaRPr lang="zh-CN" altLang="en-US"/>
          </a:p>
        </p:txBody>
      </p:sp>
      <p:cxnSp>
        <p:nvCxnSpPr>
          <p:cNvPr id="2" name="直线连接符 1">
            <a:extLst>
              <a:ext uri="{FF2B5EF4-FFF2-40B4-BE49-F238E27FC236}">
                <a16:creationId xmlns:a16="http://schemas.microsoft.com/office/drawing/2014/main" id="{5BEB2492-12B1-DD29-E8EC-2DAA55DFACA7}"/>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3838FC1-3EAB-BCDD-F244-C053C8B1E23D}"/>
              </a:ext>
            </a:extLst>
          </p:cNvPr>
          <p:cNvSpPr>
            <a:spLocks noGrp="1"/>
          </p:cNvSpPr>
          <p:nvPr>
            <p:ph type="dt" sz="quarter" idx="10"/>
          </p:nvPr>
        </p:nvSpPr>
        <p:spPr/>
        <p:txBody>
          <a:bodyPr/>
          <a:lstStyle/>
          <a:p>
            <a:pPr>
              <a:defRPr/>
            </a:pPr>
            <a:fld id="{60BBA57F-801F-45CD-83B2-FC9F20F79AAD}" type="datetime1">
              <a:rPr lang="zh-CN" altLang="en-US" smtClean="0"/>
              <a:pPr>
                <a:defRPr/>
              </a:pPr>
              <a:t>2023/9/14</a:t>
            </a:fld>
            <a:endParaRPr lang="zh-CN" altLang="en-US"/>
          </a:p>
        </p:txBody>
      </p:sp>
      <p:sp>
        <p:nvSpPr>
          <p:cNvPr id="38915" name="标题 1">
            <a:extLst>
              <a:ext uri="{FF2B5EF4-FFF2-40B4-BE49-F238E27FC236}">
                <a16:creationId xmlns:a16="http://schemas.microsoft.com/office/drawing/2014/main" id="{FF86AF29-1A45-39DD-2404-4C8732DBF76D}"/>
              </a:ext>
            </a:extLst>
          </p:cNvPr>
          <p:cNvSpPr txBox="1">
            <a:spLocks/>
          </p:cNvSpPr>
          <p:nvPr/>
        </p:nvSpPr>
        <p:spPr bwMode="auto">
          <a:xfrm>
            <a:off x="1558925" y="-100013"/>
            <a:ext cx="8229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600">
                <a:solidFill>
                  <a:srgbClr val="FF0000"/>
                </a:solidFill>
                <a:latin typeface="华文行楷" panose="02010800040101010101" pitchFamily="2" charset="-122"/>
                <a:ea typeface="华文行楷" panose="02010800040101010101" pitchFamily="2" charset="-122"/>
              </a:rPr>
              <a:t>第五节   </a:t>
            </a:r>
            <a:r>
              <a:rPr lang="zh-CN" altLang="zh-CN" sz="3600">
                <a:solidFill>
                  <a:srgbClr val="FF0000"/>
                </a:solidFill>
                <a:latin typeface="华文行楷" panose="02010800040101010101" pitchFamily="2" charset="-122"/>
                <a:ea typeface="华文行楷" panose="02010800040101010101" pitchFamily="2" charset="-122"/>
              </a:rPr>
              <a:t>供应链管理模式双向发展趋势</a:t>
            </a:r>
            <a:br>
              <a:rPr lang="en-US" altLang="zh-CN" sz="3600">
                <a:solidFill>
                  <a:srgbClr val="FF0000"/>
                </a:solidFill>
                <a:latin typeface="华文行楷" panose="02010800040101010101" pitchFamily="2" charset="-122"/>
                <a:ea typeface="华文行楷" panose="02010800040101010101" pitchFamily="2" charset="-122"/>
              </a:rPr>
            </a:br>
            <a:r>
              <a:rPr lang="zh-CN" altLang="zh-CN" sz="3600">
                <a:solidFill>
                  <a:srgbClr val="FF0000"/>
                </a:solidFill>
                <a:latin typeface="华文行楷" panose="02010800040101010101" pitchFamily="2" charset="-122"/>
                <a:ea typeface="华文行楷" panose="02010800040101010101" pitchFamily="2" charset="-122"/>
              </a:rPr>
              <a:t>——宏观战略层和行业细分发展</a:t>
            </a:r>
            <a:endParaRPr lang="zh-CN" altLang="en-US" sz="3600">
              <a:solidFill>
                <a:srgbClr val="FF0000"/>
              </a:solidFill>
              <a:latin typeface="华文行楷" panose="02010800040101010101" pitchFamily="2" charset="-122"/>
              <a:ea typeface="华文行楷" panose="02010800040101010101" pitchFamily="2" charset="-122"/>
            </a:endParaRPr>
          </a:p>
        </p:txBody>
      </p:sp>
      <p:sp>
        <p:nvSpPr>
          <p:cNvPr id="6" name="内容占位符 5">
            <a:extLst>
              <a:ext uri="{FF2B5EF4-FFF2-40B4-BE49-F238E27FC236}">
                <a16:creationId xmlns:a16="http://schemas.microsoft.com/office/drawing/2014/main" id="{1BE9AB89-D954-161E-C3E4-6B7017984830}"/>
              </a:ext>
            </a:extLst>
          </p:cNvPr>
          <p:cNvSpPr>
            <a:spLocks noGrp="1"/>
          </p:cNvSpPr>
          <p:nvPr>
            <p:ph idx="1"/>
          </p:nvPr>
        </p:nvSpPr>
        <p:spPr>
          <a:xfrm>
            <a:off x="2495551" y="1916113"/>
            <a:ext cx="7129463" cy="3041650"/>
          </a:xfrm>
        </p:spPr>
        <p:txBody>
          <a:bodyPr>
            <a:spAutoFit/>
          </a:bodyPr>
          <a:lstStyle/>
          <a:p>
            <a:pPr>
              <a:lnSpc>
                <a:spcPct val="150000"/>
              </a:lnSpc>
            </a:pPr>
            <a:r>
              <a:rPr lang="zh-CN" altLang="zh-CN" b="1" dirty="0">
                <a:latin typeface="宋体" panose="02010600030101010101" pitchFamily="2" charset="-122"/>
              </a:rPr>
              <a:t>对供应链体系的再认识</a:t>
            </a:r>
            <a:endParaRPr lang="en-US" altLang="zh-CN" b="1" dirty="0">
              <a:latin typeface="宋体" panose="02010600030101010101" pitchFamily="2" charset="-122"/>
            </a:endParaRPr>
          </a:p>
          <a:p>
            <a:pPr>
              <a:lnSpc>
                <a:spcPct val="150000"/>
              </a:lnSpc>
            </a:pPr>
            <a:r>
              <a:rPr lang="zh-CN" altLang="zh-CN" b="1" dirty="0">
                <a:latin typeface="宋体" panose="02010600030101010101" pitchFamily="2" charset="-122"/>
              </a:rPr>
              <a:t>供应链体系构成示意图</a:t>
            </a:r>
            <a:endParaRPr lang="en-US" altLang="zh-CN" b="1" dirty="0">
              <a:latin typeface="宋体" panose="02010600030101010101" pitchFamily="2" charset="-122"/>
            </a:endParaRPr>
          </a:p>
          <a:p>
            <a:pPr>
              <a:lnSpc>
                <a:spcPct val="150000"/>
              </a:lnSpc>
            </a:pPr>
            <a:r>
              <a:rPr lang="zh-CN" altLang="zh-CN" b="1" dirty="0">
                <a:latin typeface="宋体" panose="02010600030101010101" pitchFamily="2" charset="-122"/>
              </a:rPr>
              <a:t>供应链——国家竞争力视角</a:t>
            </a:r>
            <a:endParaRPr lang="en-US" altLang="zh-CN" b="1" dirty="0">
              <a:latin typeface="宋体" panose="02010600030101010101" pitchFamily="2" charset="-122"/>
            </a:endParaRPr>
          </a:p>
          <a:p>
            <a:pPr>
              <a:lnSpc>
                <a:spcPct val="150000"/>
              </a:lnSpc>
            </a:pPr>
            <a:r>
              <a:rPr lang="zh-CN" altLang="zh-CN" b="1" dirty="0">
                <a:latin typeface="宋体" panose="02010600030101010101" pitchFamily="2" charset="-122"/>
              </a:rPr>
              <a:t>供应链管理向行业细分发展</a:t>
            </a:r>
            <a:endParaRPr lang="zh-CN" altLang="en-US" b="1" dirty="0">
              <a:latin typeface="宋体" panose="02010600030101010101" pitchFamily="2" charset="-122"/>
            </a:endParaRPr>
          </a:p>
        </p:txBody>
      </p:sp>
      <p:cxnSp>
        <p:nvCxnSpPr>
          <p:cNvPr id="2" name="直线连接符 1">
            <a:extLst>
              <a:ext uri="{FF2B5EF4-FFF2-40B4-BE49-F238E27FC236}">
                <a16:creationId xmlns:a16="http://schemas.microsoft.com/office/drawing/2014/main" id="{671258BE-CBE6-75A0-AB64-3B84598382BD}"/>
              </a:ext>
            </a:extLst>
          </p:cNvPr>
          <p:cNvCxnSpPr>
            <a:cxnSpLocks/>
          </p:cNvCxnSpPr>
          <p:nvPr/>
        </p:nvCxnSpPr>
        <p:spPr>
          <a:xfrm>
            <a:off x="188913" y="1613096"/>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3CD0ADC6-3089-C6E9-006E-A37C33B4694D}"/>
              </a:ext>
            </a:extLst>
          </p:cNvPr>
          <p:cNvSpPr>
            <a:spLocks noGrp="1"/>
          </p:cNvSpPr>
          <p:nvPr>
            <p:ph type="title"/>
          </p:nvPr>
        </p:nvSpPr>
        <p:spPr>
          <a:xfrm>
            <a:off x="1981200" y="281704"/>
            <a:ext cx="8229600" cy="547842"/>
          </a:xfrm>
        </p:spPr>
        <p:txBody>
          <a:bodyPr>
            <a:spAutoFit/>
          </a:bodyPr>
          <a:lstStyle/>
          <a:p>
            <a:r>
              <a:rPr lang="zh-CN" altLang="zh-CN" sz="3200">
                <a:solidFill>
                  <a:srgbClr val="FF0000"/>
                </a:solidFill>
                <a:latin typeface="华文行楷" panose="02010800040101010101" pitchFamily="2" charset="-122"/>
                <a:ea typeface="华文行楷" panose="02010800040101010101" pitchFamily="2" charset="-122"/>
              </a:rPr>
              <a:t>供应链体系构成示意图</a:t>
            </a:r>
            <a:endParaRPr lang="zh-CN" altLang="en-US" sz="3200">
              <a:solidFill>
                <a:srgbClr val="FF0000"/>
              </a:solidFill>
              <a:latin typeface="华文行楷" panose="02010800040101010101" pitchFamily="2" charset="-122"/>
              <a:ea typeface="华文行楷" panose="02010800040101010101" pitchFamily="2" charset="-122"/>
            </a:endParaRPr>
          </a:p>
        </p:txBody>
      </p:sp>
      <p:sp>
        <p:nvSpPr>
          <p:cNvPr id="4" name="日期占位符 3">
            <a:extLst>
              <a:ext uri="{FF2B5EF4-FFF2-40B4-BE49-F238E27FC236}">
                <a16:creationId xmlns:a16="http://schemas.microsoft.com/office/drawing/2014/main" id="{3FB69DC9-6DEB-1338-C17F-1E8BC0A4339F}"/>
              </a:ext>
            </a:extLst>
          </p:cNvPr>
          <p:cNvSpPr>
            <a:spLocks noGrp="1"/>
          </p:cNvSpPr>
          <p:nvPr>
            <p:ph type="dt" sz="quarter" idx="10"/>
          </p:nvPr>
        </p:nvSpPr>
        <p:spPr/>
        <p:txBody>
          <a:bodyPr/>
          <a:lstStyle/>
          <a:p>
            <a:pPr>
              <a:defRPr/>
            </a:pPr>
            <a:fld id="{FAACDDBB-7925-43BD-B778-9E92F65EFDD6}" type="datetime1">
              <a:rPr lang="zh-CN" altLang="en-US" smtClean="0"/>
              <a:pPr>
                <a:defRPr/>
              </a:pPr>
              <a:t>2023/9/14</a:t>
            </a:fld>
            <a:endParaRPr lang="zh-CN" altLang="en-US"/>
          </a:p>
        </p:txBody>
      </p:sp>
      <p:pic>
        <p:nvPicPr>
          <p:cNvPr id="40964" name="图片 4">
            <a:extLst>
              <a:ext uri="{FF2B5EF4-FFF2-40B4-BE49-F238E27FC236}">
                <a16:creationId xmlns:a16="http://schemas.microsoft.com/office/drawing/2014/main" id="{C800E1BD-BF4D-D09F-29EF-3A0C7DB425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196975"/>
            <a:ext cx="67691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直线连接符 1">
            <a:extLst>
              <a:ext uri="{FF2B5EF4-FFF2-40B4-BE49-F238E27FC236}">
                <a16:creationId xmlns:a16="http://schemas.microsoft.com/office/drawing/2014/main" id="{65C9A41E-690D-9993-E0ED-42D0787DE08A}"/>
              </a:ext>
            </a:extLst>
          </p:cNvPr>
          <p:cNvCxnSpPr>
            <a:cxnSpLocks/>
          </p:cNvCxnSpPr>
          <p:nvPr/>
        </p:nvCxnSpPr>
        <p:spPr>
          <a:xfrm>
            <a:off x="152819" y="1047612"/>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A60FBFE3-A8D6-4489-46DF-5402EC6345F6}"/>
              </a:ext>
            </a:extLst>
          </p:cNvPr>
          <p:cNvSpPr>
            <a:spLocks noGrp="1"/>
          </p:cNvSpPr>
          <p:nvPr>
            <p:ph idx="1"/>
          </p:nvPr>
        </p:nvSpPr>
        <p:spPr>
          <a:xfrm>
            <a:off x="1976438" y="260351"/>
            <a:ext cx="8229600" cy="720725"/>
          </a:xfrm>
        </p:spPr>
        <p:txBody>
          <a:bodyPr/>
          <a:lstStyle/>
          <a:p>
            <a:r>
              <a:rPr lang="zh-CN" altLang="zh-CN" b="1"/>
              <a:t>供应链管理服务的业务模式</a:t>
            </a:r>
            <a:endParaRPr lang="zh-CN" altLang="en-US" b="1"/>
          </a:p>
          <a:p>
            <a:endParaRPr lang="zh-CN" altLang="en-US" b="1"/>
          </a:p>
        </p:txBody>
      </p:sp>
      <p:sp>
        <p:nvSpPr>
          <p:cNvPr id="4" name="日期占位符 3">
            <a:extLst>
              <a:ext uri="{FF2B5EF4-FFF2-40B4-BE49-F238E27FC236}">
                <a16:creationId xmlns:a16="http://schemas.microsoft.com/office/drawing/2014/main" id="{316AF2BB-96A5-9B78-1103-C4F6B7CCF0A1}"/>
              </a:ext>
            </a:extLst>
          </p:cNvPr>
          <p:cNvSpPr>
            <a:spLocks noGrp="1"/>
          </p:cNvSpPr>
          <p:nvPr>
            <p:ph type="dt" sz="quarter" idx="10"/>
          </p:nvPr>
        </p:nvSpPr>
        <p:spPr>
          <a:xfrm>
            <a:off x="2070100" y="6308726"/>
            <a:ext cx="2133600" cy="365125"/>
          </a:xfrm>
        </p:spPr>
        <p:txBody>
          <a:bodyPr/>
          <a:lstStyle/>
          <a:p>
            <a:pPr>
              <a:defRPr/>
            </a:pPr>
            <a:fld id="{FAACDDBB-7925-43BD-B778-9E92F65EFDD6}" type="datetime1">
              <a:rPr lang="zh-CN" altLang="en-US" smtClean="0"/>
              <a:pPr>
                <a:defRPr/>
              </a:pPr>
              <a:t>2023/9/14</a:t>
            </a:fld>
            <a:endParaRPr lang="zh-CN" altLang="en-US"/>
          </a:p>
        </p:txBody>
      </p:sp>
      <p:grpSp>
        <p:nvGrpSpPr>
          <p:cNvPr id="44036" name="组合 4">
            <a:extLst>
              <a:ext uri="{FF2B5EF4-FFF2-40B4-BE49-F238E27FC236}">
                <a16:creationId xmlns:a16="http://schemas.microsoft.com/office/drawing/2014/main" id="{93817D9C-6AE7-FFAD-4694-EBA58FA9A680}"/>
              </a:ext>
            </a:extLst>
          </p:cNvPr>
          <p:cNvGrpSpPr>
            <a:grpSpLocks/>
          </p:cNvGrpSpPr>
          <p:nvPr/>
        </p:nvGrpSpPr>
        <p:grpSpPr bwMode="auto">
          <a:xfrm>
            <a:off x="1992313" y="1268413"/>
            <a:ext cx="8280400" cy="4176712"/>
            <a:chOff x="0" y="0"/>
            <a:chExt cx="5299402" cy="2794001"/>
          </a:xfrm>
        </p:grpSpPr>
        <p:sp>
          <p:nvSpPr>
            <p:cNvPr id="44037" name="文本框 2">
              <a:extLst>
                <a:ext uri="{FF2B5EF4-FFF2-40B4-BE49-F238E27FC236}">
                  <a16:creationId xmlns:a16="http://schemas.microsoft.com/office/drawing/2014/main" id="{61056E16-1F14-7D93-D3DA-A969C6F94F69}"/>
                </a:ext>
              </a:extLst>
            </p:cNvPr>
            <p:cNvSpPr txBox="1">
              <a:spLocks noChangeArrowheads="1"/>
            </p:cNvSpPr>
            <p:nvPr/>
          </p:nvSpPr>
          <p:spPr bwMode="auto">
            <a:xfrm>
              <a:off x="2079625" y="0"/>
              <a:ext cx="860424" cy="226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核心企业</a:t>
              </a:r>
              <a:endParaRPr lang="zh-CN" altLang="zh-CN" sz="2000" b="1">
                <a:latin typeface="宋体" panose="02010600030101010101" pitchFamily="2" charset="-122"/>
              </a:endParaRPr>
            </a:p>
          </p:txBody>
        </p:sp>
        <p:sp>
          <p:nvSpPr>
            <p:cNvPr id="44038" name="文本框 2">
              <a:extLst>
                <a:ext uri="{FF2B5EF4-FFF2-40B4-BE49-F238E27FC236}">
                  <a16:creationId xmlns:a16="http://schemas.microsoft.com/office/drawing/2014/main" id="{446B5A9D-140D-62D7-1E2C-C52C342324D6}"/>
                </a:ext>
              </a:extLst>
            </p:cNvPr>
            <p:cNvSpPr txBox="1">
              <a:spLocks noChangeArrowheads="1"/>
            </p:cNvSpPr>
            <p:nvPr/>
          </p:nvSpPr>
          <p:spPr bwMode="auto">
            <a:xfrm>
              <a:off x="984250" y="571500"/>
              <a:ext cx="882544" cy="226488"/>
            </a:xfrm>
            <a:prstGeom prst="rect">
              <a:avLst/>
            </a:prstGeom>
            <a:solidFill>
              <a:srgbClr val="FFFFFF"/>
            </a:solidFill>
            <a:ln w="9525">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采购</a:t>
              </a:r>
              <a:r>
                <a:rPr lang="en-US" altLang="zh-CN" sz="1600" b="1">
                  <a:latin typeface="宋体" panose="02010600030101010101" pitchFamily="2" charset="-122"/>
                </a:rPr>
                <a:t>/</a:t>
              </a:r>
              <a:r>
                <a:rPr lang="zh-CN" altLang="zh-CN" sz="1600" b="1">
                  <a:latin typeface="宋体" panose="02010600030101010101" pitchFamily="2" charset="-122"/>
                </a:rPr>
                <a:t>供应</a:t>
              </a:r>
              <a:endParaRPr lang="zh-CN" altLang="zh-CN" sz="2000" b="1">
                <a:latin typeface="宋体" panose="02010600030101010101" pitchFamily="2" charset="-122"/>
              </a:endParaRPr>
            </a:p>
          </p:txBody>
        </p:sp>
        <p:sp>
          <p:nvSpPr>
            <p:cNvPr id="44039" name="文本框 2">
              <a:extLst>
                <a:ext uri="{FF2B5EF4-FFF2-40B4-BE49-F238E27FC236}">
                  <a16:creationId xmlns:a16="http://schemas.microsoft.com/office/drawing/2014/main" id="{2B7C98E1-8C7D-67E9-AD89-732E40D54259}"/>
                </a:ext>
              </a:extLst>
            </p:cNvPr>
            <p:cNvSpPr txBox="1">
              <a:spLocks noChangeArrowheads="1"/>
            </p:cNvSpPr>
            <p:nvPr/>
          </p:nvSpPr>
          <p:spPr bwMode="auto">
            <a:xfrm>
              <a:off x="2879725" y="577850"/>
              <a:ext cx="539685" cy="2825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生产</a:t>
              </a:r>
              <a:endParaRPr lang="zh-CN" altLang="zh-CN" sz="2000" b="1">
                <a:latin typeface="宋体" panose="02010600030101010101" pitchFamily="2" charset="-122"/>
              </a:endParaRPr>
            </a:p>
          </p:txBody>
        </p:sp>
        <p:sp>
          <p:nvSpPr>
            <p:cNvPr id="9" name="箭头: 右 944">
              <a:extLst>
                <a:ext uri="{FF2B5EF4-FFF2-40B4-BE49-F238E27FC236}">
                  <a16:creationId xmlns:a16="http://schemas.microsoft.com/office/drawing/2014/main" id="{53063595-792C-6C1D-1044-9B98ED55132E}"/>
                </a:ext>
              </a:extLst>
            </p:cNvPr>
            <p:cNvSpPr/>
            <p:nvPr/>
          </p:nvSpPr>
          <p:spPr>
            <a:xfrm>
              <a:off x="641089" y="199647"/>
              <a:ext cx="3933912" cy="873988"/>
            </a:xfrm>
            <a:prstGeom prst="rightArrow">
              <a:avLst>
                <a:gd name="adj1" fmla="val 69118"/>
                <a:gd name="adj2" fmla="val 5000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b="1"/>
            </a:p>
          </p:txBody>
        </p:sp>
        <p:sp>
          <p:nvSpPr>
            <p:cNvPr id="44041" name="文本框 2">
              <a:extLst>
                <a:ext uri="{FF2B5EF4-FFF2-40B4-BE49-F238E27FC236}">
                  <a16:creationId xmlns:a16="http://schemas.microsoft.com/office/drawing/2014/main" id="{AB7F74D5-858D-8A53-65DE-025465282880}"/>
                </a:ext>
              </a:extLst>
            </p:cNvPr>
            <p:cNvSpPr txBox="1">
              <a:spLocks noChangeArrowheads="1"/>
            </p:cNvSpPr>
            <p:nvPr/>
          </p:nvSpPr>
          <p:spPr bwMode="auto">
            <a:xfrm>
              <a:off x="4597400" y="457200"/>
              <a:ext cx="539685" cy="226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用户</a:t>
              </a:r>
              <a:endParaRPr lang="zh-CN" altLang="zh-CN" sz="2000" b="1">
                <a:latin typeface="宋体" panose="02010600030101010101" pitchFamily="2" charset="-122"/>
              </a:endParaRPr>
            </a:p>
          </p:txBody>
        </p:sp>
        <p:sp>
          <p:nvSpPr>
            <p:cNvPr id="44042" name="文本框 2">
              <a:extLst>
                <a:ext uri="{FF2B5EF4-FFF2-40B4-BE49-F238E27FC236}">
                  <a16:creationId xmlns:a16="http://schemas.microsoft.com/office/drawing/2014/main" id="{1655D742-A5BA-3839-832C-CFF0260C3480}"/>
                </a:ext>
              </a:extLst>
            </p:cNvPr>
            <p:cNvSpPr txBox="1">
              <a:spLocks noChangeArrowheads="1"/>
            </p:cNvSpPr>
            <p:nvPr/>
          </p:nvSpPr>
          <p:spPr bwMode="auto">
            <a:xfrm>
              <a:off x="28575" y="482600"/>
              <a:ext cx="603177" cy="2264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供应商</a:t>
              </a:r>
              <a:endParaRPr lang="zh-CN" altLang="zh-CN" sz="2000" b="1">
                <a:latin typeface="宋体" panose="02010600030101010101" pitchFamily="2" charset="-122"/>
              </a:endParaRPr>
            </a:p>
          </p:txBody>
        </p:sp>
        <p:sp>
          <p:nvSpPr>
            <p:cNvPr id="44043" name="文本框 2">
              <a:extLst>
                <a:ext uri="{FF2B5EF4-FFF2-40B4-BE49-F238E27FC236}">
                  <a16:creationId xmlns:a16="http://schemas.microsoft.com/office/drawing/2014/main" id="{748801B8-CA03-EED1-3530-7AB3618E00AC}"/>
                </a:ext>
              </a:extLst>
            </p:cNvPr>
            <p:cNvSpPr txBox="1">
              <a:spLocks noChangeArrowheads="1"/>
            </p:cNvSpPr>
            <p:nvPr/>
          </p:nvSpPr>
          <p:spPr bwMode="auto">
            <a:xfrm>
              <a:off x="3657600" y="577850"/>
              <a:ext cx="539685" cy="28575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交付</a:t>
              </a:r>
              <a:endParaRPr lang="zh-CN" altLang="zh-CN" sz="2000" b="1">
                <a:latin typeface="宋体" panose="02010600030101010101" pitchFamily="2" charset="-122"/>
              </a:endParaRPr>
            </a:p>
          </p:txBody>
        </p:sp>
        <p:sp>
          <p:nvSpPr>
            <p:cNvPr id="44044" name="文本框 2">
              <a:extLst>
                <a:ext uri="{FF2B5EF4-FFF2-40B4-BE49-F238E27FC236}">
                  <a16:creationId xmlns:a16="http://schemas.microsoft.com/office/drawing/2014/main" id="{D4E293BD-A111-D399-5FD9-D5726EADF5D4}"/>
                </a:ext>
              </a:extLst>
            </p:cNvPr>
            <p:cNvSpPr txBox="1">
              <a:spLocks noChangeArrowheads="1"/>
            </p:cNvSpPr>
            <p:nvPr/>
          </p:nvSpPr>
          <p:spPr bwMode="auto">
            <a:xfrm>
              <a:off x="2089150" y="565150"/>
              <a:ext cx="539685" cy="226488"/>
            </a:xfrm>
            <a:prstGeom prst="rect">
              <a:avLst/>
            </a:prstGeom>
            <a:solidFill>
              <a:srgbClr val="FFFFFF"/>
            </a:solidFill>
            <a:ln w="9525">
              <a:solidFill>
                <a:srgbClr val="00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研发</a:t>
              </a:r>
              <a:endParaRPr lang="zh-CN" altLang="zh-CN" sz="2000" b="1">
                <a:latin typeface="宋体" panose="02010600030101010101" pitchFamily="2" charset="-122"/>
              </a:endParaRPr>
            </a:p>
          </p:txBody>
        </p:sp>
        <p:sp>
          <p:nvSpPr>
            <p:cNvPr id="44045" name="文本框 2">
              <a:extLst>
                <a:ext uri="{FF2B5EF4-FFF2-40B4-BE49-F238E27FC236}">
                  <a16:creationId xmlns:a16="http://schemas.microsoft.com/office/drawing/2014/main" id="{93CC3CB2-3F98-4110-90AE-8221126B6529}"/>
                </a:ext>
              </a:extLst>
            </p:cNvPr>
            <p:cNvSpPr txBox="1">
              <a:spLocks noChangeArrowheads="1"/>
            </p:cNvSpPr>
            <p:nvPr/>
          </p:nvSpPr>
          <p:spPr bwMode="auto">
            <a:xfrm>
              <a:off x="2009775" y="317500"/>
              <a:ext cx="131429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供应链主体业务</a:t>
              </a:r>
              <a:endParaRPr lang="zh-CN" altLang="zh-CN" sz="2000" b="1">
                <a:latin typeface="宋体" panose="02010600030101010101" pitchFamily="2" charset="-122"/>
              </a:endParaRPr>
            </a:p>
          </p:txBody>
        </p:sp>
        <p:sp>
          <p:nvSpPr>
            <p:cNvPr id="15" name="矩形 14">
              <a:extLst>
                <a:ext uri="{FF2B5EF4-FFF2-40B4-BE49-F238E27FC236}">
                  <a16:creationId xmlns:a16="http://schemas.microsoft.com/office/drawing/2014/main" id="{6301C031-C5E9-82A9-E550-1C27C79D24BA}"/>
                </a:ext>
              </a:extLst>
            </p:cNvPr>
            <p:cNvSpPr/>
            <p:nvPr/>
          </p:nvSpPr>
          <p:spPr>
            <a:xfrm>
              <a:off x="555746" y="0"/>
              <a:ext cx="4117806" cy="10768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b="1"/>
            </a:p>
          </p:txBody>
        </p:sp>
        <p:sp>
          <p:nvSpPr>
            <p:cNvPr id="16" name="椭圆 15">
              <a:extLst>
                <a:ext uri="{FF2B5EF4-FFF2-40B4-BE49-F238E27FC236}">
                  <a16:creationId xmlns:a16="http://schemas.microsoft.com/office/drawing/2014/main" id="{A0387D5E-1555-52F1-FFE8-79DBC4CB605F}"/>
                </a:ext>
              </a:extLst>
            </p:cNvPr>
            <p:cNvSpPr/>
            <p:nvPr/>
          </p:nvSpPr>
          <p:spPr>
            <a:xfrm>
              <a:off x="0" y="400356"/>
              <a:ext cx="733545" cy="45345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b="1"/>
            </a:p>
          </p:txBody>
        </p:sp>
        <p:sp>
          <p:nvSpPr>
            <p:cNvPr id="17" name="椭圆 16">
              <a:extLst>
                <a:ext uri="{FF2B5EF4-FFF2-40B4-BE49-F238E27FC236}">
                  <a16:creationId xmlns:a16="http://schemas.microsoft.com/office/drawing/2014/main" id="{31F1461C-F01B-704A-1112-4C2C3AA54583}"/>
                </a:ext>
              </a:extLst>
            </p:cNvPr>
            <p:cNvSpPr/>
            <p:nvPr/>
          </p:nvSpPr>
          <p:spPr>
            <a:xfrm>
              <a:off x="4403299" y="390799"/>
              <a:ext cx="733545" cy="45345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b="1"/>
            </a:p>
          </p:txBody>
        </p:sp>
        <p:sp>
          <p:nvSpPr>
            <p:cNvPr id="18" name="箭头: 上 578">
              <a:extLst>
                <a:ext uri="{FF2B5EF4-FFF2-40B4-BE49-F238E27FC236}">
                  <a16:creationId xmlns:a16="http://schemas.microsoft.com/office/drawing/2014/main" id="{DD6965BF-BB0F-EE1E-C5D1-D2CD85B73136}"/>
                </a:ext>
              </a:extLst>
            </p:cNvPr>
            <p:cNvSpPr/>
            <p:nvPr/>
          </p:nvSpPr>
          <p:spPr>
            <a:xfrm>
              <a:off x="2378431" y="1076821"/>
              <a:ext cx="313941" cy="244249"/>
            </a:xfrm>
            <a:prstGeom prst="upArrow">
              <a:avLst/>
            </a:prstGeom>
            <a:solidFill>
              <a:schemeClr val="bg1"/>
            </a:solidFill>
            <a:ln w="9525"/>
          </p:spPr>
          <p:style>
            <a:lnRef idx="2">
              <a:schemeClr val="dk1"/>
            </a:lnRef>
            <a:fillRef idx="1">
              <a:schemeClr val="lt1"/>
            </a:fillRef>
            <a:effectRef idx="0">
              <a:schemeClr val="dk1"/>
            </a:effectRef>
            <a:fontRef idx="minor">
              <a:schemeClr val="dk1"/>
            </a:fontRef>
          </p:style>
          <p:txBody>
            <a:bodyPr anchor="ctr"/>
            <a:lstStyle/>
            <a:p>
              <a:pPr>
                <a:defRPr/>
              </a:pPr>
              <a:endParaRPr lang="zh-CN" altLang="en-US" sz="3200" b="1"/>
            </a:p>
          </p:txBody>
        </p:sp>
        <p:grpSp>
          <p:nvGrpSpPr>
            <p:cNvPr id="44050" name="组合 18">
              <a:extLst>
                <a:ext uri="{FF2B5EF4-FFF2-40B4-BE49-F238E27FC236}">
                  <a16:creationId xmlns:a16="http://schemas.microsoft.com/office/drawing/2014/main" id="{A59DD5F6-8473-CF43-C00F-2C837FF024DD}"/>
                </a:ext>
              </a:extLst>
            </p:cNvPr>
            <p:cNvGrpSpPr>
              <a:grpSpLocks/>
            </p:cNvGrpSpPr>
            <p:nvPr/>
          </p:nvGrpSpPr>
          <p:grpSpPr bwMode="auto">
            <a:xfrm>
              <a:off x="676275" y="1323976"/>
              <a:ext cx="3997325" cy="1470025"/>
              <a:chOff x="0" y="0"/>
              <a:chExt cx="3997325" cy="1387475"/>
            </a:xfrm>
          </p:grpSpPr>
          <p:sp>
            <p:nvSpPr>
              <p:cNvPr id="44052" name="文本框 2">
                <a:extLst>
                  <a:ext uri="{FF2B5EF4-FFF2-40B4-BE49-F238E27FC236}">
                    <a16:creationId xmlns:a16="http://schemas.microsoft.com/office/drawing/2014/main" id="{EACB0DAC-84AF-9FF6-F498-4EFE1677B2A4}"/>
                  </a:ext>
                </a:extLst>
              </p:cNvPr>
              <p:cNvSpPr txBox="1">
                <a:spLocks noChangeArrowheads="1"/>
              </p:cNvSpPr>
              <p:nvPr/>
            </p:nvSpPr>
            <p:spPr bwMode="auto">
              <a:xfrm>
                <a:off x="441325" y="244475"/>
                <a:ext cx="295239" cy="10445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订单管理</a:t>
                </a:r>
                <a:endParaRPr lang="zh-CN" altLang="zh-CN" sz="2000" b="1">
                  <a:latin typeface="宋体" panose="02010600030101010101" pitchFamily="2" charset="-122"/>
                </a:endParaRPr>
              </a:p>
            </p:txBody>
          </p:sp>
          <p:sp>
            <p:nvSpPr>
              <p:cNvPr id="44053" name="文本框 2">
                <a:extLst>
                  <a:ext uri="{FF2B5EF4-FFF2-40B4-BE49-F238E27FC236}">
                    <a16:creationId xmlns:a16="http://schemas.microsoft.com/office/drawing/2014/main" id="{4D7745DD-94AC-8B4D-318B-A98242C169E4}"/>
                  </a:ext>
                </a:extLst>
              </p:cNvPr>
              <p:cNvSpPr txBox="1">
                <a:spLocks noChangeArrowheads="1"/>
              </p:cNvSpPr>
              <p:nvPr/>
            </p:nvSpPr>
            <p:spPr bwMode="auto">
              <a:xfrm>
                <a:off x="1209675"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进出口管理</a:t>
                </a:r>
                <a:endParaRPr lang="zh-CN" altLang="zh-CN" sz="2000" b="1">
                  <a:latin typeface="宋体" panose="02010600030101010101" pitchFamily="2" charset="-122"/>
                </a:endParaRPr>
              </a:p>
            </p:txBody>
          </p:sp>
          <p:sp>
            <p:nvSpPr>
              <p:cNvPr id="44054" name="文本框 2">
                <a:extLst>
                  <a:ext uri="{FF2B5EF4-FFF2-40B4-BE49-F238E27FC236}">
                    <a16:creationId xmlns:a16="http://schemas.microsoft.com/office/drawing/2014/main" id="{09B3E877-728F-13A1-0508-BAA8E08EE6E0}"/>
                  </a:ext>
                </a:extLst>
              </p:cNvPr>
              <p:cNvSpPr txBox="1">
                <a:spLocks noChangeArrowheads="1"/>
              </p:cNvSpPr>
              <p:nvPr/>
            </p:nvSpPr>
            <p:spPr bwMode="auto">
              <a:xfrm>
                <a:off x="0" y="0"/>
                <a:ext cx="3997325" cy="1387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供应链管理服务企业</a:t>
                </a:r>
                <a:endParaRPr lang="zh-CN" altLang="zh-CN" sz="2000" b="1">
                  <a:latin typeface="宋体" panose="02010600030101010101" pitchFamily="2" charset="-122"/>
                </a:endParaRPr>
              </a:p>
            </p:txBody>
          </p:sp>
          <p:sp>
            <p:nvSpPr>
              <p:cNvPr id="44055" name="文本框 2">
                <a:extLst>
                  <a:ext uri="{FF2B5EF4-FFF2-40B4-BE49-F238E27FC236}">
                    <a16:creationId xmlns:a16="http://schemas.microsoft.com/office/drawing/2014/main" id="{EC00E8EB-3AEA-C15E-87F3-BC1607477EE0}"/>
                  </a:ext>
                </a:extLst>
              </p:cNvPr>
              <p:cNvSpPr txBox="1">
                <a:spLocks noChangeArrowheads="1"/>
              </p:cNvSpPr>
              <p:nvPr/>
            </p:nvSpPr>
            <p:spPr bwMode="auto">
              <a:xfrm>
                <a:off x="1978025"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国内物流</a:t>
                </a:r>
                <a:endParaRPr lang="zh-CN" altLang="zh-CN" sz="2000" b="1">
                  <a:latin typeface="宋体" panose="02010600030101010101" pitchFamily="2" charset="-122"/>
                </a:endParaRPr>
              </a:p>
            </p:txBody>
          </p:sp>
          <p:sp>
            <p:nvSpPr>
              <p:cNvPr id="44056" name="文本框 2">
                <a:extLst>
                  <a:ext uri="{FF2B5EF4-FFF2-40B4-BE49-F238E27FC236}">
                    <a16:creationId xmlns:a16="http://schemas.microsoft.com/office/drawing/2014/main" id="{6106428A-08B4-F43D-6E2E-9521D4A01406}"/>
                  </a:ext>
                </a:extLst>
              </p:cNvPr>
              <p:cNvSpPr txBox="1">
                <a:spLocks noChangeArrowheads="1"/>
              </p:cNvSpPr>
              <p:nvPr/>
            </p:nvSpPr>
            <p:spPr bwMode="auto">
              <a:xfrm>
                <a:off x="825500" y="244475"/>
                <a:ext cx="294640" cy="10572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商务管理</a:t>
                </a:r>
                <a:endParaRPr lang="zh-CN" altLang="zh-CN" sz="2000" b="1">
                  <a:latin typeface="宋体" panose="02010600030101010101" pitchFamily="2" charset="-122"/>
                </a:endParaRPr>
              </a:p>
            </p:txBody>
          </p:sp>
          <p:sp>
            <p:nvSpPr>
              <p:cNvPr id="44057" name="文本框 2">
                <a:extLst>
                  <a:ext uri="{FF2B5EF4-FFF2-40B4-BE49-F238E27FC236}">
                    <a16:creationId xmlns:a16="http://schemas.microsoft.com/office/drawing/2014/main" id="{169C37F5-7FF9-5680-1953-4E7B2A677E7C}"/>
                  </a:ext>
                </a:extLst>
              </p:cNvPr>
              <p:cNvSpPr txBox="1">
                <a:spLocks noChangeArrowheads="1"/>
              </p:cNvSpPr>
              <p:nvPr/>
            </p:nvSpPr>
            <p:spPr bwMode="auto">
              <a:xfrm>
                <a:off x="3130550"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融资管理</a:t>
                </a:r>
                <a:endParaRPr lang="zh-CN" altLang="zh-CN" sz="2000" b="1">
                  <a:latin typeface="宋体" panose="02010600030101010101" pitchFamily="2" charset="-122"/>
                </a:endParaRPr>
              </a:p>
            </p:txBody>
          </p:sp>
          <p:sp>
            <p:nvSpPr>
              <p:cNvPr id="44058" name="文本框 2">
                <a:extLst>
                  <a:ext uri="{FF2B5EF4-FFF2-40B4-BE49-F238E27FC236}">
                    <a16:creationId xmlns:a16="http://schemas.microsoft.com/office/drawing/2014/main" id="{7C3613A6-816B-4A34-007B-74B274F7970C}"/>
                  </a:ext>
                </a:extLst>
              </p:cNvPr>
              <p:cNvSpPr txBox="1">
                <a:spLocks noChangeArrowheads="1"/>
              </p:cNvSpPr>
              <p:nvPr/>
            </p:nvSpPr>
            <p:spPr bwMode="auto">
              <a:xfrm>
                <a:off x="3514725"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客户服务</a:t>
                </a:r>
                <a:endParaRPr lang="zh-CN" altLang="zh-CN" sz="2000" b="1">
                  <a:latin typeface="宋体" panose="02010600030101010101" pitchFamily="2" charset="-122"/>
                </a:endParaRPr>
              </a:p>
            </p:txBody>
          </p:sp>
          <p:sp>
            <p:nvSpPr>
              <p:cNvPr id="44059" name="文本框 2">
                <a:extLst>
                  <a:ext uri="{FF2B5EF4-FFF2-40B4-BE49-F238E27FC236}">
                    <a16:creationId xmlns:a16="http://schemas.microsoft.com/office/drawing/2014/main" id="{1AC652CC-61F0-22EC-AE38-A9F57EF0B208}"/>
                  </a:ext>
                </a:extLst>
              </p:cNvPr>
              <p:cNvSpPr txBox="1">
                <a:spLocks noChangeArrowheads="1"/>
              </p:cNvSpPr>
              <p:nvPr/>
            </p:nvSpPr>
            <p:spPr bwMode="auto">
              <a:xfrm>
                <a:off x="2362200"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宋体" panose="02010600030101010101" pitchFamily="2" charset="-122"/>
                  </a:rPr>
                  <a:t>保税物流</a:t>
                </a:r>
                <a:endParaRPr lang="zh-CN" altLang="zh-CN" sz="2000" b="1">
                  <a:latin typeface="宋体" panose="02010600030101010101" pitchFamily="2" charset="-122"/>
                </a:endParaRPr>
              </a:p>
            </p:txBody>
          </p:sp>
          <p:sp>
            <p:nvSpPr>
              <p:cNvPr id="44060" name="文本框 2">
                <a:extLst>
                  <a:ext uri="{FF2B5EF4-FFF2-40B4-BE49-F238E27FC236}">
                    <a16:creationId xmlns:a16="http://schemas.microsoft.com/office/drawing/2014/main" id="{C06D56F9-9333-0811-2446-20E423727630}"/>
                  </a:ext>
                </a:extLst>
              </p:cNvPr>
              <p:cNvSpPr txBox="1">
                <a:spLocks noChangeArrowheads="1"/>
              </p:cNvSpPr>
              <p:nvPr/>
            </p:nvSpPr>
            <p:spPr bwMode="auto">
              <a:xfrm>
                <a:off x="2746375"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结算与支付</a:t>
                </a:r>
                <a:endParaRPr lang="zh-CN" altLang="zh-CN" sz="2000" b="1">
                  <a:latin typeface="宋体" panose="02010600030101010101" pitchFamily="2" charset="-122"/>
                </a:endParaRPr>
              </a:p>
            </p:txBody>
          </p:sp>
          <p:sp>
            <p:nvSpPr>
              <p:cNvPr id="44061" name="文本框 2">
                <a:extLst>
                  <a:ext uri="{FF2B5EF4-FFF2-40B4-BE49-F238E27FC236}">
                    <a16:creationId xmlns:a16="http://schemas.microsoft.com/office/drawing/2014/main" id="{857C54CE-C773-7416-5739-2AB066FC2473}"/>
                  </a:ext>
                </a:extLst>
              </p:cNvPr>
              <p:cNvSpPr txBox="1">
                <a:spLocks noChangeArrowheads="1"/>
              </p:cNvSpPr>
              <p:nvPr/>
            </p:nvSpPr>
            <p:spPr bwMode="auto">
              <a:xfrm>
                <a:off x="1593850" y="244475"/>
                <a:ext cx="294640" cy="1069975"/>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1600" b="1">
                    <a:latin typeface="宋体" panose="02010600030101010101" pitchFamily="2" charset="-122"/>
                  </a:rPr>
                  <a:t>国际物流</a:t>
                </a:r>
                <a:endParaRPr lang="zh-CN" altLang="zh-CN" sz="2000" b="1">
                  <a:latin typeface="宋体" panose="02010600030101010101" pitchFamily="2" charset="-122"/>
                </a:endParaRPr>
              </a:p>
            </p:txBody>
          </p:sp>
          <p:sp>
            <p:nvSpPr>
              <p:cNvPr id="44062" name="文本框 2">
                <a:extLst>
                  <a:ext uri="{FF2B5EF4-FFF2-40B4-BE49-F238E27FC236}">
                    <a16:creationId xmlns:a16="http://schemas.microsoft.com/office/drawing/2014/main" id="{915BF004-C2C9-21C3-7644-DEA41F6D0177}"/>
                  </a:ext>
                </a:extLst>
              </p:cNvPr>
              <p:cNvSpPr txBox="1">
                <a:spLocks noChangeArrowheads="1"/>
              </p:cNvSpPr>
              <p:nvPr/>
            </p:nvSpPr>
            <p:spPr bwMode="auto">
              <a:xfrm>
                <a:off x="57150" y="244475"/>
                <a:ext cx="294640" cy="1047750"/>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宋体" panose="02010600030101010101" pitchFamily="2" charset="-122"/>
                  </a:rPr>
                  <a:t>仓储管理</a:t>
                </a:r>
                <a:endParaRPr lang="zh-CN" altLang="zh-CN" sz="2000" b="1">
                  <a:latin typeface="宋体" panose="02010600030101010101" pitchFamily="2" charset="-122"/>
                </a:endParaRPr>
              </a:p>
            </p:txBody>
          </p:sp>
        </p:grpSp>
        <p:sp>
          <p:nvSpPr>
            <p:cNvPr id="44051" name="文本框 2">
              <a:extLst>
                <a:ext uri="{FF2B5EF4-FFF2-40B4-BE49-F238E27FC236}">
                  <a16:creationId xmlns:a16="http://schemas.microsoft.com/office/drawing/2014/main" id="{23981F0F-121A-A2A7-5BBC-1704C25344C1}"/>
                </a:ext>
              </a:extLst>
            </p:cNvPr>
            <p:cNvSpPr txBox="1">
              <a:spLocks noChangeArrowheads="1"/>
            </p:cNvSpPr>
            <p:nvPr/>
          </p:nvSpPr>
          <p:spPr bwMode="auto">
            <a:xfrm>
              <a:off x="2637638" y="1074792"/>
              <a:ext cx="2661764" cy="22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b="1">
                  <a:latin typeface="宋体" panose="02010600030101010101" pitchFamily="2" charset="-122"/>
                </a:rPr>
                <a:t>根据需要为核心企业提供供应链管理服务</a:t>
              </a:r>
              <a:endParaRPr lang="zh-CN" altLang="zh-CN" sz="2000" b="1">
                <a:latin typeface="宋体" panose="02010600030101010101" pitchFamily="2" charset="-122"/>
              </a:endParaRPr>
            </a:p>
          </p:txBody>
        </p:sp>
      </p:grpSp>
      <p:cxnSp>
        <p:nvCxnSpPr>
          <p:cNvPr id="2" name="直线连接符 1">
            <a:extLst>
              <a:ext uri="{FF2B5EF4-FFF2-40B4-BE49-F238E27FC236}">
                <a16:creationId xmlns:a16="http://schemas.microsoft.com/office/drawing/2014/main" id="{6E833408-047B-489D-6FFE-18D07CF9BE46}"/>
              </a:ext>
            </a:extLst>
          </p:cNvPr>
          <p:cNvCxnSpPr>
            <a:cxnSpLocks/>
          </p:cNvCxnSpPr>
          <p:nvPr/>
        </p:nvCxnSpPr>
        <p:spPr>
          <a:xfrm>
            <a:off x="34562" y="96990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FA0892-15A6-B5DD-7DB7-E653C554DCB4}"/>
              </a:ext>
            </a:extLst>
          </p:cNvPr>
          <p:cNvSpPr txBox="1"/>
          <p:nvPr/>
        </p:nvSpPr>
        <p:spPr>
          <a:xfrm>
            <a:off x="800101" y="1229857"/>
            <a:ext cx="3712876" cy="2062872"/>
          </a:xfrm>
          <a:prstGeom prst="rect">
            <a:avLst/>
          </a:prstGeom>
          <a:noFill/>
        </p:spPr>
        <p:txBody>
          <a:bodyPr wrap="none" rtlCol="0">
            <a:spAutoFit/>
          </a:bodyPr>
          <a:lstStyle/>
          <a:p>
            <a:pPr>
              <a:lnSpc>
                <a:spcPct val="250000"/>
              </a:lnSpc>
            </a:pPr>
            <a:r>
              <a:rPr kumimoji="1" lang="en-US" altLang="zh-CN" sz="2800" dirty="0">
                <a:latin typeface="Microsoft YaHei" panose="020B0503020204020204" pitchFamily="34" charset="-122"/>
                <a:ea typeface="Microsoft YaHei" panose="020B0503020204020204" pitchFamily="34" charset="-122"/>
              </a:rPr>
              <a:t>1.</a:t>
            </a:r>
            <a:r>
              <a:rPr kumimoji="1" lang="zh-CN" altLang="en-US" sz="2800" dirty="0">
                <a:latin typeface="Microsoft YaHei" panose="020B0503020204020204" pitchFamily="34" charset="-122"/>
                <a:ea typeface="Microsoft YaHei" panose="020B0503020204020204" pitchFamily="34" charset="-122"/>
              </a:rPr>
              <a:t>供应链产生的必然性</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供应链的核心思想</a:t>
            </a:r>
          </a:p>
        </p:txBody>
      </p:sp>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6E4166-0BF7-081C-4484-335BFEC3EF6A}"/>
              </a:ext>
            </a:extLst>
          </p:cNvPr>
          <p:cNvSpPr txBox="1"/>
          <p:nvPr/>
        </p:nvSpPr>
        <p:spPr>
          <a:xfrm>
            <a:off x="357188" y="257175"/>
            <a:ext cx="1620957" cy="523220"/>
          </a:xfrm>
          <a:prstGeom prst="rect">
            <a:avLst/>
          </a:prstGeom>
          <a:noFill/>
        </p:spPr>
        <p:txBody>
          <a:bodyPr wrap="none" rtlCol="0">
            <a:spAutoFit/>
          </a:bodyPr>
          <a:lstStyle/>
          <a:p>
            <a:r>
              <a:rPr kumimoji="1" lang="zh-CN" altLang="en-US" sz="2800" dirty="0">
                <a:solidFill>
                  <a:srgbClr val="C00000"/>
                </a:solidFill>
                <a:latin typeface="Microsoft YaHei" panose="020B0503020204020204" pitchFamily="34" charset="-122"/>
                <a:ea typeface="Microsoft YaHei" panose="020B0503020204020204" pitchFamily="34" charset="-122"/>
              </a:rPr>
              <a:t>课堂总结</a:t>
            </a:r>
          </a:p>
        </p:txBody>
      </p:sp>
      <p:sp>
        <p:nvSpPr>
          <p:cNvPr id="2" name="文本框 1">
            <a:extLst>
              <a:ext uri="{FF2B5EF4-FFF2-40B4-BE49-F238E27FC236}">
                <a16:creationId xmlns:a16="http://schemas.microsoft.com/office/drawing/2014/main" id="{625AAC3E-5E34-162B-3C0C-340E0B7B9294}"/>
              </a:ext>
            </a:extLst>
          </p:cNvPr>
          <p:cNvSpPr txBox="1"/>
          <p:nvPr/>
        </p:nvSpPr>
        <p:spPr>
          <a:xfrm>
            <a:off x="649705" y="4042611"/>
            <a:ext cx="5524269" cy="1477328"/>
          </a:xfrm>
          <a:prstGeom prst="rect">
            <a:avLst/>
          </a:prstGeom>
          <a:noFill/>
        </p:spPr>
        <p:txBody>
          <a:bodyPr wrap="none" rtlCol="0">
            <a:spAutoFit/>
          </a:bodyPr>
          <a:lstStyle/>
          <a:p>
            <a:r>
              <a:rPr kumimoji="1" lang="zh-CN" altLang="en-US" dirty="0"/>
              <a:t>课题作业：</a:t>
            </a:r>
            <a:endParaRPr kumimoji="1" lang="en-US" altLang="zh-CN" dirty="0"/>
          </a:p>
          <a:p>
            <a:r>
              <a:rPr kumimoji="1" lang="en-US" altLang="zh-CN" dirty="0"/>
              <a:t>1</a:t>
            </a:r>
            <a:r>
              <a:rPr kumimoji="1" lang="zh-CN" altLang="en-US" dirty="0"/>
              <a:t>、</a:t>
            </a:r>
            <a:r>
              <a:rPr kumimoji="1" lang="en-US" altLang="zh-CN" dirty="0"/>
              <a:t>P22</a:t>
            </a:r>
            <a:r>
              <a:rPr kumimoji="1" lang="zh-CN" altLang="en-US" dirty="0"/>
              <a:t>关键术语、思考题在书上对应的位置进行勾画</a:t>
            </a:r>
            <a:endParaRPr kumimoji="1" lang="en-US" altLang="zh-CN" dirty="0"/>
          </a:p>
          <a:p>
            <a:endParaRPr kumimoji="1" lang="en-US" altLang="zh-CN" dirty="0"/>
          </a:p>
          <a:p>
            <a:r>
              <a:rPr kumimoji="1" lang="zh-CN" altLang="en-US" dirty="0"/>
              <a:t>课后作业：</a:t>
            </a:r>
            <a:endParaRPr kumimoji="1" lang="en-US" altLang="zh-CN" dirty="0"/>
          </a:p>
          <a:p>
            <a:r>
              <a:rPr kumimoji="1" lang="zh-CN" altLang="en-US" dirty="0"/>
              <a:t>第一章</a:t>
            </a:r>
            <a:r>
              <a:rPr kumimoji="1" lang="zh-CN" altLang="en-US"/>
              <a:t>的思维导图</a:t>
            </a:r>
          </a:p>
        </p:txBody>
      </p:sp>
    </p:spTree>
    <p:extLst>
      <p:ext uri="{BB962C8B-B14F-4D97-AF65-F5344CB8AC3E}">
        <p14:creationId xmlns:p14="http://schemas.microsoft.com/office/powerpoint/2010/main" val="1147842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8E95E8-24F7-C7DB-1D2A-3FEA459439F4}"/>
              </a:ext>
            </a:extLst>
          </p:cNvPr>
          <p:cNvSpPr txBox="1"/>
          <p:nvPr/>
        </p:nvSpPr>
        <p:spPr>
          <a:xfrm>
            <a:off x="4843463" y="2728912"/>
            <a:ext cx="2262158" cy="923330"/>
          </a:xfrm>
          <a:prstGeom prst="rect">
            <a:avLst/>
          </a:prstGeom>
          <a:noFill/>
        </p:spPr>
        <p:txBody>
          <a:bodyPr wrap="none" rtlCol="0">
            <a:spAutoFit/>
          </a:bodyPr>
          <a:lstStyle/>
          <a:p>
            <a:r>
              <a:rPr kumimoji="1" lang="zh-CN" altLang="en-US" sz="5400" dirty="0">
                <a:solidFill>
                  <a:srgbClr val="C00000"/>
                </a:solidFill>
                <a:latin typeface="Microsoft YaHei" panose="020B0503020204020204" pitchFamily="34" charset="-122"/>
                <a:ea typeface="Microsoft YaHei" panose="020B0503020204020204" pitchFamily="34" charset="-122"/>
              </a:rPr>
              <a:t>谢谢！</a:t>
            </a:r>
          </a:p>
        </p:txBody>
      </p:sp>
    </p:spTree>
    <p:extLst>
      <p:ext uri="{BB962C8B-B14F-4D97-AF65-F5344CB8AC3E}">
        <p14:creationId xmlns:p14="http://schemas.microsoft.com/office/powerpoint/2010/main" val="187504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C2D3D1-0805-07F6-F00B-957A6C37BCA6}"/>
              </a:ext>
            </a:extLst>
          </p:cNvPr>
          <p:cNvSpPr txBox="1"/>
          <p:nvPr/>
        </p:nvSpPr>
        <p:spPr>
          <a:xfrm>
            <a:off x="316549" y="401953"/>
            <a:ext cx="697627" cy="400110"/>
          </a:xfrm>
          <a:prstGeom prst="rect">
            <a:avLst/>
          </a:prstGeom>
          <a:noFill/>
        </p:spPr>
        <p:txBody>
          <a:bodyPr wrap="none" rtlCol="0">
            <a:spAutoFit/>
          </a:bodyPr>
          <a:lstStyle/>
          <a:p>
            <a:r>
              <a:rPr kumimoji="1" lang="zh-CN" altLang="en-US" sz="2000" b="1" dirty="0">
                <a:solidFill>
                  <a:srgbClr val="C9332B"/>
                </a:solidFill>
                <a:latin typeface="Microsoft YaHei" panose="020B0503020204020204" pitchFamily="34" charset="-122"/>
                <a:ea typeface="Microsoft YaHei" panose="020B0503020204020204" pitchFamily="34" charset="-122"/>
              </a:rPr>
              <a:t>复习</a:t>
            </a:r>
            <a:endParaRPr kumimoji="1" lang="zh-CN" altLang="en-US" dirty="0"/>
          </a:p>
        </p:txBody>
      </p:sp>
      <p:sp>
        <p:nvSpPr>
          <p:cNvPr id="3" name="文本框 2">
            <a:extLst>
              <a:ext uri="{FF2B5EF4-FFF2-40B4-BE49-F238E27FC236}">
                <a16:creationId xmlns:a16="http://schemas.microsoft.com/office/drawing/2014/main" id="{692BB4A5-C967-89F4-AD08-92D5A035E43A}"/>
              </a:ext>
            </a:extLst>
          </p:cNvPr>
          <p:cNvSpPr txBox="1"/>
          <p:nvPr/>
        </p:nvSpPr>
        <p:spPr>
          <a:xfrm>
            <a:off x="800101" y="1229857"/>
            <a:ext cx="4851008" cy="4217308"/>
          </a:xfrm>
          <a:prstGeom prst="rect">
            <a:avLst/>
          </a:prstGeom>
          <a:noFill/>
        </p:spPr>
        <p:txBody>
          <a:bodyPr wrap="none" rtlCol="0">
            <a:spAutoFit/>
          </a:bodyPr>
          <a:lstStyle/>
          <a:p>
            <a:pPr>
              <a:lnSpc>
                <a:spcPct val="250000"/>
              </a:lnSpc>
            </a:pPr>
            <a:r>
              <a:rPr kumimoji="1" lang="en-US" altLang="zh-CN" sz="2800" dirty="0">
                <a:latin typeface="Microsoft YaHei" panose="020B0503020204020204" pitchFamily="34" charset="-122"/>
                <a:ea typeface="Microsoft YaHei" panose="020B0503020204020204" pitchFamily="34" charset="-122"/>
              </a:rPr>
              <a:t>1.</a:t>
            </a:r>
            <a:r>
              <a:rPr kumimoji="1" lang="zh-CN" altLang="en-US" sz="2800" dirty="0">
                <a:latin typeface="Microsoft YaHei" panose="020B0503020204020204" pitchFamily="34" charset="-122"/>
                <a:ea typeface="Microsoft YaHei" panose="020B0503020204020204" pitchFamily="34" charset="-122"/>
              </a:rPr>
              <a:t>什么是供应链管理</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什么是纵向一体化</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3.</a:t>
            </a:r>
            <a:r>
              <a:rPr kumimoji="1" lang="zh-CN" altLang="en-US" sz="2800" dirty="0">
                <a:latin typeface="Microsoft YaHei" panose="020B0503020204020204" pitchFamily="34" charset="-122"/>
                <a:ea typeface="Microsoft YaHei" panose="020B0503020204020204" pitchFamily="34" charset="-122"/>
              </a:rPr>
              <a:t>什么是横向一体化</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4.21</a:t>
            </a:r>
            <a:r>
              <a:rPr kumimoji="1" lang="zh-CN" altLang="en-US" sz="2800" dirty="0">
                <a:latin typeface="Microsoft YaHei" panose="020B0503020204020204" pitchFamily="34" charset="-122"/>
                <a:ea typeface="Microsoft YaHei" panose="020B0503020204020204" pitchFamily="34" charset="-122"/>
              </a:rPr>
              <a:t>世纪全球竞争的主要特点</a:t>
            </a:r>
          </a:p>
        </p:txBody>
      </p:sp>
      <p:cxnSp>
        <p:nvCxnSpPr>
          <p:cNvPr id="4" name="直线连接符 3">
            <a:extLst>
              <a:ext uri="{FF2B5EF4-FFF2-40B4-BE49-F238E27FC236}">
                <a16:creationId xmlns:a16="http://schemas.microsoft.com/office/drawing/2014/main" id="{721830DF-01D9-DAA1-91FE-B4D1CC0D1622}"/>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D9A0F08-35FD-1623-2A5C-D367956ADCFD}"/>
              </a:ext>
            </a:extLst>
          </p:cNvPr>
          <p:cNvSpPr txBox="1"/>
          <p:nvPr/>
        </p:nvSpPr>
        <p:spPr>
          <a:xfrm>
            <a:off x="1491915" y="417342"/>
            <a:ext cx="2983509" cy="369332"/>
          </a:xfrm>
          <a:prstGeom prst="rect">
            <a:avLst/>
          </a:prstGeom>
          <a:noFill/>
        </p:spPr>
        <p:txBody>
          <a:bodyPr wrap="none" rtlCol="0">
            <a:spAutoFit/>
          </a:bodyPr>
          <a:lstStyle/>
          <a:p>
            <a:r>
              <a:rPr kumimoji="1" lang="zh-CN" altLang="en-US" dirty="0"/>
              <a:t>拿出一张纸画出供应链模型</a:t>
            </a:r>
          </a:p>
        </p:txBody>
      </p:sp>
    </p:spTree>
    <p:extLst>
      <p:ext uri="{BB962C8B-B14F-4D97-AF65-F5344CB8AC3E}">
        <p14:creationId xmlns:p14="http://schemas.microsoft.com/office/powerpoint/2010/main" val="3391110676"/>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rgbClr val="C53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二、供应链产生的必然性</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三、供应链诞生的背景</a:t>
            </a:r>
          </a:p>
        </p:txBody>
      </p:sp>
    </p:spTree>
    <p:extLst>
      <p:ext uri="{BB962C8B-B14F-4D97-AF65-F5344CB8AC3E}">
        <p14:creationId xmlns:p14="http://schemas.microsoft.com/office/powerpoint/2010/main" val="2820218592"/>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66639EF-E2D2-4CFA-2CD2-DAEF9910822E}"/>
              </a:ext>
            </a:extLst>
          </p:cNvPr>
          <p:cNvSpPr>
            <a:spLocks noGrp="1"/>
          </p:cNvSpPr>
          <p:nvPr>
            <p:ph type="title"/>
          </p:nvPr>
        </p:nvSpPr>
        <p:spPr>
          <a:xfrm>
            <a:off x="1966913" y="-65088"/>
            <a:ext cx="8229600" cy="1143001"/>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供应链的概念</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30723" name="Rectangle 6">
            <a:extLst>
              <a:ext uri="{FF2B5EF4-FFF2-40B4-BE49-F238E27FC236}">
                <a16:creationId xmlns:a16="http://schemas.microsoft.com/office/drawing/2014/main" id="{7447DF78-BF70-2701-B2C3-F761300C7266}"/>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grpSp>
        <p:nvGrpSpPr>
          <p:cNvPr id="30724" name="Group 2">
            <a:extLst>
              <a:ext uri="{FF2B5EF4-FFF2-40B4-BE49-F238E27FC236}">
                <a16:creationId xmlns:a16="http://schemas.microsoft.com/office/drawing/2014/main" id="{F6C1ECF7-AD20-5E32-42ED-7D576C8D3833}"/>
              </a:ext>
            </a:extLst>
          </p:cNvPr>
          <p:cNvGrpSpPr>
            <a:grpSpLocks/>
          </p:cNvGrpSpPr>
          <p:nvPr/>
        </p:nvGrpSpPr>
        <p:grpSpPr bwMode="auto">
          <a:xfrm>
            <a:off x="2711450" y="1143000"/>
            <a:ext cx="6624638" cy="3157538"/>
            <a:chOff x="1712" y="1650"/>
            <a:chExt cx="7837" cy="3740"/>
          </a:xfrm>
        </p:grpSpPr>
        <p:grpSp>
          <p:nvGrpSpPr>
            <p:cNvPr id="30727" name="Group 3">
              <a:extLst>
                <a:ext uri="{FF2B5EF4-FFF2-40B4-BE49-F238E27FC236}">
                  <a16:creationId xmlns:a16="http://schemas.microsoft.com/office/drawing/2014/main" id="{9478C9C8-499F-35EA-EFB1-3877AFC728BB}"/>
                </a:ext>
              </a:extLst>
            </p:cNvPr>
            <p:cNvGrpSpPr>
              <a:grpSpLocks/>
            </p:cNvGrpSpPr>
            <p:nvPr/>
          </p:nvGrpSpPr>
          <p:grpSpPr bwMode="auto">
            <a:xfrm>
              <a:off x="1712" y="1650"/>
              <a:ext cx="7837" cy="3740"/>
              <a:chOff x="2121" y="7827"/>
              <a:chExt cx="7837" cy="3740"/>
            </a:xfrm>
          </p:grpSpPr>
          <p:sp>
            <p:nvSpPr>
              <p:cNvPr id="30744" name="Text Box 4">
                <a:extLst>
                  <a:ext uri="{FF2B5EF4-FFF2-40B4-BE49-F238E27FC236}">
                    <a16:creationId xmlns:a16="http://schemas.microsoft.com/office/drawing/2014/main" id="{BE334731-951A-D6EB-BF1A-32DE7676E4A8}"/>
                  </a:ext>
                </a:extLst>
              </p:cNvPr>
              <p:cNvSpPr txBox="1">
                <a:spLocks noChangeArrowheads="1"/>
              </p:cNvSpPr>
              <p:nvPr/>
            </p:nvSpPr>
            <p:spPr bwMode="auto">
              <a:xfrm>
                <a:off x="2121" y="7837"/>
                <a:ext cx="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供应商</a:t>
                </a:r>
                <a:endParaRPr lang="zh-CN" altLang="zh-CN" sz="3600"/>
              </a:p>
            </p:txBody>
          </p:sp>
          <p:sp>
            <p:nvSpPr>
              <p:cNvPr id="30745" name="Text Box 5">
                <a:extLst>
                  <a:ext uri="{FF2B5EF4-FFF2-40B4-BE49-F238E27FC236}">
                    <a16:creationId xmlns:a16="http://schemas.microsoft.com/office/drawing/2014/main" id="{53573797-BA31-629D-BE2F-8580E7040822}"/>
                  </a:ext>
                </a:extLst>
              </p:cNvPr>
              <p:cNvSpPr txBox="1">
                <a:spLocks noChangeArrowheads="1"/>
              </p:cNvSpPr>
              <p:nvPr/>
            </p:nvSpPr>
            <p:spPr bwMode="auto">
              <a:xfrm>
                <a:off x="4334" y="7827"/>
                <a:ext cx="86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制造商</a:t>
                </a:r>
                <a:endParaRPr lang="zh-CN" altLang="zh-CN" sz="3600"/>
              </a:p>
            </p:txBody>
          </p:sp>
          <p:sp>
            <p:nvSpPr>
              <p:cNvPr id="30746" name="Text Box 6">
                <a:extLst>
                  <a:ext uri="{FF2B5EF4-FFF2-40B4-BE49-F238E27FC236}">
                    <a16:creationId xmlns:a16="http://schemas.microsoft.com/office/drawing/2014/main" id="{5DE6AE54-2215-A308-AE98-541BCD67BF2F}"/>
                  </a:ext>
                </a:extLst>
              </p:cNvPr>
              <p:cNvSpPr txBox="1">
                <a:spLocks noChangeArrowheads="1"/>
              </p:cNvSpPr>
              <p:nvPr/>
            </p:nvSpPr>
            <p:spPr bwMode="auto">
              <a:xfrm>
                <a:off x="6190" y="7827"/>
                <a:ext cx="18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仓储和配送中心</a:t>
                </a:r>
                <a:endParaRPr lang="zh-CN" altLang="zh-CN" sz="3600"/>
              </a:p>
            </p:txBody>
          </p:sp>
          <p:sp>
            <p:nvSpPr>
              <p:cNvPr id="30747" name="Text Box 7">
                <a:extLst>
                  <a:ext uri="{FF2B5EF4-FFF2-40B4-BE49-F238E27FC236}">
                    <a16:creationId xmlns:a16="http://schemas.microsoft.com/office/drawing/2014/main" id="{C0F76008-CFC0-4518-A219-D3F24AA8FCAA}"/>
                  </a:ext>
                </a:extLst>
              </p:cNvPr>
              <p:cNvSpPr txBox="1">
                <a:spLocks noChangeArrowheads="1"/>
              </p:cNvSpPr>
              <p:nvPr/>
            </p:nvSpPr>
            <p:spPr bwMode="auto">
              <a:xfrm>
                <a:off x="9102" y="7866"/>
                <a:ext cx="73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600">
                    <a:solidFill>
                      <a:srgbClr val="000000"/>
                    </a:solidFill>
                    <a:latin typeface="Calibri" panose="020F0502020204030204" pitchFamily="34" charset="0"/>
                  </a:rPr>
                  <a:t>客户</a:t>
                </a:r>
                <a:endParaRPr lang="zh-CN" altLang="zh-CN" sz="3600"/>
              </a:p>
            </p:txBody>
          </p:sp>
          <p:graphicFrame>
            <p:nvGraphicFramePr>
              <p:cNvPr id="30748" name="Object 8">
                <a:extLst>
                  <a:ext uri="{FF2B5EF4-FFF2-40B4-BE49-F238E27FC236}">
                    <a16:creationId xmlns:a16="http://schemas.microsoft.com/office/drawing/2014/main" id="{9BB4092D-8445-43DF-363D-1A27703598FE}"/>
                  </a:ext>
                </a:extLst>
              </p:cNvPr>
              <p:cNvGraphicFramePr>
                <a:graphicFrameLocks noChangeAspect="1"/>
              </p:cNvGraphicFramePr>
              <p:nvPr/>
            </p:nvGraphicFramePr>
            <p:xfrm>
              <a:off x="2443" y="10447"/>
              <a:ext cx="690" cy="589"/>
            </p:xfrm>
            <a:graphic>
              <a:graphicData uri="http://schemas.openxmlformats.org/presentationml/2006/ole">
                <mc:AlternateContent xmlns:mc="http://schemas.openxmlformats.org/markup-compatibility/2006">
                  <mc:Choice xmlns:v="urn:schemas-microsoft-com:vml" Requires="v">
                    <p:oleObj r:id="rId2" imgW="8102600" imgH="7683500" progId="">
                      <p:embed/>
                    </p:oleObj>
                  </mc:Choice>
                  <mc:Fallback>
                    <p:oleObj r:id="rId2" imgW="8102600" imgH="7683500" progId="">
                      <p:embed/>
                      <p:pic>
                        <p:nvPicPr>
                          <p:cNvPr id="30748" name="Object 8">
                            <a:extLst>
                              <a:ext uri="{FF2B5EF4-FFF2-40B4-BE49-F238E27FC236}">
                                <a16:creationId xmlns:a16="http://schemas.microsoft.com/office/drawing/2014/main" id="{9BB4092D-8445-43DF-363D-1A2770359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 y="10447"/>
                            <a:ext cx="690"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49" name="Object 9">
                <a:extLst>
                  <a:ext uri="{FF2B5EF4-FFF2-40B4-BE49-F238E27FC236}">
                    <a16:creationId xmlns:a16="http://schemas.microsoft.com/office/drawing/2014/main" id="{543C061F-0A27-AF68-DCD2-92F8A6A075BF}"/>
                  </a:ext>
                </a:extLst>
              </p:cNvPr>
              <p:cNvGraphicFramePr>
                <a:graphicFrameLocks noChangeAspect="1"/>
              </p:cNvGraphicFramePr>
              <p:nvPr/>
            </p:nvGraphicFramePr>
            <p:xfrm>
              <a:off x="6644" y="8475"/>
              <a:ext cx="1148" cy="327"/>
            </p:xfrm>
            <a:graphic>
              <a:graphicData uri="http://schemas.openxmlformats.org/presentationml/2006/ole">
                <mc:AlternateContent xmlns:mc="http://schemas.openxmlformats.org/markup-compatibility/2006">
                  <mc:Choice xmlns:v="urn:schemas-microsoft-com:vml" Requires="v">
                    <p:oleObj r:id="rId4" imgW="34036000" imgH="10782300" progId="">
                      <p:embed/>
                    </p:oleObj>
                  </mc:Choice>
                  <mc:Fallback>
                    <p:oleObj r:id="rId4" imgW="34036000" imgH="10782300" progId="">
                      <p:embed/>
                      <p:pic>
                        <p:nvPicPr>
                          <p:cNvPr id="30749" name="Object 9">
                            <a:extLst>
                              <a:ext uri="{FF2B5EF4-FFF2-40B4-BE49-F238E27FC236}">
                                <a16:creationId xmlns:a16="http://schemas.microsoft.com/office/drawing/2014/main" id="{543C061F-0A27-AF68-DCD2-92F8A6A075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4" y="8475"/>
                            <a:ext cx="11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50" name="Object 10">
                <a:extLst>
                  <a:ext uri="{FF2B5EF4-FFF2-40B4-BE49-F238E27FC236}">
                    <a16:creationId xmlns:a16="http://schemas.microsoft.com/office/drawing/2014/main" id="{403AFC5F-49C0-1E3A-1639-65F6A7752B85}"/>
                  </a:ext>
                </a:extLst>
              </p:cNvPr>
              <p:cNvGraphicFramePr>
                <a:graphicFrameLocks noChangeAspect="1"/>
              </p:cNvGraphicFramePr>
              <p:nvPr/>
            </p:nvGraphicFramePr>
            <p:xfrm>
              <a:off x="6497" y="9314"/>
              <a:ext cx="1285" cy="366"/>
            </p:xfrm>
            <a:graphic>
              <a:graphicData uri="http://schemas.openxmlformats.org/presentationml/2006/ole">
                <mc:AlternateContent xmlns:mc="http://schemas.openxmlformats.org/markup-compatibility/2006">
                  <mc:Choice xmlns:v="urn:schemas-microsoft-com:vml" Requires="v">
                    <p:oleObj r:id="rId6" imgW="34036000" imgH="10782300" progId="">
                      <p:embed/>
                    </p:oleObj>
                  </mc:Choice>
                  <mc:Fallback>
                    <p:oleObj r:id="rId6" imgW="34036000" imgH="10782300" progId="">
                      <p:embed/>
                      <p:pic>
                        <p:nvPicPr>
                          <p:cNvPr id="30750" name="Object 10">
                            <a:extLst>
                              <a:ext uri="{FF2B5EF4-FFF2-40B4-BE49-F238E27FC236}">
                                <a16:creationId xmlns:a16="http://schemas.microsoft.com/office/drawing/2014/main" id="{403AFC5F-49C0-1E3A-1639-65F6A7752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7" y="9314"/>
                            <a:ext cx="128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51" name="Line 11">
                <a:extLst>
                  <a:ext uri="{FF2B5EF4-FFF2-40B4-BE49-F238E27FC236}">
                    <a16:creationId xmlns:a16="http://schemas.microsoft.com/office/drawing/2014/main" id="{E37D0564-D925-406C-3F01-0C534D8615FF}"/>
                  </a:ext>
                </a:extLst>
              </p:cNvPr>
              <p:cNvSpPr>
                <a:spLocks noChangeShapeType="1"/>
              </p:cNvSpPr>
              <p:nvPr/>
            </p:nvSpPr>
            <p:spPr bwMode="auto">
              <a:xfrm>
                <a:off x="2845" y="8683"/>
                <a:ext cx="84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2" name="Line 12">
                <a:extLst>
                  <a:ext uri="{FF2B5EF4-FFF2-40B4-BE49-F238E27FC236}">
                    <a16:creationId xmlns:a16="http://schemas.microsoft.com/office/drawing/2014/main" id="{3939DDF9-E433-CB0B-C4A1-CA326DD06C97}"/>
                  </a:ext>
                </a:extLst>
              </p:cNvPr>
              <p:cNvSpPr>
                <a:spLocks noChangeShapeType="1"/>
              </p:cNvSpPr>
              <p:nvPr/>
            </p:nvSpPr>
            <p:spPr bwMode="auto">
              <a:xfrm>
                <a:off x="2845" y="8805"/>
                <a:ext cx="1347" cy="11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3" name="Line 13">
                <a:extLst>
                  <a:ext uri="{FF2B5EF4-FFF2-40B4-BE49-F238E27FC236}">
                    <a16:creationId xmlns:a16="http://schemas.microsoft.com/office/drawing/2014/main" id="{E987ADFE-5312-1470-7A1B-A4DB0F45013B}"/>
                  </a:ext>
                </a:extLst>
              </p:cNvPr>
              <p:cNvSpPr>
                <a:spLocks noChangeShapeType="1"/>
              </p:cNvSpPr>
              <p:nvPr/>
            </p:nvSpPr>
            <p:spPr bwMode="auto">
              <a:xfrm flipV="1">
                <a:off x="3182" y="8993"/>
                <a:ext cx="1010" cy="74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4" name="Line 14">
                <a:extLst>
                  <a:ext uri="{FF2B5EF4-FFF2-40B4-BE49-F238E27FC236}">
                    <a16:creationId xmlns:a16="http://schemas.microsoft.com/office/drawing/2014/main" id="{5B9B5FE8-544C-7F81-32F7-BFAADD069F16}"/>
                  </a:ext>
                </a:extLst>
              </p:cNvPr>
              <p:cNvSpPr>
                <a:spLocks noChangeShapeType="1"/>
              </p:cNvSpPr>
              <p:nvPr/>
            </p:nvSpPr>
            <p:spPr bwMode="auto">
              <a:xfrm>
                <a:off x="3097" y="9795"/>
                <a:ext cx="925" cy="24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5" name="Line 15">
                <a:extLst>
                  <a:ext uri="{FF2B5EF4-FFF2-40B4-BE49-F238E27FC236}">
                    <a16:creationId xmlns:a16="http://schemas.microsoft.com/office/drawing/2014/main" id="{35D4C15D-7EA8-63E8-4663-3E389E599E5B}"/>
                  </a:ext>
                </a:extLst>
              </p:cNvPr>
              <p:cNvSpPr>
                <a:spLocks noChangeShapeType="1"/>
              </p:cNvSpPr>
              <p:nvPr/>
            </p:nvSpPr>
            <p:spPr bwMode="auto">
              <a:xfrm flipV="1">
                <a:off x="3182" y="9053"/>
                <a:ext cx="1262" cy="160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6" name="Line 16">
                <a:extLst>
                  <a:ext uri="{FF2B5EF4-FFF2-40B4-BE49-F238E27FC236}">
                    <a16:creationId xmlns:a16="http://schemas.microsoft.com/office/drawing/2014/main" id="{4822C6A1-8D4F-D976-4200-75B9EBFA86D9}"/>
                  </a:ext>
                </a:extLst>
              </p:cNvPr>
              <p:cNvSpPr>
                <a:spLocks noChangeShapeType="1"/>
              </p:cNvSpPr>
              <p:nvPr/>
            </p:nvSpPr>
            <p:spPr bwMode="auto">
              <a:xfrm>
                <a:off x="5621" y="8746"/>
                <a:ext cx="42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7" name="Line 17">
                <a:extLst>
                  <a:ext uri="{FF2B5EF4-FFF2-40B4-BE49-F238E27FC236}">
                    <a16:creationId xmlns:a16="http://schemas.microsoft.com/office/drawing/2014/main" id="{730FB661-AE81-1A2A-C51C-7085AF03EF47}"/>
                  </a:ext>
                </a:extLst>
              </p:cNvPr>
              <p:cNvSpPr>
                <a:spLocks noChangeShapeType="1"/>
              </p:cNvSpPr>
              <p:nvPr/>
            </p:nvSpPr>
            <p:spPr bwMode="auto">
              <a:xfrm>
                <a:off x="5284" y="8931"/>
                <a:ext cx="1095" cy="49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8" name="Line 18">
                <a:extLst>
                  <a:ext uri="{FF2B5EF4-FFF2-40B4-BE49-F238E27FC236}">
                    <a16:creationId xmlns:a16="http://schemas.microsoft.com/office/drawing/2014/main" id="{7CD572C8-A150-4493-FE7C-FA80E1557E55}"/>
                  </a:ext>
                </a:extLst>
              </p:cNvPr>
              <p:cNvSpPr>
                <a:spLocks noChangeShapeType="1"/>
              </p:cNvSpPr>
              <p:nvPr/>
            </p:nvSpPr>
            <p:spPr bwMode="auto">
              <a:xfrm>
                <a:off x="5201" y="8993"/>
                <a:ext cx="1264" cy="148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59" name="Line 19">
                <a:extLst>
                  <a:ext uri="{FF2B5EF4-FFF2-40B4-BE49-F238E27FC236}">
                    <a16:creationId xmlns:a16="http://schemas.microsoft.com/office/drawing/2014/main" id="{2C6756F3-AD79-9A98-443B-E5099433C25D}"/>
                  </a:ext>
                </a:extLst>
              </p:cNvPr>
              <p:cNvSpPr>
                <a:spLocks noChangeShapeType="1"/>
              </p:cNvSpPr>
              <p:nvPr/>
            </p:nvSpPr>
            <p:spPr bwMode="auto">
              <a:xfrm flipV="1">
                <a:off x="5370" y="8868"/>
                <a:ext cx="1009" cy="123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0" name="Line 20">
                <a:extLst>
                  <a:ext uri="{FF2B5EF4-FFF2-40B4-BE49-F238E27FC236}">
                    <a16:creationId xmlns:a16="http://schemas.microsoft.com/office/drawing/2014/main" id="{A5873C47-DCA5-61F7-B28C-BF349174C5C9}"/>
                  </a:ext>
                </a:extLst>
              </p:cNvPr>
              <p:cNvSpPr>
                <a:spLocks noChangeShapeType="1"/>
              </p:cNvSpPr>
              <p:nvPr/>
            </p:nvSpPr>
            <p:spPr bwMode="auto">
              <a:xfrm>
                <a:off x="5370" y="10168"/>
                <a:ext cx="925" cy="43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1" name="Line 21">
                <a:extLst>
                  <a:ext uri="{FF2B5EF4-FFF2-40B4-BE49-F238E27FC236}">
                    <a16:creationId xmlns:a16="http://schemas.microsoft.com/office/drawing/2014/main" id="{E5B0700D-8661-E33A-6D87-E204B4B27067}"/>
                  </a:ext>
                </a:extLst>
              </p:cNvPr>
              <p:cNvSpPr>
                <a:spLocks noChangeShapeType="1"/>
              </p:cNvSpPr>
              <p:nvPr/>
            </p:nvSpPr>
            <p:spPr bwMode="auto">
              <a:xfrm>
                <a:off x="8062" y="8683"/>
                <a:ext cx="67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2" name="Line 22">
                <a:extLst>
                  <a:ext uri="{FF2B5EF4-FFF2-40B4-BE49-F238E27FC236}">
                    <a16:creationId xmlns:a16="http://schemas.microsoft.com/office/drawing/2014/main" id="{0D8A7F74-D204-7526-D442-2B78A32EA2E9}"/>
                  </a:ext>
                </a:extLst>
              </p:cNvPr>
              <p:cNvSpPr>
                <a:spLocks noChangeShapeType="1"/>
              </p:cNvSpPr>
              <p:nvPr/>
            </p:nvSpPr>
            <p:spPr bwMode="auto">
              <a:xfrm>
                <a:off x="7894" y="8868"/>
                <a:ext cx="1178" cy="179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3" name="Line 23">
                <a:extLst>
                  <a:ext uri="{FF2B5EF4-FFF2-40B4-BE49-F238E27FC236}">
                    <a16:creationId xmlns:a16="http://schemas.microsoft.com/office/drawing/2014/main" id="{38A0D0DC-1605-8909-1551-632C17504FB0}"/>
                  </a:ext>
                </a:extLst>
              </p:cNvPr>
              <p:cNvSpPr>
                <a:spLocks noChangeShapeType="1"/>
              </p:cNvSpPr>
              <p:nvPr/>
            </p:nvSpPr>
            <p:spPr bwMode="auto">
              <a:xfrm flipV="1">
                <a:off x="7811" y="9053"/>
                <a:ext cx="1178" cy="148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4" name="Line 24">
                <a:extLst>
                  <a:ext uri="{FF2B5EF4-FFF2-40B4-BE49-F238E27FC236}">
                    <a16:creationId xmlns:a16="http://schemas.microsoft.com/office/drawing/2014/main" id="{655D42C0-F3C5-D197-AC0B-39ADAC657E12}"/>
                  </a:ext>
                </a:extLst>
              </p:cNvPr>
              <p:cNvSpPr>
                <a:spLocks noChangeShapeType="1"/>
              </p:cNvSpPr>
              <p:nvPr/>
            </p:nvSpPr>
            <p:spPr bwMode="auto">
              <a:xfrm flipV="1">
                <a:off x="7894" y="8931"/>
                <a:ext cx="757" cy="61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5" name="Line 25">
                <a:extLst>
                  <a:ext uri="{FF2B5EF4-FFF2-40B4-BE49-F238E27FC236}">
                    <a16:creationId xmlns:a16="http://schemas.microsoft.com/office/drawing/2014/main" id="{1BFFCA9D-9427-8F09-17EF-AE80D2760F2D}"/>
                  </a:ext>
                </a:extLst>
              </p:cNvPr>
              <p:cNvSpPr>
                <a:spLocks noChangeShapeType="1"/>
              </p:cNvSpPr>
              <p:nvPr/>
            </p:nvSpPr>
            <p:spPr bwMode="auto">
              <a:xfrm>
                <a:off x="8062" y="9611"/>
                <a:ext cx="109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66" name="Line 26">
                <a:extLst>
                  <a:ext uri="{FF2B5EF4-FFF2-40B4-BE49-F238E27FC236}">
                    <a16:creationId xmlns:a16="http://schemas.microsoft.com/office/drawing/2014/main" id="{7E0AD4E7-7513-D34F-8734-BC5A421F437E}"/>
                  </a:ext>
                </a:extLst>
              </p:cNvPr>
              <p:cNvSpPr>
                <a:spLocks noChangeShapeType="1"/>
              </p:cNvSpPr>
              <p:nvPr/>
            </p:nvSpPr>
            <p:spPr bwMode="auto">
              <a:xfrm>
                <a:off x="8146" y="10723"/>
                <a:ext cx="84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graphicFrame>
            <p:nvGraphicFramePr>
              <p:cNvPr id="30767" name="Object 27">
                <a:extLst>
                  <a:ext uri="{FF2B5EF4-FFF2-40B4-BE49-F238E27FC236}">
                    <a16:creationId xmlns:a16="http://schemas.microsoft.com/office/drawing/2014/main" id="{DE64AD68-5114-0F88-5E9C-EE531AA92AD1}"/>
                  </a:ext>
                </a:extLst>
              </p:cNvPr>
              <p:cNvGraphicFramePr>
                <a:graphicFrameLocks noChangeAspect="1"/>
              </p:cNvGraphicFramePr>
              <p:nvPr/>
            </p:nvGraphicFramePr>
            <p:xfrm>
              <a:off x="6554" y="10468"/>
              <a:ext cx="1285" cy="367"/>
            </p:xfrm>
            <a:graphic>
              <a:graphicData uri="http://schemas.openxmlformats.org/presentationml/2006/ole">
                <mc:AlternateContent xmlns:mc="http://schemas.openxmlformats.org/markup-compatibility/2006">
                  <mc:Choice xmlns:v="urn:schemas-microsoft-com:vml" Requires="v">
                    <p:oleObj r:id="rId7" imgW="34036000" imgH="10782300" progId="">
                      <p:embed/>
                    </p:oleObj>
                  </mc:Choice>
                  <mc:Fallback>
                    <p:oleObj r:id="rId7" imgW="34036000" imgH="10782300" progId="">
                      <p:embed/>
                      <p:pic>
                        <p:nvPicPr>
                          <p:cNvPr id="30767" name="Object 27">
                            <a:extLst>
                              <a:ext uri="{FF2B5EF4-FFF2-40B4-BE49-F238E27FC236}">
                                <a16:creationId xmlns:a16="http://schemas.microsoft.com/office/drawing/2014/main" id="{DE64AD68-5114-0F88-5E9C-EE531AA92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4" y="10468"/>
                            <a:ext cx="128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8" name="Object 28">
                <a:extLst>
                  <a:ext uri="{FF2B5EF4-FFF2-40B4-BE49-F238E27FC236}">
                    <a16:creationId xmlns:a16="http://schemas.microsoft.com/office/drawing/2014/main" id="{22653F11-B0C4-B13E-7FB9-C36E70A5ECED}"/>
                  </a:ext>
                </a:extLst>
              </p:cNvPr>
              <p:cNvGraphicFramePr>
                <a:graphicFrameLocks noChangeAspect="1"/>
              </p:cNvGraphicFramePr>
              <p:nvPr/>
            </p:nvGraphicFramePr>
            <p:xfrm>
              <a:off x="4244" y="10006"/>
              <a:ext cx="1032" cy="480"/>
            </p:xfrm>
            <a:graphic>
              <a:graphicData uri="http://schemas.openxmlformats.org/presentationml/2006/ole">
                <mc:AlternateContent xmlns:mc="http://schemas.openxmlformats.org/markup-compatibility/2006">
                  <mc:Choice xmlns:v="urn:schemas-microsoft-com:vml" Requires="v">
                    <p:oleObj r:id="rId8" imgW="33439100" imgH="17335500" progId="">
                      <p:embed/>
                    </p:oleObj>
                  </mc:Choice>
                  <mc:Fallback>
                    <p:oleObj r:id="rId8" imgW="33439100" imgH="17335500" progId="">
                      <p:embed/>
                      <p:pic>
                        <p:nvPicPr>
                          <p:cNvPr id="30768" name="Object 28">
                            <a:extLst>
                              <a:ext uri="{FF2B5EF4-FFF2-40B4-BE49-F238E27FC236}">
                                <a16:creationId xmlns:a16="http://schemas.microsoft.com/office/drawing/2014/main" id="{22653F11-B0C4-B13E-7FB9-C36E70A5EC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4" y="10006"/>
                            <a:ext cx="103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69" name="Object 29">
                <a:extLst>
                  <a:ext uri="{FF2B5EF4-FFF2-40B4-BE49-F238E27FC236}">
                    <a16:creationId xmlns:a16="http://schemas.microsoft.com/office/drawing/2014/main" id="{6486265F-5C87-ECAE-0DAD-B58BD187B136}"/>
                  </a:ext>
                </a:extLst>
              </p:cNvPr>
              <p:cNvGraphicFramePr>
                <a:graphicFrameLocks noChangeAspect="1"/>
              </p:cNvGraphicFramePr>
              <p:nvPr/>
            </p:nvGraphicFramePr>
            <p:xfrm>
              <a:off x="4439" y="8369"/>
              <a:ext cx="935" cy="526"/>
            </p:xfrm>
            <a:graphic>
              <a:graphicData uri="http://schemas.openxmlformats.org/presentationml/2006/ole">
                <mc:AlternateContent xmlns:mc="http://schemas.openxmlformats.org/markup-compatibility/2006">
                  <mc:Choice xmlns:v="urn:schemas-microsoft-com:vml" Requires="v">
                    <p:oleObj r:id="rId10" imgW="34010600" imgH="21297900" progId="">
                      <p:embed/>
                    </p:oleObj>
                  </mc:Choice>
                  <mc:Fallback>
                    <p:oleObj r:id="rId10" imgW="34010600" imgH="21297900" progId="">
                      <p:embed/>
                      <p:pic>
                        <p:nvPicPr>
                          <p:cNvPr id="30769" name="Object 29">
                            <a:extLst>
                              <a:ext uri="{FF2B5EF4-FFF2-40B4-BE49-F238E27FC236}">
                                <a16:creationId xmlns:a16="http://schemas.microsoft.com/office/drawing/2014/main" id="{6486265F-5C87-ECAE-0DAD-B58BD187B1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39" y="8369"/>
                            <a:ext cx="935"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0" name="Object 30">
                <a:extLst>
                  <a:ext uri="{FF2B5EF4-FFF2-40B4-BE49-F238E27FC236}">
                    <a16:creationId xmlns:a16="http://schemas.microsoft.com/office/drawing/2014/main" id="{2B38CDBA-7AC2-CD17-2CB8-FEFF99AEB2D6}"/>
                  </a:ext>
                </a:extLst>
              </p:cNvPr>
              <p:cNvGraphicFramePr>
                <a:graphicFrameLocks noChangeAspect="1"/>
              </p:cNvGraphicFramePr>
              <p:nvPr/>
            </p:nvGraphicFramePr>
            <p:xfrm flipV="1">
              <a:off x="2315" y="8294"/>
              <a:ext cx="507" cy="829"/>
            </p:xfrm>
            <a:graphic>
              <a:graphicData uri="http://schemas.openxmlformats.org/presentationml/2006/ole">
                <mc:AlternateContent xmlns:mc="http://schemas.openxmlformats.org/markup-compatibility/2006">
                  <mc:Choice xmlns:v="urn:schemas-microsoft-com:vml" Requires="v">
                    <p:oleObj r:id="rId12" imgW="17297400" imgH="31508700" progId="">
                      <p:embed/>
                    </p:oleObj>
                  </mc:Choice>
                  <mc:Fallback>
                    <p:oleObj r:id="rId12" imgW="17297400" imgH="31508700" progId="">
                      <p:embed/>
                      <p:pic>
                        <p:nvPicPr>
                          <p:cNvPr id="30770" name="Object 30">
                            <a:extLst>
                              <a:ext uri="{FF2B5EF4-FFF2-40B4-BE49-F238E27FC236}">
                                <a16:creationId xmlns:a16="http://schemas.microsoft.com/office/drawing/2014/main" id="{2B38CDBA-7AC2-CD17-2CB8-FEFF99AEB2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V="1">
                            <a:off x="2315" y="8294"/>
                            <a:ext cx="507" cy="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1" name="Object 31">
                <a:extLst>
                  <a:ext uri="{FF2B5EF4-FFF2-40B4-BE49-F238E27FC236}">
                    <a16:creationId xmlns:a16="http://schemas.microsoft.com/office/drawing/2014/main" id="{EDA1C74D-D794-0E2C-0112-D805CAD0B4BD}"/>
                  </a:ext>
                </a:extLst>
              </p:cNvPr>
              <p:cNvGraphicFramePr>
                <a:graphicFrameLocks noChangeAspect="1"/>
              </p:cNvGraphicFramePr>
              <p:nvPr/>
            </p:nvGraphicFramePr>
            <p:xfrm>
              <a:off x="2485" y="9443"/>
              <a:ext cx="590" cy="550"/>
            </p:xfrm>
            <a:graphic>
              <a:graphicData uri="http://schemas.openxmlformats.org/presentationml/2006/ole">
                <mc:AlternateContent xmlns:mc="http://schemas.openxmlformats.org/markup-compatibility/2006">
                  <mc:Choice xmlns:v="urn:schemas-microsoft-com:vml" Requires="v">
                    <p:oleObj r:id="rId14" imgW="25488900" imgH="26454100" progId="">
                      <p:embed/>
                    </p:oleObj>
                  </mc:Choice>
                  <mc:Fallback>
                    <p:oleObj r:id="rId14" imgW="25488900" imgH="26454100" progId="">
                      <p:embed/>
                      <p:pic>
                        <p:nvPicPr>
                          <p:cNvPr id="30771" name="Object 31">
                            <a:extLst>
                              <a:ext uri="{FF2B5EF4-FFF2-40B4-BE49-F238E27FC236}">
                                <a16:creationId xmlns:a16="http://schemas.microsoft.com/office/drawing/2014/main" id="{EDA1C74D-D794-0E2C-0112-D805CAD0B4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5" y="9443"/>
                            <a:ext cx="590"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2" name="Object 32">
                <a:extLst>
                  <a:ext uri="{FF2B5EF4-FFF2-40B4-BE49-F238E27FC236}">
                    <a16:creationId xmlns:a16="http://schemas.microsoft.com/office/drawing/2014/main" id="{2C280343-B141-0045-F582-46DD5AB74974}"/>
                  </a:ext>
                </a:extLst>
              </p:cNvPr>
              <p:cNvGraphicFramePr>
                <a:graphicFrameLocks noChangeAspect="1"/>
              </p:cNvGraphicFramePr>
              <p:nvPr/>
            </p:nvGraphicFramePr>
            <p:xfrm>
              <a:off x="9094" y="8514"/>
              <a:ext cx="864" cy="313"/>
            </p:xfrm>
            <a:graphic>
              <a:graphicData uri="http://schemas.openxmlformats.org/presentationml/2006/ole">
                <mc:AlternateContent xmlns:mc="http://schemas.openxmlformats.org/markup-compatibility/2006">
                  <mc:Choice xmlns:v="urn:schemas-microsoft-com:vml" Requires="v">
                    <p:oleObj r:id="rId16" imgW="40640000" imgH="16370300" progId="">
                      <p:embed/>
                    </p:oleObj>
                  </mc:Choice>
                  <mc:Fallback>
                    <p:oleObj r:id="rId16" imgW="40640000" imgH="16370300" progId="">
                      <p:embed/>
                      <p:pic>
                        <p:nvPicPr>
                          <p:cNvPr id="30772" name="Object 32">
                            <a:extLst>
                              <a:ext uri="{FF2B5EF4-FFF2-40B4-BE49-F238E27FC236}">
                                <a16:creationId xmlns:a16="http://schemas.microsoft.com/office/drawing/2014/main" id="{2C280343-B141-0045-F582-46DD5AB7497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94" y="8514"/>
                            <a:ext cx="86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3" name="Object 33">
                <a:extLst>
                  <a:ext uri="{FF2B5EF4-FFF2-40B4-BE49-F238E27FC236}">
                    <a16:creationId xmlns:a16="http://schemas.microsoft.com/office/drawing/2014/main" id="{F8337094-07A0-3C5D-EA4F-BFCA9941A45F}"/>
                  </a:ext>
                </a:extLst>
              </p:cNvPr>
              <p:cNvGraphicFramePr>
                <a:graphicFrameLocks noChangeAspect="1"/>
              </p:cNvGraphicFramePr>
              <p:nvPr/>
            </p:nvGraphicFramePr>
            <p:xfrm>
              <a:off x="9196" y="9371"/>
              <a:ext cx="737" cy="414"/>
            </p:xfrm>
            <a:graphic>
              <a:graphicData uri="http://schemas.openxmlformats.org/presentationml/2006/ole">
                <mc:AlternateContent xmlns:mc="http://schemas.openxmlformats.org/markup-compatibility/2006">
                  <mc:Choice xmlns:v="urn:schemas-microsoft-com:vml" Requires="v">
                    <p:oleObj r:id="rId18" imgW="34010600" imgH="21297900" progId="">
                      <p:embed/>
                    </p:oleObj>
                  </mc:Choice>
                  <mc:Fallback>
                    <p:oleObj r:id="rId18" imgW="34010600" imgH="21297900" progId="">
                      <p:embed/>
                      <p:pic>
                        <p:nvPicPr>
                          <p:cNvPr id="30773" name="Object 33">
                            <a:extLst>
                              <a:ext uri="{FF2B5EF4-FFF2-40B4-BE49-F238E27FC236}">
                                <a16:creationId xmlns:a16="http://schemas.microsoft.com/office/drawing/2014/main" id="{F8337094-07A0-3C5D-EA4F-BFCA9941A4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96" y="9371"/>
                            <a:ext cx="7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74" name="Object 34">
                <a:extLst>
                  <a:ext uri="{FF2B5EF4-FFF2-40B4-BE49-F238E27FC236}">
                    <a16:creationId xmlns:a16="http://schemas.microsoft.com/office/drawing/2014/main" id="{B090E905-1F8F-3EB8-818F-95FD32BA1525}"/>
                  </a:ext>
                </a:extLst>
              </p:cNvPr>
              <p:cNvGraphicFramePr>
                <a:graphicFrameLocks noChangeAspect="1"/>
              </p:cNvGraphicFramePr>
              <p:nvPr/>
            </p:nvGraphicFramePr>
            <p:xfrm flipV="1">
              <a:off x="9234" y="10365"/>
              <a:ext cx="605" cy="540"/>
            </p:xfrm>
            <a:graphic>
              <a:graphicData uri="http://schemas.openxmlformats.org/presentationml/2006/ole">
                <mc:AlternateContent xmlns:mc="http://schemas.openxmlformats.org/markup-compatibility/2006">
                  <mc:Choice xmlns:v="urn:schemas-microsoft-com:vml" Requires="v">
                    <p:oleObj r:id="rId19" imgW="23850600" imgH="23710900" progId="">
                      <p:embed/>
                    </p:oleObj>
                  </mc:Choice>
                  <mc:Fallback>
                    <p:oleObj r:id="rId19" imgW="23850600" imgH="23710900" progId="">
                      <p:embed/>
                      <p:pic>
                        <p:nvPicPr>
                          <p:cNvPr id="30774" name="Object 34">
                            <a:extLst>
                              <a:ext uri="{FF2B5EF4-FFF2-40B4-BE49-F238E27FC236}">
                                <a16:creationId xmlns:a16="http://schemas.microsoft.com/office/drawing/2014/main" id="{B090E905-1F8F-3EB8-818F-95FD32BA152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flipV="1">
                            <a:off x="9234" y="10365"/>
                            <a:ext cx="60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5" name="Line 36">
                <a:extLst>
                  <a:ext uri="{FF2B5EF4-FFF2-40B4-BE49-F238E27FC236}">
                    <a16:creationId xmlns:a16="http://schemas.microsoft.com/office/drawing/2014/main" id="{A25888B6-E4BB-7726-15AF-7AACBF0F694C}"/>
                  </a:ext>
                </a:extLst>
              </p:cNvPr>
              <p:cNvSpPr>
                <a:spLocks noChangeShapeType="1"/>
              </p:cNvSpPr>
              <p:nvPr/>
            </p:nvSpPr>
            <p:spPr bwMode="auto">
              <a:xfrm>
                <a:off x="4406" y="11325"/>
                <a:ext cx="423"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18000" tIns="0" rIns="18000" bIns="0" anchor="ctr"/>
              <a:lstStyle/>
              <a:p>
                <a:endParaRPr lang="zh-CN" altLang="en-US"/>
              </a:p>
            </p:txBody>
          </p:sp>
          <p:sp>
            <p:nvSpPr>
              <p:cNvPr id="30776" name="Text Box 37">
                <a:extLst>
                  <a:ext uri="{FF2B5EF4-FFF2-40B4-BE49-F238E27FC236}">
                    <a16:creationId xmlns:a16="http://schemas.microsoft.com/office/drawing/2014/main" id="{2BED23EE-ED40-A816-33D8-6E1C43F07E83}"/>
                  </a:ext>
                </a:extLst>
              </p:cNvPr>
              <p:cNvSpPr txBox="1">
                <a:spLocks noChangeArrowheads="1"/>
              </p:cNvSpPr>
              <p:nvPr/>
            </p:nvSpPr>
            <p:spPr bwMode="auto">
              <a:xfrm>
                <a:off x="4899" y="11244"/>
                <a:ext cx="8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：物流</a:t>
                </a:r>
                <a:endParaRPr lang="zh-CN" altLang="zh-CN" sz="3600"/>
              </a:p>
            </p:txBody>
          </p:sp>
        </p:grpSp>
        <p:sp>
          <p:nvSpPr>
            <p:cNvPr id="30728" name="Line 38">
              <a:extLst>
                <a:ext uri="{FF2B5EF4-FFF2-40B4-BE49-F238E27FC236}">
                  <a16:creationId xmlns:a16="http://schemas.microsoft.com/office/drawing/2014/main" id="{A2A3A166-9E1E-B3BB-9FCE-BD45E5904958}"/>
                </a:ext>
              </a:extLst>
            </p:cNvPr>
            <p:cNvSpPr>
              <a:spLocks noChangeShapeType="1"/>
            </p:cNvSpPr>
            <p:nvPr/>
          </p:nvSpPr>
          <p:spPr bwMode="auto">
            <a:xfrm flipH="1">
              <a:off x="7542" y="23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Line 39">
              <a:extLst>
                <a:ext uri="{FF2B5EF4-FFF2-40B4-BE49-F238E27FC236}">
                  <a16:creationId xmlns:a16="http://schemas.microsoft.com/office/drawing/2014/main" id="{89437577-2288-499A-C02A-0FD898597A2A}"/>
                </a:ext>
              </a:extLst>
            </p:cNvPr>
            <p:cNvSpPr>
              <a:spLocks noChangeShapeType="1"/>
            </p:cNvSpPr>
            <p:nvPr/>
          </p:nvSpPr>
          <p:spPr bwMode="auto">
            <a:xfrm flipH="1">
              <a:off x="7678" y="354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Line 40">
              <a:extLst>
                <a:ext uri="{FF2B5EF4-FFF2-40B4-BE49-F238E27FC236}">
                  <a16:creationId xmlns:a16="http://schemas.microsoft.com/office/drawing/2014/main" id="{FA2140A1-3D5D-31A5-5374-234DF68DDF21}"/>
                </a:ext>
              </a:extLst>
            </p:cNvPr>
            <p:cNvSpPr>
              <a:spLocks noChangeShapeType="1"/>
            </p:cNvSpPr>
            <p:nvPr/>
          </p:nvSpPr>
          <p:spPr bwMode="auto">
            <a:xfrm flipH="1">
              <a:off x="7452" y="2655"/>
              <a:ext cx="734" cy="58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Line 41">
              <a:extLst>
                <a:ext uri="{FF2B5EF4-FFF2-40B4-BE49-F238E27FC236}">
                  <a16:creationId xmlns:a16="http://schemas.microsoft.com/office/drawing/2014/main" id="{466916F1-CFD2-ECEB-CBFE-8652FA16044A}"/>
                </a:ext>
              </a:extLst>
            </p:cNvPr>
            <p:cNvSpPr>
              <a:spLocks noChangeShapeType="1"/>
            </p:cNvSpPr>
            <p:nvPr/>
          </p:nvSpPr>
          <p:spPr bwMode="auto">
            <a:xfrm flipH="1" flipV="1">
              <a:off x="7556" y="2565"/>
              <a:ext cx="1274" cy="18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Line 42">
              <a:extLst>
                <a:ext uri="{FF2B5EF4-FFF2-40B4-BE49-F238E27FC236}">
                  <a16:creationId xmlns:a16="http://schemas.microsoft.com/office/drawing/2014/main" id="{D897566E-77F0-AFE3-C69B-6381BEF17000}"/>
                </a:ext>
              </a:extLst>
            </p:cNvPr>
            <p:cNvSpPr>
              <a:spLocks noChangeShapeType="1"/>
            </p:cNvSpPr>
            <p:nvPr/>
          </p:nvSpPr>
          <p:spPr bwMode="auto">
            <a:xfrm flipH="1">
              <a:off x="7692" y="465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Line 43">
              <a:extLst>
                <a:ext uri="{FF2B5EF4-FFF2-40B4-BE49-F238E27FC236}">
                  <a16:creationId xmlns:a16="http://schemas.microsoft.com/office/drawing/2014/main" id="{E67C286E-2F83-403A-B5E9-9F5A611D5D89}"/>
                </a:ext>
              </a:extLst>
            </p:cNvPr>
            <p:cNvSpPr>
              <a:spLocks noChangeShapeType="1"/>
            </p:cNvSpPr>
            <p:nvPr/>
          </p:nvSpPr>
          <p:spPr bwMode="auto">
            <a:xfrm flipH="1">
              <a:off x="7308" y="2865"/>
              <a:ext cx="1080" cy="13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Line 44">
              <a:extLst>
                <a:ext uri="{FF2B5EF4-FFF2-40B4-BE49-F238E27FC236}">
                  <a16:creationId xmlns:a16="http://schemas.microsoft.com/office/drawing/2014/main" id="{312A9AA6-64E9-A2A4-8BA9-9293B6AD1F04}"/>
                </a:ext>
              </a:extLst>
            </p:cNvPr>
            <p:cNvSpPr>
              <a:spLocks noChangeShapeType="1"/>
            </p:cNvSpPr>
            <p:nvPr/>
          </p:nvSpPr>
          <p:spPr bwMode="auto">
            <a:xfrm flipH="1">
              <a:off x="5022" y="2430"/>
              <a:ext cx="91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45">
              <a:extLst>
                <a:ext uri="{FF2B5EF4-FFF2-40B4-BE49-F238E27FC236}">
                  <a16:creationId xmlns:a16="http://schemas.microsoft.com/office/drawing/2014/main" id="{E813F8C5-5700-F128-8616-13F035E15161}"/>
                </a:ext>
              </a:extLst>
            </p:cNvPr>
            <p:cNvSpPr>
              <a:spLocks noChangeShapeType="1"/>
            </p:cNvSpPr>
            <p:nvPr/>
          </p:nvSpPr>
          <p:spPr bwMode="auto">
            <a:xfrm flipH="1" flipV="1">
              <a:off x="4946" y="4185"/>
              <a:ext cx="884" cy="34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Line 46">
              <a:extLst>
                <a:ext uri="{FF2B5EF4-FFF2-40B4-BE49-F238E27FC236}">
                  <a16:creationId xmlns:a16="http://schemas.microsoft.com/office/drawing/2014/main" id="{911526A0-A284-AB8B-BD6C-1DBC43B9DD7B}"/>
                </a:ext>
              </a:extLst>
            </p:cNvPr>
            <p:cNvSpPr>
              <a:spLocks noChangeShapeType="1"/>
            </p:cNvSpPr>
            <p:nvPr/>
          </p:nvSpPr>
          <p:spPr bwMode="auto">
            <a:xfrm flipH="1" flipV="1">
              <a:off x="4916" y="2625"/>
              <a:ext cx="1110" cy="49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7" name="Line 47">
              <a:extLst>
                <a:ext uri="{FF2B5EF4-FFF2-40B4-BE49-F238E27FC236}">
                  <a16:creationId xmlns:a16="http://schemas.microsoft.com/office/drawing/2014/main" id="{8014FB46-D27B-C3EF-3071-6181350713EB}"/>
                </a:ext>
              </a:extLst>
            </p:cNvPr>
            <p:cNvSpPr>
              <a:spLocks noChangeShapeType="1"/>
            </p:cNvSpPr>
            <p:nvPr/>
          </p:nvSpPr>
          <p:spPr bwMode="auto">
            <a:xfrm flipH="1" flipV="1">
              <a:off x="4944" y="2820"/>
              <a:ext cx="1156" cy="13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Line 48">
              <a:extLst>
                <a:ext uri="{FF2B5EF4-FFF2-40B4-BE49-F238E27FC236}">
                  <a16:creationId xmlns:a16="http://schemas.microsoft.com/office/drawing/2014/main" id="{5D7A8145-AF11-42EF-E20F-A8BFDE5C2E90}"/>
                </a:ext>
              </a:extLst>
            </p:cNvPr>
            <p:cNvSpPr>
              <a:spLocks noChangeShapeType="1"/>
            </p:cNvSpPr>
            <p:nvPr/>
          </p:nvSpPr>
          <p:spPr bwMode="auto">
            <a:xfrm flipH="1" flipV="1">
              <a:off x="2486" y="2295"/>
              <a:ext cx="114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49">
              <a:extLst>
                <a:ext uri="{FF2B5EF4-FFF2-40B4-BE49-F238E27FC236}">
                  <a16:creationId xmlns:a16="http://schemas.microsoft.com/office/drawing/2014/main" id="{F01702BA-5C87-C022-69A7-56221F3AB442}"/>
                </a:ext>
              </a:extLst>
            </p:cNvPr>
            <p:cNvSpPr>
              <a:spLocks noChangeShapeType="1"/>
            </p:cNvSpPr>
            <p:nvPr/>
          </p:nvSpPr>
          <p:spPr bwMode="auto">
            <a:xfrm flipH="1">
              <a:off x="2862" y="3000"/>
              <a:ext cx="1290" cy="159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50">
              <a:extLst>
                <a:ext uri="{FF2B5EF4-FFF2-40B4-BE49-F238E27FC236}">
                  <a16:creationId xmlns:a16="http://schemas.microsoft.com/office/drawing/2014/main" id="{98587B74-BD69-DB23-9EFD-AAABF5D0F686}"/>
                </a:ext>
              </a:extLst>
            </p:cNvPr>
            <p:cNvSpPr>
              <a:spLocks noChangeShapeType="1"/>
            </p:cNvSpPr>
            <p:nvPr/>
          </p:nvSpPr>
          <p:spPr bwMode="auto">
            <a:xfrm flipH="1" flipV="1">
              <a:off x="2574" y="2550"/>
              <a:ext cx="1366" cy="111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Line 51">
              <a:extLst>
                <a:ext uri="{FF2B5EF4-FFF2-40B4-BE49-F238E27FC236}">
                  <a16:creationId xmlns:a16="http://schemas.microsoft.com/office/drawing/2014/main" id="{764813D0-847C-BFAD-6463-55235D9C2CD7}"/>
                </a:ext>
              </a:extLst>
            </p:cNvPr>
            <p:cNvSpPr>
              <a:spLocks noChangeShapeType="1"/>
            </p:cNvSpPr>
            <p:nvPr/>
          </p:nvSpPr>
          <p:spPr bwMode="auto">
            <a:xfrm flipH="1" flipV="1">
              <a:off x="2740" y="3780"/>
              <a:ext cx="1006" cy="30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2" name="Line 52">
              <a:extLst>
                <a:ext uri="{FF2B5EF4-FFF2-40B4-BE49-F238E27FC236}">
                  <a16:creationId xmlns:a16="http://schemas.microsoft.com/office/drawing/2014/main" id="{F1208964-A669-D1E1-6F7B-B293B6680973}"/>
                </a:ext>
              </a:extLst>
            </p:cNvPr>
            <p:cNvSpPr>
              <a:spLocks noChangeShapeType="1"/>
            </p:cNvSpPr>
            <p:nvPr/>
          </p:nvSpPr>
          <p:spPr bwMode="auto">
            <a:xfrm flipH="1" flipV="1">
              <a:off x="5666" y="5145"/>
              <a:ext cx="52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3" name="Text Box 53">
              <a:extLst>
                <a:ext uri="{FF2B5EF4-FFF2-40B4-BE49-F238E27FC236}">
                  <a16:creationId xmlns:a16="http://schemas.microsoft.com/office/drawing/2014/main" id="{C9D2A998-36BF-E701-0A19-CF2368D57C6B}"/>
                </a:ext>
              </a:extLst>
            </p:cNvPr>
            <p:cNvSpPr txBox="1">
              <a:spLocks noChangeArrowheads="1"/>
            </p:cNvSpPr>
            <p:nvPr/>
          </p:nvSpPr>
          <p:spPr bwMode="auto">
            <a:xfrm>
              <a:off x="6118" y="4972"/>
              <a:ext cx="1727" cy="3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solidFill>
                    <a:srgbClr val="000000"/>
                  </a:solidFill>
                  <a:latin typeface="Calibri" panose="020F0502020204030204" pitchFamily="34" charset="0"/>
                </a:rPr>
                <a:t>：需求信息流</a:t>
              </a:r>
              <a:endParaRPr lang="zh-CN" altLang="zh-CN" sz="3600"/>
            </a:p>
          </p:txBody>
        </p:sp>
      </p:grpSp>
      <p:sp>
        <p:nvSpPr>
          <p:cNvPr id="30725" name="矩形 59">
            <a:extLst>
              <a:ext uri="{FF2B5EF4-FFF2-40B4-BE49-F238E27FC236}">
                <a16:creationId xmlns:a16="http://schemas.microsoft.com/office/drawing/2014/main" id="{CA163B20-CF21-B3FA-0504-839BF3F1186E}"/>
              </a:ext>
            </a:extLst>
          </p:cNvPr>
          <p:cNvSpPr>
            <a:spLocks noChangeArrowheads="1"/>
          </p:cNvSpPr>
          <p:nvPr/>
        </p:nvSpPr>
        <p:spPr bwMode="auto">
          <a:xfrm>
            <a:off x="2319338" y="4511675"/>
            <a:ext cx="74168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000" b="1"/>
              <a:t> 供应链是围绕核心企业，通过对信息流、物流、资金流的控制，从采购原材料开始，制成中间产品以及最终产品，最后由销售网络把产品送到消费者手中的将供应商、制造商、分销商、零售商、直到最终用户连成一个整体的功能网链结构。</a:t>
            </a:r>
          </a:p>
        </p:txBody>
      </p:sp>
      <p:sp>
        <p:nvSpPr>
          <p:cNvPr id="3" name="日期占位符 2">
            <a:extLst>
              <a:ext uri="{FF2B5EF4-FFF2-40B4-BE49-F238E27FC236}">
                <a16:creationId xmlns:a16="http://schemas.microsoft.com/office/drawing/2014/main" id="{5D2A7844-40C0-0D1A-56D5-A34A7F7D4D82}"/>
              </a:ext>
            </a:extLst>
          </p:cNvPr>
          <p:cNvSpPr>
            <a:spLocks noGrp="1"/>
          </p:cNvSpPr>
          <p:nvPr>
            <p:ph type="dt" sz="quarter" idx="10"/>
          </p:nvPr>
        </p:nvSpPr>
        <p:spPr/>
        <p:txBody>
          <a:bodyPr/>
          <a:lstStyle/>
          <a:p>
            <a:pPr>
              <a:defRPr/>
            </a:pPr>
            <a:fld id="{8EB15E99-BDC7-4D5D-94C8-08CE324DA79D}"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8A19D126-E7F9-D4A2-B7DB-3CEFCA00987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9263D84-E36C-F0DA-7E61-BFB555CC60FC}"/>
              </a:ext>
            </a:extLst>
          </p:cNvPr>
          <p:cNvSpPr>
            <a:spLocks noGrp="1"/>
          </p:cNvSpPr>
          <p:nvPr>
            <p:ph idx="1"/>
          </p:nvPr>
        </p:nvSpPr>
        <p:spPr>
          <a:xfrm>
            <a:off x="2063750" y="1095376"/>
            <a:ext cx="8229600" cy="5072063"/>
          </a:xfrm>
        </p:spPr>
        <p:txBody>
          <a:bodyPr/>
          <a:lstStyle/>
          <a:p>
            <a:pPr>
              <a:lnSpc>
                <a:spcPct val="150000"/>
              </a:lnSpc>
            </a:pPr>
            <a:r>
              <a:rPr lang="zh-CN" altLang="en-US" b="1"/>
              <a:t>产品寿命周期越来越短</a:t>
            </a:r>
            <a:endParaRPr lang="en-US" altLang="zh-CN" b="1"/>
          </a:p>
          <a:p>
            <a:pPr>
              <a:lnSpc>
                <a:spcPct val="150000"/>
              </a:lnSpc>
            </a:pPr>
            <a:r>
              <a:rPr lang="zh-CN" altLang="en-US" b="1"/>
              <a:t>对订单的响应速度要求越来越高</a:t>
            </a:r>
            <a:endParaRPr lang="en-US" altLang="zh-CN" b="1"/>
          </a:p>
          <a:p>
            <a:pPr>
              <a:lnSpc>
                <a:spcPct val="150000"/>
              </a:lnSpc>
            </a:pPr>
            <a:r>
              <a:rPr lang="zh-CN" altLang="zh-CN" b="1"/>
              <a:t>企业运营的驱动方式产生了根本变化——从</a:t>
            </a:r>
            <a:r>
              <a:rPr lang="en-US" altLang="zh-CN" b="1"/>
              <a:t>M2C</a:t>
            </a:r>
            <a:r>
              <a:rPr lang="zh-CN" altLang="zh-CN" b="1"/>
              <a:t>到</a:t>
            </a:r>
            <a:r>
              <a:rPr lang="en-US" altLang="zh-CN" b="1"/>
              <a:t>C2M</a:t>
            </a:r>
          </a:p>
          <a:p>
            <a:pPr>
              <a:lnSpc>
                <a:spcPct val="150000"/>
              </a:lnSpc>
            </a:pPr>
            <a:r>
              <a:rPr lang="zh-CN" altLang="en-US" b="1"/>
              <a:t>对产品和服务的期望越来越高</a:t>
            </a:r>
            <a:endParaRPr lang="en-US" altLang="zh-CN" b="1"/>
          </a:p>
          <a:p>
            <a:pPr>
              <a:lnSpc>
                <a:spcPct val="150000"/>
              </a:lnSpc>
            </a:pPr>
            <a:r>
              <a:rPr lang="zh-CN" altLang="zh-CN" b="1"/>
              <a:t>保护环境与可持续发展的要求</a:t>
            </a:r>
            <a:endParaRPr lang="zh-CN" altLang="en-US" b="1"/>
          </a:p>
        </p:txBody>
      </p:sp>
      <p:sp>
        <p:nvSpPr>
          <p:cNvPr id="3" name="日期占位符 2">
            <a:extLst>
              <a:ext uri="{FF2B5EF4-FFF2-40B4-BE49-F238E27FC236}">
                <a16:creationId xmlns:a16="http://schemas.microsoft.com/office/drawing/2014/main" id="{C145116A-CEAE-5778-4459-E12F5BAB3034}"/>
              </a:ext>
            </a:extLst>
          </p:cNvPr>
          <p:cNvSpPr>
            <a:spLocks noGrp="1"/>
          </p:cNvSpPr>
          <p:nvPr>
            <p:ph type="dt" sz="quarter" idx="10"/>
          </p:nvPr>
        </p:nvSpPr>
        <p:spPr/>
        <p:txBody>
          <a:bodyPr/>
          <a:lstStyle/>
          <a:p>
            <a:pPr>
              <a:defRPr/>
            </a:pPr>
            <a:fld id="{10E8623D-B477-4D0A-ACA6-0E602B818841}" type="datetime1">
              <a:rPr lang="zh-CN" altLang="en-US"/>
              <a:pPr>
                <a:defRPr/>
              </a:pPr>
              <a:t>2023/9/14</a:t>
            </a:fld>
            <a:endParaRPr lang="zh-CN" altLang="en-US"/>
          </a:p>
        </p:txBody>
      </p:sp>
      <p:sp>
        <p:nvSpPr>
          <p:cNvPr id="16388" name="标题 1">
            <a:extLst>
              <a:ext uri="{FF2B5EF4-FFF2-40B4-BE49-F238E27FC236}">
                <a16:creationId xmlns:a16="http://schemas.microsoft.com/office/drawing/2014/main" id="{2A995773-2FBB-4155-424B-CA939B66B130}"/>
              </a:ext>
            </a:extLst>
          </p:cNvPr>
          <p:cNvSpPr>
            <a:spLocks noGrp="1"/>
          </p:cNvSpPr>
          <p:nvPr>
            <p:ph type="title"/>
          </p:nvPr>
        </p:nvSpPr>
        <p:spPr>
          <a:xfrm>
            <a:off x="1774825" y="281017"/>
            <a:ext cx="8229600" cy="604781"/>
          </a:xfrm>
        </p:spPr>
        <p:txBody>
          <a:bodyPr>
            <a:spAutoFit/>
          </a:bodyPr>
          <a:lstStyle/>
          <a:p>
            <a:r>
              <a:rPr lang="zh-CN" altLang="en-US" sz="3600">
                <a:solidFill>
                  <a:srgbClr val="FF0000"/>
                </a:solidFill>
                <a:latin typeface="华文行楷" panose="02010800040101010101" pitchFamily="2" charset="-122"/>
                <a:ea typeface="华文行楷" panose="02010800040101010101" pitchFamily="2" charset="-122"/>
              </a:rPr>
              <a:t>第一节 </a:t>
            </a:r>
            <a:r>
              <a:rPr lang="en-US" altLang="zh-CN" sz="3600">
                <a:solidFill>
                  <a:srgbClr val="FF0000"/>
                </a:solidFill>
                <a:latin typeface="华文行楷" panose="02010800040101010101" pitchFamily="2" charset="-122"/>
                <a:ea typeface="华文行楷" panose="02010800040101010101" pitchFamily="2" charset="-122"/>
              </a:rPr>
              <a:t> 21</a:t>
            </a:r>
            <a:r>
              <a:rPr lang="zh-CN" altLang="zh-CN" sz="3600">
                <a:solidFill>
                  <a:srgbClr val="FF0000"/>
                </a:solidFill>
                <a:latin typeface="华文行楷" panose="02010800040101010101" pitchFamily="2" charset="-122"/>
                <a:ea typeface="华文行楷" panose="02010800040101010101" pitchFamily="2" charset="-122"/>
              </a:rPr>
              <a:t>世纪全球市场竞争的主要特点</a:t>
            </a:r>
            <a:endParaRPr lang="zh-CN" altLang="en-US" sz="3600">
              <a:solidFill>
                <a:srgbClr val="FF0000"/>
              </a:solidFill>
              <a:latin typeface="华文行楷" panose="02010800040101010101" pitchFamily="2" charset="-122"/>
              <a:ea typeface="华文行楷" panose="02010800040101010101" pitchFamily="2" charset="-122"/>
            </a:endParaRPr>
          </a:p>
        </p:txBody>
      </p:sp>
      <p:cxnSp>
        <p:nvCxnSpPr>
          <p:cNvPr id="2" name="直线连接符 1">
            <a:extLst>
              <a:ext uri="{FF2B5EF4-FFF2-40B4-BE49-F238E27FC236}">
                <a16:creationId xmlns:a16="http://schemas.microsoft.com/office/drawing/2014/main" id="{935BB1A5-538E-C4A3-AF00-475CE9B6DCCF}"/>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6ED4530-8C2E-6ED4-85B6-FABBF77BB0A3}"/>
              </a:ext>
            </a:extLst>
          </p:cNvPr>
          <p:cNvSpPr>
            <a:spLocks noGrp="1"/>
          </p:cNvSpPr>
          <p:nvPr>
            <p:ph type="title"/>
          </p:nvPr>
        </p:nvSpPr>
        <p:spPr>
          <a:xfrm>
            <a:off x="1728788" y="-14288"/>
            <a:ext cx="8229600" cy="1143001"/>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产品寿命周期越来越短</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17411" name="内容占位符 2">
            <a:extLst>
              <a:ext uri="{FF2B5EF4-FFF2-40B4-BE49-F238E27FC236}">
                <a16:creationId xmlns:a16="http://schemas.microsoft.com/office/drawing/2014/main" id="{76A2E7D3-7FBF-FF43-4753-D4464FE5CEDD}"/>
              </a:ext>
            </a:extLst>
          </p:cNvPr>
          <p:cNvSpPr>
            <a:spLocks noGrp="1"/>
          </p:cNvSpPr>
          <p:nvPr>
            <p:ph idx="1"/>
          </p:nvPr>
        </p:nvSpPr>
        <p:spPr>
          <a:xfrm>
            <a:off x="1995488" y="1125538"/>
            <a:ext cx="8229600" cy="2260600"/>
          </a:xfrm>
        </p:spPr>
        <p:txBody>
          <a:bodyPr/>
          <a:lstStyle/>
          <a:p>
            <a:r>
              <a:rPr lang="zh-CN" altLang="en-US"/>
              <a:t>国外新产品的研制周期大大缩短</a:t>
            </a:r>
            <a:endParaRPr lang="en-US" altLang="zh-CN"/>
          </a:p>
          <a:p>
            <a:pPr>
              <a:buFont typeface="Wingdings" pitchFamily="2" charset="2"/>
              <a:buChar char="Ø"/>
            </a:pPr>
            <a:r>
              <a:rPr lang="en-US" altLang="zh-CN" sz="2400">
                <a:latin typeface="华文楷体" panose="02010600040101010101" pitchFamily="2" charset="-122"/>
                <a:ea typeface="华文楷体" panose="02010600040101010101" pitchFamily="2" charset="-122"/>
              </a:rPr>
              <a:t>AT&amp;T</a:t>
            </a:r>
            <a:r>
              <a:rPr lang="zh-CN" altLang="en-US" sz="2400">
                <a:latin typeface="华文楷体" panose="02010600040101010101" pitchFamily="2" charset="-122"/>
                <a:ea typeface="华文楷体" panose="02010600040101010101" pitchFamily="2" charset="-122"/>
              </a:rPr>
              <a:t>公司新电话的开发时间从过去</a:t>
            </a:r>
            <a:r>
              <a:rPr lang="en-US" altLang="zh-CN" sz="2400">
                <a:latin typeface="华文楷体" panose="02010600040101010101" pitchFamily="2" charset="-122"/>
                <a:ea typeface="华文楷体" panose="02010600040101010101" pitchFamily="2" charset="-122"/>
              </a:rPr>
              <a:t>2</a:t>
            </a:r>
            <a:r>
              <a:rPr lang="zh-CN" altLang="en-US" sz="2400">
                <a:latin typeface="华文楷体" panose="02010600040101010101" pitchFamily="2" charset="-122"/>
                <a:ea typeface="华文楷体" panose="02010600040101010101" pitchFamily="2" charset="-122"/>
              </a:rPr>
              <a:t>年缩短为</a:t>
            </a:r>
            <a:r>
              <a:rPr lang="en-US" altLang="zh-CN" sz="2400">
                <a:latin typeface="华文楷体" panose="02010600040101010101" pitchFamily="2" charset="-122"/>
                <a:ea typeface="华文楷体" panose="02010600040101010101" pitchFamily="2" charset="-122"/>
              </a:rPr>
              <a:t>1</a:t>
            </a:r>
            <a:r>
              <a:rPr lang="zh-CN" altLang="en-US" sz="2400">
                <a:latin typeface="华文楷体" panose="02010600040101010101" pitchFamily="2" charset="-122"/>
                <a:ea typeface="华文楷体" panose="02010600040101010101" pitchFamily="2" charset="-122"/>
              </a:rPr>
              <a:t>年</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HP</a:t>
            </a:r>
            <a:r>
              <a:rPr lang="zh-CN" altLang="en-US" sz="2400">
                <a:latin typeface="华文楷体" panose="02010600040101010101" pitchFamily="2" charset="-122"/>
                <a:ea typeface="华文楷体" panose="02010600040101010101" pitchFamily="2" charset="-122"/>
              </a:rPr>
              <a:t>公司新打印机的开发时间从过去的</a:t>
            </a:r>
            <a:r>
              <a:rPr lang="en-US" altLang="zh-CN" sz="2400">
                <a:latin typeface="华文楷体" panose="02010600040101010101" pitchFamily="2" charset="-122"/>
                <a:ea typeface="华文楷体" panose="02010600040101010101" pitchFamily="2" charset="-122"/>
              </a:rPr>
              <a:t>4.5</a:t>
            </a:r>
            <a:r>
              <a:rPr lang="zh-CN" altLang="en-US" sz="2400">
                <a:latin typeface="华文楷体" panose="02010600040101010101" pitchFamily="2" charset="-122"/>
                <a:ea typeface="华文楷体" panose="02010600040101010101" pitchFamily="2" charset="-122"/>
              </a:rPr>
              <a:t>年缩短</a:t>
            </a:r>
            <a:r>
              <a:rPr lang="en-US" altLang="zh-CN" sz="2400">
                <a:latin typeface="华文楷体" panose="02010600040101010101" pitchFamily="2" charset="-122"/>
                <a:ea typeface="华文楷体" panose="02010600040101010101" pitchFamily="2" charset="-122"/>
              </a:rPr>
              <a:t>22</a:t>
            </a:r>
            <a:r>
              <a:rPr lang="zh-CN" altLang="en-US" sz="2400">
                <a:latin typeface="华文楷体" panose="02010600040101010101" pitchFamily="2" charset="-122"/>
                <a:ea typeface="华文楷体" panose="02010600040101010101" pitchFamily="2" charset="-122"/>
              </a:rPr>
              <a:t>个月</a:t>
            </a:r>
            <a:endParaRPr lang="en-US" altLang="zh-CN" sz="2400">
              <a:latin typeface="华文楷体" panose="02010600040101010101" pitchFamily="2" charset="-122"/>
              <a:ea typeface="华文楷体" panose="02010600040101010101" pitchFamily="2" charset="-122"/>
            </a:endParaRPr>
          </a:p>
          <a:p>
            <a:r>
              <a:rPr lang="zh-CN" altLang="en-US"/>
              <a:t>产品的生命周期缩短，革新换代速度加快</a:t>
            </a:r>
            <a:endParaRPr lang="en-US" altLang="zh-CN"/>
          </a:p>
        </p:txBody>
      </p:sp>
      <p:sp>
        <p:nvSpPr>
          <p:cNvPr id="17412" name="Rectangle 6">
            <a:extLst>
              <a:ext uri="{FF2B5EF4-FFF2-40B4-BE49-F238E27FC236}">
                <a16:creationId xmlns:a16="http://schemas.microsoft.com/office/drawing/2014/main" id="{D8630233-BF2D-2206-250B-7775A1E7A15A}"/>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grpSp>
        <p:nvGrpSpPr>
          <p:cNvPr id="17413" name="组合 40">
            <a:extLst>
              <a:ext uri="{FF2B5EF4-FFF2-40B4-BE49-F238E27FC236}">
                <a16:creationId xmlns:a16="http://schemas.microsoft.com/office/drawing/2014/main" id="{12A75562-F51B-FB7E-997B-C7A0960E8E3C}"/>
              </a:ext>
            </a:extLst>
          </p:cNvPr>
          <p:cNvGrpSpPr>
            <a:grpSpLocks/>
          </p:cNvGrpSpPr>
          <p:nvPr/>
        </p:nvGrpSpPr>
        <p:grpSpPr bwMode="auto">
          <a:xfrm>
            <a:off x="2909457" y="3392488"/>
            <a:ext cx="5851956" cy="2835512"/>
            <a:chOff x="2957810" y="3284984"/>
            <a:chExt cx="6081945" cy="3061501"/>
          </a:xfrm>
        </p:grpSpPr>
        <p:grpSp>
          <p:nvGrpSpPr>
            <p:cNvPr id="17415" name="Group 7">
              <a:extLst>
                <a:ext uri="{FF2B5EF4-FFF2-40B4-BE49-F238E27FC236}">
                  <a16:creationId xmlns:a16="http://schemas.microsoft.com/office/drawing/2014/main" id="{255CD51F-9191-D23F-E990-C0AA76E457A8}"/>
                </a:ext>
              </a:extLst>
            </p:cNvPr>
            <p:cNvGrpSpPr>
              <a:grpSpLocks/>
            </p:cNvGrpSpPr>
            <p:nvPr/>
          </p:nvGrpSpPr>
          <p:grpSpPr bwMode="auto">
            <a:xfrm>
              <a:off x="3779912" y="3284984"/>
              <a:ext cx="5259843" cy="2726774"/>
              <a:chOff x="2857" y="11879"/>
              <a:chExt cx="6500" cy="2289"/>
            </a:xfrm>
          </p:grpSpPr>
          <p:sp>
            <p:nvSpPr>
              <p:cNvPr id="17425" name="Rectangle 8">
                <a:extLst>
                  <a:ext uri="{FF2B5EF4-FFF2-40B4-BE49-F238E27FC236}">
                    <a16:creationId xmlns:a16="http://schemas.microsoft.com/office/drawing/2014/main" id="{E4BB3514-B1F5-577F-EEFF-2DF9258F83D8}"/>
                  </a:ext>
                </a:extLst>
              </p:cNvPr>
              <p:cNvSpPr>
                <a:spLocks noChangeArrowheads="1"/>
              </p:cNvSpPr>
              <p:nvPr/>
            </p:nvSpPr>
            <p:spPr bwMode="auto">
              <a:xfrm>
                <a:off x="8831" y="12363"/>
                <a:ext cx="526" cy="151"/>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6" name="Rectangle 9">
                <a:extLst>
                  <a:ext uri="{FF2B5EF4-FFF2-40B4-BE49-F238E27FC236}">
                    <a16:creationId xmlns:a16="http://schemas.microsoft.com/office/drawing/2014/main" id="{FBD4C2E2-ABA6-C3C8-0AFC-158249E473D9}"/>
                  </a:ext>
                </a:extLst>
              </p:cNvPr>
              <p:cNvSpPr>
                <a:spLocks noChangeArrowheads="1"/>
              </p:cNvSpPr>
              <p:nvPr/>
            </p:nvSpPr>
            <p:spPr bwMode="auto">
              <a:xfrm>
                <a:off x="8847" y="12060"/>
                <a:ext cx="510" cy="130"/>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7427" name="Group 10">
                <a:extLst>
                  <a:ext uri="{FF2B5EF4-FFF2-40B4-BE49-F238E27FC236}">
                    <a16:creationId xmlns:a16="http://schemas.microsoft.com/office/drawing/2014/main" id="{FC67B295-EAF8-183A-57AD-2C99DB06D5C9}"/>
                  </a:ext>
                </a:extLst>
              </p:cNvPr>
              <p:cNvGrpSpPr>
                <a:grpSpLocks/>
              </p:cNvGrpSpPr>
              <p:nvPr/>
            </p:nvGrpSpPr>
            <p:grpSpPr bwMode="auto">
              <a:xfrm>
                <a:off x="2857" y="11879"/>
                <a:ext cx="5254" cy="2289"/>
                <a:chOff x="3158" y="12660"/>
                <a:chExt cx="5254" cy="2289"/>
              </a:xfrm>
            </p:grpSpPr>
            <p:sp>
              <p:nvSpPr>
                <p:cNvPr id="17428" name="Line 11">
                  <a:extLst>
                    <a:ext uri="{FF2B5EF4-FFF2-40B4-BE49-F238E27FC236}">
                      <a16:creationId xmlns:a16="http://schemas.microsoft.com/office/drawing/2014/main" id="{056F3436-2989-9A57-34C6-596F36EB1620}"/>
                    </a:ext>
                  </a:extLst>
                </p:cNvPr>
                <p:cNvSpPr>
                  <a:spLocks noChangeShapeType="1"/>
                </p:cNvSpPr>
                <p:nvPr/>
              </p:nvSpPr>
              <p:spPr bwMode="auto">
                <a:xfrm>
                  <a:off x="3158" y="12660"/>
                  <a:ext cx="1" cy="228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Rectangle 12">
                  <a:extLst>
                    <a:ext uri="{FF2B5EF4-FFF2-40B4-BE49-F238E27FC236}">
                      <a16:creationId xmlns:a16="http://schemas.microsoft.com/office/drawing/2014/main" id="{7ED8D276-50F0-ABD7-D72A-A8C710297496}"/>
                    </a:ext>
                  </a:extLst>
                </p:cNvPr>
                <p:cNvSpPr>
                  <a:spLocks noChangeArrowheads="1"/>
                </p:cNvSpPr>
                <p:nvPr/>
              </p:nvSpPr>
              <p:spPr bwMode="auto">
                <a:xfrm>
                  <a:off x="3158" y="13397"/>
                  <a:ext cx="204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0" name="Rectangle 13">
                  <a:extLst>
                    <a:ext uri="{FF2B5EF4-FFF2-40B4-BE49-F238E27FC236}">
                      <a16:creationId xmlns:a16="http://schemas.microsoft.com/office/drawing/2014/main" id="{911D5DB4-771A-FA1A-84BC-3ABD36215DDC}"/>
                    </a:ext>
                  </a:extLst>
                </p:cNvPr>
                <p:cNvSpPr>
                  <a:spLocks noChangeArrowheads="1"/>
                </p:cNvSpPr>
                <p:nvPr/>
              </p:nvSpPr>
              <p:spPr bwMode="auto">
                <a:xfrm>
                  <a:off x="3158" y="14815"/>
                  <a:ext cx="156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1" name="Rectangle 14">
                  <a:extLst>
                    <a:ext uri="{FF2B5EF4-FFF2-40B4-BE49-F238E27FC236}">
                      <a16:creationId xmlns:a16="http://schemas.microsoft.com/office/drawing/2014/main" id="{84D9CA6A-4EA5-702C-669F-0940574C2C50}"/>
                    </a:ext>
                  </a:extLst>
                </p:cNvPr>
                <p:cNvSpPr>
                  <a:spLocks noChangeArrowheads="1"/>
                </p:cNvSpPr>
                <p:nvPr/>
              </p:nvSpPr>
              <p:spPr bwMode="auto">
                <a:xfrm>
                  <a:off x="3158" y="14449"/>
                  <a:ext cx="96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2" name="Rectangle 15">
                  <a:extLst>
                    <a:ext uri="{FF2B5EF4-FFF2-40B4-BE49-F238E27FC236}">
                      <a16:creationId xmlns:a16="http://schemas.microsoft.com/office/drawing/2014/main" id="{720020B0-33DC-FEB9-C0EF-E731D210FA79}"/>
                    </a:ext>
                  </a:extLst>
                </p:cNvPr>
                <p:cNvSpPr>
                  <a:spLocks noChangeArrowheads="1"/>
                </p:cNvSpPr>
                <p:nvPr/>
              </p:nvSpPr>
              <p:spPr bwMode="auto">
                <a:xfrm>
                  <a:off x="3158" y="14125"/>
                  <a:ext cx="72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16">
                  <a:extLst>
                    <a:ext uri="{FF2B5EF4-FFF2-40B4-BE49-F238E27FC236}">
                      <a16:creationId xmlns:a16="http://schemas.microsoft.com/office/drawing/2014/main" id="{C9A8F2A9-4393-4FED-B9DE-A1ADF128E8B1}"/>
                    </a:ext>
                  </a:extLst>
                </p:cNvPr>
                <p:cNvSpPr>
                  <a:spLocks noChangeArrowheads="1"/>
                </p:cNvSpPr>
                <p:nvPr/>
              </p:nvSpPr>
              <p:spPr bwMode="auto">
                <a:xfrm>
                  <a:off x="3158" y="13813"/>
                  <a:ext cx="48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4" name="Rectangle 17">
                  <a:extLst>
                    <a:ext uri="{FF2B5EF4-FFF2-40B4-BE49-F238E27FC236}">
                      <a16:creationId xmlns:a16="http://schemas.microsoft.com/office/drawing/2014/main" id="{201E1CE2-224D-2EE5-21B2-FFB4E0A0E397}"/>
                    </a:ext>
                  </a:extLst>
                </p:cNvPr>
                <p:cNvSpPr>
                  <a:spLocks noChangeArrowheads="1"/>
                </p:cNvSpPr>
                <p:nvPr/>
              </p:nvSpPr>
              <p:spPr bwMode="auto">
                <a:xfrm>
                  <a:off x="3158" y="13501"/>
                  <a:ext cx="481" cy="105"/>
                </a:xfrm>
                <a:prstGeom prst="rect">
                  <a:avLst/>
                </a:prstGeom>
                <a:solidFill>
                  <a:srgbClr val="000000"/>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5" name="Rectangle 18">
                  <a:extLst>
                    <a:ext uri="{FF2B5EF4-FFF2-40B4-BE49-F238E27FC236}">
                      <a16:creationId xmlns:a16="http://schemas.microsoft.com/office/drawing/2014/main" id="{28AE1FEC-9E4E-3CC3-266D-7D8161AD549E}"/>
                    </a:ext>
                  </a:extLst>
                </p:cNvPr>
                <p:cNvSpPr>
                  <a:spLocks noChangeArrowheads="1"/>
                </p:cNvSpPr>
                <p:nvPr/>
              </p:nvSpPr>
              <p:spPr bwMode="auto">
                <a:xfrm>
                  <a:off x="3158" y="14710"/>
                  <a:ext cx="468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6" name="Rectangle 19">
                  <a:extLst>
                    <a:ext uri="{FF2B5EF4-FFF2-40B4-BE49-F238E27FC236}">
                      <a16:creationId xmlns:a16="http://schemas.microsoft.com/office/drawing/2014/main" id="{4A64CAA3-2480-3B49-94A4-34C571BE8013}"/>
                    </a:ext>
                  </a:extLst>
                </p:cNvPr>
                <p:cNvSpPr>
                  <a:spLocks noChangeArrowheads="1"/>
                </p:cNvSpPr>
                <p:nvPr/>
              </p:nvSpPr>
              <p:spPr bwMode="auto">
                <a:xfrm>
                  <a:off x="3158" y="14333"/>
                  <a:ext cx="396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0">
                  <a:extLst>
                    <a:ext uri="{FF2B5EF4-FFF2-40B4-BE49-F238E27FC236}">
                      <a16:creationId xmlns:a16="http://schemas.microsoft.com/office/drawing/2014/main" id="{75A55138-6C2D-825A-A226-DCA14ADA4D17}"/>
                    </a:ext>
                  </a:extLst>
                </p:cNvPr>
                <p:cNvSpPr>
                  <a:spLocks noChangeArrowheads="1"/>
                </p:cNvSpPr>
                <p:nvPr/>
              </p:nvSpPr>
              <p:spPr bwMode="auto">
                <a:xfrm>
                  <a:off x="3158" y="14021"/>
                  <a:ext cx="324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8" name="Rectangle 21">
                  <a:extLst>
                    <a:ext uri="{FF2B5EF4-FFF2-40B4-BE49-F238E27FC236}">
                      <a16:creationId xmlns:a16="http://schemas.microsoft.com/office/drawing/2014/main" id="{E4475C85-00AC-9491-8CD3-6E5B83D0E93C}"/>
                    </a:ext>
                  </a:extLst>
                </p:cNvPr>
                <p:cNvSpPr>
                  <a:spLocks noChangeArrowheads="1"/>
                </p:cNvSpPr>
                <p:nvPr/>
              </p:nvSpPr>
              <p:spPr bwMode="auto">
                <a:xfrm>
                  <a:off x="3158" y="13709"/>
                  <a:ext cx="2521" cy="105"/>
                </a:xfrm>
                <a:prstGeom prst="rect">
                  <a:avLst/>
                </a:prstGeom>
                <a:solidFill>
                  <a:srgbClr val="B2B2B2"/>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9" name="Line 22">
                  <a:extLst>
                    <a:ext uri="{FF2B5EF4-FFF2-40B4-BE49-F238E27FC236}">
                      <a16:creationId xmlns:a16="http://schemas.microsoft.com/office/drawing/2014/main" id="{580C676A-4B73-C8D0-81BA-528F8A9230D0}"/>
                    </a:ext>
                  </a:extLst>
                </p:cNvPr>
                <p:cNvSpPr>
                  <a:spLocks noChangeShapeType="1"/>
                </p:cNvSpPr>
                <p:nvPr/>
              </p:nvSpPr>
              <p:spPr bwMode="auto">
                <a:xfrm flipH="1">
                  <a:off x="5078" y="12840"/>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23">
                  <a:extLst>
                    <a:ext uri="{FF2B5EF4-FFF2-40B4-BE49-F238E27FC236}">
                      <a16:creationId xmlns:a16="http://schemas.microsoft.com/office/drawing/2014/main" id="{A3D49440-48B9-7EB3-0FAA-8D7DD1379774}"/>
                    </a:ext>
                  </a:extLst>
                </p:cNvPr>
                <p:cNvSpPr>
                  <a:spLocks noChangeShapeType="1"/>
                </p:cNvSpPr>
                <p:nvPr/>
              </p:nvSpPr>
              <p:spPr bwMode="auto">
                <a:xfrm>
                  <a:off x="6068" y="12816"/>
                  <a:ext cx="6" cy="212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24">
                  <a:extLst>
                    <a:ext uri="{FF2B5EF4-FFF2-40B4-BE49-F238E27FC236}">
                      <a16:creationId xmlns:a16="http://schemas.microsoft.com/office/drawing/2014/main" id="{38478B5C-A57B-815B-BA19-41C6D5ED6335}"/>
                    </a:ext>
                  </a:extLst>
                </p:cNvPr>
                <p:cNvSpPr>
                  <a:spLocks noChangeShapeType="1"/>
                </p:cNvSpPr>
                <p:nvPr/>
              </p:nvSpPr>
              <p:spPr bwMode="auto">
                <a:xfrm>
                  <a:off x="3171" y="14945"/>
                  <a:ext cx="5241" cy="1"/>
                </a:xfrm>
                <a:prstGeom prst="line">
                  <a:avLst/>
                </a:prstGeom>
                <a:noFill/>
                <a:ln w="9525">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442" name="Line 25">
                  <a:extLst>
                    <a:ext uri="{FF2B5EF4-FFF2-40B4-BE49-F238E27FC236}">
                      <a16:creationId xmlns:a16="http://schemas.microsoft.com/office/drawing/2014/main" id="{02535821-B464-9F19-920F-07CEB81FE738}"/>
                    </a:ext>
                  </a:extLst>
                </p:cNvPr>
                <p:cNvSpPr>
                  <a:spLocks noChangeShapeType="1"/>
                </p:cNvSpPr>
                <p:nvPr/>
              </p:nvSpPr>
              <p:spPr bwMode="auto">
                <a:xfrm flipH="1">
                  <a:off x="4102" y="12825"/>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26">
                  <a:extLst>
                    <a:ext uri="{FF2B5EF4-FFF2-40B4-BE49-F238E27FC236}">
                      <a16:creationId xmlns:a16="http://schemas.microsoft.com/office/drawing/2014/main" id="{7DF9A23D-B1F8-E87B-6B6D-6A996D1B7F14}"/>
                    </a:ext>
                  </a:extLst>
                </p:cNvPr>
                <p:cNvSpPr>
                  <a:spLocks noChangeShapeType="1"/>
                </p:cNvSpPr>
                <p:nvPr/>
              </p:nvSpPr>
              <p:spPr bwMode="auto">
                <a:xfrm flipH="1">
                  <a:off x="7072" y="12840"/>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27">
                  <a:extLst>
                    <a:ext uri="{FF2B5EF4-FFF2-40B4-BE49-F238E27FC236}">
                      <a16:creationId xmlns:a16="http://schemas.microsoft.com/office/drawing/2014/main" id="{4A3C271C-1F9B-D96E-252F-FEECA30C1B1F}"/>
                    </a:ext>
                  </a:extLst>
                </p:cNvPr>
                <p:cNvSpPr>
                  <a:spLocks noChangeShapeType="1"/>
                </p:cNvSpPr>
                <p:nvPr/>
              </p:nvSpPr>
              <p:spPr bwMode="auto">
                <a:xfrm flipH="1">
                  <a:off x="8128" y="12846"/>
                  <a:ext cx="0" cy="20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9" name="矩形 28">
              <a:extLst>
                <a:ext uri="{FF2B5EF4-FFF2-40B4-BE49-F238E27FC236}">
                  <a16:creationId xmlns:a16="http://schemas.microsoft.com/office/drawing/2014/main" id="{BB18783B-E943-D695-8C48-90DA001B0821}"/>
                </a:ext>
              </a:extLst>
            </p:cNvPr>
            <p:cNvSpPr/>
            <p:nvPr/>
          </p:nvSpPr>
          <p:spPr>
            <a:xfrm>
              <a:off x="7799037" y="3428962"/>
              <a:ext cx="841665" cy="365537"/>
            </a:xfrm>
            <a:prstGeom prst="rect">
              <a:avLst/>
            </a:prstGeom>
          </p:spPr>
          <p:txBody>
            <a:bodyPr wrap="none">
              <a:spAutoFit/>
            </a:bodyPr>
            <a:lstStyle/>
            <a:p>
              <a:pPr eaLnBrk="1" hangingPunct="1">
                <a:defRPr/>
              </a:pPr>
              <a:r>
                <a:rPr lang="en-US" sz="1600" b="1" kern="100" dirty="0">
                  <a:latin typeface="Times New Roman"/>
                  <a:ea typeface="宋体"/>
                </a:rPr>
                <a:t>50</a:t>
              </a:r>
              <a:r>
                <a:rPr lang="zh-CN" altLang="en-US" sz="1600" b="1" kern="100" dirty="0">
                  <a:latin typeface="Times New Roman"/>
                  <a:ea typeface="宋体"/>
                </a:rPr>
                <a:t>年前</a:t>
              </a:r>
              <a:endParaRPr lang="zh-CN" altLang="en-US" sz="1600" b="1" dirty="0">
                <a:latin typeface="Arial" charset="0"/>
              </a:endParaRPr>
            </a:p>
          </p:txBody>
        </p:sp>
        <p:sp>
          <p:nvSpPr>
            <p:cNvPr id="30" name="矩形 29">
              <a:extLst>
                <a:ext uri="{FF2B5EF4-FFF2-40B4-BE49-F238E27FC236}">
                  <a16:creationId xmlns:a16="http://schemas.microsoft.com/office/drawing/2014/main" id="{55EAAB77-C1DC-8059-2F08-121945B57E1A}"/>
                </a:ext>
              </a:extLst>
            </p:cNvPr>
            <p:cNvSpPr/>
            <p:nvPr/>
          </p:nvSpPr>
          <p:spPr>
            <a:xfrm>
              <a:off x="7884832" y="3788907"/>
              <a:ext cx="628417" cy="365537"/>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现在</a:t>
              </a:r>
              <a:endParaRPr lang="zh-CN" altLang="en-US" b="1"/>
            </a:p>
          </p:txBody>
        </p:sp>
        <p:sp>
          <p:nvSpPr>
            <p:cNvPr id="31" name="矩形 30">
              <a:extLst>
                <a:ext uri="{FF2B5EF4-FFF2-40B4-BE49-F238E27FC236}">
                  <a16:creationId xmlns:a16="http://schemas.microsoft.com/office/drawing/2014/main" id="{CAEF29E5-C625-6EFA-823E-2A39D37A920E}"/>
                </a:ext>
              </a:extLst>
            </p:cNvPr>
            <p:cNvSpPr/>
            <p:nvPr/>
          </p:nvSpPr>
          <p:spPr>
            <a:xfrm>
              <a:off x="3196016" y="6022278"/>
              <a:ext cx="5559784" cy="324207"/>
            </a:xfrm>
            <a:prstGeom prst="rect">
              <a:avLst/>
            </a:prstGeom>
          </p:spPr>
          <p:txBody>
            <a:bodyPr wrap="none">
              <a:spAutoFit/>
            </a:bodyPr>
            <a:lstStyle/>
            <a:p>
              <a:pPr indent="409575" algn="just">
                <a:lnSpc>
                  <a:spcPts val="1600"/>
                </a:lnSpc>
                <a:defRPr/>
              </a:pPr>
              <a:r>
                <a:rPr lang="en-US" kern="100" dirty="0">
                  <a:latin typeface="Times New Roman"/>
                  <a:ea typeface="宋体"/>
                </a:rPr>
                <a:t>0           5           10          15         20            25   </a:t>
              </a:r>
              <a:r>
                <a:rPr lang="zh-CN" altLang="en-US" sz="1400" b="1" kern="100" dirty="0">
                  <a:latin typeface="Times New Roman"/>
                  <a:ea typeface="宋体"/>
                </a:rPr>
                <a:t>时间</a:t>
              </a:r>
              <a:endParaRPr lang="zh-CN" altLang="en-US" b="1" kern="100" dirty="0">
                <a:latin typeface="Times New Roman"/>
                <a:ea typeface="宋体"/>
              </a:endParaRPr>
            </a:p>
          </p:txBody>
        </p:sp>
        <p:sp>
          <p:nvSpPr>
            <p:cNvPr id="32" name="矩形 31">
              <a:extLst>
                <a:ext uri="{FF2B5EF4-FFF2-40B4-BE49-F238E27FC236}">
                  <a16:creationId xmlns:a16="http://schemas.microsoft.com/office/drawing/2014/main" id="{B84C4AC5-12FA-1DE5-8B1D-1E0C1AE838D7}"/>
                </a:ext>
              </a:extLst>
            </p:cNvPr>
            <p:cNvSpPr/>
            <p:nvPr/>
          </p:nvSpPr>
          <p:spPr>
            <a:xfrm>
              <a:off x="3131496" y="3428962"/>
              <a:ext cx="681729" cy="398768"/>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latin typeface="Times New Roman" panose="02020603050405020304" pitchFamily="18" charset="0"/>
                </a:rPr>
                <a:t>行业</a:t>
              </a:r>
              <a:endParaRPr lang="zh-CN" altLang="en-US" b="1"/>
            </a:p>
          </p:txBody>
        </p:sp>
        <p:sp>
          <p:nvSpPr>
            <p:cNvPr id="33" name="矩形 32">
              <a:extLst>
                <a:ext uri="{FF2B5EF4-FFF2-40B4-BE49-F238E27FC236}">
                  <a16:creationId xmlns:a16="http://schemas.microsoft.com/office/drawing/2014/main" id="{9975A6B7-5E2A-6C9D-B6E0-8D2DA09FE940}"/>
                </a:ext>
              </a:extLst>
            </p:cNvPr>
            <p:cNvSpPr/>
            <p:nvPr/>
          </p:nvSpPr>
          <p:spPr>
            <a:xfrm>
              <a:off x="2957810" y="3975735"/>
              <a:ext cx="911637" cy="398768"/>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a:latin typeface="Times New Roman" panose="02020603050405020304" pitchFamily="18" charset="0"/>
                </a:rPr>
                <a:t>化妆品</a:t>
              </a:r>
              <a:endParaRPr lang="zh-CN" altLang="zh-CN" sz="2400">
                <a:latin typeface="Times New Roman" panose="02020603050405020304" pitchFamily="18" charset="0"/>
              </a:endParaRPr>
            </a:p>
          </p:txBody>
        </p:sp>
        <p:sp>
          <p:nvSpPr>
            <p:cNvPr id="34" name="矩形 33">
              <a:extLst>
                <a:ext uri="{FF2B5EF4-FFF2-40B4-BE49-F238E27FC236}">
                  <a16:creationId xmlns:a16="http://schemas.microsoft.com/office/drawing/2014/main" id="{539CBAC9-B6CF-7F1D-2A52-71742E9E9FFF}"/>
                </a:ext>
              </a:extLst>
            </p:cNvPr>
            <p:cNvSpPr/>
            <p:nvPr/>
          </p:nvSpPr>
          <p:spPr>
            <a:xfrm>
              <a:off x="3199142" y="4450520"/>
              <a:ext cx="673155" cy="368514"/>
            </a:xfrm>
            <a:prstGeom prst="rect">
              <a:avLst/>
            </a:prstGeom>
          </p:spPr>
          <p:txBody>
            <a:bodyPr>
              <a:spAutoFit/>
            </a:bodyPr>
            <a:lstStyle/>
            <a:p>
              <a:pPr algn="just">
                <a:defRPr/>
              </a:pPr>
              <a:r>
                <a:rPr lang="zh-CN" altLang="en-US" sz="1600" kern="100" dirty="0">
                  <a:latin typeface="Times New Roman"/>
                  <a:ea typeface="宋体"/>
                </a:rPr>
                <a:t>玩具</a:t>
              </a:r>
              <a:r>
                <a:rPr lang="en-US" sz="1600" kern="100" dirty="0">
                  <a:latin typeface="Times New Roman"/>
                  <a:ea typeface="宋体"/>
                </a:rPr>
                <a:t> </a:t>
              </a:r>
              <a:endParaRPr lang="zh-CN" altLang="en-US" sz="2400" kern="100" dirty="0">
                <a:latin typeface="Times New Roman"/>
                <a:ea typeface="宋体"/>
              </a:endParaRPr>
            </a:p>
          </p:txBody>
        </p:sp>
        <p:sp>
          <p:nvSpPr>
            <p:cNvPr id="37" name="矩形 36">
              <a:extLst>
                <a:ext uri="{FF2B5EF4-FFF2-40B4-BE49-F238E27FC236}">
                  <a16:creationId xmlns:a16="http://schemas.microsoft.com/office/drawing/2014/main" id="{D0CED8AC-8217-DFED-D847-01D1F2F6AF99}"/>
                </a:ext>
              </a:extLst>
            </p:cNvPr>
            <p:cNvSpPr/>
            <p:nvPr/>
          </p:nvSpPr>
          <p:spPr>
            <a:xfrm>
              <a:off x="3199142" y="4784754"/>
              <a:ext cx="773798" cy="368516"/>
            </a:xfrm>
            <a:prstGeom prst="rect">
              <a:avLst/>
            </a:prstGeom>
          </p:spPr>
          <p:txBody>
            <a:bodyPr>
              <a:spAutoFit/>
            </a:bodyPr>
            <a:lstStyle/>
            <a:p>
              <a:pPr algn="just">
                <a:defRPr/>
              </a:pPr>
              <a:r>
                <a:rPr lang="zh-CN" altLang="en-US" sz="1600" kern="100" dirty="0">
                  <a:latin typeface="Times New Roman"/>
                  <a:ea typeface="宋体"/>
                </a:rPr>
                <a:t>机床</a:t>
              </a:r>
              <a:endParaRPr lang="zh-CN" altLang="en-US" sz="2000" kern="100" dirty="0">
                <a:latin typeface="Times New Roman"/>
                <a:ea typeface="宋体"/>
              </a:endParaRPr>
            </a:p>
          </p:txBody>
        </p:sp>
        <p:sp>
          <p:nvSpPr>
            <p:cNvPr id="38" name="矩形 37">
              <a:extLst>
                <a:ext uri="{FF2B5EF4-FFF2-40B4-BE49-F238E27FC236}">
                  <a16:creationId xmlns:a16="http://schemas.microsoft.com/office/drawing/2014/main" id="{58214B3C-11DF-014E-2107-656D2418D3B2}"/>
                </a:ext>
              </a:extLst>
            </p:cNvPr>
            <p:cNvSpPr/>
            <p:nvPr/>
          </p:nvSpPr>
          <p:spPr>
            <a:xfrm>
              <a:off x="3199142" y="5153269"/>
              <a:ext cx="648407" cy="365086"/>
            </a:xfrm>
            <a:prstGeom prst="rect">
              <a:avLst/>
            </a:prstGeom>
          </p:spPr>
          <p:txBody>
            <a:bodyPr>
              <a:spAutoFit/>
            </a:bodyPr>
            <a:lstStyle/>
            <a:p>
              <a:pPr algn="just">
                <a:defRPr/>
              </a:pPr>
              <a:r>
                <a:rPr lang="zh-CN" altLang="en-US" sz="1600" kern="100" dirty="0">
                  <a:latin typeface="Times New Roman"/>
                  <a:ea typeface="宋体"/>
                </a:rPr>
                <a:t>食品</a:t>
              </a:r>
              <a:endParaRPr lang="zh-CN" altLang="en-US" sz="2000" kern="100" dirty="0">
                <a:latin typeface="Times New Roman"/>
                <a:ea typeface="宋体"/>
              </a:endParaRPr>
            </a:p>
          </p:txBody>
        </p:sp>
        <p:sp>
          <p:nvSpPr>
            <p:cNvPr id="39" name="矩形 38">
              <a:extLst>
                <a:ext uri="{FF2B5EF4-FFF2-40B4-BE49-F238E27FC236}">
                  <a16:creationId xmlns:a16="http://schemas.microsoft.com/office/drawing/2014/main" id="{AEA8DAA1-EEC9-D71C-5BAB-0F403CCE4D71}"/>
                </a:ext>
              </a:extLst>
            </p:cNvPr>
            <p:cNvSpPr/>
            <p:nvPr/>
          </p:nvSpPr>
          <p:spPr>
            <a:xfrm>
              <a:off x="3199142" y="5696614"/>
              <a:ext cx="648407" cy="365087"/>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zh-CN" sz="1600">
                  <a:latin typeface="Times New Roman" panose="02020603050405020304" pitchFamily="18" charset="0"/>
                </a:rPr>
                <a:t>药品</a:t>
              </a:r>
              <a:endParaRPr lang="zh-CN" altLang="zh-CN" sz="2000">
                <a:latin typeface="Times New Roman" panose="02020603050405020304" pitchFamily="18" charset="0"/>
              </a:endParaRPr>
            </a:p>
          </p:txBody>
        </p:sp>
      </p:grpSp>
      <p:sp>
        <p:nvSpPr>
          <p:cNvPr id="3" name="日期占位符 2">
            <a:extLst>
              <a:ext uri="{FF2B5EF4-FFF2-40B4-BE49-F238E27FC236}">
                <a16:creationId xmlns:a16="http://schemas.microsoft.com/office/drawing/2014/main" id="{FE89995D-1D5D-BBAD-D74F-F65C77E3630F}"/>
              </a:ext>
            </a:extLst>
          </p:cNvPr>
          <p:cNvSpPr>
            <a:spLocks noGrp="1"/>
          </p:cNvSpPr>
          <p:nvPr>
            <p:ph type="dt" sz="quarter" idx="10"/>
          </p:nvPr>
        </p:nvSpPr>
        <p:spPr/>
        <p:txBody>
          <a:bodyPr/>
          <a:lstStyle/>
          <a:p>
            <a:pPr>
              <a:defRPr/>
            </a:pPr>
            <a:fld id="{052EB567-EE7E-4614-A60A-5C92F7512BA2}"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8CA91794-8BEF-B0D7-782D-8E508AE7A30F}"/>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EAE1DEF3-5782-EB5C-03D9-2DBB93E71C5A}"/>
              </a:ext>
            </a:extLst>
          </p:cNvPr>
          <p:cNvSpPr>
            <a:spLocks noGrp="1"/>
          </p:cNvSpPr>
          <p:nvPr>
            <p:ph type="title"/>
          </p:nvPr>
        </p:nvSpPr>
        <p:spPr>
          <a:xfrm>
            <a:off x="1774825" y="0"/>
            <a:ext cx="8229600" cy="1143000"/>
          </a:xfrm>
        </p:spPr>
        <p:txBody>
          <a:bodyPr/>
          <a:lstStyle/>
          <a:p>
            <a:r>
              <a:rPr lang="zh-CN" altLang="en-US" sz="3600">
                <a:solidFill>
                  <a:srgbClr val="FF0000"/>
                </a:solidFill>
                <a:latin typeface="华文行楷" panose="02010800040101010101" pitchFamily="2" charset="-122"/>
                <a:ea typeface="华文行楷" panose="02010800040101010101" pitchFamily="2" charset="-122"/>
              </a:rPr>
              <a:t>对订单响应周期的要求越来越高</a:t>
            </a:r>
            <a:endParaRPr lang="en-US" altLang="zh-CN" sz="3600">
              <a:solidFill>
                <a:srgbClr val="FF0000"/>
              </a:solidFill>
              <a:latin typeface="华文行楷" panose="02010800040101010101" pitchFamily="2" charset="-122"/>
              <a:ea typeface="华文行楷" panose="02010800040101010101" pitchFamily="2" charset="-122"/>
            </a:endParaRPr>
          </a:p>
        </p:txBody>
      </p:sp>
      <p:sp>
        <p:nvSpPr>
          <p:cNvPr id="18435" name="Rectangle 6">
            <a:extLst>
              <a:ext uri="{FF2B5EF4-FFF2-40B4-BE49-F238E27FC236}">
                <a16:creationId xmlns:a16="http://schemas.microsoft.com/office/drawing/2014/main" id="{4B3DA54E-1856-BC25-81B7-66CEF8D1730C}"/>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18436" name="内容占位符 39">
            <a:extLst>
              <a:ext uri="{FF2B5EF4-FFF2-40B4-BE49-F238E27FC236}">
                <a16:creationId xmlns:a16="http://schemas.microsoft.com/office/drawing/2014/main" id="{075810B8-B1FC-EF3D-A94B-D69870FB4E55}"/>
              </a:ext>
            </a:extLst>
          </p:cNvPr>
          <p:cNvSpPr>
            <a:spLocks noGrp="1"/>
          </p:cNvSpPr>
          <p:nvPr>
            <p:ph idx="1"/>
          </p:nvPr>
        </p:nvSpPr>
        <p:spPr>
          <a:xfrm>
            <a:off x="2063750" y="1196976"/>
            <a:ext cx="8229600" cy="4752975"/>
          </a:xfrm>
        </p:spPr>
        <p:txBody>
          <a:bodyPr/>
          <a:lstStyle/>
          <a:p>
            <a:r>
              <a:rPr lang="zh-CN" altLang="en-US" b="1"/>
              <a:t>企业竞争力的五大要素：品种、质量、价格、时间、服务</a:t>
            </a:r>
            <a:endParaRPr lang="en-US" altLang="zh-CN" b="1"/>
          </a:p>
          <a:p>
            <a:pPr>
              <a:buFont typeface="Wingdings" pitchFamily="2" charset="2"/>
              <a:buChar char="Ø"/>
            </a:pPr>
            <a:r>
              <a:rPr lang="zh-CN" altLang="en-US" sz="2400">
                <a:latin typeface="华文楷体" panose="02010600040101010101" pitchFamily="2" charset="-122"/>
                <a:ea typeface="华文楷体" panose="02010600040101010101" pitchFamily="2" charset="-122"/>
              </a:rPr>
              <a:t>工业化初期</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价格</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zh-CN" altLang="en-US" sz="2400">
                <a:latin typeface="华文楷体" panose="02010600040101010101" pitchFamily="2" charset="-122"/>
                <a:ea typeface="华文楷体" panose="02010600040101010101" pitchFamily="2" charset="-122"/>
              </a:rPr>
              <a:t>第二次世界大战以后</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质量</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20</a:t>
            </a:r>
            <a:r>
              <a:rPr lang="zh-CN" altLang="en-US" sz="2400">
                <a:latin typeface="华文楷体" panose="02010600040101010101" pitchFamily="2" charset="-122"/>
                <a:ea typeface="华文楷体" panose="02010600040101010101" pitchFamily="2" charset="-122"/>
              </a:rPr>
              <a:t>世纪</a:t>
            </a:r>
            <a:r>
              <a:rPr lang="en-US" altLang="zh-CN" sz="2400">
                <a:latin typeface="华文楷体" panose="02010600040101010101" pitchFamily="2" charset="-122"/>
                <a:ea typeface="华文楷体" panose="02010600040101010101" pitchFamily="2" charset="-122"/>
              </a:rPr>
              <a:t>80</a:t>
            </a:r>
            <a:r>
              <a:rPr lang="zh-CN" altLang="en-US" sz="2400">
                <a:latin typeface="华文楷体" panose="02010600040101010101" pitchFamily="2" charset="-122"/>
                <a:ea typeface="华文楷体" panose="02010600040101010101" pitchFamily="2" charset="-122"/>
              </a:rPr>
              <a:t>年代以来</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品种和服务</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en-US" altLang="zh-CN" sz="2400">
                <a:latin typeface="华文楷体" panose="02010600040101010101" pitchFamily="2" charset="-122"/>
                <a:ea typeface="华文楷体" panose="02010600040101010101" pitchFamily="2" charset="-122"/>
              </a:rPr>
              <a:t>90</a:t>
            </a:r>
            <a:r>
              <a:rPr lang="zh-CN" altLang="en-US" sz="2400">
                <a:latin typeface="华文楷体" panose="02010600040101010101" pitchFamily="2" charset="-122"/>
                <a:ea typeface="华文楷体" panose="02010600040101010101" pitchFamily="2" charset="-122"/>
              </a:rPr>
              <a:t>年代以后</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时间</a:t>
            </a:r>
            <a:endParaRPr lang="en-US" altLang="zh-CN" sz="2400">
              <a:latin typeface="华文楷体" panose="02010600040101010101" pitchFamily="2" charset="-122"/>
              <a:ea typeface="华文楷体" panose="02010600040101010101" pitchFamily="2" charset="-122"/>
            </a:endParaRPr>
          </a:p>
          <a:p>
            <a:r>
              <a:rPr lang="zh-CN" altLang="en-US"/>
              <a:t>基于时间竞争</a:t>
            </a:r>
            <a:r>
              <a:rPr lang="en-US" altLang="en-US">
                <a:ea typeface="宋体" panose="02010600030101010101" pitchFamily="2" charset="-122"/>
              </a:rPr>
              <a:t>(Time-based Competition)</a:t>
            </a:r>
            <a:endParaRPr lang="en-US" altLang="zh-CN"/>
          </a:p>
          <a:p>
            <a:pPr>
              <a:buFont typeface="Wingdings" pitchFamily="2" charset="2"/>
              <a:buChar char="Ø"/>
            </a:pPr>
            <a:r>
              <a:rPr lang="zh-CN" altLang="en-US" sz="2400">
                <a:latin typeface="华文楷体" panose="02010600040101010101" pitchFamily="2" charset="-122"/>
                <a:ea typeface="华文楷体" panose="02010600040101010101" pitchFamily="2" charset="-122"/>
              </a:rPr>
              <a:t>技术进步和客户需求的个性化</a:t>
            </a:r>
            <a:endParaRPr lang="en-US" altLang="zh-CN" sz="2400">
              <a:latin typeface="华文楷体" panose="02010600040101010101" pitchFamily="2" charset="-122"/>
              <a:ea typeface="华文楷体" panose="02010600040101010101" pitchFamily="2" charset="-122"/>
            </a:endParaRPr>
          </a:p>
          <a:p>
            <a:pPr>
              <a:buFont typeface="Wingdings" pitchFamily="2" charset="2"/>
              <a:buChar char="Ø"/>
            </a:pPr>
            <a:r>
              <a:rPr lang="zh-CN" altLang="en-US" sz="2400">
                <a:latin typeface="华文楷体" panose="02010600040101010101" pitchFamily="2" charset="-122"/>
                <a:ea typeface="华文楷体" panose="02010600040101010101" pitchFamily="2" charset="-122"/>
              </a:rPr>
              <a:t>产品寿命周期不断缩短，竞争力的决定因素最终转移到时间上来</a:t>
            </a:r>
            <a:endParaRPr lang="en-US" altLang="zh-CN" sz="240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1DA22516-C8F8-17C0-21BE-055B8FF74031}"/>
              </a:ext>
            </a:extLst>
          </p:cNvPr>
          <p:cNvSpPr>
            <a:spLocks noGrp="1"/>
          </p:cNvSpPr>
          <p:nvPr>
            <p:ph type="dt" sz="quarter" idx="10"/>
          </p:nvPr>
        </p:nvSpPr>
        <p:spPr/>
        <p:txBody>
          <a:bodyPr/>
          <a:lstStyle/>
          <a:p>
            <a:pPr>
              <a:defRPr/>
            </a:pPr>
            <a:fld id="{7A6609CD-2153-4BD5-9494-2BC2CE7EB86D}"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1842FE28-5FD4-D643-AA9B-38E5E60969AA}"/>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1270484-8BC1-1F4F-6905-092A592214A2}"/>
              </a:ext>
            </a:extLst>
          </p:cNvPr>
          <p:cNvSpPr>
            <a:spLocks noGrp="1"/>
          </p:cNvSpPr>
          <p:nvPr>
            <p:ph type="title"/>
          </p:nvPr>
        </p:nvSpPr>
        <p:spPr>
          <a:xfrm>
            <a:off x="1487487" y="-31750"/>
            <a:ext cx="8480426" cy="1143000"/>
          </a:xfrm>
        </p:spPr>
        <p:txBody>
          <a:bodyPr/>
          <a:lstStyle/>
          <a:p>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企业运营的驱动方式产生了根本变化</a:t>
            </a:r>
            <a:b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br>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——从</a:t>
            </a:r>
            <a: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M2C</a:t>
            </a:r>
            <a:r>
              <a:rPr lang="zh-CN"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到</a:t>
            </a:r>
            <a:r>
              <a:rPr lang="en-US" altLang="zh-CN" sz="28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C2M</a:t>
            </a:r>
            <a:endParaRPr lang="en-US" altLang="zh-CN" sz="3200">
              <a:solidFill>
                <a:srgbClr val="FF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19459" name="Rectangle 6">
            <a:extLst>
              <a:ext uri="{FF2B5EF4-FFF2-40B4-BE49-F238E27FC236}">
                <a16:creationId xmlns:a16="http://schemas.microsoft.com/office/drawing/2014/main" id="{5BFC8B86-2E09-6733-DBB8-B9D06228048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19460" name="内容占位符 39">
            <a:extLst>
              <a:ext uri="{FF2B5EF4-FFF2-40B4-BE49-F238E27FC236}">
                <a16:creationId xmlns:a16="http://schemas.microsoft.com/office/drawing/2014/main" id="{8A574755-7C84-BD0E-92F0-9BE5EC368255}"/>
              </a:ext>
            </a:extLst>
          </p:cNvPr>
          <p:cNvSpPr>
            <a:spLocks noGrp="1"/>
          </p:cNvSpPr>
          <p:nvPr>
            <p:ph idx="1"/>
          </p:nvPr>
        </p:nvSpPr>
        <p:spPr>
          <a:xfrm>
            <a:off x="1616366" y="1844249"/>
            <a:ext cx="8229600" cy="4752975"/>
          </a:xfrm>
        </p:spPr>
        <p:txBody>
          <a:bodyPr/>
          <a:lstStyle/>
          <a:p>
            <a:pPr>
              <a:buFont typeface="Wingdings" pitchFamily="2" charset="2"/>
              <a:buChar char="Ø"/>
            </a:pPr>
            <a:r>
              <a:rPr lang="zh-CN" altLang="en-US" dirty="0"/>
              <a:t>从</a:t>
            </a:r>
            <a:r>
              <a:rPr lang="zh-CN" altLang="zh-CN" dirty="0"/>
              <a:t>生产者驱动模式（</a:t>
            </a:r>
            <a:r>
              <a:rPr lang="en-US" altLang="zh-CN" dirty="0"/>
              <a:t>Manufacturer -to-Customer</a:t>
            </a:r>
            <a:r>
              <a:rPr lang="zh-CN" altLang="zh-CN" dirty="0"/>
              <a:t>，</a:t>
            </a:r>
            <a:r>
              <a:rPr lang="en-US" altLang="zh-CN" dirty="0"/>
              <a:t>M2C</a:t>
            </a:r>
            <a:r>
              <a:rPr lang="zh-CN" altLang="zh-CN" dirty="0"/>
              <a:t>），转换为消费者驱动模式（</a:t>
            </a:r>
            <a:r>
              <a:rPr lang="en-US" altLang="zh-CN" dirty="0"/>
              <a:t>Customer-to-Manufacturer</a:t>
            </a:r>
            <a:r>
              <a:rPr lang="zh-CN" altLang="en-US" dirty="0"/>
              <a:t>，</a:t>
            </a:r>
            <a:r>
              <a:rPr lang="en-US" altLang="zh-CN" dirty="0"/>
              <a:t> C2M </a:t>
            </a:r>
            <a:r>
              <a:rPr lang="zh-CN" altLang="zh-CN" dirty="0"/>
              <a:t>）</a:t>
            </a:r>
            <a:endParaRPr lang="en-US" altLang="zh-CN" dirty="0"/>
          </a:p>
          <a:p>
            <a:pPr>
              <a:buFont typeface="Wingdings" pitchFamily="2" charset="2"/>
              <a:buChar char="Ø"/>
            </a:pPr>
            <a:r>
              <a:rPr lang="zh-CN" altLang="zh-CN" dirty="0"/>
              <a:t>要想实现</a:t>
            </a:r>
            <a:r>
              <a:rPr lang="en-US" altLang="zh-CN" dirty="0"/>
              <a:t>C2M</a:t>
            </a:r>
            <a:r>
              <a:rPr lang="zh-CN" altLang="zh-CN" dirty="0"/>
              <a:t>，仅靠企业自身的力量是绝对无法实现的。企业只有善于整合产品设计与开发、物料采购、生产、仓储物流、末端配送等资源，才有可能在价格、质量、时间、个性化和便利性等方面满足消费者的多重需求</a:t>
            </a:r>
            <a:endParaRPr lang="en-US" altLang="zh-CN" sz="1800" dirty="0">
              <a:latin typeface="华文楷体" panose="02010600040101010101" pitchFamily="2" charset="-122"/>
              <a:ea typeface="华文楷体" panose="02010600040101010101" pitchFamily="2" charset="-122"/>
            </a:endParaRPr>
          </a:p>
        </p:txBody>
      </p:sp>
      <p:sp>
        <p:nvSpPr>
          <p:cNvPr id="3" name="日期占位符 2">
            <a:extLst>
              <a:ext uri="{FF2B5EF4-FFF2-40B4-BE49-F238E27FC236}">
                <a16:creationId xmlns:a16="http://schemas.microsoft.com/office/drawing/2014/main" id="{FDEC23B0-FB8F-6441-9B44-1C169356315A}"/>
              </a:ext>
            </a:extLst>
          </p:cNvPr>
          <p:cNvSpPr>
            <a:spLocks noGrp="1"/>
          </p:cNvSpPr>
          <p:nvPr>
            <p:ph type="dt" sz="quarter" idx="10"/>
          </p:nvPr>
        </p:nvSpPr>
        <p:spPr/>
        <p:txBody>
          <a:bodyPr/>
          <a:lstStyle/>
          <a:p>
            <a:pPr>
              <a:defRPr/>
            </a:pPr>
            <a:fld id="{7A6609CD-2153-4BD5-9494-2BC2CE7EB86D}" type="datetime1">
              <a:rPr lang="zh-CN" altLang="en-US"/>
              <a:pPr>
                <a:defRPr/>
              </a:pPr>
              <a:t>2023/9/14</a:t>
            </a:fld>
            <a:endParaRPr lang="zh-CN" altLang="en-US"/>
          </a:p>
        </p:txBody>
      </p:sp>
      <p:cxnSp>
        <p:nvCxnSpPr>
          <p:cNvPr id="2" name="直线连接符 1">
            <a:extLst>
              <a:ext uri="{FF2B5EF4-FFF2-40B4-BE49-F238E27FC236}">
                <a16:creationId xmlns:a16="http://schemas.microsoft.com/office/drawing/2014/main" id="{72454521-7959-22B5-0ADE-E6F6B2F30D4E}"/>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15046</TotalTime>
  <Words>1757</Words>
  <Application>Microsoft Macintosh PowerPoint</Application>
  <PresentationFormat>宽屏</PresentationFormat>
  <Paragraphs>236</Paragraphs>
  <Slides>27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27</vt:i4>
      </vt:variant>
    </vt:vector>
  </HeadingPairs>
  <TitlesOfParts>
    <vt:vector size="39" baseType="lpstr">
      <vt:lpstr>等线</vt:lpstr>
      <vt:lpstr>等线 Light</vt:lpstr>
      <vt:lpstr>华文楷体</vt:lpstr>
      <vt:lpstr>华文行楷</vt:lpstr>
      <vt:lpstr>宋体</vt:lpstr>
      <vt:lpstr>Microsoft YaHei</vt:lpstr>
      <vt:lpstr>ArialMT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供应链的概念</vt:lpstr>
      <vt:lpstr>第一节  21世纪全球市场竞争的主要特点</vt:lpstr>
      <vt:lpstr>产品寿命周期越来越短</vt:lpstr>
      <vt:lpstr>对订单响应周期的要求越来越高</vt:lpstr>
      <vt:lpstr>企业运营的驱动方式产生了根本变化 ——从M2C到C2M</vt:lpstr>
      <vt:lpstr>对产品和服务的期望越来越高</vt:lpstr>
      <vt:lpstr>保护环境与可持续发展的要求</vt:lpstr>
      <vt:lpstr>PowerPoint 演示文稿</vt:lpstr>
      <vt:lpstr>供应链管理思想产生的必然性</vt:lpstr>
      <vt:lpstr>供应链管理思想的萌芽</vt:lpstr>
      <vt:lpstr>PowerPoint 演示文稿</vt:lpstr>
      <vt:lpstr>供应链管理的概念</vt:lpstr>
      <vt:lpstr>PowerPoint 演示文稿</vt:lpstr>
      <vt:lpstr>供应链管理的核心理念</vt:lpstr>
      <vt:lpstr>PowerPoint 演示文稿</vt:lpstr>
      <vt:lpstr>PowerPoint 演示文稿</vt:lpstr>
      <vt:lpstr>协调思维(Coordination)</vt:lpstr>
      <vt:lpstr>分享思维(Benefit-Sharing)</vt:lpstr>
      <vt:lpstr>PowerPoint 演示文稿</vt:lpstr>
      <vt:lpstr>供应链体系构成示意图</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office</cp:lastModifiedBy>
  <cp:revision>13</cp:revision>
  <dcterms:created xsi:type="dcterms:W3CDTF">2023-04-11T08:48:10Z</dcterms:created>
  <dcterms:modified xsi:type="dcterms:W3CDTF">2023-09-14T07:00:45Z</dcterms:modified>
</cp:coreProperties>
</file>