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09" r:id="rId2"/>
    <p:sldId id="310" r:id="rId3"/>
    <p:sldId id="459" r:id="rId4"/>
    <p:sldId id="258" r:id="rId5"/>
    <p:sldId id="460" r:id="rId6"/>
    <p:sldId id="463" r:id="rId7"/>
    <p:sldId id="453" r:id="rId8"/>
    <p:sldId id="468" r:id="rId9"/>
    <p:sldId id="456" r:id="rId10"/>
    <p:sldId id="469" r:id="rId11"/>
    <p:sldId id="470" r:id="rId12"/>
    <p:sldId id="471" r:id="rId13"/>
    <p:sldId id="311" r:id="rId14"/>
    <p:sldId id="472" r:id="rId15"/>
    <p:sldId id="473" r:id="rId16"/>
    <p:sldId id="298" r:id="rId17"/>
    <p:sldId id="464" r:id="rId18"/>
    <p:sldId id="474" r:id="rId19"/>
    <p:sldId id="475" r:id="rId20"/>
    <p:sldId id="476" r:id="rId21"/>
    <p:sldId id="478" r:id="rId22"/>
    <p:sldId id="465" r:id="rId23"/>
    <p:sldId id="466" r:id="rId24"/>
    <p:sldId id="467" r:id="rId25"/>
    <p:sldId id="449" r:id="rId26"/>
    <p:sldId id="301" r:id="rId27"/>
    <p:sldId id="312" r:id="rId28"/>
    <p:sldId id="267" r:id="rId29"/>
    <p:sldId id="302" r:id="rId30"/>
    <p:sldId id="268" r:id="rId31"/>
    <p:sldId id="269" r:id="rId32"/>
    <p:sldId id="270" r:id="rId33"/>
    <p:sldId id="328" r:id="rId34"/>
    <p:sldId id="33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65"/>
  </p:normalViewPr>
  <p:slideViewPr>
    <p:cSldViewPr snapToGrid="0">
      <p:cViewPr varScale="1">
        <p:scale>
          <a:sx n="105" d="100"/>
          <a:sy n="10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BAE7C-5A99-4440-8401-23F7DCC5DADF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2C131-1BDC-D441-ADD0-978B1285B5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07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CFAC888-A6C5-1475-54E1-01EEE6F30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3CE91A-B349-7E40-85F5-5288B38A179A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43011" name="幻灯片图像占位符 1">
            <a:extLst>
              <a:ext uri="{FF2B5EF4-FFF2-40B4-BE49-F238E27FC236}">
                <a16:creationId xmlns:a16="http://schemas.microsoft.com/office/drawing/2014/main" id="{4FF57706-58A7-21C0-D29F-D7BE314C66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备注占位符 2">
            <a:extLst>
              <a:ext uri="{FF2B5EF4-FFF2-40B4-BE49-F238E27FC236}">
                <a16:creationId xmlns:a16="http://schemas.microsoft.com/office/drawing/2014/main" id="{4841E64B-4940-BA03-8357-E1C8E7F6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3013" name="灯片编号占位符 3">
            <a:extLst>
              <a:ext uri="{FF2B5EF4-FFF2-40B4-BE49-F238E27FC236}">
                <a16:creationId xmlns:a16="http://schemas.microsoft.com/office/drawing/2014/main" id="{C608B7C2-8D23-53D8-31EA-D5C78F62DF7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6D5220A-5C33-2346-BB96-05A176E4BF70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0E325A9-81F0-741D-7CB2-8E476E13B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155EA5-8E76-DF45-B06F-349D623B9FB8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55299" name="幻灯片图像占位符 1">
            <a:extLst>
              <a:ext uri="{FF2B5EF4-FFF2-40B4-BE49-F238E27FC236}">
                <a16:creationId xmlns:a16="http://schemas.microsoft.com/office/drawing/2014/main" id="{06DC71AE-0ADA-BF58-056C-B423359490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0" name="备注占位符 2">
            <a:extLst>
              <a:ext uri="{FF2B5EF4-FFF2-40B4-BE49-F238E27FC236}">
                <a16:creationId xmlns:a16="http://schemas.microsoft.com/office/drawing/2014/main" id="{F3F2046C-A0F5-150A-D305-79F206D1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5301" name="灯片编号占位符 3">
            <a:extLst>
              <a:ext uri="{FF2B5EF4-FFF2-40B4-BE49-F238E27FC236}">
                <a16:creationId xmlns:a16="http://schemas.microsoft.com/office/drawing/2014/main" id="{433F2967-0D7A-C09F-3CEA-65CBB3627EC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A0B8D65-A2D4-E343-9256-B0180A0FF3B4}" type="slidenum">
              <a:rPr lang="en-US" altLang="zh-CN" sz="1200"/>
              <a:pPr algn="r" eaLnBrk="1" hangingPunct="1"/>
              <a:t>31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81EB878-C2CC-1A35-970C-0155F21539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35D4AF-8833-894A-8E4C-1E7ECC8CF1CF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56323" name="幻灯片图像占位符 1">
            <a:extLst>
              <a:ext uri="{FF2B5EF4-FFF2-40B4-BE49-F238E27FC236}">
                <a16:creationId xmlns:a16="http://schemas.microsoft.com/office/drawing/2014/main" id="{383EBBF4-2FE9-CE20-B11D-8326306805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4" name="备注占位符 2">
            <a:extLst>
              <a:ext uri="{FF2B5EF4-FFF2-40B4-BE49-F238E27FC236}">
                <a16:creationId xmlns:a16="http://schemas.microsoft.com/office/drawing/2014/main" id="{798CAC30-753E-6D28-92EA-731510A4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6325" name="灯片编号占位符 3">
            <a:extLst>
              <a:ext uri="{FF2B5EF4-FFF2-40B4-BE49-F238E27FC236}">
                <a16:creationId xmlns:a16="http://schemas.microsoft.com/office/drawing/2014/main" id="{8110D163-ACCA-EE2A-9414-BA33D5299F4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6B65318-0C6C-8446-B1EF-808A17A9957E}" type="slidenum">
              <a:rPr lang="en-US" altLang="zh-CN" sz="1200"/>
              <a:pPr algn="r" eaLnBrk="1" hangingPunct="1"/>
              <a:t>32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264139F-A293-A11C-F537-C787977BE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914F9D-EDA2-0D42-9C43-EBF3AF25BD64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47107" name="幻灯片图像占位符 1">
            <a:extLst>
              <a:ext uri="{FF2B5EF4-FFF2-40B4-BE49-F238E27FC236}">
                <a16:creationId xmlns:a16="http://schemas.microsoft.com/office/drawing/2014/main" id="{9C07112A-4E3F-A80A-22AC-BCBAFC4D94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8" name="备注占位符 2">
            <a:extLst>
              <a:ext uri="{FF2B5EF4-FFF2-40B4-BE49-F238E27FC236}">
                <a16:creationId xmlns:a16="http://schemas.microsoft.com/office/drawing/2014/main" id="{B24CE652-DD9C-2959-917A-CE94D766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7109" name="灯片编号占位符 3">
            <a:extLst>
              <a:ext uri="{FF2B5EF4-FFF2-40B4-BE49-F238E27FC236}">
                <a16:creationId xmlns:a16="http://schemas.microsoft.com/office/drawing/2014/main" id="{60D142B4-EBA4-67CB-2DEB-D35EDA23BCB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0FA087E-E30B-F14D-A13C-0521889191EF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5762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CF738A0-C308-E20D-0D91-C9C1C00BF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A8E135-A603-6C4A-86A5-CEB9C5C97E66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48131" name="幻灯片图像占位符 1">
            <a:extLst>
              <a:ext uri="{FF2B5EF4-FFF2-40B4-BE49-F238E27FC236}">
                <a16:creationId xmlns:a16="http://schemas.microsoft.com/office/drawing/2014/main" id="{C1F8C1F8-C1C9-1E0F-5470-D755BFB57F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2" name="备注占位符 2">
            <a:extLst>
              <a:ext uri="{FF2B5EF4-FFF2-40B4-BE49-F238E27FC236}">
                <a16:creationId xmlns:a16="http://schemas.microsoft.com/office/drawing/2014/main" id="{78426959-D91D-E3F8-B36A-61C728F6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8133" name="灯片编号占位符 3">
            <a:extLst>
              <a:ext uri="{FF2B5EF4-FFF2-40B4-BE49-F238E27FC236}">
                <a16:creationId xmlns:a16="http://schemas.microsoft.com/office/drawing/2014/main" id="{BE2015C0-8D73-B9EE-5D91-8B398213D9D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D2D42EA-AF42-CC47-89AB-C5824EEAD4ED}" type="slidenum">
              <a:rPr lang="en-US" altLang="zh-CN" sz="1200"/>
              <a:pPr algn="r" eaLnBrk="1" hangingPunct="1"/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715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30A25F8-9078-D4EC-5E43-9411FF262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5E141-68DB-7644-A39A-E8C9B27B4E4E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49155" name="幻灯片图像占位符 1">
            <a:extLst>
              <a:ext uri="{FF2B5EF4-FFF2-40B4-BE49-F238E27FC236}">
                <a16:creationId xmlns:a16="http://schemas.microsoft.com/office/drawing/2014/main" id="{E5E8255C-BB81-2F08-A61A-133EC52BE7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备注占位符 2">
            <a:extLst>
              <a:ext uri="{FF2B5EF4-FFF2-40B4-BE49-F238E27FC236}">
                <a16:creationId xmlns:a16="http://schemas.microsoft.com/office/drawing/2014/main" id="{87EF14DE-1D9C-A4E7-7B1F-5D8F5005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9157" name="灯片编号占位符 3">
            <a:extLst>
              <a:ext uri="{FF2B5EF4-FFF2-40B4-BE49-F238E27FC236}">
                <a16:creationId xmlns:a16="http://schemas.microsoft.com/office/drawing/2014/main" id="{84FD1B31-4FC1-AB27-B1F8-EF7028C0ADC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8E1A3E6-8DAA-FD4F-853C-377316C8A1A4}" type="slidenum">
              <a:rPr lang="en-US" altLang="zh-CN" sz="1200"/>
              <a:pPr algn="r" eaLnBrk="1" hangingPunct="1"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E52F942-DC8F-A2E0-D262-475246ACB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677AC7-1520-874D-B6F6-CE2DFCDFDFD8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50179" name="幻灯片图像占位符 1">
            <a:extLst>
              <a:ext uri="{FF2B5EF4-FFF2-40B4-BE49-F238E27FC236}">
                <a16:creationId xmlns:a16="http://schemas.microsoft.com/office/drawing/2014/main" id="{26D1B4E2-63ED-B252-F918-0C8FC2DF8A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0" name="备注占位符 2">
            <a:extLst>
              <a:ext uri="{FF2B5EF4-FFF2-40B4-BE49-F238E27FC236}">
                <a16:creationId xmlns:a16="http://schemas.microsoft.com/office/drawing/2014/main" id="{DC8BB1A1-B7AE-0AFE-00B5-37DB9107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0181" name="灯片编号占位符 3">
            <a:extLst>
              <a:ext uri="{FF2B5EF4-FFF2-40B4-BE49-F238E27FC236}">
                <a16:creationId xmlns:a16="http://schemas.microsoft.com/office/drawing/2014/main" id="{2C6414DA-B3D0-3246-2254-FD626F5A177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C8BE02C-947B-C945-A0C1-B1EBC1FFC123}" type="slidenum">
              <a:rPr lang="en-US" altLang="zh-CN" sz="1200"/>
              <a:pPr algn="r" eaLnBrk="1" hangingPunct="1"/>
              <a:t>22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2798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EBDFC49-2A59-C3CE-5243-446F128A5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AD237B-3BAC-0042-A420-3BD291E25A0A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51203" name="幻灯片图像占位符 1">
            <a:extLst>
              <a:ext uri="{FF2B5EF4-FFF2-40B4-BE49-F238E27FC236}">
                <a16:creationId xmlns:a16="http://schemas.microsoft.com/office/drawing/2014/main" id="{286E3566-CB11-0724-D6B1-872E2DE0EF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4" name="备注占位符 2">
            <a:extLst>
              <a:ext uri="{FF2B5EF4-FFF2-40B4-BE49-F238E27FC236}">
                <a16:creationId xmlns:a16="http://schemas.microsoft.com/office/drawing/2014/main" id="{9CAC98B7-BA14-3A5A-68A5-AED0E1BD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1205" name="灯片编号占位符 3">
            <a:extLst>
              <a:ext uri="{FF2B5EF4-FFF2-40B4-BE49-F238E27FC236}">
                <a16:creationId xmlns:a16="http://schemas.microsoft.com/office/drawing/2014/main" id="{EB1A9E36-9F6B-6D52-72AB-4A9D8EA8C69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7EDD39-E4B9-134D-9D6F-562D695D568A}" type="slidenum">
              <a:rPr lang="en-US" altLang="zh-CN" sz="1200"/>
              <a:pPr algn="r" eaLnBrk="1" hangingPunct="1"/>
              <a:t>23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3809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E399744-3D4E-B6A9-69E7-0685EAE2B2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053D3A-B822-6F49-A55D-3676DAE620B9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52227" name="幻灯片图像占位符 1">
            <a:extLst>
              <a:ext uri="{FF2B5EF4-FFF2-40B4-BE49-F238E27FC236}">
                <a16:creationId xmlns:a16="http://schemas.microsoft.com/office/drawing/2014/main" id="{61118B57-56E4-0565-E067-E21281B751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备注占位符 2">
            <a:extLst>
              <a:ext uri="{FF2B5EF4-FFF2-40B4-BE49-F238E27FC236}">
                <a16:creationId xmlns:a16="http://schemas.microsoft.com/office/drawing/2014/main" id="{9AC77119-D17C-F80C-7B63-AF412415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2229" name="灯片编号占位符 3">
            <a:extLst>
              <a:ext uri="{FF2B5EF4-FFF2-40B4-BE49-F238E27FC236}">
                <a16:creationId xmlns:a16="http://schemas.microsoft.com/office/drawing/2014/main" id="{96181AEB-4FE9-E47C-0FA9-4D8D47C31C9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A42EE28-0614-D146-8D7D-220F2049479A}" type="slidenum">
              <a:rPr lang="en-US" altLang="zh-CN" sz="1200"/>
              <a:pPr algn="r" eaLnBrk="1" hangingPunct="1"/>
              <a:t>24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2343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730C280-669F-FE38-2B6A-397EEC90ED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9306D4-1B2C-ED42-B6CE-32681D511182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53251" name="幻灯片图像占位符 1">
            <a:extLst>
              <a:ext uri="{FF2B5EF4-FFF2-40B4-BE49-F238E27FC236}">
                <a16:creationId xmlns:a16="http://schemas.microsoft.com/office/drawing/2014/main" id="{2DB390EC-43F2-A7B4-BCCE-EB55644C7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2" name="备注占位符 2">
            <a:extLst>
              <a:ext uri="{FF2B5EF4-FFF2-40B4-BE49-F238E27FC236}">
                <a16:creationId xmlns:a16="http://schemas.microsoft.com/office/drawing/2014/main" id="{55199F3D-A68A-65E7-D64E-95C7DFDD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3253" name="灯片编号占位符 3">
            <a:extLst>
              <a:ext uri="{FF2B5EF4-FFF2-40B4-BE49-F238E27FC236}">
                <a16:creationId xmlns:a16="http://schemas.microsoft.com/office/drawing/2014/main" id="{F79CB1B9-BA16-0CC2-7429-ABBBBA510D6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6B19456-9381-1A42-A96A-FC4B076EC30E}" type="slidenum">
              <a:rPr lang="en-US" altLang="zh-CN" sz="1200"/>
              <a:pPr algn="r" eaLnBrk="1" hangingPunct="1"/>
              <a:t>28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FFCAA17-FE13-93F2-6163-EE2611DA7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9931AE-9C92-024F-978D-7B92BDFD9B4A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54275" name="幻灯片图像占位符 1">
            <a:extLst>
              <a:ext uri="{FF2B5EF4-FFF2-40B4-BE49-F238E27FC236}">
                <a16:creationId xmlns:a16="http://schemas.microsoft.com/office/drawing/2014/main" id="{8A328FC2-6228-46DD-BBB7-90E2366D25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备注占位符 2">
            <a:extLst>
              <a:ext uri="{FF2B5EF4-FFF2-40B4-BE49-F238E27FC236}">
                <a16:creationId xmlns:a16="http://schemas.microsoft.com/office/drawing/2014/main" id="{198DF6B6-BDC3-A63E-E64F-24921E0C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4277" name="灯片编号占位符 3">
            <a:extLst>
              <a:ext uri="{FF2B5EF4-FFF2-40B4-BE49-F238E27FC236}">
                <a16:creationId xmlns:a16="http://schemas.microsoft.com/office/drawing/2014/main" id="{2381140F-2B3F-2D9D-B401-99028B2A04C3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D32B792-09AA-C144-ABC9-173BA12BC118}" type="slidenum">
              <a:rPr lang="en-US" altLang="zh-CN" sz="1200"/>
              <a:pPr algn="r" eaLnBrk="1" hangingPunct="1"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ED043-E052-3A78-8602-39BC5677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49CB1-4321-EFBE-81F1-9D66515E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79F5A-62C8-C04E-1736-910A31F5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415D2-B35D-68A9-C313-DA5597D6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C65AF-347D-2F45-F9D6-0B0479A0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94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ED757-5A66-AB4E-F64B-A90130BF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1B1C8-0427-8C23-61E4-09C996D37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0F8E2-C15B-F23A-9EF8-C871CD67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D49A7-CA20-E7B5-E8AF-F5F1F29B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1CB3F-98BD-C715-7C42-402E6740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6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BCA205-18E1-78E8-78A7-038A1F0B4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C3CB47-D2FF-D943-EDDE-3F3719901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49F1A-48C4-33EF-0A03-7D796442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79AE5-B8EA-38CF-1A69-9CF36D91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3DBBD-9711-A6E4-E94B-50F7C757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63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8BF6C-E831-2E6B-52AE-3ADD243E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53118-6965-BD0A-8E87-49C53FD1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679D6-E51B-9621-58B3-86C0C984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959DE-BCD2-DBD3-4F5E-92D27D5A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D1F9D-2744-67EA-EC17-881D1835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94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D4D92-B7B2-CD5D-4ED8-9949E1AD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EC9DB-CEAA-DC34-9A2A-B3C6A1C7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1092D-98EA-2B3E-97FE-03590810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05E2F-E79F-8F6E-21E8-3556094A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19C02-6811-643D-66EE-15EEB678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9344-B14F-BE79-84E3-240686A2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81C0F-63CA-1AD7-F52F-99DBC0945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F84176-6A82-68A7-180D-055DBAE7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1A84F-1421-0149-A301-58D27296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F652D-56E6-2AB5-A632-405F5476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89DCA-7D12-B46A-0DDE-8D686B92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7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42079-DA55-EA3F-0338-D54F15C6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501C9-028F-5ADD-D762-55CFAB5C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A6A2E-A240-FCAF-CBCC-3BB52E88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88F13-7E92-6C03-5B99-CBB621DF7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C7F13-7727-1236-C9DA-BD96C4EEC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7AD0F5-7006-D640-38E4-6EE575F6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908E3F-DFB7-F060-F914-7D944888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EA6C9B-CB7F-6EB6-E16D-9AC5F6B1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39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43B6E-1845-8336-2117-DC51C20D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F4BABF-DEA4-6C4D-15B3-2DEE0A8E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396E9-33EB-8125-77EE-982FA3F9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B0A876-62AE-7B8C-1373-2FA8DE75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4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925E8-C2DB-21B0-8439-066730C6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558523-DFFF-A087-D262-D3DADC3F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7FD1E-5A2A-5AEB-2D3C-EE8799D0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09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CAE07-4E23-C2B0-90DF-6B2EF772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98BEA-9858-E406-58C0-7947610A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047AD-766B-0AF4-89A2-1D47B5A1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EB70D-C80C-F3E1-ABD2-286550C9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47CD3-BE38-16BF-A7E6-5E731966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0BD48-F3EF-12CC-AEEF-5828FABD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50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A3E2-E7AA-708B-BBCD-5FC20364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21398C-8ABB-697D-464E-79B310294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D4DF4-713A-6485-CFF9-9D271D1BD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94DEF-2A15-F065-583E-797A5787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0B0FC-5836-6156-99CB-DDC45FF5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2CC3E-0B17-AD80-AF17-C2B7246D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95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714597-D356-5BB5-E9C8-D9DF67CE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691B7-5D21-F332-F368-62E6A290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ACEFA-2C18-B6D8-F876-E1779CD2E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8B73-DA73-4D49-B9B8-D2DD0A509BC7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449BB-E3F1-98A0-71DD-E2678E1DE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C21A1-557C-E346-75D3-DBD54E4F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1961-9A9F-F540-8D1A-48697CAE3C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897CFC-AF43-A326-F086-F124409FE7FD}"/>
              </a:ext>
            </a:extLst>
          </p:cNvPr>
          <p:cNvGrpSpPr/>
          <p:nvPr/>
        </p:nvGrpSpPr>
        <p:grpSpPr>
          <a:xfrm>
            <a:off x="0" y="1871780"/>
            <a:ext cx="8825948" cy="2283308"/>
            <a:chOff x="0" y="1685925"/>
            <a:chExt cx="3900487" cy="27574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2A02EA2-38D7-72A7-74D5-31E612043C06}"/>
                </a:ext>
              </a:extLst>
            </p:cNvPr>
            <p:cNvSpPr/>
            <p:nvPr/>
          </p:nvSpPr>
          <p:spPr>
            <a:xfrm>
              <a:off x="0" y="1685925"/>
              <a:ext cx="2614613" cy="275748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4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供应链管理</a:t>
              </a:r>
            </a:p>
          </p:txBody>
        </p:sp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B54A945B-716F-1756-1C69-2640FD2637F3}"/>
                </a:ext>
              </a:extLst>
            </p:cNvPr>
            <p:cNvSpPr/>
            <p:nvPr/>
          </p:nvSpPr>
          <p:spPr>
            <a:xfrm rot="5400000">
              <a:off x="1878806" y="2421732"/>
              <a:ext cx="2757487" cy="1285874"/>
            </a:xfrm>
            <a:prstGeom prst="triangle">
              <a:avLst>
                <a:gd name="adj" fmla="val 47585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5FD8069-B235-7211-A80F-7E0972BF3C49}"/>
              </a:ext>
            </a:extLst>
          </p:cNvPr>
          <p:cNvSpPr txBox="1"/>
          <p:nvPr/>
        </p:nvSpPr>
        <p:spPr>
          <a:xfrm>
            <a:off x="7215188" y="4657725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第三次课：第二章供应链管理要素</a:t>
            </a:r>
            <a:endParaRPr kumimoji="1" lang="en-US" altLang="zh-CN" dirty="0"/>
          </a:p>
          <a:p>
            <a:r>
              <a:rPr kumimoji="1" lang="zh-CN" altLang="en-US" dirty="0"/>
              <a:t>    曾思瑜</a:t>
            </a:r>
            <a:endParaRPr kumimoji="1" lang="en-US" altLang="zh-CN" dirty="0"/>
          </a:p>
          <a:p>
            <a:r>
              <a:rPr kumimoji="1" lang="en-US" altLang="zh-CN" dirty="0"/>
              <a:t>QQ</a:t>
            </a:r>
            <a:r>
              <a:rPr kumimoji="1" lang="zh-CN" altLang="en-US" dirty="0"/>
              <a:t>：</a:t>
            </a:r>
            <a:r>
              <a:rPr kumimoji="1" lang="en-US" altLang="zh-CN" dirty="0"/>
              <a:t>853000512</a:t>
            </a:r>
          </a:p>
          <a:p>
            <a:r>
              <a:rPr kumimoji="1" lang="zh-CN" altLang="en-US" dirty="0"/>
              <a:t>联系电话：</a:t>
            </a:r>
            <a:r>
              <a:rPr kumimoji="1" lang="en-US" altLang="zh-CN" dirty="0"/>
              <a:t>18108166659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71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0"/>
    </mc:Choice>
    <mc:Fallback xmlns="">
      <p:transition spd="slow" advTm="76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634764B2-D958-4412-3423-1AD753375C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C7B25E-0334-FC40-81A8-C840C4B7B360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9ECFFC-983E-A21D-B6BA-4BE547088FFF}"/>
              </a:ext>
            </a:extLst>
          </p:cNvPr>
          <p:cNvSpPr/>
          <p:nvPr/>
        </p:nvSpPr>
        <p:spPr>
          <a:xfrm>
            <a:off x="639698" y="1639567"/>
            <a:ext cx="8153400" cy="35788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主要包括：</a:t>
            </a:r>
            <a:endParaRPr lang="zh-CN" altLang="zh-CN" sz="2400" b="1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客户关系管理</a:t>
            </a:r>
            <a:r>
              <a:rPr lang="en-US" altLang="zh-CN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 (CRM)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②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客户服务管理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③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④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订单配送管理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⑤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制造流程管理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⑥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供应商关系管理</a:t>
            </a:r>
            <a:r>
              <a:rPr lang="en-US" altLang="zh-CN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(SRM) 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⑦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产品开发与商业化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⑧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回收物流管理。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5604" name="矩形 3">
            <a:extLst>
              <a:ext uri="{FF2B5EF4-FFF2-40B4-BE49-F238E27FC236}">
                <a16:creationId xmlns:a16="http://schemas.microsoft.com/office/drawing/2014/main" id="{AF2BD970-C405-B3A9-5DCC-B9C17CA4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6" y="971394"/>
            <a:ext cx="8004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三个基本组成部分</a:t>
            </a:r>
            <a:r>
              <a:rPr lang="en-US" altLang="zh-CN" b="1" dirty="0"/>
              <a:t>--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）供应链的业务流程， </a:t>
            </a:r>
            <a:r>
              <a:rPr lang="zh-CN" altLang="en-US" b="1" dirty="0"/>
              <a:t>：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A42024-C150-2961-14F9-8B56CC13BA6C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9BE23E6-7179-1B1A-129F-1C8B699D3779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5D7CB8C4-5168-183A-F0FB-7413C8C9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02" y="1639567"/>
            <a:ext cx="7772400" cy="41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634764B2-D958-4412-3423-1AD753375C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C7B25E-0334-FC40-81A8-C840C4B7B360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9ECFFC-983E-A21D-B6BA-4BE547088FFF}"/>
              </a:ext>
            </a:extLst>
          </p:cNvPr>
          <p:cNvSpPr/>
          <p:nvPr/>
        </p:nvSpPr>
        <p:spPr>
          <a:xfrm>
            <a:off x="639698" y="1639567"/>
            <a:ext cx="8153400" cy="35788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主要包括：</a:t>
            </a:r>
            <a:endParaRPr lang="zh-CN" altLang="zh-CN" sz="2400" b="1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客户关系管理</a:t>
            </a:r>
            <a:r>
              <a:rPr lang="en-US" altLang="zh-CN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 (CRM)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②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客户服务管理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③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④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订单配送管理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⑤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制造流程管理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⑥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供应商关系管理</a:t>
            </a:r>
            <a:r>
              <a:rPr lang="en-US" altLang="zh-CN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(SRM) 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⑦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产品开发与商业化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⑧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回收物流管理。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5604" name="矩形 3">
            <a:extLst>
              <a:ext uri="{FF2B5EF4-FFF2-40B4-BE49-F238E27FC236}">
                <a16:creationId xmlns:a16="http://schemas.microsoft.com/office/drawing/2014/main" id="{AF2BD970-C405-B3A9-5DCC-B9C17CA4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6" y="971394"/>
            <a:ext cx="8004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三个基本组成部分</a:t>
            </a:r>
            <a:r>
              <a:rPr lang="en-US" altLang="zh-CN" b="1" dirty="0"/>
              <a:t>--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）供应链的业务流程， </a:t>
            </a:r>
            <a:r>
              <a:rPr lang="zh-CN" altLang="en-US" b="1" dirty="0"/>
              <a:t>：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A42024-C150-2961-14F9-8B56CC13BA6C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9BE23E6-7179-1B1A-129F-1C8B699D3779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073AD17-942C-9C65-9F99-6C2588FB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1639567"/>
            <a:ext cx="5878576" cy="43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634764B2-D958-4412-3423-1AD753375C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C7B25E-0334-FC40-81A8-C840C4B7B360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9ECFFC-983E-A21D-B6BA-4BE547088FFF}"/>
              </a:ext>
            </a:extLst>
          </p:cNvPr>
          <p:cNvSpPr/>
          <p:nvPr/>
        </p:nvSpPr>
        <p:spPr>
          <a:xfrm>
            <a:off x="639698" y="1639567"/>
            <a:ext cx="8153400" cy="35788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主要包括：</a:t>
            </a:r>
            <a:endParaRPr lang="zh-CN" altLang="zh-CN" sz="2400" b="1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客户关系管理</a:t>
            </a:r>
            <a:r>
              <a:rPr lang="en-US" altLang="zh-CN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 (CRM)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②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客户服务管理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③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④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订单配送管理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⑤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制造流程管理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⑥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供应商关系管理</a:t>
            </a:r>
            <a:r>
              <a:rPr lang="en-US" altLang="zh-CN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(SRM) 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⑦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产品开发与商业化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⑧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回收物流管理。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5604" name="矩形 3">
            <a:extLst>
              <a:ext uri="{FF2B5EF4-FFF2-40B4-BE49-F238E27FC236}">
                <a16:creationId xmlns:a16="http://schemas.microsoft.com/office/drawing/2014/main" id="{AF2BD970-C405-B3A9-5DCC-B9C17CA4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6" y="971394"/>
            <a:ext cx="8004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三个基本组成部分</a:t>
            </a:r>
            <a:r>
              <a:rPr lang="en-US" altLang="zh-CN" b="1" dirty="0"/>
              <a:t>--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）供应链的业务流程， </a:t>
            </a:r>
            <a:r>
              <a:rPr lang="zh-CN" altLang="en-US" b="1" dirty="0"/>
              <a:t>：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A42024-C150-2961-14F9-8B56CC13BA6C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9BE23E6-7179-1B1A-129F-1C8B699D3779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15EEEB70-362E-5377-568D-85BCC956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198" y="1494614"/>
            <a:ext cx="65913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6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>
            <a:extLst>
              <a:ext uri="{FF2B5EF4-FFF2-40B4-BE49-F238E27FC236}">
                <a16:creationId xmlns:a16="http://schemas.microsoft.com/office/drawing/2014/main" id="{7914CDAC-E213-7CF4-7FC4-84D51630D5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34E988-F3C7-8B47-8637-1B0EB1C18261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67EABE-77C1-733F-5284-BEB36B617728}"/>
              </a:ext>
            </a:extLst>
          </p:cNvPr>
          <p:cNvSpPr/>
          <p:nvPr/>
        </p:nvSpPr>
        <p:spPr>
          <a:xfrm>
            <a:off x="2133600" y="990601"/>
            <a:ext cx="8001000" cy="507841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）供应链管理元素，主要包括：</a:t>
            </a:r>
            <a:endParaRPr lang="zh-CN" altLang="zh-CN" sz="2400" b="1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①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运作的计划与控制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②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工作结构设计（指明企业如何完成工作任务）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③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组织结构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④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产品流的形成结构（基于供应链的采购、制造、配送的整体流程结构）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⑤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信息流及其平台结构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⑥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权利和领导结构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⑦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供应链的风险分担和利益共享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dirty="0">
                <a:latin typeface="宋体" panose="02010600030101010101" pitchFamily="2" charset="-122"/>
              </a:rPr>
              <a:t>⑧</a:t>
            </a:r>
            <a:r>
              <a:rPr lang="zh-CN" altLang="zh-CN" sz="2400" dirty="0">
                <a:latin typeface="Sitka Banner" pitchFamily="2" charset="0"/>
                <a:cs typeface="Times New Roman" panose="02020603050405020304" pitchFamily="18" charset="0"/>
              </a:rPr>
              <a:t>管理方法</a:t>
            </a:r>
            <a:r>
              <a:rPr lang="zh-CN" altLang="en-US" sz="2400" dirty="0">
                <a:latin typeface="Sitka Banner" pitchFamily="2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   ⑨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文化与态度。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79A286-41C7-D630-FB25-AAB7B8729985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A28BE67-2BAF-DB5F-7948-6B184CA39B91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>
            <a:extLst>
              <a:ext uri="{FF2B5EF4-FFF2-40B4-BE49-F238E27FC236}">
                <a16:creationId xmlns:a16="http://schemas.microsoft.com/office/drawing/2014/main" id="{7914CDAC-E213-7CF4-7FC4-84D51630D5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34E988-F3C7-8B47-8637-1B0EB1C18261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67EABE-77C1-733F-5284-BEB36B617728}"/>
              </a:ext>
            </a:extLst>
          </p:cNvPr>
          <p:cNvSpPr/>
          <p:nvPr/>
        </p:nvSpPr>
        <p:spPr>
          <a:xfrm>
            <a:off x="414530" y="1109066"/>
            <a:ext cx="5681470" cy="478592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三大组成部分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）供应链管理元素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主要包括：</a:t>
            </a:r>
            <a:endParaRPr lang="zh-CN" altLang="zh-CN" sz="2400" b="1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运作的计划与控制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②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工作结构设计（指明企业如何完成工作任务）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③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组织结构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④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产品流的形成结构（基于供应链的采购、制造、配送的整体流程结构）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⑤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信息流及其平台结构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⑥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权利和领导结构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⑦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供应链的风险分担和利益共享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⑧</a:t>
            </a:r>
            <a:r>
              <a:rPr lang="zh-CN" altLang="zh-CN" sz="2000" dirty="0">
                <a:latin typeface="Sitka Banner" pitchFamily="2" charset="0"/>
                <a:cs typeface="Times New Roman" panose="02020603050405020304" pitchFamily="18" charset="0"/>
              </a:rPr>
              <a:t>管理方法</a:t>
            </a:r>
            <a:r>
              <a:rPr lang="zh-CN" altLang="en-US" sz="2000" dirty="0">
                <a:latin typeface="Sitka Banner" pitchFamily="2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ambria" panose="02040503050406030204" pitchFamily="18" charset="0"/>
              </a:rPr>
              <a:t>    ⑨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文化与态度。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79A286-41C7-D630-FB25-AAB7B8729985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A28BE67-2BAF-DB5F-7948-6B184CA39B91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724ABF13-BB4A-F1C5-74BF-C46DB5DF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61" y="1124306"/>
            <a:ext cx="4405819" cy="44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>
            <a:extLst>
              <a:ext uri="{FF2B5EF4-FFF2-40B4-BE49-F238E27FC236}">
                <a16:creationId xmlns:a16="http://schemas.microsoft.com/office/drawing/2014/main" id="{7914CDAC-E213-7CF4-7FC4-84D51630D5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34E988-F3C7-8B47-8637-1B0EB1C18261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67EABE-77C1-733F-5284-BEB36B617728}"/>
              </a:ext>
            </a:extLst>
          </p:cNvPr>
          <p:cNvSpPr/>
          <p:nvPr/>
        </p:nvSpPr>
        <p:spPr>
          <a:xfrm>
            <a:off x="414530" y="1109066"/>
            <a:ext cx="5681470" cy="4785926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三大组成部分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）供应链管理元素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主要包括：</a:t>
            </a:r>
            <a:endParaRPr lang="zh-CN" altLang="zh-CN" sz="2400" b="1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运作的计划与控制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②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工作结构设计（指明企业如何完成工作任务）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③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组织结构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④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产品流的形成结构（基于供应链的采购、制造、配送的整体流程结构）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⑤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信息流及其平台结构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⑥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权利和领导结构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⑦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供应链的风险分担和利益共享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⑧</a:t>
            </a:r>
            <a:r>
              <a:rPr lang="zh-CN" altLang="zh-CN" sz="2000" dirty="0">
                <a:latin typeface="Sitka Banner" pitchFamily="2" charset="0"/>
                <a:cs typeface="Times New Roman" panose="02020603050405020304" pitchFamily="18" charset="0"/>
              </a:rPr>
              <a:t>管理方法</a:t>
            </a:r>
            <a:r>
              <a:rPr lang="zh-CN" altLang="en-US" sz="2000" dirty="0">
                <a:latin typeface="Sitka Banner" pitchFamily="2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ambria" panose="02040503050406030204" pitchFamily="18" charset="0"/>
              </a:rPr>
              <a:t>    ⑨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文化与态度。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79A286-41C7-D630-FB25-AAB7B8729985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A28BE67-2BAF-DB5F-7948-6B184CA39B91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52E2BD86-4B21-1CA7-5276-2E39A6CF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28" y="1375664"/>
            <a:ext cx="5643171" cy="2318512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34B1F697-B987-5E59-00D3-9ED7CA5B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86" y="4178535"/>
            <a:ext cx="4292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3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235C092A-6E7A-5195-0122-59A5AE5372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1201" y="985839"/>
            <a:ext cx="8507413" cy="604837"/>
          </a:xfrm>
        </p:spPr>
        <p:txBody>
          <a:bodyPr/>
          <a:lstStyle/>
          <a:p>
            <a:pPr eaLnBrk="1" hangingPunct="1"/>
            <a:r>
              <a:rPr lang="zh-CN" altLang="zh-CN" b="1"/>
              <a:t>供应链管理系统模型</a:t>
            </a:r>
            <a:endParaRPr lang="zh-CN" altLang="en-US"/>
          </a:p>
        </p:txBody>
      </p:sp>
      <p:sp>
        <p:nvSpPr>
          <p:cNvPr id="27651" name="日期占位符 2">
            <a:extLst>
              <a:ext uri="{FF2B5EF4-FFF2-40B4-BE49-F238E27FC236}">
                <a16:creationId xmlns:a16="http://schemas.microsoft.com/office/drawing/2014/main" id="{C4F1C21C-CF19-1A70-D7B1-E12F6547F5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D0DF7E-EDD3-C047-A78B-5D8A965B0C45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grpSp>
        <p:nvGrpSpPr>
          <p:cNvPr id="27652" name="组合 4">
            <a:extLst>
              <a:ext uri="{FF2B5EF4-FFF2-40B4-BE49-F238E27FC236}">
                <a16:creationId xmlns:a16="http://schemas.microsoft.com/office/drawing/2014/main" id="{16A082DB-8EF0-7679-F513-9D42241552A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392363"/>
            <a:ext cx="7696200" cy="3733800"/>
            <a:chOff x="0" y="0"/>
            <a:chExt cx="5295900" cy="1755775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856616E-8995-A488-2EA3-6A82F07E00FB}"/>
                </a:ext>
              </a:extLst>
            </p:cNvPr>
            <p:cNvCxnSpPr/>
            <p:nvPr/>
          </p:nvCxnSpPr>
          <p:spPr>
            <a:xfrm>
              <a:off x="2860966" y="387435"/>
              <a:ext cx="0" cy="26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655" name="组合 6">
              <a:extLst>
                <a:ext uri="{FF2B5EF4-FFF2-40B4-BE49-F238E27FC236}">
                  <a16:creationId xmlns:a16="http://schemas.microsoft.com/office/drawing/2014/main" id="{B8B02989-8D50-7566-1F62-C6EF7CB0B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295900" cy="1755775"/>
              <a:chOff x="0" y="0"/>
              <a:chExt cx="5295900" cy="1755775"/>
            </a:xfrm>
          </p:grpSpPr>
          <p:sp>
            <p:nvSpPr>
              <p:cNvPr id="8" name="矩形: 圆角 504">
                <a:extLst>
                  <a:ext uri="{FF2B5EF4-FFF2-40B4-BE49-F238E27FC236}">
                    <a16:creationId xmlns:a16="http://schemas.microsoft.com/office/drawing/2014/main" id="{4B9F0048-BA40-EA94-DE72-9E9AA8080543}"/>
                  </a:ext>
                </a:extLst>
              </p:cNvPr>
              <p:cNvSpPr/>
              <p:nvPr/>
            </p:nvSpPr>
            <p:spPr>
              <a:xfrm>
                <a:off x="377966" y="101524"/>
                <a:ext cx="777781" cy="3112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战略目标</a:t>
                </a:r>
              </a:p>
            </p:txBody>
          </p:sp>
          <p:sp>
            <p:nvSpPr>
              <p:cNvPr id="9" name="矩形: 圆角 505">
                <a:extLst>
                  <a:ext uri="{FF2B5EF4-FFF2-40B4-BE49-F238E27FC236}">
                    <a16:creationId xmlns:a16="http://schemas.microsoft.com/office/drawing/2014/main" id="{A2A15F49-7120-6361-C5B6-5BC7BFAA4AA1}"/>
                  </a:ext>
                </a:extLst>
              </p:cNvPr>
              <p:cNvSpPr/>
              <p:nvPr/>
            </p:nvSpPr>
            <p:spPr>
              <a:xfrm>
                <a:off x="1406997" y="91820"/>
                <a:ext cx="777781" cy="3112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能力计划</a:t>
                </a:r>
              </a:p>
            </p:txBody>
          </p:sp>
          <p:sp>
            <p:nvSpPr>
              <p:cNvPr id="10" name="矩形: 圆角 506">
                <a:extLst>
                  <a:ext uri="{FF2B5EF4-FFF2-40B4-BE49-F238E27FC236}">
                    <a16:creationId xmlns:a16="http://schemas.microsoft.com/office/drawing/2014/main" id="{70A81823-EE0E-D73A-DCB7-3077CED07A90}"/>
                  </a:ext>
                </a:extLst>
              </p:cNvPr>
              <p:cNvSpPr/>
              <p:nvPr/>
            </p:nvSpPr>
            <p:spPr>
              <a:xfrm>
                <a:off x="2483000" y="82862"/>
                <a:ext cx="777781" cy="3105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物流计划</a:t>
                </a:r>
              </a:p>
            </p:txBody>
          </p:sp>
          <p:sp>
            <p:nvSpPr>
              <p:cNvPr id="11" name="矩形: 圆角 507">
                <a:extLst>
                  <a:ext uri="{FF2B5EF4-FFF2-40B4-BE49-F238E27FC236}">
                    <a16:creationId xmlns:a16="http://schemas.microsoft.com/office/drawing/2014/main" id="{955C17B1-4361-B742-5E8F-E9EED05DD9A3}"/>
                  </a:ext>
                </a:extLst>
              </p:cNvPr>
              <p:cNvSpPr/>
              <p:nvPr/>
            </p:nvSpPr>
            <p:spPr>
              <a:xfrm>
                <a:off x="3512030" y="82862"/>
                <a:ext cx="777781" cy="3105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制造计划</a:t>
                </a:r>
              </a:p>
            </p:txBody>
          </p:sp>
          <p:sp>
            <p:nvSpPr>
              <p:cNvPr id="12" name="矩形: 圆角 508">
                <a:extLst>
                  <a:ext uri="{FF2B5EF4-FFF2-40B4-BE49-F238E27FC236}">
                    <a16:creationId xmlns:a16="http://schemas.microsoft.com/office/drawing/2014/main" id="{FFC8254C-383D-21B7-4404-C3299901708F}"/>
                  </a:ext>
                </a:extLst>
              </p:cNvPr>
              <p:cNvSpPr/>
              <p:nvPr/>
            </p:nvSpPr>
            <p:spPr>
              <a:xfrm>
                <a:off x="4518119" y="70171"/>
                <a:ext cx="777781" cy="3105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采购计划</a:t>
                </a:r>
              </a:p>
            </p:txBody>
          </p:sp>
          <p:sp>
            <p:nvSpPr>
              <p:cNvPr id="13" name="矩形: 圆角 509">
                <a:extLst>
                  <a:ext uri="{FF2B5EF4-FFF2-40B4-BE49-F238E27FC236}">
                    <a16:creationId xmlns:a16="http://schemas.microsoft.com/office/drawing/2014/main" id="{31941A91-AD26-102F-029F-8932E9475E65}"/>
                  </a:ext>
                </a:extLst>
              </p:cNvPr>
              <p:cNvSpPr/>
              <p:nvPr/>
            </p:nvSpPr>
            <p:spPr>
              <a:xfrm>
                <a:off x="4696179" y="1349677"/>
                <a:ext cx="542917" cy="3105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采购</a:t>
                </a:r>
              </a:p>
            </p:txBody>
          </p:sp>
          <p:sp>
            <p:nvSpPr>
              <p:cNvPr id="14" name="矩形: 圆角 510">
                <a:extLst>
                  <a:ext uri="{FF2B5EF4-FFF2-40B4-BE49-F238E27FC236}">
                    <a16:creationId xmlns:a16="http://schemas.microsoft.com/office/drawing/2014/main" id="{1E510DDD-AF64-F487-F113-EC5AEB7A4BBE}"/>
                  </a:ext>
                </a:extLst>
              </p:cNvPr>
              <p:cNvSpPr/>
              <p:nvPr/>
            </p:nvSpPr>
            <p:spPr>
              <a:xfrm>
                <a:off x="3746893" y="1352663"/>
                <a:ext cx="542917" cy="3112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kern="10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运输</a:t>
                </a:r>
                <a:r>
                  <a:rPr lang="en-US" kern="10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CN" altLang="en-US" kern="10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910">
                <a:extLst>
                  <a:ext uri="{FF2B5EF4-FFF2-40B4-BE49-F238E27FC236}">
                    <a16:creationId xmlns:a16="http://schemas.microsoft.com/office/drawing/2014/main" id="{434CE729-E488-F571-09D8-6DC919F85A02}"/>
                  </a:ext>
                </a:extLst>
              </p:cNvPr>
              <p:cNvSpPr/>
              <p:nvPr/>
            </p:nvSpPr>
            <p:spPr>
              <a:xfrm>
                <a:off x="2536526" y="1345945"/>
                <a:ext cx="784335" cy="3112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配送作业</a:t>
                </a:r>
              </a:p>
            </p:txBody>
          </p:sp>
          <p:sp>
            <p:nvSpPr>
              <p:cNvPr id="16" name="矩形: 圆角 918">
                <a:extLst>
                  <a:ext uri="{FF2B5EF4-FFF2-40B4-BE49-F238E27FC236}">
                    <a16:creationId xmlns:a16="http://schemas.microsoft.com/office/drawing/2014/main" id="{0148A573-5EEE-3BB0-D2D3-F6406A672C20}"/>
                  </a:ext>
                </a:extLst>
              </p:cNvPr>
              <p:cNvSpPr/>
              <p:nvPr/>
            </p:nvSpPr>
            <p:spPr>
              <a:xfrm>
                <a:off x="1415736" y="1362368"/>
                <a:ext cx="781058" cy="3105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订货处理</a:t>
                </a:r>
              </a:p>
            </p:txBody>
          </p:sp>
          <p:sp>
            <p:nvSpPr>
              <p:cNvPr id="17" name="矩形: 圆角 919">
                <a:extLst>
                  <a:ext uri="{FF2B5EF4-FFF2-40B4-BE49-F238E27FC236}">
                    <a16:creationId xmlns:a16="http://schemas.microsoft.com/office/drawing/2014/main" id="{AE9F68CB-B971-A5A8-D0C3-92E3E71FB410}"/>
                  </a:ext>
                </a:extLst>
              </p:cNvPr>
              <p:cNvSpPr/>
              <p:nvPr/>
            </p:nvSpPr>
            <p:spPr>
              <a:xfrm>
                <a:off x="343010" y="1362368"/>
                <a:ext cx="818199" cy="31054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订货管理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0A0BB45-3803-AA72-7FB3-5196578CE0D2}"/>
                  </a:ext>
                </a:extLst>
              </p:cNvPr>
              <p:cNvSpPr/>
              <p:nvPr/>
            </p:nvSpPr>
            <p:spPr>
              <a:xfrm>
                <a:off x="1517328" y="742770"/>
                <a:ext cx="594259" cy="2575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kern="10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预测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8D28E10-5622-687B-438B-926C297FAF7A}"/>
                  </a:ext>
                </a:extLst>
              </p:cNvPr>
              <p:cNvSpPr/>
              <p:nvPr/>
            </p:nvSpPr>
            <p:spPr>
              <a:xfrm>
                <a:off x="2441489" y="660655"/>
                <a:ext cx="911052" cy="4128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存货配置</a:t>
                </a:r>
              </a:p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存货管理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B3B4C93-E2E2-0810-9DA7-311C70496682}"/>
                  </a:ext>
                </a:extLst>
              </p:cNvPr>
              <p:cNvSpPr/>
              <p:nvPr/>
            </p:nvSpPr>
            <p:spPr>
              <a:xfrm>
                <a:off x="31680" y="0"/>
                <a:ext cx="291667" cy="4986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计划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C0301E3-D847-C104-E583-217EE6F9334F}"/>
                  </a:ext>
                </a:extLst>
              </p:cNvPr>
              <p:cNvSpPr/>
              <p:nvPr/>
            </p:nvSpPr>
            <p:spPr>
              <a:xfrm>
                <a:off x="0" y="1238448"/>
                <a:ext cx="291668" cy="517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800">
                    <a:latin typeface="Calibri" panose="020F0502020204030204" pitchFamily="34" charset="0"/>
                    <a:cs typeface="Times New Roman" panose="02020603050405020304" pitchFamily="18" charset="0"/>
                  </a:rPr>
                  <a:t>执行</a:t>
                </a: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768C49C-F416-34F7-C097-6FBF31C0A293}"/>
                  </a:ext>
                </a:extLst>
              </p:cNvPr>
              <p:cNvCxnSpPr/>
              <p:nvPr/>
            </p:nvCxnSpPr>
            <p:spPr>
              <a:xfrm flipV="1">
                <a:off x="1159025" y="250825"/>
                <a:ext cx="241418" cy="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042115FF-A882-DD57-DFA0-BC2B9C45D095}"/>
                  </a:ext>
                </a:extLst>
              </p:cNvPr>
              <p:cNvCxnSpPr/>
              <p:nvPr/>
            </p:nvCxnSpPr>
            <p:spPr>
              <a:xfrm flipV="1">
                <a:off x="2206625" y="241120"/>
                <a:ext cx="241418" cy="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52876D8-3246-C1B6-6EB7-538CB14CF16E}"/>
                  </a:ext>
                </a:extLst>
              </p:cNvPr>
              <p:cNvCxnSpPr/>
              <p:nvPr/>
            </p:nvCxnSpPr>
            <p:spPr>
              <a:xfrm flipV="1">
                <a:off x="3270612" y="231416"/>
                <a:ext cx="241418" cy="37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A8E7CE19-B692-A7E4-E299-F0311978445A}"/>
                  </a:ext>
                </a:extLst>
              </p:cNvPr>
              <p:cNvCxnSpPr/>
              <p:nvPr/>
            </p:nvCxnSpPr>
            <p:spPr>
              <a:xfrm flipV="1">
                <a:off x="4293087" y="241120"/>
                <a:ext cx="240325" cy="2986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4133B5E9-AD91-51B6-AAE7-DF2E76D7F4AA}"/>
                  </a:ext>
                </a:extLst>
              </p:cNvPr>
              <p:cNvCxnSpPr/>
              <p:nvPr/>
            </p:nvCxnSpPr>
            <p:spPr>
              <a:xfrm>
                <a:off x="1778409" y="415802"/>
                <a:ext cx="8739" cy="314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C616AB32-56E1-3AA3-38D3-1FB3F33C7452}"/>
                  </a:ext>
                </a:extLst>
              </p:cNvPr>
              <p:cNvCxnSpPr/>
              <p:nvPr/>
            </p:nvCxnSpPr>
            <p:spPr>
              <a:xfrm flipV="1">
                <a:off x="2158560" y="889085"/>
                <a:ext cx="241418" cy="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连接符: 肘形 974">
                <a:extLst>
                  <a:ext uri="{FF2B5EF4-FFF2-40B4-BE49-F238E27FC236}">
                    <a16:creationId xmlns:a16="http://schemas.microsoft.com/office/drawing/2014/main" id="{F462FC0B-ABAD-C71F-4E1D-3B9A9F9B7594}"/>
                  </a:ext>
                </a:extLst>
              </p:cNvPr>
              <p:cNvCxnSpPr/>
              <p:nvPr/>
            </p:nvCxnSpPr>
            <p:spPr>
              <a:xfrm flipH="1">
                <a:off x="3368926" y="393407"/>
                <a:ext cx="536363" cy="480002"/>
              </a:xfrm>
              <a:prstGeom prst="bentConnector3">
                <a:avLst>
                  <a:gd name="adj1" fmla="val -185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8B8BDFC9-EAEA-876B-C87F-081F82D62D9B}"/>
                  </a:ext>
                </a:extLst>
              </p:cNvPr>
              <p:cNvCxnSpPr/>
              <p:nvPr/>
            </p:nvCxnSpPr>
            <p:spPr>
              <a:xfrm>
                <a:off x="4899363" y="374744"/>
                <a:ext cx="6554" cy="9331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EA21225B-8463-7C15-C0F3-7CC8F06071EF}"/>
                  </a:ext>
                </a:extLst>
              </p:cNvPr>
              <p:cNvCxnSpPr/>
              <p:nvPr/>
            </p:nvCxnSpPr>
            <p:spPr>
              <a:xfrm flipV="1">
                <a:off x="1162301" y="1527345"/>
                <a:ext cx="241418" cy="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A2DF507-DEFB-6F48-94E6-7C773DE943F8}"/>
                  </a:ext>
                </a:extLst>
              </p:cNvPr>
              <p:cNvCxnSpPr/>
              <p:nvPr/>
            </p:nvCxnSpPr>
            <p:spPr>
              <a:xfrm flipV="1">
                <a:off x="2257968" y="1507936"/>
                <a:ext cx="240325" cy="3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2AAC934-2BA8-72CB-8D58-B12806B11BB2}"/>
                  </a:ext>
                </a:extLst>
              </p:cNvPr>
              <p:cNvCxnSpPr/>
              <p:nvPr/>
            </p:nvCxnSpPr>
            <p:spPr>
              <a:xfrm>
                <a:off x="3314307" y="1501964"/>
                <a:ext cx="426032" cy="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B82817B7-1BE8-BBDC-4C93-554CB866B5AF}"/>
                  </a:ext>
                </a:extLst>
              </p:cNvPr>
              <p:cNvCxnSpPr/>
              <p:nvPr/>
            </p:nvCxnSpPr>
            <p:spPr>
              <a:xfrm>
                <a:off x="4276702" y="1507936"/>
                <a:ext cx="424939" cy="3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8BC8297D-3E09-E605-EFC6-3C78F01223BE}"/>
                  </a:ext>
                </a:extLst>
              </p:cNvPr>
              <p:cNvCxnSpPr/>
              <p:nvPr/>
            </p:nvCxnSpPr>
            <p:spPr>
              <a:xfrm flipH="1" flipV="1">
                <a:off x="1803534" y="993595"/>
                <a:ext cx="5462" cy="365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A9C53929-4CE3-A4F0-293F-89D177562528}"/>
                  </a:ext>
                </a:extLst>
              </p:cNvPr>
              <p:cNvCxnSpPr/>
              <p:nvPr/>
            </p:nvCxnSpPr>
            <p:spPr>
              <a:xfrm>
                <a:off x="2889368" y="1076457"/>
                <a:ext cx="13109" cy="2762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27971D3-2DE1-18B6-BD94-7F387117D8E8}"/>
                  </a:ext>
                </a:extLst>
              </p:cNvPr>
              <p:cNvCxnSpPr/>
              <p:nvPr/>
            </p:nvCxnSpPr>
            <p:spPr>
              <a:xfrm flipV="1">
                <a:off x="317885" y="568089"/>
                <a:ext cx="4952890" cy="671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D7BD221C-2A74-C4CD-F3F2-6D321F416ABB}"/>
                  </a:ext>
                </a:extLst>
              </p:cNvPr>
              <p:cNvCxnSpPr/>
              <p:nvPr/>
            </p:nvCxnSpPr>
            <p:spPr>
              <a:xfrm flipV="1">
                <a:off x="301499" y="1200377"/>
                <a:ext cx="4952890" cy="597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4876869-9A44-43F0-02FE-826C2DD0CF65}"/>
              </a:ext>
            </a:extLst>
          </p:cNvPr>
          <p:cNvSpPr/>
          <p:nvPr/>
        </p:nvSpPr>
        <p:spPr>
          <a:xfrm>
            <a:off x="2232025" y="1501776"/>
            <a:ext cx="8229600" cy="83026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是指采用系统工程的理论、技术与方法，借助于计算机技术、信息技术等建立的用于支持供应链管理的信息系统</a:t>
            </a:r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A726B9-4803-9003-C801-7C20E1FEB04E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0FCCF797-FD43-330B-D050-85DC1C6F4E3F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72D0D1F1-CE02-0989-8ABA-83782EF1E9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AC42C5-0A8C-C14F-9F06-7A2B0BE53AE6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8DCC26-1BAE-08C0-D365-E1E923162017}"/>
              </a:ext>
            </a:extLst>
          </p:cNvPr>
          <p:cNvSpPr/>
          <p:nvPr/>
        </p:nvSpPr>
        <p:spPr>
          <a:xfrm>
            <a:off x="2133600" y="1600200"/>
            <a:ext cx="8382000" cy="4032250"/>
          </a:xfrm>
          <a:prstGeom prst="rect">
            <a:avLst/>
          </a:prstGeom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需求管理（</a:t>
            </a:r>
            <a:r>
              <a:rPr lang="en-US" altLang="zh-CN" b="1">
                <a:latin typeface="Times New Roman" panose="02020603050405020304" pitchFamily="18" charset="0"/>
              </a:rPr>
              <a:t>demand management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计划制定（</a:t>
            </a:r>
            <a:r>
              <a:rPr lang="en-US" altLang="zh-CN" b="1">
                <a:latin typeface="Times New Roman" panose="02020603050405020304" pitchFamily="18" charset="0"/>
              </a:rPr>
              <a:t>planning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订单交付（</a:t>
            </a:r>
            <a:r>
              <a:rPr lang="en-US" altLang="zh-CN" b="1">
                <a:latin typeface="Times New Roman" panose="02020603050405020304" pitchFamily="18" charset="0"/>
              </a:rPr>
              <a:t>fulfillment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物流管理（</a:t>
            </a:r>
            <a:r>
              <a:rPr lang="en-US" altLang="zh-CN" b="1">
                <a:latin typeface="Times New Roman" panose="02020603050405020304" pitchFamily="18" charset="0"/>
              </a:rPr>
              <a:t>logistics management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采购与供应（</a:t>
            </a:r>
            <a:r>
              <a:rPr lang="en-US" altLang="zh-CN" b="1">
                <a:latin typeface="Times New Roman" panose="02020603050405020304" pitchFamily="18" charset="0"/>
              </a:rPr>
              <a:t>sourcing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逆向物流（</a:t>
            </a:r>
            <a:r>
              <a:rPr lang="en-US" altLang="zh-CN" b="1">
                <a:latin typeface="Times New Roman" panose="02020603050405020304" pitchFamily="18" charset="0"/>
              </a:rPr>
              <a:t>reverse logistics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信息支持平台（</a:t>
            </a:r>
            <a:r>
              <a:rPr lang="en-US" altLang="zh-CN" b="1">
                <a:latin typeface="Times New Roman" panose="02020603050405020304" pitchFamily="18" charset="0"/>
              </a:rPr>
              <a:t>Information support platform</a:t>
            </a:r>
            <a:r>
              <a:rPr lang="zh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/>
          </a:p>
        </p:txBody>
      </p:sp>
      <p:sp>
        <p:nvSpPr>
          <p:cNvPr id="28676" name="矩形 3">
            <a:extLst>
              <a:ext uri="{FF2B5EF4-FFF2-40B4-BE49-F238E27FC236}">
                <a16:creationId xmlns:a16="http://schemas.microsoft.com/office/drawing/2014/main" id="{989C5F21-B4F2-B52B-5D30-1EBA1971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998539"/>
            <a:ext cx="825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/>
              <a:t>七大管理</a:t>
            </a:r>
            <a:r>
              <a:rPr lang="zh-CN" altLang="en-US" b="1"/>
              <a:t>领域模型：</a:t>
            </a:r>
            <a:endParaRPr lang="zh-CN" altLang="en-US" sz="2000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2ABA71-3326-D055-A344-E85177C25E43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7550D03-0D03-71DE-FEA1-5F13374C89A7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5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72D0D1F1-CE02-0989-8ABA-83782EF1E9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AC42C5-0A8C-C14F-9F06-7A2B0BE53AE6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8DCC26-1BAE-08C0-D365-E1E923162017}"/>
              </a:ext>
            </a:extLst>
          </p:cNvPr>
          <p:cNvSpPr/>
          <p:nvPr/>
        </p:nvSpPr>
        <p:spPr>
          <a:xfrm>
            <a:off x="214312" y="971394"/>
            <a:ext cx="8382000" cy="523220"/>
          </a:xfrm>
          <a:prstGeom prst="rect">
            <a:avLst/>
          </a:prstGeom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需求管理（</a:t>
            </a:r>
            <a:r>
              <a:rPr lang="en-US" altLang="zh-CN" b="1" dirty="0">
                <a:latin typeface="Times New Roman" panose="02020603050405020304" pitchFamily="18" charset="0"/>
              </a:rPr>
              <a:t>demand management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2ABA71-3326-D055-A344-E85177C25E43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7550D03-0D03-71DE-FEA1-5F13374C89A7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6D018805-037F-5B35-FBAB-55FD1290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2" y="1579213"/>
            <a:ext cx="7772400" cy="3699574"/>
          </a:xfrm>
          <a:prstGeom prst="rect">
            <a:avLst/>
          </a:prstGeom>
        </p:spPr>
      </p:pic>
      <p:pic>
        <p:nvPicPr>
          <p:cNvPr id="8" name="图片 7" descr="地图上有字&#10;&#10;描述已自动生成">
            <a:extLst>
              <a:ext uri="{FF2B5EF4-FFF2-40B4-BE49-F238E27FC236}">
                <a16:creationId xmlns:a16="http://schemas.microsoft.com/office/drawing/2014/main" id="{65BBB94E-9F7E-4097-3EF8-7E8D6674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569" y="1064433"/>
            <a:ext cx="4313117" cy="2105212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0BC6712F-AA7F-C5FD-64B3-F4649D364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3169645"/>
            <a:ext cx="4313117" cy="1849787"/>
          </a:xfrm>
          <a:prstGeom prst="rect">
            <a:avLst/>
          </a:prstGeom>
        </p:spPr>
      </p:pic>
      <p:pic>
        <p:nvPicPr>
          <p:cNvPr id="12" name="图片 11" descr="画里面的卡通人物&#10;&#10;描述已自动生成">
            <a:extLst>
              <a:ext uri="{FF2B5EF4-FFF2-40B4-BE49-F238E27FC236}">
                <a16:creationId xmlns:a16="http://schemas.microsoft.com/office/drawing/2014/main" id="{980FD96F-548D-8783-9633-1522E8ABF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155" y="5026514"/>
            <a:ext cx="4296726" cy="169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9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72D0D1F1-CE02-0989-8ABA-83782EF1E9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AC42C5-0A8C-C14F-9F06-7A2B0BE53AE6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8DCC26-1BAE-08C0-D365-E1E923162017}"/>
              </a:ext>
            </a:extLst>
          </p:cNvPr>
          <p:cNvSpPr/>
          <p:nvPr/>
        </p:nvSpPr>
        <p:spPr>
          <a:xfrm>
            <a:off x="377952" y="998539"/>
            <a:ext cx="8382000" cy="523220"/>
          </a:xfrm>
          <a:prstGeom prst="rect">
            <a:avLst/>
          </a:prstGeom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信息支持平台（</a:t>
            </a:r>
            <a:r>
              <a:rPr lang="en-US" altLang="zh-CN" b="1" dirty="0">
                <a:latin typeface="Times New Roman" panose="02020603050405020304" pitchFamily="18" charset="0"/>
              </a:rPr>
              <a:t>Information support platform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2ABA71-3326-D055-A344-E85177C25E43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7550D03-0D03-71DE-FEA1-5F13374C89A7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日程表&#10;&#10;描述已自动生成">
            <a:extLst>
              <a:ext uri="{FF2B5EF4-FFF2-40B4-BE49-F238E27FC236}">
                <a16:creationId xmlns:a16="http://schemas.microsoft.com/office/drawing/2014/main" id="{BC09EF0D-702A-A7D0-F874-4D57FBA8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84" y="1722888"/>
            <a:ext cx="9485376" cy="42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7BEE37B-8951-DAB4-A048-5B3A75412501}"/>
              </a:ext>
            </a:extLst>
          </p:cNvPr>
          <p:cNvGrpSpPr/>
          <p:nvPr/>
        </p:nvGrpSpPr>
        <p:grpSpPr>
          <a:xfrm>
            <a:off x="0" y="1685925"/>
            <a:ext cx="3900487" cy="2757487"/>
            <a:chOff x="0" y="1685925"/>
            <a:chExt cx="3900487" cy="27574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7035E2-26F7-1E63-81AD-7906B8838047}"/>
                </a:ext>
              </a:extLst>
            </p:cNvPr>
            <p:cNvSpPr/>
            <p:nvPr/>
          </p:nvSpPr>
          <p:spPr>
            <a:xfrm>
              <a:off x="0" y="1685925"/>
              <a:ext cx="2614613" cy="2757487"/>
            </a:xfrm>
            <a:prstGeom prst="rect">
              <a:avLst/>
            </a:prstGeom>
            <a:solidFill>
              <a:srgbClr val="E9E9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38414270-C571-BA28-3A2C-4F622F2836BD}"/>
                </a:ext>
              </a:extLst>
            </p:cNvPr>
            <p:cNvSpPr/>
            <p:nvPr/>
          </p:nvSpPr>
          <p:spPr>
            <a:xfrm rot="5400000">
              <a:off x="1878806" y="2421732"/>
              <a:ext cx="2757487" cy="1285874"/>
            </a:xfrm>
            <a:prstGeom prst="triangle">
              <a:avLst>
                <a:gd name="adj" fmla="val 47585"/>
              </a:avLst>
            </a:prstGeom>
            <a:solidFill>
              <a:srgbClr val="E9E9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0A5316-45FB-D620-79AE-929181D72A98}"/>
              </a:ext>
            </a:extLst>
          </p:cNvPr>
          <p:cNvSpPr txBox="1"/>
          <p:nvPr/>
        </p:nvSpPr>
        <p:spPr>
          <a:xfrm>
            <a:off x="1914525" y="27415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47CA2ED-51A5-2699-9B9A-E23D0CE237DA}"/>
              </a:ext>
            </a:extLst>
          </p:cNvPr>
          <p:cNvSpPr/>
          <p:nvPr/>
        </p:nvSpPr>
        <p:spPr>
          <a:xfrm>
            <a:off x="5638800" y="1941752"/>
            <a:ext cx="4591050" cy="614362"/>
          </a:xfrm>
          <a:prstGeom prst="roundRect">
            <a:avLst/>
          </a:prstGeom>
          <a:solidFill>
            <a:srgbClr val="C53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一、上次课复习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9AB3F69-A64E-F8AE-67A3-55E9FA0C0265}"/>
              </a:ext>
            </a:extLst>
          </p:cNvPr>
          <p:cNvSpPr/>
          <p:nvPr/>
        </p:nvSpPr>
        <p:spPr>
          <a:xfrm>
            <a:off x="5638800" y="3064667"/>
            <a:ext cx="4591050" cy="614362"/>
          </a:xfrm>
          <a:prstGeom prst="round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二、供应链竞争力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67FE1B2-F438-AE36-7999-790888966945}"/>
              </a:ext>
            </a:extLst>
          </p:cNvPr>
          <p:cNvSpPr/>
          <p:nvPr/>
        </p:nvSpPr>
        <p:spPr>
          <a:xfrm>
            <a:off x="5747607" y="4247959"/>
            <a:ext cx="4591050" cy="614362"/>
          </a:xfrm>
          <a:prstGeom prst="round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三、供应链管理体系组成要素</a:t>
            </a:r>
          </a:p>
        </p:txBody>
      </p:sp>
    </p:spTree>
    <p:extLst>
      <p:ext uri="{BB962C8B-B14F-4D97-AF65-F5344CB8AC3E}">
        <p14:creationId xmlns:p14="http://schemas.microsoft.com/office/powerpoint/2010/main" val="34443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75"/>
    </mc:Choice>
    <mc:Fallback xmlns="">
      <p:transition spd="slow" advTm="10507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72D0D1F1-CE02-0989-8ABA-83782EF1E9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AC42C5-0A8C-C14F-9F06-7A2B0BE53AE6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8DCC26-1BAE-08C0-D365-E1E923162017}"/>
              </a:ext>
            </a:extLst>
          </p:cNvPr>
          <p:cNvSpPr/>
          <p:nvPr/>
        </p:nvSpPr>
        <p:spPr>
          <a:xfrm>
            <a:off x="377952" y="998539"/>
            <a:ext cx="8382000" cy="523220"/>
          </a:xfrm>
          <a:prstGeom prst="rect">
            <a:avLst/>
          </a:prstGeom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信息支持平台（</a:t>
            </a:r>
            <a:r>
              <a:rPr lang="en-US" altLang="zh-CN" b="1" dirty="0">
                <a:latin typeface="Times New Roman" panose="02020603050405020304" pitchFamily="18" charset="0"/>
              </a:rPr>
              <a:t>Information support platform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2ABA71-3326-D055-A344-E85177C25E43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7550D03-0D03-71DE-FEA1-5F13374C89A7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F7386BFF-72CE-2CF6-402D-E211D70F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72" y="1605133"/>
            <a:ext cx="9298940" cy="46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>
            <a:extLst>
              <a:ext uri="{FF2B5EF4-FFF2-40B4-BE49-F238E27FC236}">
                <a16:creationId xmlns:a16="http://schemas.microsoft.com/office/drawing/2014/main" id="{72D0D1F1-CE02-0989-8ABA-83782EF1E9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AC42C5-0A8C-C14F-9F06-7A2B0BE53AE6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8DCC26-1BAE-08C0-D365-E1E923162017}"/>
              </a:ext>
            </a:extLst>
          </p:cNvPr>
          <p:cNvSpPr/>
          <p:nvPr/>
        </p:nvSpPr>
        <p:spPr>
          <a:xfrm>
            <a:off x="377952" y="998539"/>
            <a:ext cx="8382000" cy="523220"/>
          </a:xfrm>
          <a:prstGeom prst="rect">
            <a:avLst/>
          </a:prstGeom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信息支持平台（</a:t>
            </a:r>
            <a:r>
              <a:rPr lang="en-US" altLang="zh-CN" b="1" dirty="0">
                <a:latin typeface="Times New Roman" panose="02020603050405020304" pitchFamily="18" charset="0"/>
              </a:rPr>
              <a:t>Information support platform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2ABA71-3326-D055-A344-E85177C25E43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7550D03-0D03-71DE-FEA1-5F13374C89A7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DB11ED8F-98E6-E98D-0278-A8F163E8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" y="1705546"/>
            <a:ext cx="9321418" cy="48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03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2">
            <a:extLst>
              <a:ext uri="{FF2B5EF4-FFF2-40B4-BE49-F238E27FC236}">
                <a16:creationId xmlns:a16="http://schemas.microsoft.com/office/drawing/2014/main" id="{441A11CF-B7EC-6C62-49E9-0183F47387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143561-F752-8B45-8B59-974371389D6D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grpSp>
        <p:nvGrpSpPr>
          <p:cNvPr id="29699" name="组合 35">
            <a:extLst>
              <a:ext uri="{FF2B5EF4-FFF2-40B4-BE49-F238E27FC236}">
                <a16:creationId xmlns:a16="http://schemas.microsoft.com/office/drawing/2014/main" id="{726D89C4-A150-AD4F-C46E-B21B314DD79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981200"/>
            <a:ext cx="7391400" cy="3384550"/>
            <a:chOff x="0" y="0"/>
            <a:chExt cx="4958080" cy="2667635"/>
          </a:xfrm>
        </p:grpSpPr>
        <p:cxnSp>
          <p:nvCxnSpPr>
            <p:cNvPr id="29701" name="Line 62">
              <a:extLst>
                <a:ext uri="{FF2B5EF4-FFF2-40B4-BE49-F238E27FC236}">
                  <a16:creationId xmlns:a16="http://schemas.microsoft.com/office/drawing/2014/main" id="{3D73589E-CC76-2B62-A3EE-78C21886C6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235075" y="1200150"/>
              <a:ext cx="2578100" cy="0"/>
            </a:xfrm>
            <a:prstGeom prst="line">
              <a:avLst/>
            </a:prstGeom>
            <a:noFill/>
            <a:ln w="19050" cmpd="dbl">
              <a:solidFill>
                <a:srgbClr val="000000"/>
              </a:solidFill>
              <a:prstDash val="sysDash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2" name="Line 49">
              <a:extLst>
                <a:ext uri="{FF2B5EF4-FFF2-40B4-BE49-F238E27FC236}">
                  <a16:creationId xmlns:a16="http://schemas.microsoft.com/office/drawing/2014/main" id="{65E615B8-A515-98BC-129B-8DEA770137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9575" y="2578100"/>
              <a:ext cx="257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03" name="组合 38">
              <a:extLst>
                <a:ext uri="{FF2B5EF4-FFF2-40B4-BE49-F238E27FC236}">
                  <a16:creationId xmlns:a16="http://schemas.microsoft.com/office/drawing/2014/main" id="{EA6B1105-47B2-5F6B-4565-72E698D56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958080" cy="2667635"/>
              <a:chOff x="0" y="0"/>
              <a:chExt cx="4958080" cy="2667635"/>
            </a:xfrm>
          </p:grpSpPr>
          <p:grpSp>
            <p:nvGrpSpPr>
              <p:cNvPr id="29704" name="组合 39">
                <a:extLst>
                  <a:ext uri="{FF2B5EF4-FFF2-40B4-BE49-F238E27FC236}">
                    <a16:creationId xmlns:a16="http://schemas.microsoft.com/office/drawing/2014/main" id="{1E469D0C-AF8A-8B8A-5D17-7F594A0DD4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958080" cy="2286635"/>
                <a:chOff x="0" y="0"/>
                <a:chExt cx="4958080" cy="2286635"/>
              </a:xfrm>
            </p:grpSpPr>
            <p:grpSp>
              <p:nvGrpSpPr>
                <p:cNvPr id="29710" name="Group 584">
                  <a:extLst>
                    <a:ext uri="{FF2B5EF4-FFF2-40B4-BE49-F238E27FC236}">
                      <a16:creationId xmlns:a16="http://schemas.microsoft.com/office/drawing/2014/main" id="{89E7F279-CC13-212D-C718-E87931603E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958080" cy="2286635"/>
                  <a:chOff x="1819" y="1798"/>
                  <a:chExt cx="7808" cy="3601"/>
                </a:xfrm>
              </p:grpSpPr>
              <p:sp>
                <p:nvSpPr>
                  <p:cNvPr id="29714" name="Oval 52">
                    <a:extLst>
                      <a:ext uri="{FF2B5EF4-FFF2-40B4-BE49-F238E27FC236}">
                        <a16:creationId xmlns:a16="http://schemas.microsoft.com/office/drawing/2014/main" id="{361A2779-E55F-1812-D2A9-EB5EEC6B4E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4233"/>
                    <a:ext cx="5670" cy="813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4800"/>
                  </a:p>
                </p:txBody>
              </p:sp>
              <p:sp>
                <p:nvSpPr>
                  <p:cNvPr id="29715" name="Rectangle 66">
                    <a:extLst>
                      <a:ext uri="{FF2B5EF4-FFF2-40B4-BE49-F238E27FC236}">
                        <a16:creationId xmlns:a16="http://schemas.microsoft.com/office/drawing/2014/main" id="{A9688C9E-875D-9591-8934-7B648E56E4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72" y="3890"/>
                    <a:ext cx="2940" cy="40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4800"/>
                  </a:p>
                </p:txBody>
              </p:sp>
              <p:sp>
                <p:nvSpPr>
                  <p:cNvPr id="53" name="Text Box 33">
                    <a:extLst>
                      <a:ext uri="{FF2B5EF4-FFF2-40B4-BE49-F238E27FC236}">
                        <a16:creationId xmlns:a16="http://schemas.microsoft.com/office/drawing/2014/main" id="{0D6D4CA6-B78E-2BDB-DA73-217D3F6798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48" y="3526"/>
                    <a:ext cx="1010" cy="3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tIns="0" bIns="0" upright="1"/>
                  <a:lstStyle/>
                  <a:p>
                    <a:pPr algn="just">
                      <a:defRPr/>
                    </a:pPr>
                    <a:r>
                      <a:rPr lang="zh-CN" altLang="en-US" sz="1400" kern="1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逆向物流</a:t>
                    </a:r>
                    <a:endParaRPr lang="zh-CN" altLang="en-US" kern="1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Text Box 34">
                    <a:extLst>
                      <a:ext uri="{FF2B5EF4-FFF2-40B4-BE49-F238E27FC236}">
                        <a16:creationId xmlns:a16="http://schemas.microsoft.com/office/drawing/2014/main" id="{FE72A529-A59B-BB97-9F4D-1C8178483EE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10" y="3091"/>
                    <a:ext cx="1008" cy="3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tIns="0" bIns="0"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客户需求</a:t>
                    </a:r>
                    <a:endParaRPr lang="zh-CN" altLang="zh-CN" sz="18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Text Box 35">
                    <a:extLst>
                      <a:ext uri="{FF2B5EF4-FFF2-40B4-BE49-F238E27FC236}">
                        <a16:creationId xmlns:a16="http://schemas.microsoft.com/office/drawing/2014/main" id="{3BD29218-7358-D22A-D974-80B6F1A705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43" y="3091"/>
                    <a:ext cx="1157" cy="3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订单交付</a:t>
                    </a:r>
                    <a:endParaRPr lang="zh-CN" altLang="zh-CN" sz="18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Text Box 36">
                    <a:extLst>
                      <a:ext uri="{FF2B5EF4-FFF2-40B4-BE49-F238E27FC236}">
                        <a16:creationId xmlns:a16="http://schemas.microsoft.com/office/drawing/2014/main" id="{248EFDF8-4190-D977-C89B-FFD65F51CB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2" y="3085"/>
                    <a:ext cx="649" cy="31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tIns="0" bIns="0"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生产</a:t>
                    </a:r>
                    <a:endParaRPr lang="zh-CN" altLang="zh-CN" sz="18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Text Box 37">
                    <a:extLst>
                      <a:ext uri="{FF2B5EF4-FFF2-40B4-BE49-F238E27FC236}">
                        <a16:creationId xmlns:a16="http://schemas.microsoft.com/office/drawing/2014/main" id="{1B0EA8F9-471E-39EE-9D26-7B158568C1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4" y="3059"/>
                    <a:ext cx="1107" cy="31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采购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/</a:t>
                    </a:r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供应</a:t>
                    </a:r>
                    <a:endParaRPr lang="zh-CN" altLang="zh-CN" sz="18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Text Box 39">
                    <a:extLst>
                      <a:ext uri="{FF2B5EF4-FFF2-40B4-BE49-F238E27FC236}">
                        <a16:creationId xmlns:a16="http://schemas.microsoft.com/office/drawing/2014/main" id="{4FD535C4-44CC-4D06-0D00-11DEB4B2D1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5" y="4393"/>
                    <a:ext cx="4035" cy="6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基于因特网</a:t>
                    </a:r>
                    <a:r>
                      <a:rPr lang="en-US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/</a:t>
                    </a:r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物联网的全球信息网络</a:t>
                    </a:r>
                    <a:endParaRPr lang="zh-CN" altLang="zh-CN" sz="18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各种管理技术</a:t>
                    </a:r>
                    <a:endParaRPr lang="zh-CN" altLang="zh-CN" sz="18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（信息共享）</a:t>
                    </a:r>
                    <a:endParaRPr lang="zh-CN" altLang="zh-CN" sz="18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Text Box 40">
                    <a:extLst>
                      <a:ext uri="{FF2B5EF4-FFF2-40B4-BE49-F238E27FC236}">
                        <a16:creationId xmlns:a16="http://schemas.microsoft.com/office/drawing/2014/main" id="{658CAD76-6D3C-EB74-43DC-F466E22EE7D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85" y="1845"/>
                    <a:ext cx="1913" cy="26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集成化供应链管理</a:t>
                    </a:r>
                    <a:endParaRPr lang="zh-CN" altLang="zh-CN" sz="18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Text Box 41">
                    <a:extLst>
                      <a:ext uri="{FF2B5EF4-FFF2-40B4-BE49-F238E27FC236}">
                        <a16:creationId xmlns:a16="http://schemas.microsoft.com/office/drawing/2014/main" id="{277A22A0-C48B-CC73-4B26-7CADA8F2B3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70" y="2499"/>
                    <a:ext cx="2537" cy="27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zh-CN" sz="14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同步化、集成化生产计划</a:t>
                    </a:r>
                    <a:endParaRPr lang="zh-CN" altLang="zh-CN" sz="18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24" name="Oval 42">
                    <a:extLst>
                      <a:ext uri="{FF2B5EF4-FFF2-40B4-BE49-F238E27FC236}">
                        <a16:creationId xmlns:a16="http://schemas.microsoft.com/office/drawing/2014/main" id="{F380A7A6-DAF2-E744-8254-FBF5A8B22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95" y="1798"/>
                    <a:ext cx="2520" cy="3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4800"/>
                  </a:p>
                </p:txBody>
              </p:sp>
              <p:sp>
                <p:nvSpPr>
                  <p:cNvPr id="29725" name="Rectangle 43">
                    <a:extLst>
                      <a:ext uri="{FF2B5EF4-FFF2-40B4-BE49-F238E27FC236}">
                        <a16:creationId xmlns:a16="http://schemas.microsoft.com/office/drawing/2014/main" id="{7D74C986-007C-87FE-973E-2142093FB0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5" y="2440"/>
                    <a:ext cx="2940" cy="402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4800"/>
                  </a:p>
                </p:txBody>
              </p:sp>
              <p:sp>
                <p:nvSpPr>
                  <p:cNvPr id="29726" name="Oval 44">
                    <a:extLst>
                      <a:ext uri="{FF2B5EF4-FFF2-40B4-BE49-F238E27FC236}">
                        <a16:creationId xmlns:a16="http://schemas.microsoft.com/office/drawing/2014/main" id="{D52FD736-D646-614D-0164-AB131562CA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9" y="3030"/>
                    <a:ext cx="1392" cy="37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4800"/>
                  </a:p>
                </p:txBody>
              </p:sp>
              <p:sp>
                <p:nvSpPr>
                  <p:cNvPr id="29727" name="Oval 45">
                    <a:extLst>
                      <a:ext uri="{FF2B5EF4-FFF2-40B4-BE49-F238E27FC236}">
                        <a16:creationId xmlns:a16="http://schemas.microsoft.com/office/drawing/2014/main" id="{3E7371A0-B374-644C-7629-B416CA8F5E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78" y="3105"/>
                    <a:ext cx="1260" cy="267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4800"/>
                  </a:p>
                </p:txBody>
              </p:sp>
              <p:sp>
                <p:nvSpPr>
                  <p:cNvPr id="29728" name="Oval 46">
                    <a:extLst>
                      <a:ext uri="{FF2B5EF4-FFF2-40B4-BE49-F238E27FC236}">
                        <a16:creationId xmlns:a16="http://schemas.microsoft.com/office/drawing/2014/main" id="{91D3A569-E1FA-2357-7782-3AF33FE70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3" y="3084"/>
                    <a:ext cx="1152" cy="321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4800"/>
                  </a:p>
                </p:txBody>
              </p:sp>
              <p:sp>
                <p:nvSpPr>
                  <p:cNvPr id="29729" name="Oval 47">
                    <a:extLst>
                      <a:ext uri="{FF2B5EF4-FFF2-40B4-BE49-F238E27FC236}">
                        <a16:creationId xmlns:a16="http://schemas.microsoft.com/office/drawing/2014/main" id="{BC0238E2-D5EE-7322-F356-B792496429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25" y="3058"/>
                    <a:ext cx="1163" cy="347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4800"/>
                  </a:p>
                </p:txBody>
              </p:sp>
              <p:cxnSp>
                <p:nvCxnSpPr>
                  <p:cNvPr id="29730" name="Line 48">
                    <a:extLst>
                      <a:ext uri="{FF2B5EF4-FFF2-40B4-BE49-F238E27FC236}">
                        <a16:creationId xmlns:a16="http://schemas.microsoft.com/office/drawing/2014/main" id="{A67A40AF-2AB0-32A6-5D3C-FC6C0E94723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745" y="2848"/>
                    <a:ext cx="725" cy="24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731" name="Line 49">
                    <a:extLst>
                      <a:ext uri="{FF2B5EF4-FFF2-40B4-BE49-F238E27FC236}">
                        <a16:creationId xmlns:a16="http://schemas.microsoft.com/office/drawing/2014/main" id="{1FD66366-94CC-30B3-969B-F00F7A8EEFB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215" y="2846"/>
                    <a:ext cx="257" cy="2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732" name="Line 50">
                    <a:extLst>
                      <a:ext uri="{FF2B5EF4-FFF2-40B4-BE49-F238E27FC236}">
                        <a16:creationId xmlns:a16="http://schemas.microsoft.com/office/drawing/2014/main" id="{13D42881-C327-389C-2139-E2A521128021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148" y="2859"/>
                    <a:ext cx="417" cy="2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733" name="Line 51">
                    <a:extLst>
                      <a:ext uri="{FF2B5EF4-FFF2-40B4-BE49-F238E27FC236}">
                        <a16:creationId xmlns:a16="http://schemas.microsoft.com/office/drawing/2014/main" id="{C4DC20C4-3826-02F0-7317-B345CFA42C9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08" y="2846"/>
                    <a:ext cx="958" cy="25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734" name="Line 53">
                    <a:extLst>
                      <a:ext uri="{FF2B5EF4-FFF2-40B4-BE49-F238E27FC236}">
                        <a16:creationId xmlns:a16="http://schemas.microsoft.com/office/drawing/2014/main" id="{5AA30383-D045-AE40-4C49-E528BC999D1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745" y="3335"/>
                    <a:ext cx="974" cy="5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735" name="Line 54">
                    <a:extLst>
                      <a:ext uri="{FF2B5EF4-FFF2-40B4-BE49-F238E27FC236}">
                        <a16:creationId xmlns:a16="http://schemas.microsoft.com/office/drawing/2014/main" id="{D80730CE-EE3C-9E2D-C341-39758B47E8C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775" y="2180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736" name="Line 55">
                    <a:extLst>
                      <a:ext uri="{FF2B5EF4-FFF2-40B4-BE49-F238E27FC236}">
                        <a16:creationId xmlns:a16="http://schemas.microsoft.com/office/drawing/2014/main" id="{EF85E326-DEA6-144B-94F2-C6495651280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5215" y="3380"/>
                    <a:ext cx="173" cy="4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737" name="Line 56">
                    <a:extLst>
                      <a:ext uri="{FF2B5EF4-FFF2-40B4-BE49-F238E27FC236}">
                        <a16:creationId xmlns:a16="http://schemas.microsoft.com/office/drawing/2014/main" id="{250E4B76-866E-075D-B1BE-1A5C5E68FB72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6244" y="3398"/>
                    <a:ext cx="351" cy="4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738" name="Line 57">
                    <a:extLst>
                      <a:ext uri="{FF2B5EF4-FFF2-40B4-BE49-F238E27FC236}">
                        <a16:creationId xmlns:a16="http://schemas.microsoft.com/office/drawing/2014/main" id="{3122D12D-C0B0-C7CC-783D-91E8C2C4947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039" y="3335"/>
                    <a:ext cx="927" cy="57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739" name="Line 58">
                    <a:extLst>
                      <a:ext uri="{FF2B5EF4-FFF2-40B4-BE49-F238E27FC236}">
                        <a16:creationId xmlns:a16="http://schemas.microsoft.com/office/drawing/2014/main" id="{AB1BA41D-5EC3-51BC-3874-F5D9D09BE03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05" y="3236"/>
                    <a:ext cx="420" cy="0"/>
                  </a:xfrm>
                  <a:prstGeom prst="line">
                    <a:avLst/>
                  </a:prstGeom>
                  <a:noFill/>
                  <a:ln w="38100" cmpd="dbl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9740" name="Oval 59">
                    <a:extLst>
                      <a:ext uri="{FF2B5EF4-FFF2-40B4-BE49-F238E27FC236}">
                        <a16:creationId xmlns:a16="http://schemas.microsoft.com/office/drawing/2014/main" id="{36159D78-F2B3-2E08-B65A-BE14E051F1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9" y="3498"/>
                    <a:ext cx="1121" cy="359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4800"/>
                  </a:p>
                </p:txBody>
              </p:sp>
              <p:cxnSp>
                <p:nvCxnSpPr>
                  <p:cNvPr id="29741" name="Line 61">
                    <a:extLst>
                      <a:ext uri="{FF2B5EF4-FFF2-40B4-BE49-F238E27FC236}">
                        <a16:creationId xmlns:a16="http://schemas.microsoft.com/office/drawing/2014/main" id="{51554200-4987-E2E9-DDCA-384EE84F033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891" y="3236"/>
                    <a:ext cx="420" cy="0"/>
                  </a:xfrm>
                  <a:prstGeom prst="line">
                    <a:avLst/>
                  </a:prstGeom>
                  <a:noFill/>
                  <a:ln w="38100" cmpd="dbl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742" name="Line 62">
                    <a:extLst>
                      <a:ext uri="{FF2B5EF4-FFF2-40B4-BE49-F238E27FC236}">
                        <a16:creationId xmlns:a16="http://schemas.microsoft.com/office/drawing/2014/main" id="{FA03D3D7-156B-D9DC-8E09-837E2C6BB64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41" y="3236"/>
                    <a:ext cx="866" cy="0"/>
                  </a:xfrm>
                  <a:prstGeom prst="line">
                    <a:avLst/>
                  </a:prstGeom>
                  <a:noFill/>
                  <a:ln w="38100" cmpd="dbl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0" name="Text Box 65">
                    <a:extLst>
                      <a:ext uri="{FF2B5EF4-FFF2-40B4-BE49-F238E27FC236}">
                        <a16:creationId xmlns:a16="http://schemas.microsoft.com/office/drawing/2014/main" id="{8ED4E8FB-6AAA-9517-A18E-9245BCA814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1" y="3839"/>
                    <a:ext cx="2874" cy="4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zh-CN" sz="18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供应链物流管理</a:t>
                    </a:r>
                  </a:p>
                </p:txBody>
              </p:sp>
              <p:sp>
                <p:nvSpPr>
                  <p:cNvPr id="81" name="Text Box 145">
                    <a:extLst>
                      <a:ext uri="{FF2B5EF4-FFF2-40B4-BE49-F238E27FC236}">
                        <a16:creationId xmlns:a16="http://schemas.microsoft.com/office/drawing/2014/main" id="{38311005-158B-FA96-5E3D-AE911CE43BC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" y="2795"/>
                    <a:ext cx="577" cy="10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zh-CN" altLang="zh-CN" sz="18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供应端</a:t>
                    </a:r>
                  </a:p>
                </p:txBody>
              </p:sp>
              <p:sp>
                <p:nvSpPr>
                  <p:cNvPr id="82" name="Text Box 146">
                    <a:extLst>
                      <a:ext uri="{FF2B5EF4-FFF2-40B4-BE49-F238E27FC236}">
                        <a16:creationId xmlns:a16="http://schemas.microsoft.com/office/drawing/2014/main" id="{83AE1CA3-AC89-CDE1-4BF3-7ECE9BDD2F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50" y="2939"/>
                    <a:ext cx="577" cy="10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tIns="0" bIns="0" upright="1"/>
                  <a:lstStyle/>
                  <a:p>
                    <a:pPr algn="ctr">
                      <a:defRPr/>
                    </a:pPr>
                    <a:r>
                      <a:rPr lang="zh-CN" altLang="en-US" kern="1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需求端</a:t>
                    </a:r>
                  </a:p>
                </p:txBody>
              </p:sp>
              <p:sp>
                <p:nvSpPr>
                  <p:cNvPr id="83" name="Text Box 38">
                    <a:extLst>
                      <a:ext uri="{FF2B5EF4-FFF2-40B4-BE49-F238E27FC236}">
                        <a16:creationId xmlns:a16="http://schemas.microsoft.com/office/drawing/2014/main" id="{17C267C5-19D9-D38E-C3A6-83B396FF352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72" y="5047"/>
                    <a:ext cx="1816" cy="36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tIns="0" bIns="0" upright="1"/>
                  <a:lstStyle/>
                  <a:p>
                    <a:pPr algn="ctr">
                      <a:defRPr/>
                    </a:pPr>
                    <a:r>
                      <a:rPr lang="zh-CN" altLang="en-US" sz="1400" kern="1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信息共享</a:t>
                    </a:r>
                    <a:endParaRPr lang="zh-CN" altLang="en-US" kern="1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711" name="组合 46">
                  <a:extLst>
                    <a:ext uri="{FF2B5EF4-FFF2-40B4-BE49-F238E27FC236}">
                      <a16:creationId xmlns:a16="http://schemas.microsoft.com/office/drawing/2014/main" id="{9A6E850B-71AD-6B40-7EFE-9D6879EBE8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4025" y="1082675"/>
                  <a:ext cx="727075" cy="227965"/>
                  <a:chOff x="0" y="120650"/>
                  <a:chExt cx="727075" cy="227965"/>
                </a:xfrm>
              </p:grpSpPr>
              <p:sp>
                <p:nvSpPr>
                  <p:cNvPr id="48" name="Text Box 33">
                    <a:extLst>
                      <a:ext uri="{FF2B5EF4-FFF2-40B4-BE49-F238E27FC236}">
                        <a16:creationId xmlns:a16="http://schemas.microsoft.com/office/drawing/2014/main" id="{9917279A-27FD-3C8F-E686-24E67815C7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17" y="136560"/>
                    <a:ext cx="641058" cy="19894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tIns="0" bIns="0" upright="1"/>
                  <a:lstStyle/>
                  <a:p>
                    <a:pPr algn="just">
                      <a:defRPr/>
                    </a:pPr>
                    <a:r>
                      <a:rPr lang="zh-CN" altLang="en-US" sz="1400" kern="1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逆向物流</a:t>
                    </a:r>
                    <a:endParaRPr lang="zh-CN" altLang="en-US" kern="1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Oval 59">
                    <a:extLst>
                      <a:ext uri="{FF2B5EF4-FFF2-40B4-BE49-F238E27FC236}">
                        <a16:creationId xmlns:a16="http://schemas.microsoft.com/office/drawing/2014/main" id="{68F2B36F-9172-6290-858C-DDE38D6652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86" y="126550"/>
                    <a:ext cx="727313" cy="22772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upright="1"/>
                  <a:lstStyle/>
                  <a:p>
                    <a:pPr algn="ctr">
                      <a:defRPr/>
                    </a:pPr>
                    <a:r>
                      <a:rPr lang="en-US" sz="1600" kern="100">
                        <a:latin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zh-CN" altLang="en-US" kern="100">
                      <a:latin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29705" name="Line 61">
                <a:extLst>
                  <a:ext uri="{FF2B5EF4-FFF2-40B4-BE49-F238E27FC236}">
                    <a16:creationId xmlns:a16="http://schemas.microsoft.com/office/drawing/2014/main" id="{17B22C9A-34F0-4777-53FF-ABA0CFF739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12750" y="2251075"/>
                <a:ext cx="263525" cy="3175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06" name="Line 61">
                <a:extLst>
                  <a:ext uri="{FF2B5EF4-FFF2-40B4-BE49-F238E27FC236}">
                    <a16:creationId xmlns:a16="http://schemas.microsoft.com/office/drawing/2014/main" id="{1FE16D19-9C47-D21E-0014-57F82BD538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19100" y="2419350"/>
                <a:ext cx="231775" cy="3175"/>
              </a:xfrm>
              <a:prstGeom prst="line">
                <a:avLst/>
              </a:prstGeom>
              <a:noFill/>
              <a:ln w="19050" cmpd="dbl">
                <a:solidFill>
                  <a:srgbClr val="000000"/>
                </a:solidFill>
                <a:prstDash val="sysDash"/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Text Box 145">
                <a:extLst>
                  <a:ext uri="{FF2B5EF4-FFF2-40B4-BE49-F238E27FC236}">
                    <a16:creationId xmlns:a16="http://schemas.microsoft.com/office/drawing/2014/main" id="{95B4AC87-2AC7-3334-E338-1A12E4C4D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668" y="2120845"/>
                <a:ext cx="530310" cy="20019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upright="1"/>
              <a:lstStyle/>
              <a:p>
                <a:pPr algn="ctr">
                  <a:defRPr/>
                </a:pPr>
                <a:r>
                  <a:rPr lang="zh-CN" altLang="en-US" sz="1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：物流</a:t>
                </a:r>
                <a:endParaRPr lang="zh-CN" altLang="en-US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145">
                <a:extLst>
                  <a:ext uri="{FF2B5EF4-FFF2-40B4-BE49-F238E27FC236}">
                    <a16:creationId xmlns:a16="http://schemas.microsoft.com/office/drawing/2014/main" id="{723755E0-7A6B-8627-A8DC-89ECE6BFE1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863" y="2298521"/>
                <a:ext cx="756065" cy="20144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upright="1"/>
              <a:lstStyle/>
              <a:p>
                <a:pPr algn="ctr">
                  <a:defRPr/>
                </a:pPr>
                <a:r>
                  <a:rPr lang="zh-CN" altLang="en-US" sz="1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：逆向物流</a:t>
                </a:r>
                <a:endParaRPr lang="zh-CN" altLang="en-US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145">
                <a:extLst>
                  <a:ext uri="{FF2B5EF4-FFF2-40B4-BE49-F238E27FC236}">
                    <a16:creationId xmlns:a16="http://schemas.microsoft.com/office/drawing/2014/main" id="{B2704B86-52FC-E0D5-8088-27853A52A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447" y="2467437"/>
                <a:ext cx="647447" cy="20019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upright="1"/>
              <a:lstStyle/>
              <a:p>
                <a:pPr algn="ctr">
                  <a:defRPr/>
                </a:pPr>
                <a:r>
                  <a:rPr lang="zh-CN" altLang="en-US" sz="1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：指令流</a:t>
                </a:r>
                <a:endParaRPr lang="zh-CN" altLang="en-US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00" name="矩形 50">
            <a:extLst>
              <a:ext uri="{FF2B5EF4-FFF2-40B4-BE49-F238E27FC236}">
                <a16:creationId xmlns:a16="http://schemas.microsoft.com/office/drawing/2014/main" id="{97B32D41-B793-3476-2433-3781EBD2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998539"/>
            <a:ext cx="825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/>
              <a:t>七大管理</a:t>
            </a:r>
            <a:r>
              <a:rPr lang="zh-CN" altLang="en-US" b="1"/>
              <a:t>领域模型：</a:t>
            </a:r>
            <a:endParaRPr lang="zh-CN" altLang="en-US" sz="2000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DD93EB-6CBA-DE38-6F6D-1C3DC7A60BA1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E02E7D6-18E0-F467-85C3-6405AAC46CAC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40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0AFB4B07-B1CC-2FAE-6850-396408F9F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2950" y="811215"/>
            <a:ext cx="8229600" cy="939800"/>
          </a:xfrm>
        </p:spPr>
        <p:txBody>
          <a:bodyPr/>
          <a:lstStyle/>
          <a:p>
            <a:pPr algn="l" eaLnBrk="1" hangingPunct="1"/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供应链管理呈现出端到端（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）的特征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8BA1CEEB-6E20-3A56-89EC-7D3F7769EC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8250" y="1603372"/>
            <a:ext cx="10210800" cy="50292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战略性供应商和用户合作伙伴关系管理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供应链产品需求预测和需求计划管理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供应链的设计（节点企业、资源、设备等的评价、选择和布局）与优化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企业内部各工序与企业之间物料供应与需求同步管理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基于供应链管理的产品设计与制造管理、生产集成化计划、跟踪和控制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基于供应链的用户服务和物流（运输、库存、包装、配送等）管理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企业间资金流管理（融资、汇率、资金使用成本等问题）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/>
              <a:t>供应链企业间的信息交互管理</a:t>
            </a:r>
            <a:endParaRPr lang="en-US" altLang="zh-CN" sz="1800" b="1" dirty="0"/>
          </a:p>
        </p:txBody>
      </p:sp>
      <p:sp>
        <p:nvSpPr>
          <p:cNvPr id="30724" name="日期占位符 2">
            <a:extLst>
              <a:ext uri="{FF2B5EF4-FFF2-40B4-BE49-F238E27FC236}">
                <a16:creationId xmlns:a16="http://schemas.microsoft.com/office/drawing/2014/main" id="{F77FC5EA-4A01-B4E5-8BD4-ED05E51911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F8B2BC-FFF1-5340-950D-093D6E759DFF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728FED-FE7B-1DB0-A5D9-3574D210CA5E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2EF57B2E-A2F6-8E62-8BD3-E5CAE8C69878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3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7E79AFB1-7CA8-B916-DD35-5B103C20DB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4216" y="42478"/>
            <a:ext cx="8229600" cy="9398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</a:t>
            </a:r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管理的十个关键要素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3440DF76-88C0-11EA-E12B-0298C40381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4074" y="1520999"/>
            <a:ext cx="4219575" cy="5005387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需求管理</a:t>
            </a:r>
          </a:p>
          <a:p>
            <a:pPr eaLnBrk="1" hangingPunct="1"/>
            <a:r>
              <a:rPr lang="zh-CN" altLang="en-US" sz="2400" dirty="0"/>
              <a:t>供应链计划管理</a:t>
            </a:r>
          </a:p>
          <a:p>
            <a:pPr eaLnBrk="1" hangingPunct="1"/>
            <a:r>
              <a:rPr lang="zh-CN" altLang="en-US" sz="2400" dirty="0"/>
              <a:t>采购及库存管理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供应链网络设计</a:t>
            </a:r>
          </a:p>
          <a:p>
            <a:pPr eaLnBrk="1" hangingPunct="1"/>
            <a:r>
              <a:rPr lang="zh-CN" altLang="en-US" sz="2400" dirty="0"/>
              <a:t>供应链合作关系管理</a:t>
            </a:r>
          </a:p>
          <a:p>
            <a:pPr eaLnBrk="1" hangingPunct="1"/>
            <a:r>
              <a:rPr lang="zh-CN" altLang="en-US" sz="2400" dirty="0"/>
              <a:t>物流管理</a:t>
            </a:r>
          </a:p>
          <a:p>
            <a:pPr eaLnBrk="1" hangingPunct="1"/>
            <a:r>
              <a:rPr lang="zh-CN" altLang="en-US" sz="2400" dirty="0"/>
              <a:t>供应链信息流管理</a:t>
            </a:r>
          </a:p>
          <a:p>
            <a:pPr eaLnBrk="1" hangingPunct="1"/>
            <a:r>
              <a:rPr lang="zh-CN" altLang="en-US" sz="2400" dirty="0"/>
              <a:t>供应链组织结构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绩效评价与激励机制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供应链风险管理</a:t>
            </a:r>
            <a:endParaRPr lang="en-US" altLang="zh-CN" sz="2400" dirty="0"/>
          </a:p>
        </p:txBody>
      </p:sp>
      <p:sp>
        <p:nvSpPr>
          <p:cNvPr id="31748" name="Rectangle 7">
            <a:extLst>
              <a:ext uri="{FF2B5EF4-FFF2-40B4-BE49-F238E27FC236}">
                <a16:creationId xmlns:a16="http://schemas.microsoft.com/office/drawing/2014/main" id="{D2800F9B-3483-8777-3503-F6C97027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-26161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31749" name="日期占位符 2">
            <a:extLst>
              <a:ext uri="{FF2B5EF4-FFF2-40B4-BE49-F238E27FC236}">
                <a16:creationId xmlns:a16="http://schemas.microsoft.com/office/drawing/2014/main" id="{74F3CABD-B918-04CF-949A-97F0947A7B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981200" y="6430963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D1C2FC-BF60-3C49-8371-F4A095C8DB9C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grpSp>
        <p:nvGrpSpPr>
          <p:cNvPr id="31750" name="组合 30">
            <a:extLst>
              <a:ext uri="{FF2B5EF4-FFF2-40B4-BE49-F238E27FC236}">
                <a16:creationId xmlns:a16="http://schemas.microsoft.com/office/drawing/2014/main" id="{C529438C-2163-C12A-8D1E-BBB1FA6D76A0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524000"/>
            <a:ext cx="5289550" cy="3810000"/>
            <a:chOff x="0" y="0"/>
            <a:chExt cx="3993611" cy="2503350"/>
          </a:xfrm>
        </p:grpSpPr>
        <p:sp>
          <p:nvSpPr>
            <p:cNvPr id="32" name="Text Box 542">
              <a:extLst>
                <a:ext uri="{FF2B5EF4-FFF2-40B4-BE49-F238E27FC236}">
                  <a16:creationId xmlns:a16="http://schemas.microsoft.com/office/drawing/2014/main" id="{23B5EBCC-71EB-6A5A-3FDB-7CF10F1D8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484" y="0"/>
              <a:ext cx="1491012" cy="32230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rPr>
                <a:t>供应链管理关键要素</a:t>
              </a:r>
            </a:p>
          </p:txBody>
        </p:sp>
        <p:sp>
          <p:nvSpPr>
            <p:cNvPr id="33" name="Text Box 544">
              <a:extLst>
                <a:ext uri="{FF2B5EF4-FFF2-40B4-BE49-F238E27FC236}">
                  <a16:creationId xmlns:a16="http://schemas.microsoft.com/office/drawing/2014/main" id="{CC85CCE6-EE30-16F8-1E7E-F2E168F6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8421"/>
              <a:ext cx="321215" cy="1442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upright="1"/>
            <a:lstStyle/>
            <a:p>
              <a:pPr algn="just">
                <a:defRPr/>
              </a:pPr>
              <a:r>
                <a:rPr lang="zh-CN" altLang="en-US" kern="100">
                  <a:latin typeface="Calibri" panose="020F0502020204030204" pitchFamily="34" charset="0"/>
                  <a:cs typeface="Times New Roman" panose="02020603050405020304" pitchFamily="18" charset="0"/>
                </a:rPr>
                <a:t>需求管理</a:t>
              </a:r>
            </a:p>
          </p:txBody>
        </p:sp>
        <p:sp>
          <p:nvSpPr>
            <p:cNvPr id="34" name="Text Box 545">
              <a:extLst>
                <a:ext uri="{FF2B5EF4-FFF2-40B4-BE49-F238E27FC236}">
                  <a16:creationId xmlns:a16="http://schemas.microsoft.com/office/drawing/2014/main" id="{F8BA063C-8ED8-A56D-5CE0-7F8B7282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49" y="688421"/>
              <a:ext cx="321215" cy="1442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zh-CN" sz="1600">
                  <a:latin typeface="Calibri" panose="020F0502020204030204" pitchFamily="34" charset="0"/>
                  <a:cs typeface="Times New Roman" panose="02020603050405020304" pitchFamily="18" charset="0"/>
                </a:rPr>
                <a:t>供应链计划管理</a:t>
              </a:r>
              <a:endParaRPr lang="zh-CN" altLang="zh-CN" sz="18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546">
              <a:extLst>
                <a:ext uri="{FF2B5EF4-FFF2-40B4-BE49-F238E27FC236}">
                  <a16:creationId xmlns:a16="http://schemas.microsoft.com/office/drawing/2014/main" id="{0B6A2BE9-9C08-1B16-B713-1613047CF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662" y="688421"/>
              <a:ext cx="321215" cy="1442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5000"/>
                </a:lnSpc>
              </a:pPr>
              <a:r>
                <a:rPr lang="zh-CN" altLang="zh-CN" sz="1600">
                  <a:latin typeface="Calibri" panose="020F0502020204030204" pitchFamily="34" charset="0"/>
                  <a:cs typeface="Times New Roman" panose="02020603050405020304" pitchFamily="18" charset="0"/>
                </a:rPr>
                <a:t>采购供应及库存管理</a:t>
              </a:r>
              <a:endParaRPr lang="zh-CN" altLang="zh-CN" sz="18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547">
              <a:extLst>
                <a:ext uri="{FF2B5EF4-FFF2-40B4-BE49-F238E27FC236}">
                  <a16:creationId xmlns:a16="http://schemas.microsoft.com/office/drawing/2014/main" id="{7A7B147E-5610-92BD-6A8A-10C5CDE05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762" y="688421"/>
              <a:ext cx="321215" cy="1442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rPr>
                <a:t>供应链网络设计</a:t>
              </a:r>
            </a:p>
          </p:txBody>
        </p:sp>
        <p:sp>
          <p:nvSpPr>
            <p:cNvPr id="37" name="Text Box 548">
              <a:extLst>
                <a:ext uri="{FF2B5EF4-FFF2-40B4-BE49-F238E27FC236}">
                  <a16:creationId xmlns:a16="http://schemas.microsoft.com/office/drawing/2014/main" id="{C231C50A-3EEE-E8C6-E443-E34530966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4876" y="688421"/>
              <a:ext cx="321215" cy="1442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5000"/>
                </a:lnSpc>
              </a:pPr>
              <a:r>
                <a:rPr lang="zh-CN" altLang="zh-CN" sz="1600">
                  <a:latin typeface="Calibri" panose="020F0502020204030204" pitchFamily="34" charset="0"/>
                  <a:cs typeface="Times New Roman" panose="02020603050405020304" pitchFamily="18" charset="0"/>
                </a:rPr>
                <a:t>供应链合作关系管理</a:t>
              </a:r>
              <a:endParaRPr lang="zh-CN" altLang="zh-CN" sz="18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549">
              <a:extLst>
                <a:ext uri="{FF2B5EF4-FFF2-40B4-BE49-F238E27FC236}">
                  <a16:creationId xmlns:a16="http://schemas.microsoft.com/office/drawing/2014/main" id="{3F878784-3997-A35E-94D6-B83FAA1B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203" y="688421"/>
              <a:ext cx="321215" cy="1442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upright="1"/>
            <a:lstStyle/>
            <a:p>
              <a:pPr algn="just">
                <a:defRPr/>
              </a:pPr>
              <a:r>
                <a:rPr lang="zh-CN" altLang="en-US" kern="100">
                  <a:latin typeface="Calibri" panose="020F0502020204030204" pitchFamily="34" charset="0"/>
                  <a:cs typeface="Times New Roman" panose="02020603050405020304" pitchFamily="18" charset="0"/>
                </a:rPr>
                <a:t>物流管理</a:t>
              </a:r>
            </a:p>
          </p:txBody>
        </p:sp>
        <p:sp>
          <p:nvSpPr>
            <p:cNvPr id="39" name="Text Box 550">
              <a:extLst>
                <a:ext uri="{FF2B5EF4-FFF2-40B4-BE49-F238E27FC236}">
                  <a16:creationId xmlns:a16="http://schemas.microsoft.com/office/drawing/2014/main" id="{486FEABC-4768-D7AB-96A2-FAAA37FB5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877" y="688421"/>
              <a:ext cx="321215" cy="1442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zh-CN" sz="1600">
                  <a:latin typeface="Calibri" panose="020F0502020204030204" pitchFamily="34" charset="0"/>
                  <a:cs typeface="Times New Roman" panose="02020603050405020304" pitchFamily="18" charset="0"/>
                </a:rPr>
                <a:t>供应链信息流管理</a:t>
              </a:r>
              <a:endParaRPr lang="zh-CN" altLang="zh-CN" sz="18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551">
              <a:extLst>
                <a:ext uri="{FF2B5EF4-FFF2-40B4-BE49-F238E27FC236}">
                  <a16:creationId xmlns:a16="http://schemas.microsoft.com/office/drawing/2014/main" id="{E93F15CD-0BA0-E911-96FB-00D11CC55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374" y="688421"/>
              <a:ext cx="321215" cy="1442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rPr>
                <a:t>企业组织结构</a:t>
              </a:r>
            </a:p>
          </p:txBody>
        </p:sp>
        <p:sp>
          <p:nvSpPr>
            <p:cNvPr id="41" name="Text Box 552">
              <a:extLst>
                <a:ext uri="{FF2B5EF4-FFF2-40B4-BE49-F238E27FC236}">
                  <a16:creationId xmlns:a16="http://schemas.microsoft.com/office/drawing/2014/main" id="{8628AF90-DB4D-B0DA-45CD-F1FF30A07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069" y="688421"/>
              <a:ext cx="321215" cy="1442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5000"/>
                </a:lnSpc>
              </a:pPr>
              <a:r>
                <a:rPr lang="zh-CN" altLang="zh-CN" sz="1600">
                  <a:latin typeface="Calibri" panose="020F0502020204030204" pitchFamily="34" charset="0"/>
                  <a:cs typeface="Times New Roman" panose="02020603050405020304" pitchFamily="18" charset="0"/>
                </a:rPr>
                <a:t>绩效评价与激励机制</a:t>
              </a:r>
              <a:endParaRPr lang="zh-CN" altLang="zh-CN" sz="18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553">
              <a:extLst>
                <a:ext uri="{FF2B5EF4-FFF2-40B4-BE49-F238E27FC236}">
                  <a16:creationId xmlns:a16="http://schemas.microsoft.com/office/drawing/2014/main" id="{F83488D6-0373-900B-53CE-B308A8F0D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396" y="688421"/>
              <a:ext cx="321215" cy="14425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zh-CN" sz="1600">
                  <a:latin typeface="Calibri" panose="020F0502020204030204" pitchFamily="34" charset="0"/>
                  <a:cs typeface="Times New Roman" panose="02020603050405020304" pitchFamily="18" charset="0"/>
                </a:rPr>
                <a:t>供应链风险管理</a:t>
              </a:r>
              <a:endParaRPr lang="zh-CN" altLang="zh-CN" sz="18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554">
              <a:extLst>
                <a:ext uri="{FF2B5EF4-FFF2-40B4-BE49-F238E27FC236}">
                  <a16:creationId xmlns:a16="http://schemas.microsoft.com/office/drawing/2014/main" id="{030FE738-0F49-03BB-AA56-2AE2100B6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484" y="2234240"/>
              <a:ext cx="1767880" cy="1820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rPr>
                <a:t>供应链运行支撑技术</a:t>
              </a:r>
            </a:p>
          </p:txBody>
        </p:sp>
        <p:cxnSp>
          <p:nvCxnSpPr>
            <p:cNvPr id="31763" name="AutoShape 555">
              <a:extLst>
                <a:ext uri="{FF2B5EF4-FFF2-40B4-BE49-F238E27FC236}">
                  <a16:creationId xmlns:a16="http://schemas.microsoft.com/office/drawing/2014/main" id="{76F6F3CD-15B8-4FD1-131F-C7D7AADBF6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85232" y="326361"/>
              <a:ext cx="1870710" cy="361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AutoShape 556">
              <a:extLst>
                <a:ext uri="{FF2B5EF4-FFF2-40B4-BE49-F238E27FC236}">
                  <a16:creationId xmlns:a16="http://schemas.microsoft.com/office/drawing/2014/main" id="{B6F78945-A069-E50D-7885-C6EFACBEE9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3337" y="326361"/>
              <a:ext cx="1480185" cy="361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5" name="AutoShape 557">
              <a:extLst>
                <a:ext uri="{FF2B5EF4-FFF2-40B4-BE49-F238E27FC236}">
                  <a16:creationId xmlns:a16="http://schemas.microsoft.com/office/drawing/2014/main" id="{FA1E453E-6C4C-4D21-84F3-B1624DB220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87905" y="326361"/>
              <a:ext cx="1010920" cy="361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6" name="AutoShape 558">
              <a:extLst>
                <a:ext uri="{FF2B5EF4-FFF2-40B4-BE49-F238E27FC236}">
                  <a16:creationId xmlns:a16="http://schemas.microsoft.com/office/drawing/2014/main" id="{80BEE258-CE3F-A024-1CEF-B20B099976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305445" y="326361"/>
              <a:ext cx="688975" cy="361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7" name="AutoShape 559">
              <a:extLst>
                <a:ext uri="{FF2B5EF4-FFF2-40B4-BE49-F238E27FC236}">
                  <a16:creationId xmlns:a16="http://schemas.microsoft.com/office/drawing/2014/main" id="{3156D7AD-7794-4F16-C712-D721592908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1757" y="326361"/>
              <a:ext cx="215900" cy="361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AutoShape 560">
              <a:extLst>
                <a:ext uri="{FF2B5EF4-FFF2-40B4-BE49-F238E27FC236}">
                  <a16:creationId xmlns:a16="http://schemas.microsoft.com/office/drawing/2014/main" id="{25FC7AF0-E16C-ACE9-8041-A81D300D7A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99331" y="326361"/>
              <a:ext cx="152400" cy="361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AutoShape 561">
              <a:extLst>
                <a:ext uri="{FF2B5EF4-FFF2-40B4-BE49-F238E27FC236}">
                  <a16:creationId xmlns:a16="http://schemas.microsoft.com/office/drawing/2014/main" id="{CF6E5BDA-FE21-C517-5685-2B7D9E491D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99331" y="326361"/>
              <a:ext cx="593090" cy="361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AutoShape 562">
              <a:extLst>
                <a:ext uri="{FF2B5EF4-FFF2-40B4-BE49-F238E27FC236}">
                  <a16:creationId xmlns:a16="http://schemas.microsoft.com/office/drawing/2014/main" id="{C9D41F6D-EC87-A33A-A738-53514A29DF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99331" y="326361"/>
              <a:ext cx="1033780" cy="361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AutoShape 563">
              <a:extLst>
                <a:ext uri="{FF2B5EF4-FFF2-40B4-BE49-F238E27FC236}">
                  <a16:creationId xmlns:a16="http://schemas.microsoft.com/office/drawing/2014/main" id="{6377C289-979D-BFF1-36B0-EA10D954C8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5195" y="326361"/>
              <a:ext cx="1395095" cy="361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AutoShape 564">
              <a:extLst>
                <a:ext uri="{FF2B5EF4-FFF2-40B4-BE49-F238E27FC236}">
                  <a16:creationId xmlns:a16="http://schemas.microsoft.com/office/drawing/2014/main" id="{E4C632C5-BB6E-CA6E-FA24-10E4905C6A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99331" y="326361"/>
              <a:ext cx="1826260" cy="361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3" name="Rectangle 573">
              <a:extLst>
                <a:ext uri="{FF2B5EF4-FFF2-40B4-BE49-F238E27FC236}">
                  <a16:creationId xmlns:a16="http://schemas.microsoft.com/office/drawing/2014/main" id="{1C39A40B-FADB-413B-D80D-57A674E7C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28700"/>
              <a:ext cx="3989070" cy="3746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4800"/>
            </a:p>
          </p:txBody>
        </p:sp>
      </p:grp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377D4EE-97A7-E55F-7B89-05FB61AEB506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027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7BEE37B-8951-DAB4-A048-5B3A75412501}"/>
              </a:ext>
            </a:extLst>
          </p:cNvPr>
          <p:cNvGrpSpPr/>
          <p:nvPr/>
        </p:nvGrpSpPr>
        <p:grpSpPr>
          <a:xfrm>
            <a:off x="0" y="1685925"/>
            <a:ext cx="3900487" cy="2757487"/>
            <a:chOff x="0" y="1685925"/>
            <a:chExt cx="3900487" cy="27574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7035E2-26F7-1E63-81AD-7906B8838047}"/>
                </a:ext>
              </a:extLst>
            </p:cNvPr>
            <p:cNvSpPr/>
            <p:nvPr/>
          </p:nvSpPr>
          <p:spPr>
            <a:xfrm>
              <a:off x="0" y="1685925"/>
              <a:ext cx="2614613" cy="2757487"/>
            </a:xfrm>
            <a:prstGeom prst="rect">
              <a:avLst/>
            </a:prstGeom>
            <a:solidFill>
              <a:srgbClr val="E9E9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38414270-C571-BA28-3A2C-4F622F2836BD}"/>
                </a:ext>
              </a:extLst>
            </p:cNvPr>
            <p:cNvSpPr/>
            <p:nvPr/>
          </p:nvSpPr>
          <p:spPr>
            <a:xfrm rot="5400000">
              <a:off x="1878806" y="2421732"/>
              <a:ext cx="2757487" cy="1285874"/>
            </a:xfrm>
            <a:prstGeom prst="triangle">
              <a:avLst>
                <a:gd name="adj" fmla="val 47585"/>
              </a:avLst>
            </a:prstGeom>
            <a:solidFill>
              <a:srgbClr val="E9E9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0A5316-45FB-D620-79AE-929181D72A98}"/>
              </a:ext>
            </a:extLst>
          </p:cNvPr>
          <p:cNvSpPr txBox="1"/>
          <p:nvPr/>
        </p:nvSpPr>
        <p:spPr>
          <a:xfrm>
            <a:off x="1914525" y="27415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9AB3F69-A64E-F8AE-67A3-55E9FA0C0265}"/>
              </a:ext>
            </a:extLst>
          </p:cNvPr>
          <p:cNvSpPr/>
          <p:nvPr/>
        </p:nvSpPr>
        <p:spPr>
          <a:xfrm>
            <a:off x="5638800" y="3064667"/>
            <a:ext cx="4591050" cy="614362"/>
          </a:xfrm>
          <a:prstGeom prst="round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二、供应链竞争力的影响因素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67FE1B2-F438-AE36-7999-790888966945}"/>
              </a:ext>
            </a:extLst>
          </p:cNvPr>
          <p:cNvSpPr/>
          <p:nvPr/>
        </p:nvSpPr>
        <p:spPr>
          <a:xfrm>
            <a:off x="5747607" y="4247959"/>
            <a:ext cx="4591050" cy="61436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三、供应链的运行机制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5F65D38-E307-BDBE-6331-9F06E8DBAF7F}"/>
              </a:ext>
            </a:extLst>
          </p:cNvPr>
          <p:cNvSpPr/>
          <p:nvPr/>
        </p:nvSpPr>
        <p:spPr>
          <a:xfrm>
            <a:off x="5791200" y="2094152"/>
            <a:ext cx="4591050" cy="6143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一、上次课复习</a:t>
            </a:r>
          </a:p>
        </p:txBody>
      </p:sp>
    </p:spTree>
    <p:extLst>
      <p:ext uri="{BB962C8B-B14F-4D97-AF65-F5344CB8AC3E}">
        <p14:creationId xmlns:p14="http://schemas.microsoft.com/office/powerpoint/2010/main" val="28202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75"/>
    </mc:Choice>
    <mc:Fallback xmlns="">
      <p:transition spd="slow" advTm="10507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>
            <a:extLst>
              <a:ext uri="{FF2B5EF4-FFF2-40B4-BE49-F238E27FC236}">
                <a16:creationId xmlns:a16="http://schemas.microsoft.com/office/drawing/2014/main" id="{58EA9938-012F-909A-A64C-93723C07DA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FB533E-0154-8D46-803B-5B297899633D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3E1550-F308-052F-3D32-F5A7B191B475}"/>
              </a:ext>
            </a:extLst>
          </p:cNvPr>
          <p:cNvSpPr txBox="1">
            <a:spLocks/>
          </p:cNvSpPr>
          <p:nvPr/>
        </p:nvSpPr>
        <p:spPr bwMode="auto">
          <a:xfrm>
            <a:off x="2514601" y="1219200"/>
            <a:ext cx="78978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latin typeface="宋体" panose="02010600030101010101" pitchFamily="2" charset="-122"/>
              </a:rPr>
              <a:t>集成化供应链管理理论模型</a:t>
            </a:r>
            <a:endParaRPr lang="en-US" altLang="zh-CN" b="1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latin typeface="宋体" panose="02010600030101010101" pitchFamily="2" charset="-122"/>
              </a:rPr>
              <a:t>集成化供应链管理的问题</a:t>
            </a:r>
            <a:endParaRPr lang="en-US" altLang="zh-CN" b="1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zh-CN" b="1">
                <a:latin typeface="宋体" panose="02010600030101010101" pitchFamily="2" charset="-122"/>
              </a:rPr>
              <a:t>集成化供应链管理运行机制的建立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zh-CN" b="1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F02994-6557-8ED4-99ED-7D2AE338DD64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3BCF046-FEB0-52AB-2850-17E5DA43EDE2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1">
            <a:extLst>
              <a:ext uri="{FF2B5EF4-FFF2-40B4-BE49-F238E27FC236}">
                <a16:creationId xmlns:a16="http://schemas.microsoft.com/office/drawing/2014/main" id="{22B278D8-7159-3C9C-9FCC-DCFF2BB9B0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98F9F0-3429-B840-82C9-73CF72F493B5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6599BD-62CE-2133-13FD-AF7E984D9F3C}"/>
              </a:ext>
            </a:extLst>
          </p:cNvPr>
          <p:cNvSpPr/>
          <p:nvPr/>
        </p:nvSpPr>
        <p:spPr>
          <a:xfrm>
            <a:off x="2132013" y="1222376"/>
            <a:ext cx="7848600" cy="3344570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链的集成化运行，就是要从供应链运行管理的角度，采取各种必要的措施，使供应链上各个离散的参与者能够按照统一的目标协调运作，力图达到单一企业管理条件下的运作效率，也就是说，通过集成化的供应链管理，使供应链系统能像一个集团军那样，全军上下统一号令、一致行动，以获得最大的战果</a:t>
            </a:r>
            <a:endParaRPr lang="zh-CN" altLang="en-US" sz="24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603E583-11F5-6865-C54D-53FAB0C8F913}"/>
              </a:ext>
            </a:extLst>
          </p:cNvPr>
          <p:cNvSpPr txBox="1">
            <a:spLocks/>
          </p:cNvSpPr>
          <p:nvPr/>
        </p:nvSpPr>
        <p:spPr bwMode="auto">
          <a:xfrm>
            <a:off x="-1612900" y="136525"/>
            <a:ext cx="8507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集成化供应链管理理论模型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869B49-A421-3339-34D5-B4A1715AC859}"/>
              </a:ext>
            </a:extLst>
          </p:cNvPr>
          <p:cNvSpPr/>
          <p:nvPr/>
        </p:nvSpPr>
        <p:spPr>
          <a:xfrm>
            <a:off x="1085851" y="4999982"/>
            <a:ext cx="524374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集成化供应链管理理论模型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如图：</a:t>
            </a:r>
            <a:endParaRPr lang="zh-CN" altLang="en-US" sz="2400" b="1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D6C9709-40A0-79E8-5573-2E8F3A7E75AD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2">
            <a:extLst>
              <a:ext uri="{FF2B5EF4-FFF2-40B4-BE49-F238E27FC236}">
                <a16:creationId xmlns:a16="http://schemas.microsoft.com/office/drawing/2014/main" id="{8D674EE3-689A-45F4-5C4B-10D34C3313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676400" y="65532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55A19A-D508-A241-9E5C-EDFB883F6591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grpSp>
        <p:nvGrpSpPr>
          <p:cNvPr id="34819" name="组合 58">
            <a:extLst>
              <a:ext uri="{FF2B5EF4-FFF2-40B4-BE49-F238E27FC236}">
                <a16:creationId xmlns:a16="http://schemas.microsoft.com/office/drawing/2014/main" id="{E8F14800-9A01-7C36-3652-68FA3E9C13D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00200"/>
            <a:ext cx="6172200" cy="4572000"/>
            <a:chOff x="0" y="-1"/>
            <a:chExt cx="4874720" cy="4022749"/>
          </a:xfrm>
        </p:grpSpPr>
        <p:grpSp>
          <p:nvGrpSpPr>
            <p:cNvPr id="34821" name="Group 274">
              <a:extLst>
                <a:ext uri="{FF2B5EF4-FFF2-40B4-BE49-F238E27FC236}">
                  <a16:creationId xmlns:a16="http://schemas.microsoft.com/office/drawing/2014/main" id="{1B98A1D2-FDDF-580E-CF75-B81230C131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"/>
              <a:ext cx="4805543" cy="3990005"/>
              <a:chOff x="2340" y="1340"/>
              <a:chExt cx="7740" cy="6184"/>
            </a:xfrm>
          </p:grpSpPr>
          <p:sp>
            <p:nvSpPr>
              <p:cNvPr id="34824" name="Rectangle 275">
                <a:extLst>
                  <a:ext uri="{FF2B5EF4-FFF2-40B4-BE49-F238E27FC236}">
                    <a16:creationId xmlns:a16="http://schemas.microsoft.com/office/drawing/2014/main" id="{6348280F-F3C0-D987-2DF4-02B617530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212"/>
                <a:ext cx="3780" cy="24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sp>
            <p:nvSpPr>
              <p:cNvPr id="64" name="AutoShape 276">
                <a:extLst>
                  <a:ext uri="{FF2B5EF4-FFF2-40B4-BE49-F238E27FC236}">
                    <a16:creationId xmlns:a16="http://schemas.microsoft.com/office/drawing/2014/main" id="{E9208D95-8737-F655-ED97-CD93E4A9D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1496"/>
                <a:ext cx="1620" cy="1405"/>
              </a:xfrm>
              <a:prstGeom prst="rtTriangl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zh-CN" sz="1400">
                    <a:latin typeface="Calibri" panose="020F0502020204030204" pitchFamily="34" charset="0"/>
                    <a:cs typeface="Times New Roman" panose="02020603050405020304" pitchFamily="18" charset="0"/>
                  </a:rPr>
                  <a:t>调整</a:t>
                </a:r>
                <a:endPara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400">
                    <a:latin typeface="Calibri" panose="020F0502020204030204" pitchFamily="34" charset="0"/>
                    <a:cs typeface="Times New Roman" panose="02020603050405020304" pitchFamily="18" charset="0"/>
                  </a:rPr>
                  <a:t>适应性</a:t>
                </a:r>
                <a:endPara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277">
                <a:extLst>
                  <a:ext uri="{FF2B5EF4-FFF2-40B4-BE49-F238E27FC236}">
                    <a16:creationId xmlns:a16="http://schemas.microsoft.com/office/drawing/2014/main" id="{25B77928-0416-626E-B515-6530E80E4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0" y="3680"/>
                <a:ext cx="3419" cy="156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00" b="1">
                    <a:latin typeface="Calibri" panose="020F0502020204030204" pitchFamily="34" charset="0"/>
                    <a:cs typeface="Times New Roman" panose="02020603050405020304" pitchFamily="18" charset="0"/>
                  </a:rPr>
                  <a:t>集成化供应链管理</a:t>
                </a:r>
                <a:endPara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Oval 278">
                <a:extLst>
                  <a:ext uri="{FF2B5EF4-FFF2-40B4-BE49-F238E27FC236}">
                    <a16:creationId xmlns:a16="http://schemas.microsoft.com/office/drawing/2014/main" id="{AD9057C3-22D0-D995-02B6-B895FA499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2433"/>
                <a:ext cx="1979" cy="62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00">
                    <a:latin typeface="Calibri" panose="020F0502020204030204" pitchFamily="34" charset="0"/>
                    <a:cs typeface="Times New Roman" panose="02020603050405020304" pitchFamily="18" charset="0"/>
                  </a:rPr>
                  <a:t>业务重组</a:t>
                </a:r>
                <a:endPara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279">
                <a:extLst>
                  <a:ext uri="{FF2B5EF4-FFF2-40B4-BE49-F238E27FC236}">
                    <a16:creationId xmlns:a16="http://schemas.microsoft.com/office/drawing/2014/main" id="{BABC8399-CD81-E9EC-E847-857BDB8D6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340"/>
                <a:ext cx="1803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00">
                    <a:latin typeface="Calibri" panose="020F0502020204030204" pitchFamily="34" charset="0"/>
                    <a:cs typeface="Times New Roman" panose="02020603050405020304" pitchFamily="18" charset="0"/>
                  </a:rPr>
                  <a:t>协调性评价</a:t>
                </a:r>
                <a:endPara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280">
                <a:extLst>
                  <a:ext uri="{FF2B5EF4-FFF2-40B4-BE49-F238E27FC236}">
                    <a16:creationId xmlns:a16="http://schemas.microsoft.com/office/drawing/2014/main" id="{5BE103EF-5CE2-2656-D911-8B9671D83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1" y="1340"/>
                <a:ext cx="1801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00">
                    <a:latin typeface="Calibri" panose="020F0502020204030204" pitchFamily="34" charset="0"/>
                    <a:cs typeface="Times New Roman" panose="02020603050405020304" pitchFamily="18" charset="0"/>
                  </a:rPr>
                  <a:t>价值增值性</a:t>
                </a:r>
                <a:endPara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281">
                <a:extLst>
                  <a:ext uri="{FF2B5EF4-FFF2-40B4-BE49-F238E27FC236}">
                    <a16:creationId xmlns:a16="http://schemas.microsoft.com/office/drawing/2014/main" id="{5ED3790A-23BB-F286-F8CE-B3ED8D38B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1" y="2275"/>
                <a:ext cx="1799" cy="77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00">
                    <a:latin typeface="Times New Roman" panose="02020603050405020304" pitchFamily="18" charset="0"/>
                  </a:rPr>
                  <a:t>面向对象过程控制</a:t>
                </a:r>
                <a:endParaRPr lang="zh-CN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AutoShape 282">
                <a:extLst>
                  <a:ext uri="{FF2B5EF4-FFF2-40B4-BE49-F238E27FC236}">
                    <a16:creationId xmlns:a16="http://schemas.microsoft.com/office/drawing/2014/main" id="{506565BE-3748-49A4-31E3-4D2E2798A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386" y="1542"/>
                <a:ext cx="1481" cy="1488"/>
              </a:xfrm>
              <a:prstGeom prst="rtTriangl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upright="1"/>
              <a:lstStyle/>
              <a:p>
                <a:pPr algn="r">
                  <a:defRPr/>
                </a:pPr>
                <a:r>
                  <a:rPr lang="en-US" sz="1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zh-CN" altLang="en-US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Oval 283">
                <a:extLst>
                  <a:ext uri="{FF2B5EF4-FFF2-40B4-BE49-F238E27FC236}">
                    <a16:creationId xmlns:a16="http://schemas.microsoft.com/office/drawing/2014/main" id="{5B01B625-D68C-B934-7B5D-C38AF8F99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6888"/>
                <a:ext cx="162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00">
                    <a:latin typeface="Times New Roman" panose="02020603050405020304" pitchFamily="18" charset="0"/>
                  </a:rPr>
                  <a:t>同步性评价</a:t>
                </a:r>
                <a:endParaRPr lang="zh-CN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Oval 284">
                <a:extLst>
                  <a:ext uri="{FF2B5EF4-FFF2-40B4-BE49-F238E27FC236}">
                    <a16:creationId xmlns:a16="http://schemas.microsoft.com/office/drawing/2014/main" id="{E0C87925-62F7-2A88-79EF-EBC7E2D8B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" y="6888"/>
                <a:ext cx="1620" cy="46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00">
                    <a:latin typeface="Times New Roman" panose="02020603050405020304" pitchFamily="18" charset="0"/>
                  </a:rPr>
                  <a:t>满意度评价</a:t>
                </a:r>
                <a:endParaRPr lang="zh-CN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AutoShape 285">
                <a:extLst>
                  <a:ext uri="{FF2B5EF4-FFF2-40B4-BE49-F238E27FC236}">
                    <a16:creationId xmlns:a16="http://schemas.microsoft.com/office/drawing/2014/main" id="{F46BB00C-2EF1-D128-3E92-9D694CA1D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6118"/>
                <a:ext cx="1799" cy="1407"/>
              </a:xfrm>
              <a:prstGeom prst="rtTriangl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upright="1"/>
              <a:lstStyle/>
              <a:p>
                <a:pPr algn="just">
                  <a:defRPr/>
                </a:pPr>
                <a:r>
                  <a:rPr lang="zh-CN" altLang="en-US" sz="1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信息</a:t>
                </a:r>
                <a:endParaRPr lang="zh-CN" altLang="en-US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zh-CN" altLang="en-US" sz="1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共享</a:t>
                </a:r>
                <a:endParaRPr lang="zh-CN" altLang="en-US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286">
                <a:extLst>
                  <a:ext uri="{FF2B5EF4-FFF2-40B4-BE49-F238E27FC236}">
                    <a16:creationId xmlns:a16="http://schemas.microsoft.com/office/drawing/2014/main" id="{D8949BBF-C9C1-D44F-6295-AB6396F8A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5862"/>
                <a:ext cx="1981" cy="4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400">
                    <a:latin typeface="Calibri" panose="020F0502020204030204" pitchFamily="34" charset="0"/>
                    <a:cs typeface="Times New Roman" panose="02020603050405020304" pitchFamily="18" charset="0"/>
                  </a:rPr>
                  <a:t>集成化计划</a:t>
                </a:r>
                <a:endPara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AutoShape 287">
                <a:extLst>
                  <a:ext uri="{FF2B5EF4-FFF2-40B4-BE49-F238E27FC236}">
                    <a16:creationId xmlns:a16="http://schemas.microsoft.com/office/drawing/2014/main" id="{156ED7B4-7E11-8D89-8E92-2A3B4E1B8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8477" y="5922"/>
                <a:ext cx="1407" cy="1799"/>
              </a:xfrm>
              <a:prstGeom prst="rtTriangl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upright="1"/>
              <a:lstStyle/>
              <a:p>
                <a:pPr algn="r">
                  <a:defRPr/>
                </a:pPr>
                <a:r>
                  <a:rPr lang="en-US" sz="1400" kern="100">
                    <a:latin typeface="Times New Roman" panose="02020603050405020304" pitchFamily="18" charset="0"/>
                    <a:cs typeface="宋体" panose="02010600030101010101" pitchFamily="2" charset="-122"/>
                  </a:rPr>
                  <a:t> </a:t>
                </a:r>
                <a:endParaRPr lang="zh-CN" altLang="en-US" kern="100">
                  <a:latin typeface="Times New Roman" panose="02020603050405020304" pitchFamily="18" charset="0"/>
                  <a:cs typeface="宋体" panose="02010600030101010101" pitchFamily="2" charset="-122"/>
                </a:endParaRPr>
              </a:p>
            </p:txBody>
          </p:sp>
          <p:sp>
            <p:nvSpPr>
              <p:cNvPr id="76" name="Oval 288">
                <a:extLst>
                  <a:ext uri="{FF2B5EF4-FFF2-40B4-BE49-F238E27FC236}">
                    <a16:creationId xmlns:a16="http://schemas.microsoft.com/office/drawing/2014/main" id="{F855F708-B677-526A-04AF-20A5004EC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1" y="5862"/>
                <a:ext cx="1981" cy="4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zh-CN" sz="1400">
                    <a:latin typeface="Calibri" panose="020F0502020204030204" pitchFamily="34" charset="0"/>
                    <a:cs typeface="Times New Roman" panose="02020603050405020304" pitchFamily="18" charset="0"/>
                  </a:rPr>
                  <a:t>个性化用户需求</a:t>
                </a:r>
                <a:endParaRPr lang="zh-CN" altLang="zh-CN" sz="18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838" name="Line 289">
                <a:extLst>
                  <a:ext uri="{FF2B5EF4-FFF2-40B4-BE49-F238E27FC236}">
                    <a16:creationId xmlns:a16="http://schemas.microsoft.com/office/drawing/2014/main" id="{EDDE0206-2961-27DE-5E64-ECBA52392E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720" y="3056"/>
                <a:ext cx="0" cy="29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AutoShape 290">
                <a:extLst>
                  <a:ext uri="{FF2B5EF4-FFF2-40B4-BE49-F238E27FC236}">
                    <a16:creationId xmlns:a16="http://schemas.microsoft.com/office/drawing/2014/main" id="{56150AE2-AA3C-CF3F-E4D4-421F39DF3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1" y="2433"/>
                <a:ext cx="721" cy="465"/>
              </a:xfrm>
              <a:prstGeom prst="stripedRightArrow">
                <a:avLst>
                  <a:gd name="adj1" fmla="val 50000"/>
                  <a:gd name="adj2" fmla="val 3846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upright="1"/>
              <a:lstStyle/>
              <a:p>
                <a:pPr>
                  <a:defRPr/>
                </a:pPr>
                <a:endParaRPr lang="zh-CN" altLang="en-US" sz="4800"/>
              </a:p>
            </p:txBody>
          </p:sp>
          <p:sp>
            <p:nvSpPr>
              <p:cNvPr id="34840" name="AutoShape 291">
                <a:extLst>
                  <a:ext uri="{FF2B5EF4-FFF2-40B4-BE49-F238E27FC236}">
                    <a16:creationId xmlns:a16="http://schemas.microsoft.com/office/drawing/2014/main" id="{45C0342C-7F6F-0872-00A6-02F07F4F4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715083">
                <a:off x="3106" y="1823"/>
                <a:ext cx="625" cy="342"/>
              </a:xfrm>
              <a:prstGeom prst="rightArrow">
                <a:avLst>
                  <a:gd name="adj1" fmla="val 50000"/>
                  <a:gd name="adj2" fmla="val 4372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sp>
            <p:nvSpPr>
              <p:cNvPr id="34841" name="AutoShape 292">
                <a:extLst>
                  <a:ext uri="{FF2B5EF4-FFF2-40B4-BE49-F238E27FC236}">
                    <a16:creationId xmlns:a16="http://schemas.microsoft.com/office/drawing/2014/main" id="{EA559F61-4BE5-7850-5103-8C389820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267000">
                <a:off x="4207" y="1789"/>
                <a:ext cx="315" cy="643"/>
              </a:xfrm>
              <a:prstGeom prst="downArrow">
                <a:avLst>
                  <a:gd name="adj1" fmla="val 50574"/>
                  <a:gd name="adj2" fmla="val 49775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sp>
            <p:nvSpPr>
              <p:cNvPr id="34842" name="AutoShape 293">
                <a:extLst>
                  <a:ext uri="{FF2B5EF4-FFF2-40B4-BE49-F238E27FC236}">
                    <a16:creationId xmlns:a16="http://schemas.microsoft.com/office/drawing/2014/main" id="{1652B648-1611-429B-83C0-426D172B8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9573665">
                <a:off x="7612" y="1785"/>
                <a:ext cx="368" cy="468"/>
              </a:xfrm>
              <a:prstGeom prst="downArrow">
                <a:avLst>
                  <a:gd name="adj1" fmla="val 48065"/>
                  <a:gd name="adj2" fmla="val 25558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sp>
            <p:nvSpPr>
              <p:cNvPr id="34843" name="AutoShape 294">
                <a:extLst>
                  <a:ext uri="{FF2B5EF4-FFF2-40B4-BE49-F238E27FC236}">
                    <a16:creationId xmlns:a16="http://schemas.microsoft.com/office/drawing/2014/main" id="{DC82CBE7-D070-F3C5-A94E-B6FB4CF6D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591570">
                <a:off x="8682" y="1661"/>
                <a:ext cx="346" cy="689"/>
              </a:xfrm>
              <a:prstGeom prst="upArrow">
                <a:avLst>
                  <a:gd name="adj1" fmla="val 50000"/>
                  <a:gd name="adj2" fmla="val 3097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cxnSp>
            <p:nvCxnSpPr>
              <p:cNvPr id="34844" name="Line 295">
                <a:extLst>
                  <a:ext uri="{FF2B5EF4-FFF2-40B4-BE49-F238E27FC236}">
                    <a16:creationId xmlns:a16="http://schemas.microsoft.com/office/drawing/2014/main" id="{89A39762-85E9-B948-49AF-E4A30AF1E4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220" y="1652"/>
                <a:ext cx="1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5" name="Line 296">
                <a:extLst>
                  <a:ext uri="{FF2B5EF4-FFF2-40B4-BE49-F238E27FC236}">
                    <a16:creationId xmlns:a16="http://schemas.microsoft.com/office/drawing/2014/main" id="{ACB52DAA-ACE2-0E05-2782-02468ACA78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040" y="3368"/>
                <a:ext cx="36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6" name="Line 297">
                <a:extLst>
                  <a:ext uri="{FF2B5EF4-FFF2-40B4-BE49-F238E27FC236}">
                    <a16:creationId xmlns:a16="http://schemas.microsoft.com/office/drawing/2014/main" id="{321DDA19-5263-2724-13BB-A7B0945555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200" y="3323"/>
                <a:ext cx="36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7" name="AutoShape 298">
                <a:extLst>
                  <a:ext uri="{FF2B5EF4-FFF2-40B4-BE49-F238E27FC236}">
                    <a16:creationId xmlns:a16="http://schemas.microsoft.com/office/drawing/2014/main" id="{9E95D386-E10F-9293-1471-EBD93F2E8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495706">
                <a:off x="8730" y="6205"/>
                <a:ext cx="258" cy="704"/>
              </a:xfrm>
              <a:prstGeom prst="downArrow">
                <a:avLst>
                  <a:gd name="adj1" fmla="val 50000"/>
                  <a:gd name="adj2" fmla="val 5370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sp>
            <p:nvSpPr>
              <p:cNvPr id="34848" name="AutoShape 299">
                <a:extLst>
                  <a:ext uri="{FF2B5EF4-FFF2-40B4-BE49-F238E27FC236}">
                    <a16:creationId xmlns:a16="http://schemas.microsoft.com/office/drawing/2014/main" id="{5B058E34-9F96-159E-1B50-278420C33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744172">
                <a:off x="8149" y="6984"/>
                <a:ext cx="540" cy="279"/>
              </a:xfrm>
              <a:prstGeom prst="leftArrow">
                <a:avLst>
                  <a:gd name="adj1" fmla="val 50000"/>
                  <a:gd name="adj2" fmla="val 5321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sp>
            <p:nvSpPr>
              <p:cNvPr id="34849" name="AutoShape 300">
                <a:extLst>
                  <a:ext uri="{FF2B5EF4-FFF2-40B4-BE49-F238E27FC236}">
                    <a16:creationId xmlns:a16="http://schemas.microsoft.com/office/drawing/2014/main" id="{DABFD521-BC0B-3171-2B6F-C9D557B93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9388009">
                <a:off x="7632" y="6317"/>
                <a:ext cx="332" cy="601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cxnSp>
            <p:nvCxnSpPr>
              <p:cNvPr id="34850" name="Line 301">
                <a:extLst>
                  <a:ext uri="{FF2B5EF4-FFF2-40B4-BE49-F238E27FC236}">
                    <a16:creationId xmlns:a16="http://schemas.microsoft.com/office/drawing/2014/main" id="{902A8103-9C2E-2AFB-D8C5-CC17A905B6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040" y="5084"/>
                <a:ext cx="36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1" name="Line 302">
                <a:extLst>
                  <a:ext uri="{FF2B5EF4-FFF2-40B4-BE49-F238E27FC236}">
                    <a16:creationId xmlns:a16="http://schemas.microsoft.com/office/drawing/2014/main" id="{4DDBD094-8499-F508-C558-278C10736B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5144"/>
                <a:ext cx="36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1" name="AutoShape 303">
                <a:extLst>
                  <a:ext uri="{FF2B5EF4-FFF2-40B4-BE49-F238E27FC236}">
                    <a16:creationId xmlns:a16="http://schemas.microsoft.com/office/drawing/2014/main" id="{B1B86B86-29E8-D819-6417-63145349D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5759" y="5862"/>
                <a:ext cx="1080" cy="470"/>
              </a:xfrm>
              <a:prstGeom prst="stripedRightArrow">
                <a:avLst>
                  <a:gd name="adj1" fmla="val 50000"/>
                  <a:gd name="adj2" fmla="val 5769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upright="1"/>
              <a:lstStyle/>
              <a:p>
                <a:pPr>
                  <a:defRPr/>
                </a:pPr>
                <a:endParaRPr lang="zh-CN" altLang="en-US" sz="4800"/>
              </a:p>
            </p:txBody>
          </p:sp>
          <p:sp>
            <p:nvSpPr>
              <p:cNvPr id="92" name="AutoShape 304">
                <a:extLst>
                  <a:ext uri="{FF2B5EF4-FFF2-40B4-BE49-F238E27FC236}">
                    <a16:creationId xmlns:a16="http://schemas.microsoft.com/office/drawing/2014/main" id="{B15BACA0-8F8B-4F2F-F777-E477F060E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75" y="4078"/>
                <a:ext cx="2496" cy="765"/>
              </a:xfrm>
              <a:prstGeom prst="stripedRightArrow">
                <a:avLst>
                  <a:gd name="adj1" fmla="val 50000"/>
                  <a:gd name="adj2" fmla="val 81569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upright="1"/>
              <a:lstStyle/>
              <a:p>
                <a:pPr>
                  <a:defRPr/>
                </a:pPr>
                <a:endParaRPr lang="zh-CN" altLang="en-US" sz="4800"/>
              </a:p>
            </p:txBody>
          </p:sp>
          <p:sp>
            <p:nvSpPr>
              <p:cNvPr id="93" name="AutoShape 305">
                <a:extLst>
                  <a:ext uri="{FF2B5EF4-FFF2-40B4-BE49-F238E27FC236}">
                    <a16:creationId xmlns:a16="http://schemas.microsoft.com/office/drawing/2014/main" id="{D24B54AE-F8CB-D11D-CF01-7A68802C8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75" y="3998"/>
                <a:ext cx="2654" cy="767"/>
              </a:xfrm>
              <a:prstGeom prst="stripedRightArrow">
                <a:avLst>
                  <a:gd name="adj1" fmla="val 50000"/>
                  <a:gd name="adj2" fmla="val 8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upright="1"/>
              <a:lstStyle/>
              <a:p>
                <a:pPr>
                  <a:defRPr/>
                </a:pPr>
                <a:endParaRPr lang="zh-CN" altLang="en-US" sz="4800"/>
              </a:p>
            </p:txBody>
          </p:sp>
          <p:cxnSp>
            <p:nvCxnSpPr>
              <p:cNvPr id="34855" name="Line 306">
                <a:extLst>
                  <a:ext uri="{FF2B5EF4-FFF2-40B4-BE49-F238E27FC236}">
                    <a16:creationId xmlns:a16="http://schemas.microsoft.com/office/drawing/2014/main" id="{C80D643C-442B-7C6E-3607-FC9EEDB8FD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520" y="2900"/>
                <a:ext cx="0" cy="3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6" name="Line 307">
                <a:extLst>
                  <a:ext uri="{FF2B5EF4-FFF2-40B4-BE49-F238E27FC236}">
                    <a16:creationId xmlns:a16="http://schemas.microsoft.com/office/drawing/2014/main" id="{98E072B2-3EED-1E9F-8C9E-8DFBC06B81F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940" y="704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57" name="AutoShape 308">
                <a:extLst>
                  <a:ext uri="{FF2B5EF4-FFF2-40B4-BE49-F238E27FC236}">
                    <a16:creationId xmlns:a16="http://schemas.microsoft.com/office/drawing/2014/main" id="{334F3DB6-ACAA-86D0-7A79-8ED6EA845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7" y="6973"/>
                <a:ext cx="540" cy="327"/>
              </a:xfrm>
              <a:prstGeom prst="leftArrow">
                <a:avLst>
                  <a:gd name="adj1" fmla="val 50000"/>
                  <a:gd name="adj2" fmla="val 3703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sp>
            <p:nvSpPr>
              <p:cNvPr id="34858" name="AutoShape 309">
                <a:extLst>
                  <a:ext uri="{FF2B5EF4-FFF2-40B4-BE49-F238E27FC236}">
                    <a16:creationId xmlns:a16="http://schemas.microsoft.com/office/drawing/2014/main" id="{D2BE6587-DC13-291B-3D50-48A5FE365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531807">
                <a:off x="3445" y="6287"/>
                <a:ext cx="353" cy="580"/>
              </a:xfrm>
              <a:prstGeom prst="upArrow">
                <a:avLst>
                  <a:gd name="adj1" fmla="val 50000"/>
                  <a:gd name="adj2" fmla="val 4942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sp>
            <p:nvSpPr>
              <p:cNvPr id="34859" name="AutoShape 310">
                <a:extLst>
                  <a:ext uri="{FF2B5EF4-FFF2-40B4-BE49-F238E27FC236}">
                    <a16:creationId xmlns:a16="http://schemas.microsoft.com/office/drawing/2014/main" id="{A4A29D17-F9E3-E290-661D-1F9314E34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755024">
                <a:off x="4445" y="6314"/>
                <a:ext cx="320" cy="615"/>
              </a:xfrm>
              <a:prstGeom prst="downArrow">
                <a:avLst>
                  <a:gd name="adj1" fmla="val 50000"/>
                  <a:gd name="adj2" fmla="val 5398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eaVert"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4800"/>
              </a:p>
            </p:txBody>
          </p:sp>
          <p:cxnSp>
            <p:nvCxnSpPr>
              <p:cNvPr id="34860" name="Line 311">
                <a:extLst>
                  <a:ext uri="{FF2B5EF4-FFF2-40B4-BE49-F238E27FC236}">
                    <a16:creationId xmlns:a16="http://schemas.microsoft.com/office/drawing/2014/main" id="{9348100A-21B2-EF8A-B2A6-3C4206C5F2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760" y="4772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1" name="Line 312">
                <a:extLst>
                  <a:ext uri="{FF2B5EF4-FFF2-40B4-BE49-F238E27FC236}">
                    <a16:creationId xmlns:a16="http://schemas.microsoft.com/office/drawing/2014/main" id="{EDA20B72-8C88-E04E-203C-3875528D280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300" y="446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2" name="Line 313">
                <a:extLst>
                  <a:ext uri="{FF2B5EF4-FFF2-40B4-BE49-F238E27FC236}">
                    <a16:creationId xmlns:a16="http://schemas.microsoft.com/office/drawing/2014/main" id="{1DB61566-D03A-613E-BF50-BFE254524C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660" y="446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3" name="Line 314">
                <a:extLst>
                  <a:ext uri="{FF2B5EF4-FFF2-40B4-BE49-F238E27FC236}">
                    <a16:creationId xmlns:a16="http://schemas.microsoft.com/office/drawing/2014/main" id="{086EF892-E3CF-B909-140F-8ABA2C257A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580" y="4772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4" name="Line 315">
                <a:extLst>
                  <a:ext uri="{FF2B5EF4-FFF2-40B4-BE49-F238E27FC236}">
                    <a16:creationId xmlns:a16="http://schemas.microsoft.com/office/drawing/2014/main" id="{90B10B2D-2288-F43A-4460-AD4BB5F84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580" y="508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5" name="Line 316">
                <a:extLst>
                  <a:ext uri="{FF2B5EF4-FFF2-40B4-BE49-F238E27FC236}">
                    <a16:creationId xmlns:a16="http://schemas.microsoft.com/office/drawing/2014/main" id="{37CFD45B-15C7-0CCC-D159-4AD34075D86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940" y="4772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6" name="Line 317">
                <a:extLst>
                  <a:ext uri="{FF2B5EF4-FFF2-40B4-BE49-F238E27FC236}">
                    <a16:creationId xmlns:a16="http://schemas.microsoft.com/office/drawing/2014/main" id="{0CA92BEF-B67B-EF6F-8DEF-FD2D97F2B8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300" y="4772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7" name="Line 318">
                <a:extLst>
                  <a:ext uri="{FF2B5EF4-FFF2-40B4-BE49-F238E27FC236}">
                    <a16:creationId xmlns:a16="http://schemas.microsoft.com/office/drawing/2014/main" id="{D2316F8A-D79E-59C0-68EC-2BCDB54549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60" y="4772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8" name="Line 319">
                <a:extLst>
                  <a:ext uri="{FF2B5EF4-FFF2-40B4-BE49-F238E27FC236}">
                    <a16:creationId xmlns:a16="http://schemas.microsoft.com/office/drawing/2014/main" id="{8FBC6759-9C1D-87E1-55DD-FC149FE401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60" y="5084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9" name="Line 320">
                <a:extLst>
                  <a:ext uri="{FF2B5EF4-FFF2-40B4-BE49-F238E27FC236}">
                    <a16:creationId xmlns:a16="http://schemas.microsoft.com/office/drawing/2014/main" id="{21959FD6-5927-2A82-734C-BF7F44AA59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580" y="44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70" name="Line 321">
                <a:extLst>
                  <a:ext uri="{FF2B5EF4-FFF2-40B4-BE49-F238E27FC236}">
                    <a16:creationId xmlns:a16="http://schemas.microsoft.com/office/drawing/2014/main" id="{6F8B184A-7FF8-F721-3600-CE279231CB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60" y="44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71" name="Line 322">
                <a:extLst>
                  <a:ext uri="{FF2B5EF4-FFF2-40B4-BE49-F238E27FC236}">
                    <a16:creationId xmlns:a16="http://schemas.microsoft.com/office/drawing/2014/main" id="{5A20D8D9-0C0D-DC92-62E3-396908ED3F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580" y="446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72" name="Line 323">
                <a:extLst>
                  <a:ext uri="{FF2B5EF4-FFF2-40B4-BE49-F238E27FC236}">
                    <a16:creationId xmlns:a16="http://schemas.microsoft.com/office/drawing/2014/main" id="{86801045-C62E-C5EE-8D2D-9B4BA37CDC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40" y="446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1" name="文本框 2">
              <a:extLst>
                <a:ext uri="{FF2B5EF4-FFF2-40B4-BE49-F238E27FC236}">
                  <a16:creationId xmlns:a16="http://schemas.microsoft.com/office/drawing/2014/main" id="{013E9589-0CBB-6E03-A5C4-565EE77D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415" y="660680"/>
              <a:ext cx="727196" cy="459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400">
                  <a:latin typeface="Calibri" panose="020F0502020204030204" pitchFamily="34" charset="0"/>
                  <a:cs typeface="Times New Roman" panose="02020603050405020304" pitchFamily="18" charset="0"/>
                </a:rPr>
                <a:t>创造性团队</a:t>
              </a:r>
              <a:endParaRPr lang="zh-CN" altLang="zh-CN" sz="18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2">
              <a:extLst>
                <a:ext uri="{FF2B5EF4-FFF2-40B4-BE49-F238E27FC236}">
                  <a16:creationId xmlns:a16="http://schemas.microsoft.com/office/drawing/2014/main" id="{1A74AD16-71AB-5DB3-7F22-EE51401FC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6119" y="3560412"/>
              <a:ext cx="778601" cy="462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kern="100" dirty="0">
                  <a:latin typeface="Times New Roman" panose="02020603050405020304" pitchFamily="18" charset="0"/>
                  <a:cs typeface="宋体" panose="02010600030101010101" pitchFamily="2" charset="-122"/>
                </a:rPr>
                <a:t>定制化策略</a:t>
              </a:r>
              <a:endParaRPr lang="zh-CN" altLang="en-US" kern="100" dirty="0"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10E128F3-F1BB-134F-32C7-E836485C8C0C}"/>
              </a:ext>
            </a:extLst>
          </p:cNvPr>
          <p:cNvSpPr/>
          <p:nvPr/>
        </p:nvSpPr>
        <p:spPr>
          <a:xfrm>
            <a:off x="1828801" y="1044575"/>
            <a:ext cx="4450257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集成化供应链管理理论模型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如图：</a:t>
            </a:r>
            <a:endParaRPr lang="zh-CN" altLang="en-US" sz="2000" b="1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9FB82AA-0645-418D-5EC4-FA68367F0AD2}"/>
              </a:ext>
            </a:extLst>
          </p:cNvPr>
          <p:cNvSpPr txBox="1">
            <a:spLocks/>
          </p:cNvSpPr>
          <p:nvPr/>
        </p:nvSpPr>
        <p:spPr bwMode="auto">
          <a:xfrm>
            <a:off x="-1612900" y="136525"/>
            <a:ext cx="8507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集成化供应链管理理论模型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503106D-218A-827D-44F9-70F9D5F8481C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1">
            <a:extLst>
              <a:ext uri="{FF2B5EF4-FFF2-40B4-BE49-F238E27FC236}">
                <a16:creationId xmlns:a16="http://schemas.microsoft.com/office/drawing/2014/main" id="{ED11598A-9F9D-3329-FC8E-DAD71F5F66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E8CF85-F4B9-524A-A640-416D9F3010F2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5843" name="Text Box 57">
            <a:extLst>
              <a:ext uri="{FF2B5EF4-FFF2-40B4-BE49-F238E27FC236}">
                <a16:creationId xmlns:a16="http://schemas.microsoft.com/office/drawing/2014/main" id="{1DC473F1-0464-A90A-88B7-86185697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8288338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Tx/>
              <a:buChar char="•"/>
            </a:pPr>
            <a:r>
              <a:rPr lang="zh-CN" altLang="en-US" b="1"/>
              <a:t>供应链集成化管理主要包括：</a:t>
            </a:r>
            <a:endParaRPr lang="en-US" altLang="zh-CN" b="1"/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运作回路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Font typeface="华文楷体" panose="02010600040101010101" pitchFamily="2" charset="-122"/>
              <a:buChar char="━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顾客化需求</a:t>
            </a:r>
            <a:r>
              <a:rPr lang="en-US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集成化计划</a:t>
            </a:r>
            <a:r>
              <a:rPr lang="en-US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业务流程重组</a:t>
            </a:r>
            <a:r>
              <a:rPr lang="en-US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面向对象过程控制</a:t>
            </a:r>
            <a:endParaRPr lang="en-US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策略回路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Font typeface="华文楷体" panose="02010600040101010101" pitchFamily="2" charset="-122"/>
              <a:buChar char="━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顾客化策略</a:t>
            </a:r>
            <a:r>
              <a:rPr lang="en-US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信息共享</a:t>
            </a:r>
            <a:r>
              <a:rPr lang="en-US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调整适应性</a:t>
            </a:r>
            <a:r>
              <a:rPr lang="en-US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创造性团队</a:t>
            </a:r>
            <a:endParaRPr lang="en-US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性能评价回路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spcBef>
                <a:spcPct val="20000"/>
              </a:spcBef>
              <a:buFont typeface="华文楷体" panose="02010600040101010101" pitchFamily="2" charset="-122"/>
              <a:buChar char="━"/>
            </a:pP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作业回路的每个作业形成各自相应的作业性能评价与提高回路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8645E23-9E00-231C-85F9-D1646ED67D15}"/>
              </a:ext>
            </a:extLst>
          </p:cNvPr>
          <p:cNvSpPr txBox="1">
            <a:spLocks/>
          </p:cNvSpPr>
          <p:nvPr/>
        </p:nvSpPr>
        <p:spPr bwMode="auto">
          <a:xfrm>
            <a:off x="-1612900" y="136525"/>
            <a:ext cx="85074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集成化供应链管理理论模型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C1E08A0-CBEF-5553-2B7D-0931D04F95C6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FA0892-15A6-B5DD-7DB7-E653C554DCB4}"/>
              </a:ext>
            </a:extLst>
          </p:cNvPr>
          <p:cNvSpPr txBox="1"/>
          <p:nvPr/>
        </p:nvSpPr>
        <p:spPr>
          <a:xfrm>
            <a:off x="800101" y="1229857"/>
            <a:ext cx="2994731" cy="2062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供应链的竞争力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2.SCOR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E7CCF8-C2B7-6B5E-21D2-C21D9F1A3115}"/>
              </a:ext>
            </a:extLst>
          </p:cNvPr>
          <p:cNvCxnSpPr>
            <a:cxnSpLocks/>
          </p:cNvCxnSpPr>
          <p:nvPr/>
        </p:nvCxnSpPr>
        <p:spPr>
          <a:xfrm>
            <a:off x="228600" y="1083707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B6E4166-0BF7-081C-4484-335BFEC3EF6A}"/>
              </a:ext>
            </a:extLst>
          </p:cNvPr>
          <p:cNvSpPr txBox="1"/>
          <p:nvPr/>
        </p:nvSpPr>
        <p:spPr>
          <a:xfrm>
            <a:off x="357188" y="25717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E0BF45-D31B-6621-0757-E19B139E21F7}"/>
              </a:ext>
            </a:extLst>
          </p:cNvPr>
          <p:cNvSpPr txBox="1"/>
          <p:nvPr/>
        </p:nvSpPr>
        <p:spPr>
          <a:xfrm>
            <a:off x="1871663" y="530929"/>
            <a:ext cx="537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拿出一张纸画出</a:t>
            </a:r>
            <a:r>
              <a:rPr kumimoji="1" lang="en-US" altLang="zh-CN" dirty="0"/>
              <a:t>SCOR</a:t>
            </a:r>
            <a:r>
              <a:rPr kumimoji="1" lang="zh-CN" altLang="en-US" dirty="0"/>
              <a:t>模型，以及供应链的流程结构</a:t>
            </a:r>
          </a:p>
        </p:txBody>
      </p:sp>
    </p:spTree>
    <p:extLst>
      <p:ext uri="{BB962C8B-B14F-4D97-AF65-F5344CB8AC3E}">
        <p14:creationId xmlns:p14="http://schemas.microsoft.com/office/powerpoint/2010/main" val="4229569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063B24CF-CE62-AE62-9061-85680E4DA3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71374"/>
            <a:ext cx="8839200" cy="6858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集成化供应链管理的问题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760FB38C-F972-4214-D802-6EE952FC21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93901" y="1190625"/>
            <a:ext cx="8507413" cy="4548188"/>
          </a:xfrm>
        </p:spPr>
        <p:txBody>
          <a:bodyPr/>
          <a:lstStyle/>
          <a:p>
            <a:pPr eaLnBrk="1" hangingPunct="1"/>
            <a:r>
              <a:rPr lang="zh-CN" altLang="en-US" b="1"/>
              <a:t>实施供应链管理要解决的若干问题</a:t>
            </a:r>
          </a:p>
          <a:p>
            <a:pPr lvl="1"/>
            <a:r>
              <a:rPr lang="zh-CN" altLang="zh-CN"/>
              <a:t>供应链企业间的合作关系不紧密</a:t>
            </a:r>
            <a:r>
              <a:rPr lang="zh-CN" altLang="en-US"/>
              <a:t>；</a:t>
            </a:r>
            <a:endParaRPr lang="zh-CN" altLang="zh-CN"/>
          </a:p>
          <a:p>
            <a:pPr lvl="1"/>
            <a:r>
              <a:rPr lang="zh-CN" altLang="zh-CN"/>
              <a:t>供应链的总成本过高（大约占净销售值的</a:t>
            </a:r>
            <a:r>
              <a:rPr lang="en-US" altLang="zh-CN"/>
              <a:t>5%</a:t>
            </a:r>
            <a:r>
              <a:rPr lang="zh-CN" altLang="zh-CN"/>
              <a:t>～</a:t>
            </a:r>
            <a:r>
              <a:rPr lang="en-US" altLang="zh-CN"/>
              <a:t>20%</a:t>
            </a:r>
            <a:r>
              <a:rPr lang="zh-CN" altLang="zh-CN"/>
              <a:t>）</a:t>
            </a:r>
            <a:r>
              <a:rPr lang="zh-CN" altLang="en-US"/>
              <a:t>；</a:t>
            </a:r>
            <a:endParaRPr lang="zh-CN" altLang="zh-CN"/>
          </a:p>
          <a:p>
            <a:pPr lvl="1"/>
            <a:r>
              <a:rPr lang="zh-CN" altLang="zh-CN"/>
              <a:t>供应链库存水平居高不下</a:t>
            </a:r>
            <a:r>
              <a:rPr lang="zh-CN" altLang="en-US"/>
              <a:t>；</a:t>
            </a:r>
            <a:endParaRPr lang="zh-CN" altLang="zh-CN"/>
          </a:p>
          <a:p>
            <a:pPr lvl="1"/>
            <a:r>
              <a:rPr lang="zh-CN" altLang="zh-CN"/>
              <a:t>供应链信息共享性较差，经常出现信息被扭曲的现象</a:t>
            </a:r>
            <a:r>
              <a:rPr lang="zh-CN" altLang="en-US"/>
              <a:t>；</a:t>
            </a:r>
            <a:endParaRPr lang="zh-CN" altLang="zh-CN"/>
          </a:p>
          <a:p>
            <a:pPr lvl="1"/>
            <a:r>
              <a:rPr lang="zh-CN" altLang="zh-CN"/>
              <a:t>订单交付不及时</a:t>
            </a:r>
            <a:r>
              <a:rPr lang="zh-CN" altLang="en-US"/>
              <a:t>；</a:t>
            </a:r>
            <a:endParaRPr lang="zh-CN" altLang="zh-CN"/>
          </a:p>
          <a:p>
            <a:pPr lvl="1"/>
            <a:r>
              <a:rPr lang="zh-CN" altLang="zh-CN"/>
              <a:t>企业与企业之间协同性较差</a:t>
            </a:r>
            <a:r>
              <a:rPr lang="zh-CN" altLang="en-US"/>
              <a:t>；</a:t>
            </a:r>
            <a:endParaRPr lang="zh-CN" altLang="zh-CN"/>
          </a:p>
          <a:p>
            <a:pPr lvl="1"/>
            <a:r>
              <a:rPr lang="zh-CN" altLang="zh-CN"/>
              <a:t>缺乏应对不断增加的客户需求的不确定性影响</a:t>
            </a:r>
            <a:r>
              <a:rPr lang="zh-CN" altLang="en-US"/>
              <a:t>；</a:t>
            </a:r>
            <a:endParaRPr lang="zh-CN" altLang="zh-CN"/>
          </a:p>
          <a:p>
            <a:pPr lvl="1"/>
            <a:r>
              <a:rPr lang="zh-CN" altLang="zh-CN"/>
              <a:t>采购价格和汇率的影响</a:t>
            </a:r>
            <a:r>
              <a:rPr lang="zh-CN" altLang="en-US"/>
              <a:t>；</a:t>
            </a:r>
            <a:endParaRPr lang="zh-CN" altLang="zh-CN"/>
          </a:p>
          <a:p>
            <a:pPr lvl="1"/>
            <a:r>
              <a:rPr lang="zh-CN" altLang="zh-CN"/>
              <a:t>用户需求越来越个性化，要求越来越高，等等</a:t>
            </a:r>
            <a:endParaRPr lang="en-US" altLang="zh-CN" sz="1600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9E07F5D4-0DA5-C0B0-3423-781823A2FECF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AE01EDD-B9EE-0440-881D-225682AFD152}" type="slidenum">
              <a:rPr lang="zh-CN" altLang="en-US" sz="1200"/>
              <a:pPr algn="r" eaLnBrk="1" hangingPunct="1"/>
              <a:t>30</a:t>
            </a:fld>
            <a:endParaRPr lang="zh-CN" altLang="en-US" sz="1200"/>
          </a:p>
        </p:txBody>
      </p:sp>
      <p:sp>
        <p:nvSpPr>
          <p:cNvPr id="36869" name="日期占位符 2">
            <a:extLst>
              <a:ext uri="{FF2B5EF4-FFF2-40B4-BE49-F238E27FC236}">
                <a16:creationId xmlns:a16="http://schemas.microsoft.com/office/drawing/2014/main" id="{AE9F69AC-73F1-A6A3-9F07-42C23298EB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E4BA75-50D3-F54F-9B47-2118AD05AD74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C6BD11A-6900-DF8A-9090-E7EE4A29E5AD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B738762C-BDA3-7EB8-652D-970970FA18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28800" y="1143000"/>
            <a:ext cx="8839200" cy="6858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宋体" panose="02010600030101010101" pitchFamily="2" charset="-122"/>
              </a:rPr>
              <a:t>解决上述问题的方法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9EE83E32-596A-6E7E-BC5B-A17532D785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57400" y="1935164"/>
            <a:ext cx="8286750" cy="4548187"/>
          </a:xfrm>
        </p:spPr>
        <p:txBody>
          <a:bodyPr/>
          <a:lstStyle/>
          <a:p>
            <a:pPr eaLnBrk="1" hangingPunct="1"/>
            <a:r>
              <a:rPr lang="zh-CN" altLang="en-US"/>
              <a:t>匹配内部结构和供应链结构</a:t>
            </a:r>
          </a:p>
          <a:p>
            <a:pPr eaLnBrk="1" hangingPunct="1"/>
            <a:r>
              <a:rPr lang="zh-CN" altLang="en-US"/>
              <a:t>由纵向转向纵横一体的多维空间思维模式</a:t>
            </a:r>
          </a:p>
          <a:p>
            <a:pPr eaLnBrk="1" hangingPunct="1"/>
            <a:r>
              <a:rPr lang="zh-CN" altLang="en-US"/>
              <a:t>建立企业之间的优势互补、合作关系</a:t>
            </a:r>
          </a:p>
          <a:p>
            <a:pPr eaLnBrk="1" hangingPunct="1"/>
            <a:r>
              <a:rPr lang="zh-CN" altLang="en-US"/>
              <a:t>建立分布的、透明的信息集成系统</a:t>
            </a:r>
          </a:p>
          <a:p>
            <a:pPr eaLnBrk="1" hangingPunct="1"/>
            <a:r>
              <a:rPr lang="zh-CN" altLang="en-US"/>
              <a:t>去除部门障碍，实行协调工作和并行化经营</a:t>
            </a:r>
          </a:p>
          <a:p>
            <a:pPr eaLnBrk="1" hangingPunct="1"/>
            <a:r>
              <a:rPr lang="zh-CN" altLang="en-US"/>
              <a:t>建立风险分担和利益共享的合作机制</a:t>
            </a:r>
          </a:p>
          <a:p>
            <a:pPr eaLnBrk="1" hangingPunct="1"/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0D35EF28-A90E-2A02-4D0F-C783DE98D7FD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A79C22B-55A1-6542-A071-CB191898636F}" type="slidenum">
              <a:rPr lang="zh-CN" altLang="en-US" sz="1200"/>
              <a:pPr algn="r" eaLnBrk="1" hangingPunct="1"/>
              <a:t>31</a:t>
            </a:fld>
            <a:endParaRPr lang="zh-CN" altLang="en-US" sz="1200"/>
          </a:p>
        </p:txBody>
      </p:sp>
      <p:sp>
        <p:nvSpPr>
          <p:cNvPr id="37893" name="日期占位符 2">
            <a:extLst>
              <a:ext uri="{FF2B5EF4-FFF2-40B4-BE49-F238E27FC236}">
                <a16:creationId xmlns:a16="http://schemas.microsoft.com/office/drawing/2014/main" id="{5A954DA1-C6E8-7B9A-7DDD-14AD246793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9E6E02-119A-3041-9455-6CEF7599016F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8BD8D5F0-B15D-4C2C-9D41-3503DFC02959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>
            <a:extLst>
              <a:ext uri="{FF2B5EF4-FFF2-40B4-BE49-F238E27FC236}">
                <a16:creationId xmlns:a16="http://schemas.microsoft.com/office/drawing/2014/main" id="{8AE8E238-F080-5B8F-3089-661919C8B7E4}"/>
              </a:ext>
            </a:extLst>
          </p:cNvPr>
          <p:cNvSpPr txBox="1">
            <a:spLocks/>
          </p:cNvSpPr>
          <p:nvPr/>
        </p:nvSpPr>
        <p:spPr>
          <a:xfrm>
            <a:off x="838200" y="171374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集成化供应链管理的问题的解决方案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A6E17C11-4DF9-A145-FB4D-BC9B5BA663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15300"/>
            <a:ext cx="8839200" cy="685800"/>
          </a:xfrm>
        </p:spPr>
        <p:txBody>
          <a:bodyPr/>
          <a:lstStyle/>
          <a:p>
            <a:pPr eaLnBrk="1" hangingPunct="1"/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集成化供应链管理运行机制的建立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5B52E438-F97E-6FAB-1C8E-6972C022146A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740D77E-B99D-1041-8A44-7C2BA42B5B18}" type="slidenum">
              <a:rPr lang="zh-CN" altLang="en-US" sz="1200"/>
              <a:pPr algn="r" eaLnBrk="1" hangingPunct="1"/>
              <a:t>32</a:t>
            </a:fld>
            <a:endParaRPr lang="zh-CN" altLang="en-US" sz="1200"/>
          </a:p>
        </p:txBody>
      </p:sp>
      <p:grpSp>
        <p:nvGrpSpPr>
          <p:cNvPr id="38916" name="Group 149">
            <a:extLst>
              <a:ext uri="{FF2B5EF4-FFF2-40B4-BE49-F238E27FC236}">
                <a16:creationId xmlns:a16="http://schemas.microsoft.com/office/drawing/2014/main" id="{F722F47D-DE6C-7EF9-52FE-07FF8B2D1B2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39900"/>
            <a:ext cx="7850188" cy="4038600"/>
            <a:chOff x="637" y="1104"/>
            <a:chExt cx="4067" cy="2352"/>
          </a:xfrm>
        </p:grpSpPr>
        <p:grpSp>
          <p:nvGrpSpPr>
            <p:cNvPr id="38919" name="Group 9">
              <a:extLst>
                <a:ext uri="{FF2B5EF4-FFF2-40B4-BE49-F238E27FC236}">
                  <a16:creationId xmlns:a16="http://schemas.microsoft.com/office/drawing/2014/main" id="{BD7F8581-A9F7-9691-FBE1-DFB66B917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392"/>
              <a:ext cx="3312" cy="2064"/>
              <a:chOff x="2832" y="7677"/>
              <a:chExt cx="6409" cy="3877"/>
            </a:xfrm>
          </p:grpSpPr>
          <p:sp>
            <p:nvSpPr>
              <p:cNvPr id="38950" name="Line 10">
                <a:extLst>
                  <a:ext uri="{FF2B5EF4-FFF2-40B4-BE49-F238E27FC236}">
                    <a16:creationId xmlns:a16="http://schemas.microsoft.com/office/drawing/2014/main" id="{08AE9E7C-75B0-DF9B-3851-2E9539C65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" y="7677"/>
                <a:ext cx="109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1" name="Line 11">
                <a:extLst>
                  <a:ext uri="{FF2B5EF4-FFF2-40B4-BE49-F238E27FC236}">
                    <a16:creationId xmlns:a16="http://schemas.microsoft.com/office/drawing/2014/main" id="{F82C2E9D-A6E3-E1DA-B413-BEFEEC87C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49" y="7695"/>
                <a:ext cx="109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2" name="Oval 12">
                <a:extLst>
                  <a:ext uri="{FF2B5EF4-FFF2-40B4-BE49-F238E27FC236}">
                    <a16:creationId xmlns:a16="http://schemas.microsoft.com/office/drawing/2014/main" id="{FE4274DF-88D9-37E3-FB59-8C01B2160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7759"/>
                <a:ext cx="764" cy="22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zh-CN" sz="1400"/>
              </a:p>
            </p:txBody>
          </p:sp>
          <p:sp>
            <p:nvSpPr>
              <p:cNvPr id="38953" name="Oval 13">
                <a:extLst>
                  <a:ext uri="{FF2B5EF4-FFF2-40B4-BE49-F238E27FC236}">
                    <a16:creationId xmlns:a16="http://schemas.microsoft.com/office/drawing/2014/main" id="{5485E125-2053-963A-3C5F-0F137321F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8" y="7755"/>
                <a:ext cx="1145" cy="24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54" name="Oval 14">
                <a:extLst>
                  <a:ext uri="{FF2B5EF4-FFF2-40B4-BE49-F238E27FC236}">
                    <a16:creationId xmlns:a16="http://schemas.microsoft.com/office/drawing/2014/main" id="{727C5502-2AB0-CFFF-1117-5506534BA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0" y="7767"/>
                <a:ext cx="727" cy="23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55" name="Oval 15">
                <a:extLst>
                  <a:ext uri="{FF2B5EF4-FFF2-40B4-BE49-F238E27FC236}">
                    <a16:creationId xmlns:a16="http://schemas.microsoft.com/office/drawing/2014/main" id="{9CE1DB6C-E921-CD8C-A58B-D2BD02026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7" y="8636"/>
                <a:ext cx="1310" cy="3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zh-CN" sz="3200"/>
              </a:p>
            </p:txBody>
          </p:sp>
          <p:sp>
            <p:nvSpPr>
              <p:cNvPr id="38956" name="Oval 16">
                <a:extLst>
                  <a:ext uri="{FF2B5EF4-FFF2-40B4-BE49-F238E27FC236}">
                    <a16:creationId xmlns:a16="http://schemas.microsoft.com/office/drawing/2014/main" id="{5CC5E832-51C7-880F-A3A9-88D84788F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3" y="9607"/>
                <a:ext cx="1746" cy="27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57" name="Oval 17">
                <a:extLst>
                  <a:ext uri="{FF2B5EF4-FFF2-40B4-BE49-F238E27FC236}">
                    <a16:creationId xmlns:a16="http://schemas.microsoft.com/office/drawing/2014/main" id="{EBA7F376-EB2A-9E58-B6B8-394631EC8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9613"/>
                <a:ext cx="1419" cy="29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58" name="Oval 18">
                <a:extLst>
                  <a:ext uri="{FF2B5EF4-FFF2-40B4-BE49-F238E27FC236}">
                    <a16:creationId xmlns:a16="http://schemas.microsoft.com/office/drawing/2014/main" id="{C125E8F0-0B2E-15D8-89F1-A58B44C0B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9625"/>
                <a:ext cx="1418" cy="26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59" name="Line 19">
                <a:extLst>
                  <a:ext uri="{FF2B5EF4-FFF2-40B4-BE49-F238E27FC236}">
                    <a16:creationId xmlns:a16="http://schemas.microsoft.com/office/drawing/2014/main" id="{E618F086-6252-7D0F-0AF8-BB1193230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9" y="8633"/>
                <a:ext cx="10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0" name="Line 20">
                <a:extLst>
                  <a:ext uri="{FF2B5EF4-FFF2-40B4-BE49-F238E27FC236}">
                    <a16:creationId xmlns:a16="http://schemas.microsoft.com/office/drawing/2014/main" id="{30E4D127-0AE5-03AB-8BEB-C3136187A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7" y="9553"/>
                <a:ext cx="109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1" name="Line 21">
                <a:extLst>
                  <a:ext uri="{FF2B5EF4-FFF2-40B4-BE49-F238E27FC236}">
                    <a16:creationId xmlns:a16="http://schemas.microsoft.com/office/drawing/2014/main" id="{630C7E63-10B0-359C-45F5-D65FE82E8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8659"/>
                <a:ext cx="109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2" name="Line 22">
                <a:extLst>
                  <a:ext uri="{FF2B5EF4-FFF2-40B4-BE49-F238E27FC236}">
                    <a16:creationId xmlns:a16="http://schemas.microsoft.com/office/drawing/2014/main" id="{FFFD2567-BB0C-FDFA-097A-95531AB00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8" y="9553"/>
                <a:ext cx="109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3" name="Line 23">
                <a:extLst>
                  <a:ext uri="{FF2B5EF4-FFF2-40B4-BE49-F238E27FC236}">
                    <a16:creationId xmlns:a16="http://schemas.microsoft.com/office/drawing/2014/main" id="{415AD115-CF6F-C5AE-4AC3-5C589449D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10512"/>
                <a:ext cx="109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4" name="Line 24">
                <a:extLst>
                  <a:ext uri="{FF2B5EF4-FFF2-40B4-BE49-F238E27FC236}">
                    <a16:creationId xmlns:a16="http://schemas.microsoft.com/office/drawing/2014/main" id="{0823B488-BAB3-7373-D48F-2633788CD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48" y="10512"/>
                <a:ext cx="109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5" name="Line 25">
                <a:extLst>
                  <a:ext uri="{FF2B5EF4-FFF2-40B4-BE49-F238E27FC236}">
                    <a16:creationId xmlns:a16="http://schemas.microsoft.com/office/drawing/2014/main" id="{D44D7FE3-2E18-847E-7B97-6BC70E99E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1" y="8003"/>
                <a:ext cx="0" cy="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6" name="Line 26">
                <a:extLst>
                  <a:ext uri="{FF2B5EF4-FFF2-40B4-BE49-F238E27FC236}">
                    <a16:creationId xmlns:a16="http://schemas.microsoft.com/office/drawing/2014/main" id="{430772E8-2E54-4D1F-B156-BF469525D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4" y="8980"/>
                <a:ext cx="0" cy="3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7" name="Line 27">
                <a:extLst>
                  <a:ext uri="{FF2B5EF4-FFF2-40B4-BE49-F238E27FC236}">
                    <a16:creationId xmlns:a16="http://schemas.microsoft.com/office/drawing/2014/main" id="{F890A19F-5890-BEFA-1B7C-12ED93174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1" y="8980"/>
                <a:ext cx="0" cy="3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8" name="Line 28">
                <a:extLst>
                  <a:ext uri="{FF2B5EF4-FFF2-40B4-BE49-F238E27FC236}">
                    <a16:creationId xmlns:a16="http://schemas.microsoft.com/office/drawing/2014/main" id="{D83893D4-2B34-8940-D1E1-97D71E9DF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9" y="9957"/>
                <a:ext cx="0" cy="3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9" name="Line 29">
                <a:extLst>
                  <a:ext uri="{FF2B5EF4-FFF2-40B4-BE49-F238E27FC236}">
                    <a16:creationId xmlns:a16="http://schemas.microsoft.com/office/drawing/2014/main" id="{E49A4465-2B1C-FEE0-1A03-D135C3FA7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7" y="9957"/>
                <a:ext cx="0" cy="3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0" name="Oval 30">
                <a:extLst>
                  <a:ext uri="{FF2B5EF4-FFF2-40B4-BE49-F238E27FC236}">
                    <a16:creationId xmlns:a16="http://schemas.microsoft.com/office/drawing/2014/main" id="{34E450B6-2A09-42ED-A227-7461A6016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7" y="8663"/>
                <a:ext cx="1309" cy="32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71" name="Oval 31">
                <a:extLst>
                  <a:ext uri="{FF2B5EF4-FFF2-40B4-BE49-F238E27FC236}">
                    <a16:creationId xmlns:a16="http://schemas.microsoft.com/office/drawing/2014/main" id="{56BD9866-AEDF-48FC-BEE6-3D5FB8A29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4" y="8623"/>
                <a:ext cx="1309" cy="36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72" name="Oval 32">
                <a:extLst>
                  <a:ext uri="{FF2B5EF4-FFF2-40B4-BE49-F238E27FC236}">
                    <a16:creationId xmlns:a16="http://schemas.microsoft.com/office/drawing/2014/main" id="{1AC5E443-75B2-208A-4D1F-600A97284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4" y="10561"/>
                <a:ext cx="1418" cy="25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zh-CN" sz="3200"/>
              </a:p>
            </p:txBody>
          </p:sp>
          <p:sp>
            <p:nvSpPr>
              <p:cNvPr id="38973" name="Oval 33">
                <a:extLst>
                  <a:ext uri="{FF2B5EF4-FFF2-40B4-BE49-F238E27FC236}">
                    <a16:creationId xmlns:a16="http://schemas.microsoft.com/office/drawing/2014/main" id="{7A03D1AE-D0EA-A858-200A-860559FF4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1" y="10576"/>
                <a:ext cx="1746" cy="23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74" name="Oval 34">
                <a:extLst>
                  <a:ext uri="{FF2B5EF4-FFF2-40B4-BE49-F238E27FC236}">
                    <a16:creationId xmlns:a16="http://schemas.microsoft.com/office/drawing/2014/main" id="{6FDA438F-FEE9-FC61-6FC0-CC7AC64C2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10561"/>
                <a:ext cx="1419" cy="25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75" name="Oval 35">
                <a:extLst>
                  <a:ext uri="{FF2B5EF4-FFF2-40B4-BE49-F238E27FC236}">
                    <a16:creationId xmlns:a16="http://schemas.microsoft.com/office/drawing/2014/main" id="{3F9EBEBE-5FF3-5603-7C33-05AD62000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11146"/>
                <a:ext cx="436" cy="4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76" name="Line 36">
                <a:extLst>
                  <a:ext uri="{FF2B5EF4-FFF2-40B4-BE49-F238E27FC236}">
                    <a16:creationId xmlns:a16="http://schemas.microsoft.com/office/drawing/2014/main" id="{A5D86A4E-6028-2EB5-8DD0-D1E896A69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4" y="11355"/>
                <a:ext cx="6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7" name="Oval 37">
                <a:extLst>
                  <a:ext uri="{FF2B5EF4-FFF2-40B4-BE49-F238E27FC236}">
                    <a16:creationId xmlns:a16="http://schemas.microsoft.com/office/drawing/2014/main" id="{0F8C6440-0C63-273F-E936-2F50C53C5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4" y="11128"/>
                <a:ext cx="1308" cy="36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78" name="Oval 38">
                <a:extLst>
                  <a:ext uri="{FF2B5EF4-FFF2-40B4-BE49-F238E27FC236}">
                    <a16:creationId xmlns:a16="http://schemas.microsoft.com/office/drawing/2014/main" id="{027F4515-8CDD-4FC0-7EF6-C8D30F28F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8" y="11128"/>
                <a:ext cx="437" cy="40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  <p:sp>
            <p:nvSpPr>
              <p:cNvPr id="38979" name="Line 39">
                <a:extLst>
                  <a:ext uri="{FF2B5EF4-FFF2-40B4-BE49-F238E27FC236}">
                    <a16:creationId xmlns:a16="http://schemas.microsoft.com/office/drawing/2014/main" id="{DF670F4F-DD61-FD60-A9CC-93210759A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10" y="11355"/>
                <a:ext cx="54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0" name="Line 40">
                <a:extLst>
                  <a:ext uri="{FF2B5EF4-FFF2-40B4-BE49-F238E27FC236}">
                    <a16:creationId xmlns:a16="http://schemas.microsoft.com/office/drawing/2014/main" id="{37DFC0AE-E71D-5DE2-026C-23D20541C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4" y="10858"/>
                <a:ext cx="0" cy="2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1" name="Line 41">
                <a:extLst>
                  <a:ext uri="{FF2B5EF4-FFF2-40B4-BE49-F238E27FC236}">
                    <a16:creationId xmlns:a16="http://schemas.microsoft.com/office/drawing/2014/main" id="{7A0CFE6C-63E8-B7FC-948A-6A1EE704C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4" y="8003"/>
                <a:ext cx="0" cy="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2" name="Oval 42">
                <a:extLst>
                  <a:ext uri="{FF2B5EF4-FFF2-40B4-BE49-F238E27FC236}">
                    <a16:creationId xmlns:a16="http://schemas.microsoft.com/office/drawing/2014/main" id="{A36ACE99-2C60-F43C-18A2-5746F04D1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4" y="7741"/>
                <a:ext cx="698" cy="26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zh-CN" sz="3200"/>
              </a:p>
            </p:txBody>
          </p:sp>
          <p:sp>
            <p:nvSpPr>
              <p:cNvPr id="38983" name="Oval 43">
                <a:extLst>
                  <a:ext uri="{FF2B5EF4-FFF2-40B4-BE49-F238E27FC236}">
                    <a16:creationId xmlns:a16="http://schemas.microsoft.com/office/drawing/2014/main" id="{B62EEED2-56EA-8EE8-6775-314CCD7B4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6" y="7738"/>
                <a:ext cx="802" cy="27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 sz="3200"/>
              </a:p>
            </p:txBody>
          </p:sp>
        </p:grpSp>
        <p:sp>
          <p:nvSpPr>
            <p:cNvPr id="38920" name="Text Box 45">
              <a:extLst>
                <a:ext uri="{FF2B5EF4-FFF2-40B4-BE49-F238E27FC236}">
                  <a16:creationId xmlns:a16="http://schemas.microsoft.com/office/drawing/2014/main" id="{88CA5FE9-4627-4542-5B81-A0A70BC0F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1200"/>
              <a:ext cx="3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物料流</a:t>
              </a:r>
            </a:p>
          </p:txBody>
        </p:sp>
        <p:sp>
          <p:nvSpPr>
            <p:cNvPr id="38921" name="Rectangle 47">
              <a:extLst>
                <a:ext uri="{FF2B5EF4-FFF2-40B4-BE49-F238E27FC236}">
                  <a16:creationId xmlns:a16="http://schemas.microsoft.com/office/drawing/2014/main" id="{D41634C5-A722-BAD7-0F46-51B788086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392"/>
              <a:ext cx="3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采购</a:t>
              </a:r>
            </a:p>
          </p:txBody>
        </p:sp>
        <p:sp>
          <p:nvSpPr>
            <p:cNvPr id="38922" name="Text Box 48">
              <a:extLst>
                <a:ext uri="{FF2B5EF4-FFF2-40B4-BE49-F238E27FC236}">
                  <a16:creationId xmlns:a16="http://schemas.microsoft.com/office/drawing/2014/main" id="{1E20F9AA-A9A5-7FC8-96FE-FDFC16608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1392"/>
              <a:ext cx="521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物料控制</a:t>
              </a:r>
            </a:p>
          </p:txBody>
        </p:sp>
        <p:sp>
          <p:nvSpPr>
            <p:cNvPr id="38923" name="Text Box 49">
              <a:extLst>
                <a:ext uri="{FF2B5EF4-FFF2-40B4-BE49-F238E27FC236}">
                  <a16:creationId xmlns:a16="http://schemas.microsoft.com/office/drawing/2014/main" id="{503D61F1-B37B-E8DD-0A72-245EFFDB6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392"/>
              <a:ext cx="3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生产</a:t>
              </a:r>
            </a:p>
          </p:txBody>
        </p:sp>
        <p:sp>
          <p:nvSpPr>
            <p:cNvPr id="38924" name="Text Box 51">
              <a:extLst>
                <a:ext uri="{FF2B5EF4-FFF2-40B4-BE49-F238E27FC236}">
                  <a16:creationId xmlns:a16="http://schemas.microsoft.com/office/drawing/2014/main" id="{E90C4A3B-D877-665E-102B-A99951E84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1392"/>
              <a:ext cx="3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销售</a:t>
              </a:r>
            </a:p>
          </p:txBody>
        </p:sp>
        <p:sp>
          <p:nvSpPr>
            <p:cNvPr id="38925" name="Text Box 52">
              <a:extLst>
                <a:ext uri="{FF2B5EF4-FFF2-40B4-BE49-F238E27FC236}">
                  <a16:creationId xmlns:a16="http://schemas.microsoft.com/office/drawing/2014/main" id="{8ABBB618-F756-F7D2-2E03-C91C4D934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" y="1392"/>
              <a:ext cx="3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分销</a:t>
              </a:r>
            </a:p>
          </p:txBody>
        </p:sp>
        <p:sp>
          <p:nvSpPr>
            <p:cNvPr id="38926" name="Text Box 54">
              <a:extLst>
                <a:ext uri="{FF2B5EF4-FFF2-40B4-BE49-F238E27FC236}">
                  <a16:creationId xmlns:a16="http://schemas.microsoft.com/office/drawing/2014/main" id="{4D82B7CB-10B0-41AB-22E7-303E29AE2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248"/>
              <a:ext cx="4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用户服务</a:t>
              </a:r>
            </a:p>
          </p:txBody>
        </p:sp>
        <p:sp>
          <p:nvSpPr>
            <p:cNvPr id="38927" name="Text Box 55">
              <a:extLst>
                <a:ext uri="{FF2B5EF4-FFF2-40B4-BE49-F238E27FC236}">
                  <a16:creationId xmlns:a16="http://schemas.microsoft.com/office/drawing/2014/main" id="{9149D77F-05C3-97E6-5B90-838C21E08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2208"/>
              <a:ext cx="3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物料流</a:t>
              </a:r>
            </a:p>
          </p:txBody>
        </p:sp>
        <p:sp>
          <p:nvSpPr>
            <p:cNvPr id="38928" name="Text Box 56">
              <a:extLst>
                <a:ext uri="{FF2B5EF4-FFF2-40B4-BE49-F238E27FC236}">
                  <a16:creationId xmlns:a16="http://schemas.microsoft.com/office/drawing/2014/main" id="{CEF62727-D096-583E-4818-51C80DCCF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1728"/>
              <a:ext cx="4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用户服务</a:t>
              </a:r>
            </a:p>
          </p:txBody>
        </p:sp>
        <p:sp>
          <p:nvSpPr>
            <p:cNvPr id="38929" name="Text Box 58">
              <a:extLst>
                <a:ext uri="{FF2B5EF4-FFF2-40B4-BE49-F238E27FC236}">
                  <a16:creationId xmlns:a16="http://schemas.microsoft.com/office/drawing/2014/main" id="{0D44AA86-2149-758D-60A6-CECEEBBF0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5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物料管理</a:t>
              </a:r>
            </a:p>
          </p:txBody>
        </p:sp>
        <p:sp>
          <p:nvSpPr>
            <p:cNvPr id="38930" name="Text Box 59">
              <a:extLst>
                <a:ext uri="{FF2B5EF4-FFF2-40B4-BE49-F238E27FC236}">
                  <a16:creationId xmlns:a16="http://schemas.microsoft.com/office/drawing/2014/main" id="{F31FC659-96DD-7B38-01ED-BFAC5FD88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1920"/>
              <a:ext cx="4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制造管理</a:t>
              </a:r>
            </a:p>
          </p:txBody>
        </p:sp>
        <p:sp>
          <p:nvSpPr>
            <p:cNvPr id="38931" name="Text Box 60">
              <a:extLst>
                <a:ext uri="{FF2B5EF4-FFF2-40B4-BE49-F238E27FC236}">
                  <a16:creationId xmlns:a16="http://schemas.microsoft.com/office/drawing/2014/main" id="{CA94A842-1944-5C99-EFFE-9DB83EABA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0" y="1872"/>
              <a:ext cx="3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分销</a:t>
              </a:r>
            </a:p>
          </p:txBody>
        </p:sp>
        <p:sp>
          <p:nvSpPr>
            <p:cNvPr id="38932" name="Text Box 61">
              <a:extLst>
                <a:ext uri="{FF2B5EF4-FFF2-40B4-BE49-F238E27FC236}">
                  <a16:creationId xmlns:a16="http://schemas.microsoft.com/office/drawing/2014/main" id="{C68A2F6C-1C6C-84AF-9B48-C599CAE48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1728"/>
              <a:ext cx="3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物料流</a:t>
              </a:r>
            </a:p>
          </p:txBody>
        </p:sp>
        <p:sp>
          <p:nvSpPr>
            <p:cNvPr id="38933" name="Text Box 62">
              <a:extLst>
                <a:ext uri="{FF2B5EF4-FFF2-40B4-BE49-F238E27FC236}">
                  <a16:creationId xmlns:a16="http://schemas.microsoft.com/office/drawing/2014/main" id="{827A0BE4-0D76-EC70-B887-B7131CD4A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2208"/>
              <a:ext cx="4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用户服务</a:t>
              </a:r>
            </a:p>
          </p:txBody>
        </p:sp>
        <p:sp>
          <p:nvSpPr>
            <p:cNvPr id="38934" name="Text Box 63">
              <a:extLst>
                <a:ext uri="{FF2B5EF4-FFF2-40B4-BE49-F238E27FC236}">
                  <a16:creationId xmlns:a16="http://schemas.microsoft.com/office/drawing/2014/main" id="{36508B47-81A0-CCF4-E23A-16445CF34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00"/>
              <a:ext cx="5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物料管理</a:t>
              </a:r>
            </a:p>
          </p:txBody>
        </p:sp>
        <p:sp>
          <p:nvSpPr>
            <p:cNvPr id="38935" name="Text Box 65">
              <a:extLst>
                <a:ext uri="{FF2B5EF4-FFF2-40B4-BE49-F238E27FC236}">
                  <a16:creationId xmlns:a16="http://schemas.microsoft.com/office/drawing/2014/main" id="{1827F993-C844-B9A0-3EDC-BD6535067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2400"/>
              <a:ext cx="4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制造管理</a:t>
              </a:r>
            </a:p>
          </p:txBody>
        </p:sp>
        <p:sp>
          <p:nvSpPr>
            <p:cNvPr id="38936" name="Text Box 66">
              <a:extLst>
                <a:ext uri="{FF2B5EF4-FFF2-40B4-BE49-F238E27FC236}">
                  <a16:creationId xmlns:a16="http://schemas.microsoft.com/office/drawing/2014/main" id="{7144A7B7-C15A-8AA4-D48B-837A77BF8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0" y="2400"/>
              <a:ext cx="3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分销</a:t>
              </a:r>
            </a:p>
          </p:txBody>
        </p:sp>
        <p:sp>
          <p:nvSpPr>
            <p:cNvPr id="38937" name="Text Box 67">
              <a:extLst>
                <a:ext uri="{FF2B5EF4-FFF2-40B4-BE49-F238E27FC236}">
                  <a16:creationId xmlns:a16="http://schemas.microsoft.com/office/drawing/2014/main" id="{281B3444-1F38-D84F-DA51-C6F499653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736"/>
              <a:ext cx="3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物料流</a:t>
              </a:r>
            </a:p>
          </p:txBody>
        </p:sp>
        <p:sp>
          <p:nvSpPr>
            <p:cNvPr id="38938" name="Text Box 68">
              <a:extLst>
                <a:ext uri="{FF2B5EF4-FFF2-40B4-BE49-F238E27FC236}">
                  <a16:creationId xmlns:a16="http://schemas.microsoft.com/office/drawing/2014/main" id="{DF93DE83-7912-BB0A-4DE7-11F826843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2736"/>
              <a:ext cx="4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用户服务</a:t>
              </a:r>
            </a:p>
          </p:txBody>
        </p:sp>
        <p:sp>
          <p:nvSpPr>
            <p:cNvPr id="38939" name="Text Box 69">
              <a:extLst>
                <a:ext uri="{FF2B5EF4-FFF2-40B4-BE49-F238E27FC236}">
                  <a16:creationId xmlns:a16="http://schemas.microsoft.com/office/drawing/2014/main" id="{1BB9730B-1401-20B2-509B-26E70E826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2928"/>
              <a:ext cx="3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供应商</a:t>
              </a:r>
            </a:p>
          </p:txBody>
        </p:sp>
        <p:sp>
          <p:nvSpPr>
            <p:cNvPr id="38940" name="Text Box 70">
              <a:extLst>
                <a:ext uri="{FF2B5EF4-FFF2-40B4-BE49-F238E27FC236}">
                  <a16:creationId xmlns:a16="http://schemas.microsoft.com/office/drawing/2014/main" id="{A776E83B-2612-DB38-BB2F-F298DCB4E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" y="2928"/>
              <a:ext cx="56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内部供应链</a:t>
              </a:r>
            </a:p>
          </p:txBody>
        </p:sp>
        <p:sp>
          <p:nvSpPr>
            <p:cNvPr id="38941" name="Text Box 72">
              <a:extLst>
                <a:ext uri="{FF2B5EF4-FFF2-40B4-BE49-F238E27FC236}">
                  <a16:creationId xmlns:a16="http://schemas.microsoft.com/office/drawing/2014/main" id="{B3E2B764-8791-C80A-85E5-7AE27A3EB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0" y="2880"/>
              <a:ext cx="30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用户</a:t>
              </a:r>
            </a:p>
          </p:txBody>
        </p:sp>
        <p:sp>
          <p:nvSpPr>
            <p:cNvPr id="38942" name="Text Box 73">
              <a:extLst>
                <a:ext uri="{FF2B5EF4-FFF2-40B4-BE49-F238E27FC236}">
                  <a16:creationId xmlns:a16="http://schemas.microsoft.com/office/drawing/2014/main" id="{6A340805-87AA-DC81-AAFD-D00E9AC2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3264"/>
              <a:ext cx="18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源</a:t>
              </a:r>
            </a:p>
          </p:txBody>
        </p:sp>
        <p:sp>
          <p:nvSpPr>
            <p:cNvPr id="38943" name="Text Box 74">
              <a:extLst>
                <a:ext uri="{FF2B5EF4-FFF2-40B4-BE49-F238E27FC236}">
                  <a16:creationId xmlns:a16="http://schemas.microsoft.com/office/drawing/2014/main" id="{F0EB0C44-AAAC-070F-B4A9-94C83E260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" y="3264"/>
              <a:ext cx="56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供应链联盟</a:t>
              </a:r>
            </a:p>
          </p:txBody>
        </p:sp>
        <p:sp>
          <p:nvSpPr>
            <p:cNvPr id="38944" name="Text Box 76">
              <a:extLst>
                <a:ext uri="{FF2B5EF4-FFF2-40B4-BE49-F238E27FC236}">
                  <a16:creationId xmlns:a16="http://schemas.microsoft.com/office/drawing/2014/main" id="{CC6E54ED-FCD9-E368-A521-1F673885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9" y="3264"/>
              <a:ext cx="18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400"/>
                <a:t>汇</a:t>
              </a:r>
            </a:p>
          </p:txBody>
        </p:sp>
        <p:sp>
          <p:nvSpPr>
            <p:cNvPr id="38945" name="Rectangle 77">
              <a:extLst>
                <a:ext uri="{FF2B5EF4-FFF2-40B4-BE49-F238E27FC236}">
                  <a16:creationId xmlns:a16="http://schemas.microsoft.com/office/drawing/2014/main" id="{028449BB-28FA-2185-817C-A77BC6ED4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1584"/>
              <a:ext cx="89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阶段</a:t>
              </a:r>
              <a:r>
                <a:rPr lang="en-US" altLang="zh-CN" sz="1600"/>
                <a:t>2</a:t>
              </a:r>
              <a:r>
                <a:rPr lang="zh-CN" altLang="en-US" sz="1600"/>
                <a:t>：职能集成</a:t>
              </a:r>
            </a:p>
          </p:txBody>
        </p:sp>
        <p:sp>
          <p:nvSpPr>
            <p:cNvPr id="38946" name="Rectangle 78">
              <a:extLst>
                <a:ext uri="{FF2B5EF4-FFF2-40B4-BE49-F238E27FC236}">
                  <a16:creationId xmlns:a16="http://schemas.microsoft.com/office/drawing/2014/main" id="{E3C02076-4D42-13B1-52FD-367AABD80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064"/>
              <a:ext cx="121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阶段</a:t>
              </a:r>
              <a:r>
                <a:rPr lang="en-US" altLang="zh-CN" sz="1600"/>
                <a:t>3</a:t>
              </a:r>
              <a:r>
                <a:rPr lang="zh-CN" altLang="en-US" sz="1600"/>
                <a:t>：内部供应链集成</a:t>
              </a:r>
            </a:p>
          </p:txBody>
        </p:sp>
        <p:sp>
          <p:nvSpPr>
            <p:cNvPr id="38947" name="Rectangle 79">
              <a:extLst>
                <a:ext uri="{FF2B5EF4-FFF2-40B4-BE49-F238E27FC236}">
                  <a16:creationId xmlns:a16="http://schemas.microsoft.com/office/drawing/2014/main" id="{886DC1FF-BD65-A66A-09DF-1BC86410B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544"/>
              <a:ext cx="121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阶段</a:t>
              </a:r>
              <a:r>
                <a:rPr lang="en-US" altLang="zh-CN" sz="1600"/>
                <a:t>4</a:t>
              </a:r>
              <a:r>
                <a:rPr lang="zh-CN" altLang="en-US" sz="1600"/>
                <a:t>：外部供应链集成</a:t>
              </a:r>
            </a:p>
          </p:txBody>
        </p:sp>
        <p:sp>
          <p:nvSpPr>
            <p:cNvPr id="38948" name="Rectangle 80">
              <a:extLst>
                <a:ext uri="{FF2B5EF4-FFF2-40B4-BE49-F238E27FC236}">
                  <a16:creationId xmlns:a16="http://schemas.microsoft.com/office/drawing/2014/main" id="{8BFB86D9-28E3-9392-6F3A-6884A1F05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3120"/>
              <a:ext cx="153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阶段</a:t>
              </a:r>
              <a:r>
                <a:rPr lang="en-US" altLang="zh-CN" sz="1600"/>
                <a:t>5</a:t>
              </a:r>
              <a:r>
                <a:rPr lang="zh-CN" altLang="en-US" sz="1600"/>
                <a:t>：集成化供应链动态联盟</a:t>
              </a:r>
            </a:p>
          </p:txBody>
        </p:sp>
        <p:sp>
          <p:nvSpPr>
            <p:cNvPr id="38949" name="Text Box 148">
              <a:extLst>
                <a:ext uri="{FF2B5EF4-FFF2-40B4-BE49-F238E27FC236}">
                  <a16:creationId xmlns:a16="http://schemas.microsoft.com/office/drawing/2014/main" id="{A628913A-7B8D-1A34-0392-3F928C6A5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1104"/>
              <a:ext cx="89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600"/>
                <a:t>阶段</a:t>
              </a:r>
              <a:r>
                <a:rPr lang="en-US" altLang="zh-CN" sz="1600"/>
                <a:t>1</a:t>
              </a:r>
              <a:r>
                <a:rPr lang="zh-CN" altLang="en-US" sz="1600"/>
                <a:t>：基础建设</a:t>
              </a:r>
            </a:p>
          </p:txBody>
        </p:sp>
      </p:grpSp>
      <p:sp>
        <p:nvSpPr>
          <p:cNvPr id="38917" name="矩形 73">
            <a:extLst>
              <a:ext uri="{FF2B5EF4-FFF2-40B4-BE49-F238E27FC236}">
                <a16:creationId xmlns:a16="http://schemas.microsoft.com/office/drawing/2014/main" id="{FD76F691-D46A-DCB7-A2E9-0677200C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9" y="1028701"/>
            <a:ext cx="531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集成化供应链管理实施步骤模型图</a:t>
            </a:r>
          </a:p>
        </p:txBody>
      </p:sp>
      <p:sp>
        <p:nvSpPr>
          <p:cNvPr id="38918" name="日期占位符 2">
            <a:extLst>
              <a:ext uri="{FF2B5EF4-FFF2-40B4-BE49-F238E27FC236}">
                <a16:creationId xmlns:a16="http://schemas.microsoft.com/office/drawing/2014/main" id="{1E26D0AD-506A-C042-4F24-DB23322D6C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4793A4-467A-FC4D-A1B6-1E08A0A1A6B6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FDFD4DC-D540-9A0B-7521-0CB524A20D75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FA0892-15A6-B5DD-7DB7-E653C554DCB4}"/>
              </a:ext>
            </a:extLst>
          </p:cNvPr>
          <p:cNvSpPr txBox="1"/>
          <p:nvPr/>
        </p:nvSpPr>
        <p:spPr>
          <a:xfrm>
            <a:off x="800101" y="1229857"/>
            <a:ext cx="4790094" cy="2062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供应链管理的十大关键要素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集成化的管理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E7CCF8-C2B7-6B5E-21D2-C21D9F1A3115}"/>
              </a:ext>
            </a:extLst>
          </p:cNvPr>
          <p:cNvCxnSpPr>
            <a:cxnSpLocks/>
          </p:cNvCxnSpPr>
          <p:nvPr/>
        </p:nvCxnSpPr>
        <p:spPr>
          <a:xfrm>
            <a:off x="228600" y="1083707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B6E4166-0BF7-081C-4484-335BFEC3EF6A}"/>
              </a:ext>
            </a:extLst>
          </p:cNvPr>
          <p:cNvSpPr txBox="1"/>
          <p:nvPr/>
        </p:nvSpPr>
        <p:spPr>
          <a:xfrm>
            <a:off x="357188" y="2571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课堂总结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34A7EA-2844-2D31-216E-4F4BB0A93C62}"/>
              </a:ext>
            </a:extLst>
          </p:cNvPr>
          <p:cNvSpPr txBox="1"/>
          <p:nvPr/>
        </p:nvSpPr>
        <p:spPr>
          <a:xfrm>
            <a:off x="1128713" y="4400550"/>
            <a:ext cx="31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课堂练习：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 第二章思维导图</a:t>
            </a:r>
            <a:endParaRPr kumimoji="1" lang="en-US" altLang="zh-CN" dirty="0"/>
          </a:p>
          <a:p>
            <a:r>
              <a:rPr kumimoji="1" lang="zh-CN" altLang="en-US" dirty="0"/>
              <a:t>          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第二章课后作业</a:t>
            </a:r>
          </a:p>
        </p:txBody>
      </p:sp>
    </p:spTree>
    <p:extLst>
      <p:ext uri="{BB962C8B-B14F-4D97-AF65-F5344CB8AC3E}">
        <p14:creationId xmlns:p14="http://schemas.microsoft.com/office/powerpoint/2010/main" val="1147842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8E95E8-24F7-C7DB-1D2A-3FEA459439F4}"/>
              </a:ext>
            </a:extLst>
          </p:cNvPr>
          <p:cNvSpPr txBox="1"/>
          <p:nvPr/>
        </p:nvSpPr>
        <p:spPr>
          <a:xfrm>
            <a:off x="4843463" y="272891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8750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2">
            <a:extLst>
              <a:ext uri="{FF2B5EF4-FFF2-40B4-BE49-F238E27FC236}">
                <a16:creationId xmlns:a16="http://schemas.microsoft.com/office/drawing/2014/main" id="{82599732-BA1D-6C7A-7FDE-CC3F2C8D56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03CE98-9965-2F48-A269-DB91E639FF01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12292" name="矩形 1">
            <a:extLst>
              <a:ext uri="{FF2B5EF4-FFF2-40B4-BE49-F238E27FC236}">
                <a16:creationId xmlns:a16="http://schemas.microsoft.com/office/drawing/2014/main" id="{CA008230-9D2F-B4F6-3B15-3BCCC2F3C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28433"/>
            <a:ext cx="617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影响供应链竞争力的资源属性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42F1195-DB19-B837-3E4A-6EB198705AD0}"/>
              </a:ext>
            </a:extLst>
          </p:cNvPr>
          <p:cNvCxnSpPr>
            <a:cxnSpLocks/>
          </p:cNvCxnSpPr>
          <p:nvPr/>
        </p:nvCxnSpPr>
        <p:spPr>
          <a:xfrm>
            <a:off x="185737" y="818279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99BCFEB-F2CA-E3D8-2E3D-3D10DC87406D}"/>
              </a:ext>
            </a:extLst>
          </p:cNvPr>
          <p:cNvSpPr txBox="1"/>
          <p:nvPr/>
        </p:nvSpPr>
        <p:spPr>
          <a:xfrm>
            <a:off x="495300" y="3703239"/>
            <a:ext cx="318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影响供应链竞争力的</a:t>
            </a:r>
            <a:r>
              <a:rPr lang="zh-CN" altLang="en-US" sz="18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管理</a:t>
            </a:r>
            <a:r>
              <a:rPr lang="zh-CN" altLang="zh-CN" sz="18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endParaRPr lang="zh-CN" altLang="en-US" sz="1800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21701C-2CE9-C6B9-124C-EEBA0FB1A70B}"/>
              </a:ext>
            </a:extLst>
          </p:cNvPr>
          <p:cNvSpPr txBox="1"/>
          <p:nvPr/>
        </p:nvSpPr>
        <p:spPr>
          <a:xfrm>
            <a:off x="395912" y="1101506"/>
            <a:ext cx="318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影响供应链竞争力的资源属性</a:t>
            </a:r>
            <a:endParaRPr lang="zh-CN" altLang="en-US" sz="1800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1FC516-4DC7-225A-7320-F802C95B3A2B}"/>
              </a:ext>
            </a:extLst>
          </p:cNvPr>
          <p:cNvSpPr txBox="1"/>
          <p:nvPr/>
        </p:nvSpPr>
        <p:spPr>
          <a:xfrm>
            <a:off x="2304288" y="1642006"/>
            <a:ext cx="3948517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1" indent="0">
              <a:spcBef>
                <a:spcPts val="1800"/>
              </a:spcBef>
              <a:buNone/>
            </a:pPr>
            <a:r>
              <a:rPr lang="en-US" altLang="zh-CN" b="1" dirty="0"/>
              <a:t>1</a:t>
            </a:r>
            <a:r>
              <a:rPr lang="zh-CN" altLang="zh-CN" b="1" dirty="0"/>
              <a:t>）深耕某一领域而获得独特优势</a:t>
            </a:r>
            <a:endParaRPr lang="en-US" altLang="zh-CN" b="1" dirty="0"/>
          </a:p>
          <a:p>
            <a:pPr marL="400050" lvl="1" indent="0">
              <a:spcBef>
                <a:spcPts val="1800"/>
              </a:spcBef>
              <a:buNone/>
            </a:pPr>
            <a:r>
              <a:rPr lang="en-US" altLang="zh-CN" b="1" dirty="0"/>
              <a:t>2</a:t>
            </a:r>
            <a:r>
              <a:rPr lang="zh-CN" altLang="zh-CN" b="1" dirty="0"/>
              <a:t>）比较优势</a:t>
            </a:r>
            <a:endParaRPr lang="en-US" altLang="zh-CN" b="1" dirty="0"/>
          </a:p>
          <a:p>
            <a:pPr marL="400050" lvl="1" indent="0">
              <a:spcBef>
                <a:spcPts val="1800"/>
              </a:spcBef>
              <a:buNone/>
            </a:pPr>
            <a:r>
              <a:rPr lang="en-US" altLang="zh-CN" b="1" dirty="0"/>
              <a:t>3</a:t>
            </a:r>
            <a:r>
              <a:rPr lang="zh-CN" altLang="zh-CN" b="1" dirty="0"/>
              <a:t>）投资风险分担</a:t>
            </a:r>
            <a:endParaRPr lang="en-US" altLang="zh-CN" b="1" dirty="0"/>
          </a:p>
          <a:p>
            <a:pPr marL="400050" lvl="1" indent="0">
              <a:spcBef>
                <a:spcPts val="1800"/>
              </a:spcBef>
              <a:buNone/>
            </a:pPr>
            <a:r>
              <a:rPr lang="en-US" altLang="zh-CN" b="1" dirty="0"/>
              <a:t>4</a:t>
            </a:r>
            <a:r>
              <a:rPr lang="zh-CN" altLang="zh-CN" b="1" dirty="0"/>
              <a:t>）资源的社会化应用</a:t>
            </a:r>
            <a:endParaRPr lang="en-US" altLang="zh-CN" sz="2400" b="1" dirty="0">
              <a:latin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303E41-1857-C94C-8D50-4CE5C4541AF3}"/>
              </a:ext>
            </a:extLst>
          </p:cNvPr>
          <p:cNvSpPr txBox="1"/>
          <p:nvPr/>
        </p:nvSpPr>
        <p:spPr>
          <a:xfrm>
            <a:off x="2405439" y="4358558"/>
            <a:ext cx="2550698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1">
              <a:spcBef>
                <a:spcPts val="1800"/>
              </a:spcBef>
            </a:pP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zh-CN" b="1" dirty="0"/>
              <a:t>协调一致的行动</a:t>
            </a:r>
            <a:endParaRPr lang="en-US" altLang="zh-CN" b="1" dirty="0"/>
          </a:p>
          <a:p>
            <a:pPr marL="400050" lvl="1">
              <a:spcBef>
                <a:spcPts val="1800"/>
              </a:spcBef>
            </a:pPr>
            <a:r>
              <a:rPr lang="en-US" altLang="zh-CN" b="1" dirty="0"/>
              <a:t>2</a:t>
            </a:r>
            <a:r>
              <a:rPr lang="zh-CN" altLang="zh-CN" b="1" dirty="0"/>
              <a:t>）有效的激励策略</a:t>
            </a:r>
            <a:endParaRPr lang="en-US" altLang="zh-CN" b="1" dirty="0"/>
          </a:p>
          <a:p>
            <a:pPr marL="400050" lvl="1">
              <a:spcBef>
                <a:spcPts val="1800"/>
              </a:spcBef>
            </a:pPr>
            <a:r>
              <a:rPr lang="en-US" altLang="zh-CN" b="1" dirty="0"/>
              <a:t>3</a:t>
            </a:r>
            <a:r>
              <a:rPr lang="zh-CN" altLang="zh-CN" b="1" dirty="0"/>
              <a:t>）多角色整合者</a:t>
            </a:r>
            <a:endParaRPr lang="en-US" altLang="zh-CN" b="1" dirty="0"/>
          </a:p>
          <a:p>
            <a:pPr marL="400050" lvl="1">
              <a:spcBef>
                <a:spcPts val="1800"/>
              </a:spcBef>
            </a:pPr>
            <a:r>
              <a:rPr lang="en-US" altLang="zh-CN" b="1" dirty="0"/>
              <a:t>4</a:t>
            </a:r>
            <a:r>
              <a:rPr lang="zh-CN" altLang="zh-CN" b="1" dirty="0"/>
              <a:t>）有利的产业政策</a:t>
            </a:r>
          </a:p>
          <a:p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36">
            <a:extLst>
              <a:ext uri="{FF2B5EF4-FFF2-40B4-BE49-F238E27FC236}">
                <a16:creationId xmlns:a16="http://schemas.microsoft.com/office/drawing/2014/main" id="{79A88C69-8519-4C6E-8770-565C462C9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093789"/>
            <a:ext cx="647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zh-CN" b="1"/>
              <a:t>供应链管理架构的</a:t>
            </a:r>
            <a:r>
              <a:rPr lang="en-US" altLang="zh-CN" b="1"/>
              <a:t>SCOR</a:t>
            </a:r>
            <a:r>
              <a:rPr lang="zh-CN" altLang="zh-CN" b="1"/>
              <a:t>模型</a:t>
            </a:r>
            <a:endParaRPr lang="zh-CN" altLang="en-US" sz="1600"/>
          </a:p>
        </p:txBody>
      </p:sp>
      <p:sp>
        <p:nvSpPr>
          <p:cNvPr id="23555" name="日期占位符 2">
            <a:extLst>
              <a:ext uri="{FF2B5EF4-FFF2-40B4-BE49-F238E27FC236}">
                <a16:creationId xmlns:a16="http://schemas.microsoft.com/office/drawing/2014/main" id="{B8FC3D1F-1426-90D1-9CA3-45551360EF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DA05D1-B539-7647-A079-D1CFAED7CF8E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F1073F-BBB8-CF5C-A36D-7E91116E0B0A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3557" name="组合 34">
            <a:extLst>
              <a:ext uri="{FF2B5EF4-FFF2-40B4-BE49-F238E27FC236}">
                <a16:creationId xmlns:a16="http://schemas.microsoft.com/office/drawing/2014/main" id="{CAB4E262-3F14-13DC-E70C-C976F47C0E8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05000"/>
            <a:ext cx="8077200" cy="3657600"/>
            <a:chOff x="0" y="0"/>
            <a:chExt cx="4949800" cy="2416175"/>
          </a:xfrm>
        </p:grpSpPr>
        <p:grpSp>
          <p:nvGrpSpPr>
            <p:cNvPr id="23558" name="组合 35">
              <a:extLst>
                <a:ext uri="{FF2B5EF4-FFF2-40B4-BE49-F238E27FC236}">
                  <a16:creationId xmlns:a16="http://schemas.microsoft.com/office/drawing/2014/main" id="{241AAD71-E9D7-7E55-3821-28F4A1F2A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949800" cy="2416175"/>
              <a:chOff x="0" y="0"/>
              <a:chExt cx="4949800" cy="2416175"/>
            </a:xfrm>
          </p:grpSpPr>
          <p:pic>
            <p:nvPicPr>
              <p:cNvPr id="23577" name="图片 54">
                <a:extLst>
                  <a:ext uri="{FF2B5EF4-FFF2-40B4-BE49-F238E27FC236}">
                    <a16:creationId xmlns:a16="http://schemas.microsoft.com/office/drawing/2014/main" id="{417F22F2-0679-4CE7-D1E1-DF32EC4AB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25" y="0"/>
                <a:ext cx="4365625" cy="2416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677439C2-335A-DEBD-8EFF-687332802101}"/>
                  </a:ext>
                </a:extLst>
              </p:cNvPr>
              <p:cNvSpPr/>
              <p:nvPr/>
            </p:nvSpPr>
            <p:spPr>
              <a:xfrm>
                <a:off x="2102303" y="0"/>
                <a:ext cx="644019" cy="2600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000" b="1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计划</a:t>
                </a:r>
                <a:endParaRPr lang="zh-CN" altLang="zh-CN" sz="140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BFB3CA06-4ADA-560B-9731-DE4C9307A60E}"/>
                  </a:ext>
                </a:extLst>
              </p:cNvPr>
              <p:cNvSpPr/>
              <p:nvPr/>
            </p:nvSpPr>
            <p:spPr>
              <a:xfrm>
                <a:off x="1575025" y="641796"/>
                <a:ext cx="596349" cy="263221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000" b="1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采购</a:t>
                </a:r>
                <a:endParaRPr lang="zh-CN" altLang="zh-CN" sz="140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8207116-A55A-78CD-6FDC-0A74B8479E13}"/>
                  </a:ext>
                </a:extLst>
              </p:cNvPr>
              <p:cNvSpPr/>
              <p:nvPr/>
            </p:nvSpPr>
            <p:spPr>
              <a:xfrm>
                <a:off x="2111059" y="654381"/>
                <a:ext cx="644992" cy="2600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000" b="1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生产</a:t>
                </a:r>
                <a:endParaRPr lang="zh-CN" altLang="zh-CN" sz="140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749F3704-0FC9-9AE8-1939-C7CBD376C1CE}"/>
                  </a:ext>
                </a:extLst>
              </p:cNvPr>
              <p:cNvSpPr/>
              <p:nvPr/>
            </p:nvSpPr>
            <p:spPr>
              <a:xfrm>
                <a:off x="1568215" y="850486"/>
                <a:ext cx="622616" cy="26112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000" b="1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退货</a:t>
                </a:r>
                <a:endParaRPr lang="zh-CN" altLang="zh-CN" sz="140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A59F213D-B175-6403-9FA8-AB29C5D0682A}"/>
                  </a:ext>
                </a:extLst>
              </p:cNvPr>
              <p:cNvSpPr/>
              <p:nvPr/>
            </p:nvSpPr>
            <p:spPr>
              <a:xfrm>
                <a:off x="2632500" y="859923"/>
                <a:ext cx="621644" cy="26112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000" b="1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退货</a:t>
                </a:r>
                <a:endParaRPr lang="zh-CN" altLang="zh-CN" sz="140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CDD06EE0-50A1-EFE2-4682-B055C6350D53}"/>
                  </a:ext>
                </a:extLst>
              </p:cNvPr>
              <p:cNvSpPr/>
              <p:nvPr/>
            </p:nvSpPr>
            <p:spPr>
              <a:xfrm>
                <a:off x="2102303" y="1053931"/>
                <a:ext cx="621643" cy="2600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zh-CN" altLang="en-US" sz="1050" b="1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使能</a:t>
                </a:r>
                <a:endParaRPr lang="zh-CN" altLang="en-US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2">
                <a:extLst>
                  <a:ext uri="{FF2B5EF4-FFF2-40B4-BE49-F238E27FC236}">
                    <a16:creationId xmlns:a16="http://schemas.microsoft.com/office/drawing/2014/main" id="{0769B45E-9442-B35D-E030-479C4262C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3074" y="1355953"/>
                <a:ext cx="797727" cy="2915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100" b="1">
                    <a:latin typeface="Calibri" panose="020F0502020204030204" pitchFamily="34" charset="0"/>
                    <a:cs typeface="Times New Roman" panose="02020603050405020304" pitchFamily="18" charset="0"/>
                  </a:rPr>
                  <a:t>你的公司</a:t>
                </a:r>
                <a:endParaRPr lang="zh-CN" altLang="zh-CN" sz="14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2">
                <a:extLst>
                  <a:ext uri="{FF2B5EF4-FFF2-40B4-BE49-F238E27FC236}">
                    <a16:creationId xmlns:a16="http://schemas.microsoft.com/office/drawing/2014/main" id="{DE6A3ABE-CAB8-2877-BEFD-6F7E07755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5363" y="1263668"/>
                <a:ext cx="483500" cy="2988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100">
                    <a:latin typeface="Calibri" panose="020F0502020204030204" pitchFamily="34" charset="0"/>
                    <a:cs typeface="Times New Roman" panose="02020603050405020304" pitchFamily="18" charset="0"/>
                  </a:rPr>
                  <a:t>客户</a:t>
                </a:r>
                <a:endParaRPr lang="zh-CN" altLang="zh-CN" sz="14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2">
                <a:extLst>
                  <a:ext uri="{FF2B5EF4-FFF2-40B4-BE49-F238E27FC236}">
                    <a16:creationId xmlns:a16="http://schemas.microsoft.com/office/drawing/2014/main" id="{6ED7A6DB-EF01-59B5-4D3F-0E32FDE39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1530" y="1196552"/>
                <a:ext cx="778270" cy="3146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100">
                    <a:latin typeface="Calibri" panose="020F0502020204030204" pitchFamily="34" charset="0"/>
                    <a:cs typeface="Times New Roman" panose="02020603050405020304" pitchFamily="18" charset="0"/>
                  </a:rPr>
                  <a:t>客户的客户</a:t>
                </a:r>
                <a:endParaRPr lang="zh-CN" altLang="zh-CN" sz="14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2">
                <a:extLst>
                  <a:ext uri="{FF2B5EF4-FFF2-40B4-BE49-F238E27FC236}">
                    <a16:creationId xmlns:a16="http://schemas.microsoft.com/office/drawing/2014/main" id="{E6EFD61D-1847-2810-78E6-47DB0A45AF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248" y="1273106"/>
                <a:ext cx="796755" cy="2988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100">
                    <a:latin typeface="Calibri" panose="020F0502020204030204" pitchFamily="34" charset="0"/>
                    <a:cs typeface="Times New Roman" panose="02020603050405020304" pitchFamily="18" charset="0"/>
                  </a:rPr>
                  <a:t>供应商</a:t>
                </a:r>
                <a:endParaRPr lang="zh-CN" altLang="zh-CN" sz="14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2">
                <a:extLst>
                  <a:ext uri="{FF2B5EF4-FFF2-40B4-BE49-F238E27FC236}">
                    <a16:creationId xmlns:a16="http://schemas.microsoft.com/office/drawing/2014/main" id="{022A9701-8094-1CC7-99DD-8868F31BA6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71384"/>
                <a:ext cx="686824" cy="39745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zh-CN" sz="1100">
                    <a:latin typeface="Calibri" panose="020F0502020204030204" pitchFamily="34" charset="0"/>
                    <a:cs typeface="Times New Roman" panose="02020603050405020304" pitchFamily="18" charset="0"/>
                  </a:rPr>
                  <a:t>供应商的供应商</a:t>
                </a:r>
                <a:endParaRPr lang="zh-CN" altLang="zh-CN" sz="14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2">
                <a:extLst>
                  <a:ext uri="{FF2B5EF4-FFF2-40B4-BE49-F238E27FC236}">
                    <a16:creationId xmlns:a16="http://schemas.microsoft.com/office/drawing/2014/main" id="{618C5BB8-E28A-D12A-EB53-E50A09DA2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02" y="1635952"/>
                <a:ext cx="978675" cy="2076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zh-CN" altLang="en-US" sz="11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内部或外部</a:t>
                </a:r>
                <a:endParaRPr lang="zh-CN" altLang="en-US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2">
                <a:extLst>
                  <a:ext uri="{FF2B5EF4-FFF2-40B4-BE49-F238E27FC236}">
                    <a16:creationId xmlns:a16="http://schemas.microsoft.com/office/drawing/2014/main" id="{7C08EDE1-C053-4B19-7344-8A1232DBB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5224" y="1641196"/>
                <a:ext cx="977702" cy="20764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zh-CN" altLang="en-US" sz="11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内部或外部</a:t>
                </a:r>
                <a:endParaRPr lang="zh-CN" altLang="en-US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9F24790-B0E7-D294-6FA5-E95B0166106D}"/>
                  </a:ext>
                </a:extLst>
              </p:cNvPr>
              <p:cNvSpPr/>
              <p:nvPr/>
            </p:nvSpPr>
            <p:spPr>
              <a:xfrm>
                <a:off x="2666549" y="660673"/>
                <a:ext cx="572029" cy="2600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r>
                  <a:rPr lang="zh-CN" altLang="en-US" sz="1050" b="1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交付</a:t>
                </a:r>
                <a:endParaRPr lang="zh-CN" altLang="en-US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E4B17D1-77C4-8C6B-ECC1-46055C71465A}"/>
                </a:ext>
              </a:extLst>
            </p:cNvPr>
            <p:cNvSpPr/>
            <p:nvPr/>
          </p:nvSpPr>
          <p:spPr>
            <a:xfrm>
              <a:off x="3155887" y="695280"/>
              <a:ext cx="447506" cy="1782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采购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BBB8431-9C77-DC8C-91B3-806641D0C5D3}"/>
                </a:ext>
              </a:extLst>
            </p:cNvPr>
            <p:cNvSpPr/>
            <p:nvPr/>
          </p:nvSpPr>
          <p:spPr>
            <a:xfrm>
              <a:off x="917387" y="587265"/>
              <a:ext cx="409565" cy="1583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计划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D2D62BE-05A1-63C2-F9D9-68F01C00161C}"/>
                </a:ext>
              </a:extLst>
            </p:cNvPr>
            <p:cNvSpPr/>
            <p:nvPr/>
          </p:nvSpPr>
          <p:spPr>
            <a:xfrm>
              <a:off x="3460385" y="568388"/>
              <a:ext cx="409565" cy="1583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计划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98750CD-2ADC-8B36-1EFD-D161E353F90F}"/>
                </a:ext>
              </a:extLst>
            </p:cNvPr>
            <p:cNvSpPr/>
            <p:nvPr/>
          </p:nvSpPr>
          <p:spPr>
            <a:xfrm>
              <a:off x="1235504" y="723594"/>
              <a:ext cx="422212" cy="1656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交付</a:t>
              </a:r>
              <a:endParaRPr lang="zh-CN" altLang="en-US" sz="1400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5255EB8-4B46-8D9E-E008-7EE7BE616F86}"/>
                </a:ext>
              </a:extLst>
            </p:cNvPr>
            <p:cNvSpPr/>
            <p:nvPr/>
          </p:nvSpPr>
          <p:spPr>
            <a:xfrm>
              <a:off x="3794068" y="726740"/>
              <a:ext cx="422212" cy="1656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交付</a:t>
              </a:r>
              <a:endParaRPr lang="zh-CN" altLang="en-US" sz="1400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51F1CE7-43B3-ACC7-64DE-DF3476F2A135}"/>
                </a:ext>
              </a:extLst>
            </p:cNvPr>
            <p:cNvSpPr/>
            <p:nvPr/>
          </p:nvSpPr>
          <p:spPr>
            <a:xfrm>
              <a:off x="593431" y="704718"/>
              <a:ext cx="447506" cy="1782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采购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3D58E35-C53A-7465-E1DD-CF8387BB0B82}"/>
                </a:ext>
              </a:extLst>
            </p:cNvPr>
            <p:cNvSpPr/>
            <p:nvPr/>
          </p:nvSpPr>
          <p:spPr>
            <a:xfrm>
              <a:off x="4165693" y="717302"/>
              <a:ext cx="364815" cy="1940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采购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0C8BB43-1894-2CA1-FD5D-2C9F16AD58F0}"/>
                </a:ext>
              </a:extLst>
            </p:cNvPr>
            <p:cNvSpPr/>
            <p:nvPr/>
          </p:nvSpPr>
          <p:spPr>
            <a:xfrm>
              <a:off x="946572" y="717302"/>
              <a:ext cx="387190" cy="1845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生产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F4DD29D-C45D-0CA7-DD09-816E598E4ACC}"/>
                </a:ext>
              </a:extLst>
            </p:cNvPr>
            <p:cNvSpPr/>
            <p:nvPr/>
          </p:nvSpPr>
          <p:spPr>
            <a:xfrm>
              <a:off x="3499299" y="704718"/>
              <a:ext cx="387190" cy="1845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生产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8A36B39-99FE-BBA9-B1A5-1B83CDF5C19D}"/>
                </a:ext>
              </a:extLst>
            </p:cNvPr>
            <p:cNvSpPr/>
            <p:nvPr/>
          </p:nvSpPr>
          <p:spPr>
            <a:xfrm>
              <a:off x="286014" y="717302"/>
              <a:ext cx="387190" cy="1845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交付</a:t>
              </a:r>
              <a:endParaRPr lang="zh-CN" altLang="en-US" sz="1400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68F5DE-8BC1-134C-76B0-28F67367570D}"/>
                </a:ext>
              </a:extLst>
            </p:cNvPr>
            <p:cNvSpPr/>
            <p:nvPr/>
          </p:nvSpPr>
          <p:spPr>
            <a:xfrm>
              <a:off x="1244260" y="876702"/>
              <a:ext cx="400809" cy="19925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退货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EF8F6F2-6DDD-1C7B-7B65-C95DCA710E1D}"/>
                </a:ext>
              </a:extLst>
            </p:cNvPr>
            <p:cNvSpPr/>
            <p:nvPr/>
          </p:nvSpPr>
          <p:spPr>
            <a:xfrm>
              <a:off x="3155887" y="856778"/>
              <a:ext cx="399837" cy="20029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退货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41CFA71-557D-0FE7-96DB-9ED75D76CD1B}"/>
                </a:ext>
              </a:extLst>
            </p:cNvPr>
            <p:cNvSpPr/>
            <p:nvPr/>
          </p:nvSpPr>
          <p:spPr>
            <a:xfrm>
              <a:off x="622616" y="850486"/>
              <a:ext cx="399837" cy="20029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退货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F33CA4A-FDC4-60BA-FA3E-B937F4EAD653}"/>
                </a:ext>
              </a:extLst>
            </p:cNvPr>
            <p:cNvSpPr/>
            <p:nvPr/>
          </p:nvSpPr>
          <p:spPr>
            <a:xfrm>
              <a:off x="3730834" y="868313"/>
              <a:ext cx="399836" cy="2003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退货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7B2ADB4-B306-7752-1A2D-B19C57CE8D78}"/>
                </a:ext>
              </a:extLst>
            </p:cNvPr>
            <p:cNvSpPr/>
            <p:nvPr/>
          </p:nvSpPr>
          <p:spPr>
            <a:xfrm>
              <a:off x="4133589" y="870410"/>
              <a:ext cx="339520" cy="20554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退货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2E7CEFB-9433-D265-A926-F25D58BC96FE}"/>
                </a:ext>
              </a:extLst>
            </p:cNvPr>
            <p:cNvSpPr/>
            <p:nvPr/>
          </p:nvSpPr>
          <p:spPr>
            <a:xfrm>
              <a:off x="317145" y="867265"/>
              <a:ext cx="365787" cy="1866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zh-CN" sz="1000" b="1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退货</a:t>
              </a:r>
              <a:endParaRPr lang="zh-CN" altLang="zh-CN" sz="140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418707-2FED-175B-07D6-3DA7B0FBB982}"/>
                </a:ext>
              </a:extLst>
            </p:cNvPr>
            <p:cNvSpPr/>
            <p:nvPr/>
          </p:nvSpPr>
          <p:spPr>
            <a:xfrm>
              <a:off x="914468" y="1050784"/>
              <a:ext cx="437777" cy="18142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使能</a:t>
              </a:r>
              <a:endParaRPr lang="zh-CN" altLang="en-US" sz="1400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8844A81-F1D7-47BA-8448-BD0909FACD9A}"/>
                </a:ext>
              </a:extLst>
            </p:cNvPr>
            <p:cNvSpPr/>
            <p:nvPr/>
          </p:nvSpPr>
          <p:spPr>
            <a:xfrm>
              <a:off x="3419526" y="1047639"/>
              <a:ext cx="437777" cy="18142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000" b="1" kern="100">
                  <a:latin typeface="Calibri" panose="020F0502020204030204" pitchFamily="34" charset="0"/>
                  <a:cs typeface="Times New Roman" panose="02020603050405020304" pitchFamily="18" charset="0"/>
                </a:rPr>
                <a:t>使能</a:t>
              </a:r>
              <a:endParaRPr lang="zh-CN" altLang="en-US" sz="1400" kern="10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562940F-F239-6437-CC3A-B571C48DEA94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6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92">
            <a:extLst>
              <a:ext uri="{FF2B5EF4-FFF2-40B4-BE49-F238E27FC236}">
                <a16:creationId xmlns:a16="http://schemas.microsoft.com/office/drawing/2014/main" id="{171E2EFB-852D-2992-D45F-D5B1397D1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6" y="4008438"/>
            <a:ext cx="2411413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/>
              <a:t>三个基本组成部分：</a:t>
            </a:r>
            <a:endParaRPr lang="zh-CN" altLang="en-US" sz="180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>
                <a:latin typeface="华文楷体" panose="02010600040101010101" pitchFamily="2" charset="-122"/>
                <a:ea typeface="华文楷体" panose="02010600040101010101" pitchFamily="2" charset="-122"/>
              </a:rPr>
              <a:t>供应链的网络结构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>
                <a:latin typeface="华文楷体" panose="02010600040101010101" pitchFamily="2" charset="-122"/>
                <a:ea typeface="华文楷体" panose="02010600040101010101" pitchFamily="2" charset="-122"/>
              </a:rPr>
              <a:t>供应链业务流程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>
                <a:latin typeface="华文楷体" panose="02010600040101010101" pitchFamily="2" charset="-122"/>
                <a:ea typeface="华文楷体" panose="02010600040101010101" pitchFamily="2" charset="-122"/>
              </a:rPr>
              <a:t>供应链管理元素</a:t>
            </a:r>
          </a:p>
        </p:txBody>
      </p:sp>
      <p:sp>
        <p:nvSpPr>
          <p:cNvPr id="24581" name="日期占位符 2">
            <a:extLst>
              <a:ext uri="{FF2B5EF4-FFF2-40B4-BE49-F238E27FC236}">
                <a16:creationId xmlns:a16="http://schemas.microsoft.com/office/drawing/2014/main" id="{FF2D77E1-7D36-066E-2C14-0F3A4A1FFE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885950" y="63642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46355D-9563-5245-B16E-7A53FD736AD0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86F75F-27C1-5ABD-B29E-79BA0A534487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26820BC-CEA9-8B86-0E0C-CA5D93262162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22">
            <a:extLst>
              <a:ext uri="{FF2B5EF4-FFF2-40B4-BE49-F238E27FC236}">
                <a16:creationId xmlns:a16="http://schemas.microsoft.com/office/drawing/2014/main" id="{34FE95E1-7E39-AF85-1EB6-83FF15F2BDBD}"/>
              </a:ext>
            </a:extLst>
          </p:cNvPr>
          <p:cNvGrpSpPr>
            <a:grpSpLocks/>
          </p:cNvGrpSpPr>
          <p:nvPr/>
        </p:nvGrpSpPr>
        <p:grpSpPr bwMode="auto">
          <a:xfrm>
            <a:off x="1911351" y="1455738"/>
            <a:ext cx="6149975" cy="4724400"/>
            <a:chOff x="321" y="1344"/>
            <a:chExt cx="3874" cy="2976"/>
          </a:xfrm>
        </p:grpSpPr>
        <p:sp>
          <p:nvSpPr>
            <p:cNvPr id="5" name="Text Box 223">
              <a:extLst>
                <a:ext uri="{FF2B5EF4-FFF2-40B4-BE49-F238E27FC236}">
                  <a16:creationId xmlns:a16="http://schemas.microsoft.com/office/drawing/2014/main" id="{B0C2CBA2-73BC-53F8-04FA-E376E2269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" y="2542"/>
              <a:ext cx="104" cy="10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latin typeface="Times New Roman" panose="02020603050405020304" pitchFamily="18" charset="0"/>
                </a:rPr>
                <a:t>供应链业务流程</a:t>
              </a:r>
              <a:endParaRPr lang="zh-CN" altLang="en-US" sz="2400"/>
            </a:p>
          </p:txBody>
        </p:sp>
        <p:sp>
          <p:nvSpPr>
            <p:cNvPr id="6" name="AutoShape 224">
              <a:extLst>
                <a:ext uri="{FF2B5EF4-FFF2-40B4-BE49-F238E27FC236}">
                  <a16:creationId xmlns:a16="http://schemas.microsoft.com/office/drawing/2014/main" id="{3DFD4971-C9D3-B939-91F4-A46A704E6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" y="2011"/>
              <a:ext cx="466" cy="2223"/>
            </a:xfrm>
            <a:prstGeom prst="can">
              <a:avLst>
                <a:gd name="adj" fmla="val 61176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" name="AutoShape 225">
              <a:extLst>
                <a:ext uri="{FF2B5EF4-FFF2-40B4-BE49-F238E27FC236}">
                  <a16:creationId xmlns:a16="http://schemas.microsoft.com/office/drawing/2014/main" id="{7C574DDA-9904-C600-49E2-70DE03FD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2029"/>
              <a:ext cx="465" cy="2223"/>
            </a:xfrm>
            <a:prstGeom prst="can">
              <a:avLst>
                <a:gd name="adj" fmla="val 61307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8" name="AutoShape 226">
              <a:extLst>
                <a:ext uri="{FF2B5EF4-FFF2-40B4-BE49-F238E27FC236}">
                  <a16:creationId xmlns:a16="http://schemas.microsoft.com/office/drawing/2014/main" id="{FF7024AD-90BF-FA34-3FC2-3200CA896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023"/>
              <a:ext cx="466" cy="2223"/>
            </a:xfrm>
            <a:prstGeom prst="can">
              <a:avLst>
                <a:gd name="adj" fmla="val 61176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9" name="AutoShape 227">
              <a:extLst>
                <a:ext uri="{FF2B5EF4-FFF2-40B4-BE49-F238E27FC236}">
                  <a16:creationId xmlns:a16="http://schemas.microsoft.com/office/drawing/2014/main" id="{39872CA6-F5E8-1F77-A8C9-93EEC65E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017"/>
              <a:ext cx="465" cy="2223"/>
            </a:xfrm>
            <a:prstGeom prst="can">
              <a:avLst>
                <a:gd name="adj" fmla="val 61307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0" name="AutoShape 228">
              <a:extLst>
                <a:ext uri="{FF2B5EF4-FFF2-40B4-BE49-F238E27FC236}">
                  <a16:creationId xmlns:a16="http://schemas.microsoft.com/office/drawing/2014/main" id="{C68A3AE8-510F-6526-5263-BD1279901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1881"/>
              <a:ext cx="1805" cy="2439"/>
            </a:xfrm>
            <a:prstGeom prst="can">
              <a:avLst>
                <a:gd name="adj" fmla="val 31717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1" name="AutoShape 229">
              <a:extLst>
                <a:ext uri="{FF2B5EF4-FFF2-40B4-BE49-F238E27FC236}">
                  <a16:creationId xmlns:a16="http://schemas.microsoft.com/office/drawing/2014/main" id="{038F3F09-F9BD-4F36-12C4-C2DEEAD49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733"/>
              <a:ext cx="3659" cy="217"/>
            </a:xfrm>
            <a:prstGeom prst="rightArrow">
              <a:avLst>
                <a:gd name="adj1" fmla="val 61528"/>
                <a:gd name="adj2" fmla="val 1245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2" name="AutoShape 230">
              <a:extLst>
                <a:ext uri="{FF2B5EF4-FFF2-40B4-BE49-F238E27FC236}">
                  <a16:creationId xmlns:a16="http://schemas.microsoft.com/office/drawing/2014/main" id="{6AA334DE-FA8B-DD23-7BFE-5481B8E1E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3536"/>
              <a:ext cx="3665" cy="216"/>
            </a:xfrm>
            <a:prstGeom prst="rightArrow">
              <a:avLst>
                <a:gd name="adj1" fmla="val 61528"/>
                <a:gd name="adj2" fmla="val 1253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3" name="AutoShape 231">
              <a:extLst>
                <a:ext uri="{FF2B5EF4-FFF2-40B4-BE49-F238E27FC236}">
                  <a16:creationId xmlns:a16="http://schemas.microsoft.com/office/drawing/2014/main" id="{FC7A5D09-FBA8-B8EC-6469-E79F87A66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2073"/>
              <a:ext cx="3659" cy="216"/>
            </a:xfrm>
            <a:prstGeom prst="rightArrow">
              <a:avLst>
                <a:gd name="adj1" fmla="val 61528"/>
                <a:gd name="adj2" fmla="val 1251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4" name="Oval 232">
              <a:extLst>
                <a:ext uri="{FF2B5EF4-FFF2-40B4-BE49-F238E27FC236}">
                  <a16:creationId xmlns:a16="http://schemas.microsoft.com/office/drawing/2014/main" id="{0129E04D-BAA2-0696-A421-7B492010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44"/>
              <a:ext cx="3200" cy="18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5" name="Text Box 233">
              <a:extLst>
                <a:ext uri="{FF2B5EF4-FFF2-40B4-BE49-F238E27FC236}">
                  <a16:creationId xmlns:a16="http://schemas.microsoft.com/office/drawing/2014/main" id="{25792403-8E79-E097-DAF1-5C84327B9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1387"/>
              <a:ext cx="621" cy="11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Times New Roman" panose="02020603050405020304" pitchFamily="18" charset="0"/>
                </a:rPr>
                <a:t>信息流</a:t>
              </a:r>
              <a:endParaRPr lang="zh-CN" altLang="en-US" sz="2400"/>
            </a:p>
          </p:txBody>
        </p:sp>
        <p:sp>
          <p:nvSpPr>
            <p:cNvPr id="16" name="Text Box 234">
              <a:extLst>
                <a:ext uri="{FF2B5EF4-FFF2-40B4-BE49-F238E27FC236}">
                  <a16:creationId xmlns:a16="http://schemas.microsoft.com/office/drawing/2014/main" id="{EE186355-212D-241E-E7EA-D0E378B95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1776"/>
              <a:ext cx="621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制造商</a:t>
              </a:r>
              <a:endParaRPr lang="zh-CN" altLang="en-US" sz="2400"/>
            </a:p>
          </p:txBody>
        </p:sp>
        <p:sp>
          <p:nvSpPr>
            <p:cNvPr id="17" name="Text Box 235">
              <a:extLst>
                <a:ext uri="{FF2B5EF4-FFF2-40B4-BE49-F238E27FC236}">
                  <a16:creationId xmlns:a16="http://schemas.microsoft.com/office/drawing/2014/main" id="{AF15A2C0-061B-23A7-B38C-BA5BC5A30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122"/>
              <a:ext cx="621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产品流</a:t>
              </a:r>
              <a:endParaRPr lang="zh-CN" altLang="en-US" sz="2400"/>
            </a:p>
          </p:txBody>
        </p:sp>
        <p:sp>
          <p:nvSpPr>
            <p:cNvPr id="18" name="AutoShape 236">
              <a:extLst>
                <a:ext uri="{FF2B5EF4-FFF2-40B4-BE49-F238E27FC236}">
                  <a16:creationId xmlns:a16="http://schemas.microsoft.com/office/drawing/2014/main" id="{494FD35C-32E7-07DE-509E-DA626E57A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295"/>
              <a:ext cx="3647" cy="216"/>
            </a:xfrm>
            <a:prstGeom prst="rightArrow">
              <a:avLst>
                <a:gd name="adj1" fmla="val 61528"/>
                <a:gd name="adj2" fmla="val 12475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19" name="AutoShape 237">
              <a:extLst>
                <a:ext uri="{FF2B5EF4-FFF2-40B4-BE49-F238E27FC236}">
                  <a16:creationId xmlns:a16="http://schemas.microsoft.com/office/drawing/2014/main" id="{B519BAB2-EBBD-98D4-A314-E92BD26DB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06"/>
              <a:ext cx="3653" cy="216"/>
            </a:xfrm>
            <a:prstGeom prst="rightArrow">
              <a:avLst>
                <a:gd name="adj1" fmla="val 61528"/>
                <a:gd name="adj2" fmla="val 12496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" name="AutoShape 238">
              <a:extLst>
                <a:ext uri="{FF2B5EF4-FFF2-40B4-BE49-F238E27FC236}">
                  <a16:creationId xmlns:a16="http://schemas.microsoft.com/office/drawing/2014/main" id="{310F2C6C-0EAE-62AB-A985-A2AD8823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2622"/>
              <a:ext cx="3673" cy="216"/>
            </a:xfrm>
            <a:prstGeom prst="rightArrow">
              <a:avLst>
                <a:gd name="adj1" fmla="val 61528"/>
                <a:gd name="adj2" fmla="val 1256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" name="AutoShape 239">
              <a:extLst>
                <a:ext uri="{FF2B5EF4-FFF2-40B4-BE49-F238E27FC236}">
                  <a16:creationId xmlns:a16="http://schemas.microsoft.com/office/drawing/2014/main" id="{8AF75FE3-754A-5FEC-466C-C6F777CD3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2832"/>
              <a:ext cx="3679" cy="216"/>
            </a:xfrm>
            <a:prstGeom prst="rightArrow">
              <a:avLst>
                <a:gd name="adj1" fmla="val 61528"/>
                <a:gd name="adj2" fmla="val 12585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2" name="AutoShape 240">
              <a:extLst>
                <a:ext uri="{FF2B5EF4-FFF2-40B4-BE49-F238E27FC236}">
                  <a16:creationId xmlns:a16="http://schemas.microsoft.com/office/drawing/2014/main" id="{9EE93433-9945-759D-CEEF-5BE289F8D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3060"/>
              <a:ext cx="3679" cy="217"/>
            </a:xfrm>
            <a:prstGeom prst="rightArrow">
              <a:avLst>
                <a:gd name="adj1" fmla="val 61528"/>
                <a:gd name="adj2" fmla="val 12527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" name="Text Box 241">
              <a:extLst>
                <a:ext uri="{FF2B5EF4-FFF2-40B4-BE49-F238E27FC236}">
                  <a16:creationId xmlns:a16="http://schemas.microsoft.com/office/drawing/2014/main" id="{CED5D660-4DED-D948-10D6-0162634BB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" y="2455"/>
              <a:ext cx="621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客户关系管理</a:t>
              </a:r>
              <a:endParaRPr lang="zh-CN" altLang="en-US" sz="2400"/>
            </a:p>
          </p:txBody>
        </p:sp>
        <p:sp>
          <p:nvSpPr>
            <p:cNvPr id="24" name="Text Box 242">
              <a:extLst>
                <a:ext uri="{FF2B5EF4-FFF2-40B4-BE49-F238E27FC236}">
                  <a16:creationId xmlns:a16="http://schemas.microsoft.com/office/drawing/2014/main" id="{0B689C57-6A60-3C17-E729-057229C76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2675"/>
              <a:ext cx="620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客户服务管理</a:t>
              </a:r>
              <a:endParaRPr lang="zh-CN" altLang="en-US" sz="2400"/>
            </a:p>
          </p:txBody>
        </p:sp>
        <p:sp>
          <p:nvSpPr>
            <p:cNvPr id="25" name="Text Box 243">
              <a:extLst>
                <a:ext uri="{FF2B5EF4-FFF2-40B4-BE49-F238E27FC236}">
                  <a16:creationId xmlns:a16="http://schemas.microsoft.com/office/drawing/2014/main" id="{AC0E1193-9BF5-C664-3B70-C1C1DA1B4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2885"/>
              <a:ext cx="620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需求管理</a:t>
              </a:r>
              <a:endParaRPr lang="zh-CN" altLang="en-US" sz="2400"/>
            </a:p>
          </p:txBody>
        </p:sp>
        <p:sp>
          <p:nvSpPr>
            <p:cNvPr id="26" name="Text Box 244">
              <a:extLst>
                <a:ext uri="{FF2B5EF4-FFF2-40B4-BE49-F238E27FC236}">
                  <a16:creationId xmlns:a16="http://schemas.microsoft.com/office/drawing/2014/main" id="{6CC4B544-E4FF-BFAB-2755-13FD8F06B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3120"/>
              <a:ext cx="620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订单配送</a:t>
              </a:r>
              <a:endParaRPr lang="zh-CN" altLang="en-US" sz="2400"/>
            </a:p>
          </p:txBody>
        </p:sp>
        <p:sp>
          <p:nvSpPr>
            <p:cNvPr id="27" name="Text Box 245">
              <a:extLst>
                <a:ext uri="{FF2B5EF4-FFF2-40B4-BE49-F238E27FC236}">
                  <a16:creationId xmlns:a16="http://schemas.microsoft.com/office/drawing/2014/main" id="{ADBB36C1-74EC-85D0-13F5-76A0E3689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" y="3354"/>
              <a:ext cx="620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制造流程管理</a:t>
              </a:r>
              <a:endParaRPr lang="zh-CN" altLang="en-US" sz="2400"/>
            </a:p>
          </p:txBody>
        </p:sp>
        <p:sp>
          <p:nvSpPr>
            <p:cNvPr id="28" name="Text Box 246">
              <a:extLst>
                <a:ext uri="{FF2B5EF4-FFF2-40B4-BE49-F238E27FC236}">
                  <a16:creationId xmlns:a16="http://schemas.microsoft.com/office/drawing/2014/main" id="{E14F34C1-6525-9F09-642D-8D35B8D32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3583"/>
              <a:ext cx="621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采购</a:t>
              </a:r>
              <a:endParaRPr lang="zh-CN" altLang="en-US" sz="2400"/>
            </a:p>
          </p:txBody>
        </p:sp>
        <p:sp>
          <p:nvSpPr>
            <p:cNvPr id="29" name="Text Box 247">
              <a:extLst>
                <a:ext uri="{FF2B5EF4-FFF2-40B4-BE49-F238E27FC236}">
                  <a16:creationId xmlns:a16="http://schemas.microsoft.com/office/drawing/2014/main" id="{BAB1FC11-88B7-4EC7-74AA-8B27F75C0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3793"/>
              <a:ext cx="678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产品开发与商品化</a:t>
              </a:r>
              <a:endParaRPr lang="zh-CN" altLang="en-US" sz="2400"/>
            </a:p>
          </p:txBody>
        </p:sp>
        <p:sp>
          <p:nvSpPr>
            <p:cNvPr id="30" name="AutoShape 248">
              <a:extLst>
                <a:ext uri="{FF2B5EF4-FFF2-40B4-BE49-F238E27FC236}">
                  <a16:creationId xmlns:a16="http://schemas.microsoft.com/office/drawing/2014/main" id="{E094717A-F7FE-A075-C390-09F3D26EA0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39" y="3980"/>
              <a:ext cx="3647" cy="217"/>
            </a:xfrm>
            <a:prstGeom prst="rightArrow">
              <a:avLst>
                <a:gd name="adj1" fmla="val 61528"/>
                <a:gd name="adj2" fmla="val 12418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1" name="Text Box 249">
              <a:extLst>
                <a:ext uri="{FF2B5EF4-FFF2-40B4-BE49-F238E27FC236}">
                  <a16:creationId xmlns:a16="http://schemas.microsoft.com/office/drawing/2014/main" id="{5C63AEAE-E203-4D95-459E-9CAC6C32B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" y="4034"/>
              <a:ext cx="774" cy="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反向物流</a:t>
              </a:r>
              <a:r>
                <a:rPr lang="en-US" altLang="zh-CN" sz="1200">
                  <a:latin typeface="Times New Roman" panose="02020603050405020304" pitchFamily="18" charset="0"/>
                </a:rPr>
                <a:t>(</a:t>
              </a:r>
              <a:r>
                <a:rPr lang="zh-CN" altLang="en-US" sz="1200">
                  <a:latin typeface="Times New Roman" panose="02020603050405020304" pitchFamily="18" charset="0"/>
                </a:rPr>
                <a:t>回流</a:t>
              </a:r>
              <a:r>
                <a:rPr lang="en-US" altLang="zh-CN" sz="1200">
                  <a:latin typeface="Times New Roman" panose="02020603050405020304" pitchFamily="18" charset="0"/>
                </a:rPr>
                <a:t>)</a:t>
              </a:r>
              <a:endParaRPr lang="en-US" altLang="zh-CN" sz="2400"/>
            </a:p>
          </p:txBody>
        </p:sp>
        <p:sp>
          <p:nvSpPr>
            <p:cNvPr id="32" name="Oval 250">
              <a:extLst>
                <a:ext uri="{FF2B5EF4-FFF2-40B4-BE49-F238E27FC236}">
                  <a16:creationId xmlns:a16="http://schemas.microsoft.com/office/drawing/2014/main" id="{90E80E88-A662-6BE5-E2AE-DD5C5561A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2247"/>
              <a:ext cx="458" cy="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3" name="Text Box 251">
              <a:extLst>
                <a:ext uri="{FF2B5EF4-FFF2-40B4-BE49-F238E27FC236}">
                  <a16:creationId xmlns:a16="http://schemas.microsoft.com/office/drawing/2014/main" id="{A0EECFFD-E3D2-F3B3-BEC6-A668AC2F4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2282"/>
              <a:ext cx="303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物流</a:t>
              </a:r>
              <a:endParaRPr lang="zh-CN" altLang="en-US" sz="2400"/>
            </a:p>
          </p:txBody>
        </p:sp>
        <p:sp>
          <p:nvSpPr>
            <p:cNvPr id="34" name="Oval 252">
              <a:extLst>
                <a:ext uri="{FF2B5EF4-FFF2-40B4-BE49-F238E27FC236}">
                  <a16:creationId xmlns:a16="http://schemas.microsoft.com/office/drawing/2014/main" id="{D8576CAA-B151-091A-C28C-D89C2A701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228"/>
              <a:ext cx="459" cy="16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5" name="Text Box 253">
              <a:extLst>
                <a:ext uri="{FF2B5EF4-FFF2-40B4-BE49-F238E27FC236}">
                  <a16:creationId xmlns:a16="http://schemas.microsoft.com/office/drawing/2014/main" id="{AD99524A-084D-ACBD-88CD-A8EED968F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" y="2252"/>
              <a:ext cx="303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财务</a:t>
              </a:r>
              <a:endParaRPr lang="zh-CN" altLang="en-US" sz="2400"/>
            </a:p>
          </p:txBody>
        </p:sp>
        <p:sp>
          <p:nvSpPr>
            <p:cNvPr id="36" name="Oval 254">
              <a:extLst>
                <a:ext uri="{FF2B5EF4-FFF2-40B4-BE49-F238E27FC236}">
                  <a16:creationId xmlns:a16="http://schemas.microsoft.com/office/drawing/2014/main" id="{50181EA5-1B0F-A133-06B5-4EF1C4941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2228"/>
              <a:ext cx="459" cy="16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7" name="Text Box 255">
              <a:extLst>
                <a:ext uri="{FF2B5EF4-FFF2-40B4-BE49-F238E27FC236}">
                  <a16:creationId xmlns:a16="http://schemas.microsoft.com/office/drawing/2014/main" id="{029544CC-7F6A-C669-B68F-3F431323F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" y="2252"/>
              <a:ext cx="302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生产</a:t>
              </a:r>
              <a:endParaRPr lang="zh-CN" altLang="en-US" sz="2400"/>
            </a:p>
          </p:txBody>
        </p:sp>
        <p:sp>
          <p:nvSpPr>
            <p:cNvPr id="38" name="Oval 256">
              <a:extLst>
                <a:ext uri="{FF2B5EF4-FFF2-40B4-BE49-F238E27FC236}">
                  <a16:creationId xmlns:a16="http://schemas.microsoft.com/office/drawing/2014/main" id="{EC48A9D4-A0CF-FF4C-36BD-B542A4447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2000"/>
              <a:ext cx="458" cy="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9" name="Text Box 257">
              <a:extLst>
                <a:ext uri="{FF2B5EF4-FFF2-40B4-BE49-F238E27FC236}">
                  <a16:creationId xmlns:a16="http://schemas.microsoft.com/office/drawing/2014/main" id="{A232266D-CC19-7BEA-3873-6C07AF71E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7" y="2023"/>
              <a:ext cx="302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采购</a:t>
              </a:r>
              <a:endParaRPr lang="zh-CN" altLang="en-US" sz="2400"/>
            </a:p>
          </p:txBody>
        </p:sp>
        <p:sp>
          <p:nvSpPr>
            <p:cNvPr id="40" name="Oval 258">
              <a:extLst>
                <a:ext uri="{FF2B5EF4-FFF2-40B4-BE49-F238E27FC236}">
                  <a16:creationId xmlns:a16="http://schemas.microsoft.com/office/drawing/2014/main" id="{42BEDC60-B7E7-F627-62BA-05F358400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2024"/>
              <a:ext cx="459" cy="16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1" name="Text Box 259">
              <a:extLst>
                <a:ext uri="{FF2B5EF4-FFF2-40B4-BE49-F238E27FC236}">
                  <a16:creationId xmlns:a16="http://schemas.microsoft.com/office/drawing/2014/main" id="{358F7E7B-5193-7282-E14E-8AC96C5C7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048"/>
              <a:ext cx="303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营销</a:t>
              </a:r>
              <a:endParaRPr lang="zh-CN" altLang="en-US" sz="2400"/>
            </a:p>
          </p:txBody>
        </p:sp>
        <p:sp>
          <p:nvSpPr>
            <p:cNvPr id="42" name="Oval 260">
              <a:extLst>
                <a:ext uri="{FF2B5EF4-FFF2-40B4-BE49-F238E27FC236}">
                  <a16:creationId xmlns:a16="http://schemas.microsoft.com/office/drawing/2014/main" id="{0C76C62C-67CE-CCF3-4EB8-2DE6E7D29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63"/>
              <a:ext cx="458" cy="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3" name="Text Box 261">
              <a:extLst>
                <a:ext uri="{FF2B5EF4-FFF2-40B4-BE49-F238E27FC236}">
                  <a16:creationId xmlns:a16="http://schemas.microsoft.com/office/drawing/2014/main" id="{EA2F8BA7-EC84-0417-0FCD-F842FF47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" y="1986"/>
              <a:ext cx="303" cy="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latin typeface="Times New Roman" panose="02020603050405020304" pitchFamily="18" charset="0"/>
                </a:rPr>
                <a:t>R&amp;D</a:t>
              </a:r>
              <a:endParaRPr lang="en-US" altLang="zh-CN" sz="2400"/>
            </a:p>
          </p:txBody>
        </p:sp>
        <p:sp>
          <p:nvSpPr>
            <p:cNvPr id="44" name="Text Box 262">
              <a:extLst>
                <a:ext uri="{FF2B5EF4-FFF2-40B4-BE49-F238E27FC236}">
                  <a16:creationId xmlns:a16="http://schemas.microsoft.com/office/drawing/2014/main" id="{B498FB21-0AEA-5125-817C-3C384147C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752"/>
              <a:ext cx="417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第二层供应商</a:t>
              </a:r>
              <a:endParaRPr lang="zh-CN" altLang="en-US" sz="2400"/>
            </a:p>
          </p:txBody>
        </p:sp>
        <p:sp>
          <p:nvSpPr>
            <p:cNvPr id="45" name="Text Box 263">
              <a:extLst>
                <a:ext uri="{FF2B5EF4-FFF2-40B4-BE49-F238E27FC236}">
                  <a16:creationId xmlns:a16="http://schemas.microsoft.com/office/drawing/2014/main" id="{9FFB1E43-CD69-25C2-86CF-CD3005CEA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" y="1789"/>
              <a:ext cx="414" cy="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第一层供应商</a:t>
              </a:r>
              <a:endParaRPr lang="zh-CN" altLang="en-US" sz="2400"/>
            </a:p>
          </p:txBody>
        </p:sp>
        <p:sp>
          <p:nvSpPr>
            <p:cNvPr id="46" name="Text Box 264">
              <a:extLst>
                <a:ext uri="{FF2B5EF4-FFF2-40B4-BE49-F238E27FC236}">
                  <a16:creationId xmlns:a16="http://schemas.microsoft.com/office/drawing/2014/main" id="{FF2AEE7F-6D79-F272-F366-64F553985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" y="1894"/>
              <a:ext cx="285" cy="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用户</a:t>
              </a:r>
              <a:endParaRPr lang="zh-CN" altLang="en-US" sz="2400"/>
            </a:p>
          </p:txBody>
        </p:sp>
        <p:sp>
          <p:nvSpPr>
            <p:cNvPr id="47" name="Text Box 265">
              <a:extLst>
                <a:ext uri="{FF2B5EF4-FFF2-40B4-BE49-F238E27FC236}">
                  <a16:creationId xmlns:a16="http://schemas.microsoft.com/office/drawing/2014/main" id="{23FF5797-2BFC-9EC7-A29C-A1B15CFA3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" y="1776"/>
              <a:ext cx="470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消费者</a:t>
              </a:r>
              <a:r>
                <a:rPr lang="en-US" altLang="zh-CN" sz="1200">
                  <a:latin typeface="Times New Roman" panose="02020603050405020304" pitchFamily="18" charset="0"/>
                </a:rPr>
                <a:t>/</a:t>
              </a:r>
            </a:p>
            <a:p>
              <a:pPr algn="ctr" eaLnBrk="1" hangingPunct="1"/>
              <a:r>
                <a:rPr lang="zh-CN" altLang="en-US" sz="1200">
                  <a:latin typeface="Times New Roman" panose="02020603050405020304" pitchFamily="18" charset="0"/>
                </a:rPr>
                <a:t>最终用户</a:t>
              </a:r>
              <a:endParaRPr lang="zh-CN" altLang="en-US" sz="2400"/>
            </a:p>
          </p:txBody>
        </p:sp>
        <p:sp>
          <p:nvSpPr>
            <p:cNvPr id="48" name="Line 266">
              <a:extLst>
                <a:ext uri="{FF2B5EF4-FFF2-40B4-BE49-F238E27FC236}">
                  <a16:creationId xmlns:a16="http://schemas.microsoft.com/office/drawing/2014/main" id="{DD1BC030-2F38-DDEE-043F-1259A9383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" y="1566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67">
              <a:extLst>
                <a:ext uri="{FF2B5EF4-FFF2-40B4-BE49-F238E27FC236}">
                  <a16:creationId xmlns:a16="http://schemas.microsoft.com/office/drawing/2014/main" id="{06BC2FF9-118A-5F86-1331-F715AAA85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0" y="1579"/>
              <a:ext cx="225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68">
              <a:extLst>
                <a:ext uri="{FF2B5EF4-FFF2-40B4-BE49-F238E27FC236}">
                  <a16:creationId xmlns:a16="http://schemas.microsoft.com/office/drawing/2014/main" id="{87650615-A0BA-A524-F9C9-82D70FD20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5" y="1535"/>
              <a:ext cx="420" cy="2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69">
              <a:extLst>
                <a:ext uri="{FF2B5EF4-FFF2-40B4-BE49-F238E27FC236}">
                  <a16:creationId xmlns:a16="http://schemas.microsoft.com/office/drawing/2014/main" id="{E877F94F-8E59-7814-83BB-2B10C9159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1597"/>
              <a:ext cx="227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70">
              <a:extLst>
                <a:ext uri="{FF2B5EF4-FFF2-40B4-BE49-F238E27FC236}">
                  <a16:creationId xmlns:a16="http://schemas.microsoft.com/office/drawing/2014/main" id="{84BDA1C4-4412-DEDE-D715-95B6B7B1B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" y="1560"/>
              <a:ext cx="362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" name="Group 271">
              <a:extLst>
                <a:ext uri="{FF2B5EF4-FFF2-40B4-BE49-F238E27FC236}">
                  <a16:creationId xmlns:a16="http://schemas.microsoft.com/office/drawing/2014/main" id="{A1C737D4-D88C-B92A-F4C4-5FD866EC5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036"/>
              <a:ext cx="388" cy="272"/>
              <a:chOff x="3028" y="9375"/>
              <a:chExt cx="900" cy="663"/>
            </a:xfrm>
          </p:grpSpPr>
          <p:sp>
            <p:nvSpPr>
              <p:cNvPr id="24655" name="Oval 272">
                <a:extLst>
                  <a:ext uri="{FF2B5EF4-FFF2-40B4-BE49-F238E27FC236}">
                    <a16:creationId xmlns:a16="http://schemas.microsoft.com/office/drawing/2014/main" id="{B9F7D33B-548E-FA20-27F5-61BC7CC24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37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56" name="Oval 273">
                <a:extLst>
                  <a:ext uri="{FF2B5EF4-FFF2-40B4-BE49-F238E27FC236}">
                    <a16:creationId xmlns:a16="http://schemas.microsoft.com/office/drawing/2014/main" id="{9A642160-4982-3056-047E-A81C9C516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6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57" name="Oval 274">
                <a:extLst>
                  <a:ext uri="{FF2B5EF4-FFF2-40B4-BE49-F238E27FC236}">
                    <a16:creationId xmlns:a16="http://schemas.microsoft.com/office/drawing/2014/main" id="{81C34151-D30B-7163-10B8-62EC33DB0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" y="9510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58" name="Oval 275">
                <a:extLst>
                  <a:ext uri="{FF2B5EF4-FFF2-40B4-BE49-F238E27FC236}">
                    <a16:creationId xmlns:a16="http://schemas.microsoft.com/office/drawing/2014/main" id="{5B50FAF4-4F67-6EB2-342D-8F9815AAF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976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59" name="Oval 276">
                <a:extLst>
                  <a:ext uri="{FF2B5EF4-FFF2-40B4-BE49-F238E27FC236}">
                    <a16:creationId xmlns:a16="http://schemas.microsoft.com/office/drawing/2014/main" id="{5C540D9A-35D7-869F-AACD-F11A2DC51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949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60" name="Oval 277">
                <a:extLst>
                  <a:ext uri="{FF2B5EF4-FFF2-40B4-BE49-F238E27FC236}">
                    <a16:creationId xmlns:a16="http://schemas.microsoft.com/office/drawing/2014/main" id="{8BA1B26D-31EE-22C8-C004-9A83263E4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985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54" name="Group 278">
              <a:extLst>
                <a:ext uri="{FF2B5EF4-FFF2-40B4-BE49-F238E27FC236}">
                  <a16:creationId xmlns:a16="http://schemas.microsoft.com/office/drawing/2014/main" id="{4BA456A1-3664-B7C4-8A1D-91E6A9D01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" y="2023"/>
              <a:ext cx="388" cy="273"/>
              <a:chOff x="3028" y="9375"/>
              <a:chExt cx="900" cy="663"/>
            </a:xfrm>
          </p:grpSpPr>
          <p:sp>
            <p:nvSpPr>
              <p:cNvPr id="62" name="Oval 279">
                <a:extLst>
                  <a:ext uri="{FF2B5EF4-FFF2-40B4-BE49-F238E27FC236}">
                    <a16:creationId xmlns:a16="http://schemas.microsoft.com/office/drawing/2014/main" id="{76536889-9ACB-16AA-4D10-1A030284C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37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63" name="Oval 280">
                <a:extLst>
                  <a:ext uri="{FF2B5EF4-FFF2-40B4-BE49-F238E27FC236}">
                    <a16:creationId xmlns:a16="http://schemas.microsoft.com/office/drawing/2014/main" id="{92049F13-31E9-70AC-5F9D-AA6A47865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6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51" name="Oval 281">
                <a:extLst>
                  <a:ext uri="{FF2B5EF4-FFF2-40B4-BE49-F238E27FC236}">
                    <a16:creationId xmlns:a16="http://schemas.microsoft.com/office/drawing/2014/main" id="{C69A2EC3-80D5-F384-0D30-21C60BD9C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" y="9510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52" name="Oval 282">
                <a:extLst>
                  <a:ext uri="{FF2B5EF4-FFF2-40B4-BE49-F238E27FC236}">
                    <a16:creationId xmlns:a16="http://schemas.microsoft.com/office/drawing/2014/main" id="{5A09F71E-7EC8-06DB-ACAF-F8163EE39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976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53" name="Oval 283">
                <a:extLst>
                  <a:ext uri="{FF2B5EF4-FFF2-40B4-BE49-F238E27FC236}">
                    <a16:creationId xmlns:a16="http://schemas.microsoft.com/office/drawing/2014/main" id="{E4F98C15-1E27-C874-8253-8BAAB151A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949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54" name="Oval 284">
                <a:extLst>
                  <a:ext uri="{FF2B5EF4-FFF2-40B4-BE49-F238E27FC236}">
                    <a16:creationId xmlns:a16="http://schemas.microsoft.com/office/drawing/2014/main" id="{C5C4A1F0-28E6-6BA4-D7F6-A47544BDF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985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grpSp>
          <p:nvGrpSpPr>
            <p:cNvPr id="55" name="Group 285">
              <a:extLst>
                <a:ext uri="{FF2B5EF4-FFF2-40B4-BE49-F238E27FC236}">
                  <a16:creationId xmlns:a16="http://schemas.microsoft.com/office/drawing/2014/main" id="{32C85D05-BF25-B50F-8481-2A0944455F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9" y="2036"/>
              <a:ext cx="388" cy="272"/>
              <a:chOff x="3028" y="9375"/>
              <a:chExt cx="900" cy="663"/>
            </a:xfrm>
          </p:grpSpPr>
          <p:sp>
            <p:nvSpPr>
              <p:cNvPr id="56" name="Oval 286">
                <a:extLst>
                  <a:ext uri="{FF2B5EF4-FFF2-40B4-BE49-F238E27FC236}">
                    <a16:creationId xmlns:a16="http://schemas.microsoft.com/office/drawing/2014/main" id="{844109F7-4EB2-1AE6-BFD0-2DEC3BDE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37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57" name="Oval 287">
                <a:extLst>
                  <a:ext uri="{FF2B5EF4-FFF2-40B4-BE49-F238E27FC236}">
                    <a16:creationId xmlns:a16="http://schemas.microsoft.com/office/drawing/2014/main" id="{92E075AE-FA91-E996-DF18-6020510B4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6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58" name="Oval 288">
                <a:extLst>
                  <a:ext uri="{FF2B5EF4-FFF2-40B4-BE49-F238E27FC236}">
                    <a16:creationId xmlns:a16="http://schemas.microsoft.com/office/drawing/2014/main" id="{5C4DB603-AAD4-59C1-2FD4-72A39177C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" y="9510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59" name="Oval 289">
                <a:extLst>
                  <a:ext uri="{FF2B5EF4-FFF2-40B4-BE49-F238E27FC236}">
                    <a16:creationId xmlns:a16="http://schemas.microsoft.com/office/drawing/2014/main" id="{37D40E8B-2955-5FF9-CE26-FB9508F8D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976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60" name="Oval 290">
                <a:extLst>
                  <a:ext uri="{FF2B5EF4-FFF2-40B4-BE49-F238E27FC236}">
                    <a16:creationId xmlns:a16="http://schemas.microsoft.com/office/drawing/2014/main" id="{77F8D501-DE26-5781-9B3B-F381180E6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949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61" name="Oval 291">
                <a:extLst>
                  <a:ext uri="{FF2B5EF4-FFF2-40B4-BE49-F238E27FC236}">
                    <a16:creationId xmlns:a16="http://schemas.microsoft.com/office/drawing/2014/main" id="{855CAA30-C56F-9EAF-A2D1-B4E562725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9855"/>
                <a:ext cx="302" cy="1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53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7BEE37B-8951-DAB4-A048-5B3A75412501}"/>
              </a:ext>
            </a:extLst>
          </p:cNvPr>
          <p:cNvGrpSpPr/>
          <p:nvPr/>
        </p:nvGrpSpPr>
        <p:grpSpPr>
          <a:xfrm>
            <a:off x="0" y="1685925"/>
            <a:ext cx="3900487" cy="2757487"/>
            <a:chOff x="0" y="1685925"/>
            <a:chExt cx="3900487" cy="27574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7035E2-26F7-1E63-81AD-7906B8838047}"/>
                </a:ext>
              </a:extLst>
            </p:cNvPr>
            <p:cNvSpPr/>
            <p:nvPr/>
          </p:nvSpPr>
          <p:spPr>
            <a:xfrm>
              <a:off x="0" y="1685925"/>
              <a:ext cx="2614613" cy="2757487"/>
            </a:xfrm>
            <a:prstGeom prst="rect">
              <a:avLst/>
            </a:prstGeom>
            <a:solidFill>
              <a:srgbClr val="E9E9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38414270-C571-BA28-3A2C-4F622F2836BD}"/>
                </a:ext>
              </a:extLst>
            </p:cNvPr>
            <p:cNvSpPr/>
            <p:nvPr/>
          </p:nvSpPr>
          <p:spPr>
            <a:xfrm rot="5400000">
              <a:off x="1878806" y="2421732"/>
              <a:ext cx="2757487" cy="1285874"/>
            </a:xfrm>
            <a:prstGeom prst="triangle">
              <a:avLst>
                <a:gd name="adj" fmla="val 47585"/>
              </a:avLst>
            </a:prstGeom>
            <a:solidFill>
              <a:srgbClr val="E9E9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0A5316-45FB-D620-79AE-929181D72A98}"/>
              </a:ext>
            </a:extLst>
          </p:cNvPr>
          <p:cNvSpPr txBox="1"/>
          <p:nvPr/>
        </p:nvSpPr>
        <p:spPr>
          <a:xfrm>
            <a:off x="1914525" y="27415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47CA2ED-51A5-2699-9B9A-E23D0CE237DA}"/>
              </a:ext>
            </a:extLst>
          </p:cNvPr>
          <p:cNvSpPr/>
          <p:nvPr/>
        </p:nvSpPr>
        <p:spPr>
          <a:xfrm>
            <a:off x="5638800" y="1941752"/>
            <a:ext cx="4591050" cy="6143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一、上次课复习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9AB3F69-A64E-F8AE-67A3-55E9FA0C0265}"/>
              </a:ext>
            </a:extLst>
          </p:cNvPr>
          <p:cNvSpPr/>
          <p:nvPr/>
        </p:nvSpPr>
        <p:spPr>
          <a:xfrm>
            <a:off x="5638800" y="3064667"/>
            <a:ext cx="4591050" cy="61436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二、供应链系统模型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67FE1B2-F438-AE36-7999-790888966945}"/>
              </a:ext>
            </a:extLst>
          </p:cNvPr>
          <p:cNvSpPr/>
          <p:nvPr/>
        </p:nvSpPr>
        <p:spPr>
          <a:xfrm>
            <a:off x="5747607" y="4247959"/>
            <a:ext cx="4591050" cy="614362"/>
          </a:xfrm>
          <a:prstGeom prst="round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三、供应链管理体系组成要素</a:t>
            </a:r>
          </a:p>
        </p:txBody>
      </p:sp>
    </p:spTree>
    <p:extLst>
      <p:ext uri="{BB962C8B-B14F-4D97-AF65-F5344CB8AC3E}">
        <p14:creationId xmlns:p14="http://schemas.microsoft.com/office/powerpoint/2010/main" val="35252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75"/>
    </mc:Choice>
    <mc:Fallback xmlns="">
      <p:transition spd="slow" advTm="1050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634764B2-D958-4412-3423-1AD753375C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C7B25E-0334-FC40-81A8-C840C4B7B360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9ECFFC-983E-A21D-B6BA-4BE547088FFF}"/>
              </a:ext>
            </a:extLst>
          </p:cNvPr>
          <p:cNvSpPr/>
          <p:nvPr/>
        </p:nvSpPr>
        <p:spPr>
          <a:xfrm>
            <a:off x="515144" y="1574703"/>
            <a:ext cx="8153400" cy="210634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主要包括：</a:t>
            </a:r>
            <a:endParaRPr lang="zh-CN" altLang="zh-CN" sz="24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工厂选址与优化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②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物流中心选址与优化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③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供应链网络结构设计与优化。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5604" name="矩形 3">
            <a:extLst>
              <a:ext uri="{FF2B5EF4-FFF2-40B4-BE49-F238E27FC236}">
                <a16:creationId xmlns:a16="http://schemas.microsoft.com/office/drawing/2014/main" id="{AF2BD970-C405-B3A9-5DCC-B9C17CA4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6" y="971394"/>
            <a:ext cx="74847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三个基本组成部分</a:t>
            </a:r>
            <a:r>
              <a:rPr lang="en-US" altLang="zh-CN" b="1" dirty="0"/>
              <a:t>--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）供应链的网链结构</a:t>
            </a:r>
            <a:r>
              <a:rPr lang="zh-CN" altLang="en-US" b="1" dirty="0"/>
              <a:t>：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A42024-C150-2961-14F9-8B56CC13BA6C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9BE23E6-7179-1B1A-129F-1C8B699D3779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BE74C91A-C9C5-C0F9-9403-4648B89E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56" y="1855381"/>
            <a:ext cx="7772400" cy="41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>
            <a:extLst>
              <a:ext uri="{FF2B5EF4-FFF2-40B4-BE49-F238E27FC236}">
                <a16:creationId xmlns:a16="http://schemas.microsoft.com/office/drawing/2014/main" id="{634764B2-D958-4412-3423-1AD753375C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C7B25E-0334-FC40-81A8-C840C4B7B360}" type="datetime1">
              <a:rPr lang="zh-CN" altLang="en-US" sz="1400"/>
              <a:pPr/>
              <a:t>2023/9/21</a:t>
            </a:fld>
            <a:endParaRPr lang="en-US" altLang="zh-CN" sz="1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9ECFFC-983E-A21D-B6BA-4BE547088FFF}"/>
              </a:ext>
            </a:extLst>
          </p:cNvPr>
          <p:cNvSpPr/>
          <p:nvPr/>
        </p:nvSpPr>
        <p:spPr>
          <a:xfrm>
            <a:off x="639698" y="1639567"/>
            <a:ext cx="8153400" cy="35788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主要包括：</a:t>
            </a:r>
            <a:endParaRPr lang="zh-CN" altLang="zh-CN" sz="2400" b="1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①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客户关系管理</a:t>
            </a:r>
            <a:r>
              <a:rPr lang="en-US" altLang="zh-CN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 (CRM)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②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客户服务管理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③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需求管理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④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订单配送管理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⑤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制造流程管理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⑥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供应商关系管理</a:t>
            </a:r>
            <a:r>
              <a:rPr lang="en-US" altLang="zh-CN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(SRM) 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⑦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产品开发与商业化</a:t>
            </a:r>
            <a:r>
              <a:rPr lang="zh-CN" altLang="en-US" sz="2000" dirty="0">
                <a:latin typeface="Times New Roman" panose="02020603050405020304" pitchFamily="18" charset="0"/>
                <a:cs typeface="Courier New" panose="02070309020205020404" pitchFamily="49" charset="0"/>
              </a:rPr>
              <a:t>；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⑧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回收物流管理。</a:t>
            </a:r>
            <a:endParaRPr lang="zh-CN" altLang="zh-CN" sz="20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5604" name="矩形 3">
            <a:extLst>
              <a:ext uri="{FF2B5EF4-FFF2-40B4-BE49-F238E27FC236}">
                <a16:creationId xmlns:a16="http://schemas.microsoft.com/office/drawing/2014/main" id="{AF2BD970-C405-B3A9-5DCC-B9C17CA4D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6" y="971394"/>
            <a:ext cx="80041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三个基本组成部分</a:t>
            </a:r>
            <a:r>
              <a:rPr lang="en-US" altLang="zh-CN" b="1" dirty="0"/>
              <a:t>--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）供应链的业务流程， </a:t>
            </a:r>
            <a:r>
              <a:rPr lang="zh-CN" altLang="en-US" b="1" dirty="0"/>
              <a:t>：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A42024-C150-2961-14F9-8B56CC13BA6C}"/>
              </a:ext>
            </a:extLst>
          </p:cNvPr>
          <p:cNvSpPr/>
          <p:nvPr/>
        </p:nvSpPr>
        <p:spPr>
          <a:xfrm>
            <a:off x="515144" y="225428"/>
            <a:ext cx="4287838" cy="5857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供应链管理体系的构成</a:t>
            </a:r>
            <a:endParaRPr lang="zh-CN" altLang="en-US" sz="3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9BE23E6-7179-1B1A-129F-1C8B699D3779}"/>
              </a:ext>
            </a:extLst>
          </p:cNvPr>
          <p:cNvCxnSpPr>
            <a:cxnSpLocks/>
          </p:cNvCxnSpPr>
          <p:nvPr/>
        </p:nvCxnSpPr>
        <p:spPr>
          <a:xfrm>
            <a:off x="214312" y="891304"/>
            <a:ext cx="104441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D01CEB6E-7645-1E61-EA3B-923B6FED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964" y="1639567"/>
            <a:ext cx="6949734" cy="4489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15576</TotalTime>
  <Words>1885</Words>
  <Application>Microsoft Macintosh PowerPoint</Application>
  <PresentationFormat>宽屏</PresentationFormat>
  <Paragraphs>413</Paragraphs>
  <Slides>34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等线</vt:lpstr>
      <vt:lpstr>等线 Light</vt:lpstr>
      <vt:lpstr>华文楷体</vt:lpstr>
      <vt:lpstr>华文行楷</vt:lpstr>
      <vt:lpstr>宋体</vt:lpstr>
      <vt:lpstr>微软雅黑</vt:lpstr>
      <vt:lpstr>Arial</vt:lpstr>
      <vt:lpstr>Calibri</vt:lpstr>
      <vt:lpstr>Cambria</vt:lpstr>
      <vt:lpstr>Sitka Banner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供应链管理呈现出端到端（End-to-End）的特征</vt:lpstr>
      <vt:lpstr>供应链管理的十个关键要素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集成化供应链管理的问题</vt:lpstr>
      <vt:lpstr>解决上述问题的方法</vt:lpstr>
      <vt:lpstr>集成化供应链管理运行机制的建立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22</cp:revision>
  <dcterms:created xsi:type="dcterms:W3CDTF">2023-04-11T08:48:10Z</dcterms:created>
  <dcterms:modified xsi:type="dcterms:W3CDTF">2023-09-21T06:49:16Z</dcterms:modified>
</cp:coreProperties>
</file>