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Inter" panose="020B0604020202020204" charset="0"/>
      <p:regular r:id="rId7"/>
    </p:embeddedFont>
    <p:embeddedFont>
      <p:font typeface="Inter Bold" panose="020B0604020202020204" charset="0"/>
      <p:regular r:id="rId8"/>
    </p:embeddedFont>
    <p:embeddedFont>
      <p:font typeface="Inter Medium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4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4550" autoAdjust="0"/>
  </p:normalViewPr>
  <p:slideViewPr>
    <p:cSldViewPr>
      <p:cViewPr varScale="1">
        <p:scale>
          <a:sx n="55" d="100"/>
          <a:sy n="55" d="100"/>
        </p:scale>
        <p:origin x="11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234D4-560D-4E89-83A4-C9D10FB8D23F}" type="datetimeFigureOut">
              <a:rPr lang="de-DE" smtClean="0"/>
              <a:t>23.05.2024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D3B5A-2814-4ABF-BB2C-CD798872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71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EDA was also </a:t>
            </a:r>
            <a:r>
              <a:rPr lang="de-CH" dirty="0" err="1"/>
              <a:t>interesting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football</a:t>
            </a:r>
            <a:r>
              <a:rPr lang="de-CH"/>
              <a:t> fan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D3B5A-2814-4ABF-BB2C-CD7988722A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72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ootball-data.co.uk/switzerland.php" TargetMode="External"/><Relationship Id="rId4" Type="http://schemas.openxmlformats.org/officeDocument/2006/relationships/hyperlink" Target="https://thefishy.co.uk/football-results.php?table=3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31072" y="3001836"/>
            <a:ext cx="2425856" cy="2141664"/>
            <a:chOff x="0" y="0"/>
            <a:chExt cx="3234474" cy="2855551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560" b="560"/>
            <a:stretch>
              <a:fillRect/>
            </a:stretch>
          </p:blipFill>
          <p:spPr>
            <a:xfrm>
              <a:off x="0" y="0"/>
              <a:ext cx="3234474" cy="2855551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3594986" y="6335643"/>
            <a:ext cx="11098029" cy="117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9"/>
              </a:lnSpc>
            </a:pPr>
            <a:r>
              <a:rPr lang="en-US" sz="6878" spc="1375">
                <a:solidFill>
                  <a:srgbClr val="504C44"/>
                </a:solidFill>
                <a:latin typeface="Inter"/>
              </a:rPr>
              <a:t>KI-ANWENDUNGEN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47343" y="7758378"/>
            <a:ext cx="6593314" cy="83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6"/>
              </a:lnSpc>
            </a:pPr>
            <a:r>
              <a:rPr lang="en-US" sz="2361" spc="472">
                <a:solidFill>
                  <a:srgbClr val="504C44"/>
                </a:solidFill>
                <a:latin typeface="Inter Medium"/>
              </a:rPr>
              <a:t>SWISS SUPER LEAGUE MATCH PREDICTOR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3948" y="3796869"/>
            <a:ext cx="2201016" cy="2702773"/>
            <a:chOff x="0" y="0"/>
            <a:chExt cx="2934689" cy="360369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9282" r="9282"/>
            <a:stretch>
              <a:fillRect/>
            </a:stretch>
          </p:blipFill>
          <p:spPr>
            <a:xfrm>
              <a:off x="0" y="0"/>
              <a:ext cx="2934689" cy="3603697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10357684" y="3796869"/>
            <a:ext cx="3108801" cy="3166065"/>
            <a:chOff x="0" y="0"/>
            <a:chExt cx="4145068" cy="422142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 l="904" r="904"/>
            <a:stretch>
              <a:fillRect/>
            </a:stretch>
          </p:blipFill>
          <p:spPr>
            <a:xfrm>
              <a:off x="0" y="0"/>
              <a:ext cx="4145068" cy="4221420"/>
            </a:xfrm>
            <a:prstGeom prst="rect">
              <a:avLst/>
            </a:prstGeom>
          </p:spPr>
        </p:pic>
      </p:grpSp>
      <p:sp>
        <p:nvSpPr>
          <p:cNvPr id="6" name="TextBox 6"/>
          <p:cNvSpPr txBox="1"/>
          <p:nvPr/>
        </p:nvSpPr>
        <p:spPr>
          <a:xfrm>
            <a:off x="1028700" y="952500"/>
            <a:ext cx="7393463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>
                <a:solidFill>
                  <a:srgbClr val="504C44"/>
                </a:solidFill>
                <a:latin typeface="Inter"/>
              </a:rPr>
              <a:t>PROBLEM STATEMENT &amp; MOTIVATION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215660"/>
            <a:ext cx="700795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04C44"/>
                </a:solidFill>
                <a:latin typeface="Inter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9495" y="7206135"/>
            <a:ext cx="4996801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User friendly match predictor for Swiss Football League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29729" y="2381379"/>
            <a:ext cx="700795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504C44"/>
                </a:solidFill>
                <a:latin typeface="Inter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57684" y="2371854"/>
            <a:ext cx="7564845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Football fans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504C44"/>
                </a:solidFill>
                <a:latin typeface="Inter"/>
              </a:rPr>
              <a:t>Enthusiasm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504C44"/>
              </a:solidFill>
              <a:latin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9754" y="1674341"/>
            <a:ext cx="6747921" cy="2712332"/>
            <a:chOff x="0" y="0"/>
            <a:chExt cx="8997228" cy="361644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/>
            <a:srcRect t="19841" b="19841"/>
            <a:stretch>
              <a:fillRect/>
            </a:stretch>
          </p:blipFill>
          <p:spPr>
            <a:xfrm>
              <a:off x="0" y="0"/>
              <a:ext cx="8997228" cy="3616443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100961" y="1670105"/>
            <a:ext cx="4363094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799" dirty="0">
                <a:solidFill>
                  <a:srgbClr val="504C44"/>
                </a:solidFill>
                <a:latin typeface="Inter"/>
              </a:rPr>
              <a:t>PROCESSING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90094" y="5666033"/>
            <a:ext cx="6747921" cy="1406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800"/>
              </a:lnSpc>
              <a:buFontTx/>
              <a:buChar char="-"/>
            </a:pPr>
            <a:r>
              <a:rPr lang="en-US" sz="2000" dirty="0">
                <a:solidFill>
                  <a:srgbClr val="504C44"/>
                </a:solidFill>
                <a:latin typeface="Inter"/>
              </a:rPr>
              <a:t>Random Forest Classifier</a:t>
            </a:r>
          </a:p>
          <a:p>
            <a:pPr marL="342900" indent="-342900" algn="l">
              <a:lnSpc>
                <a:spcPts val="2800"/>
              </a:lnSpc>
              <a:buFontTx/>
              <a:buChar char="-"/>
            </a:pPr>
            <a:r>
              <a:rPr lang="en-US" sz="2000" dirty="0">
                <a:solidFill>
                  <a:srgbClr val="504C44"/>
                </a:solidFill>
                <a:latin typeface="Inter"/>
              </a:rPr>
              <a:t>Decision Tree Classification</a:t>
            </a:r>
          </a:p>
          <a:p>
            <a:pPr marL="342900" indent="-342900" algn="l">
              <a:lnSpc>
                <a:spcPts val="2800"/>
              </a:lnSpc>
              <a:buFontTx/>
              <a:buChar char="-"/>
            </a:pPr>
            <a:r>
              <a:rPr lang="en-US" sz="2000" dirty="0">
                <a:solidFill>
                  <a:srgbClr val="504C44"/>
                </a:solidFill>
                <a:latin typeface="Inter"/>
              </a:rPr>
              <a:t>Logistic Regression</a:t>
            </a:r>
          </a:p>
          <a:p>
            <a:pPr algn="l">
              <a:lnSpc>
                <a:spcPts val="2800"/>
              </a:lnSpc>
            </a:pPr>
            <a:endParaRPr lang="en-US" sz="2000" dirty="0">
              <a:solidFill>
                <a:srgbClr val="504C44"/>
              </a:solidFill>
              <a:latin typeface="Inte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090094" y="5201587"/>
            <a:ext cx="202914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Model fitting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90094" y="7486595"/>
            <a:ext cx="6747921" cy="3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800"/>
              </a:lnSpc>
              <a:buFontTx/>
              <a:buChar char="-"/>
            </a:pPr>
            <a:r>
              <a:rPr lang="en-US" sz="2000" dirty="0">
                <a:solidFill>
                  <a:srgbClr val="504C44"/>
                </a:solidFill>
                <a:latin typeface="Inter"/>
              </a:rPr>
              <a:t>Feature engineering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90094" y="7022149"/>
            <a:ext cx="202914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Adaptation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59754" y="5666033"/>
            <a:ext cx="6747921" cy="68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800"/>
              </a:lnSpc>
              <a:buFontTx/>
              <a:buChar char="-"/>
            </a:pPr>
            <a:r>
              <a:rPr lang="en-US" sz="2000" dirty="0">
                <a:solidFill>
                  <a:srgbClr val="504C44"/>
                </a:solidFill>
                <a:latin typeface="Inter"/>
              </a:rPr>
              <a:t>Feature selection</a:t>
            </a:r>
          </a:p>
          <a:p>
            <a:pPr marL="342900" indent="-342900">
              <a:lnSpc>
                <a:spcPts val="2800"/>
              </a:lnSpc>
              <a:buFontTx/>
              <a:buChar char="-"/>
            </a:pPr>
            <a:r>
              <a:rPr lang="en-US" sz="2000" dirty="0">
                <a:solidFill>
                  <a:srgbClr val="504C44"/>
                </a:solidFill>
                <a:latin typeface="Inter"/>
              </a:rPr>
              <a:t>Fine tuning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59754" y="5201587"/>
            <a:ext cx="489567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Process and iterations to train model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59754" y="7486595"/>
            <a:ext cx="6747921" cy="1406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800"/>
              </a:lnSpc>
              <a:buFontTx/>
              <a:buChar char="-"/>
            </a:pPr>
            <a:r>
              <a:rPr lang="en-US" sz="2000" dirty="0" err="1">
                <a:solidFill>
                  <a:srgbClr val="504C44"/>
                </a:solidFill>
                <a:latin typeface="Inter"/>
              </a:rPr>
              <a:t>Overfitness</a:t>
            </a:r>
            <a:endParaRPr lang="en-US" sz="2000" dirty="0">
              <a:solidFill>
                <a:srgbClr val="504C44"/>
              </a:solidFill>
              <a:latin typeface="Inter"/>
            </a:endParaRPr>
          </a:p>
          <a:p>
            <a:pPr marL="342900" indent="-342900" algn="l">
              <a:lnSpc>
                <a:spcPts val="2800"/>
              </a:lnSpc>
              <a:buFontTx/>
              <a:buChar char="-"/>
            </a:pPr>
            <a:r>
              <a:rPr lang="en-US" sz="2000" dirty="0">
                <a:solidFill>
                  <a:srgbClr val="504C44"/>
                </a:solidFill>
                <a:latin typeface="Inter"/>
              </a:rPr>
              <a:t>Unusual high training and test accuracies</a:t>
            </a:r>
          </a:p>
          <a:p>
            <a:pPr marL="342900" indent="-342900" algn="l">
              <a:lnSpc>
                <a:spcPts val="2800"/>
              </a:lnSpc>
              <a:buFontTx/>
              <a:buChar char="-"/>
            </a:pPr>
            <a:r>
              <a:rPr lang="en-US" sz="2000" dirty="0">
                <a:solidFill>
                  <a:srgbClr val="504C44"/>
                </a:solidFill>
                <a:latin typeface="Inter"/>
              </a:rPr>
              <a:t>Little randomness due to correlating features</a:t>
            </a:r>
          </a:p>
          <a:p>
            <a:pPr marL="342900" indent="-342900" algn="l">
              <a:lnSpc>
                <a:spcPts val="2800"/>
              </a:lnSpc>
              <a:buFontTx/>
              <a:buChar char="-"/>
            </a:pPr>
            <a:r>
              <a:rPr lang="en-US" sz="2000" dirty="0">
                <a:solidFill>
                  <a:srgbClr val="504C44"/>
                </a:solidFill>
                <a:latin typeface="Inter"/>
              </a:rPr>
              <a:t>Data collection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59754" y="7022149"/>
            <a:ext cx="202914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Challenges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90094" y="3845471"/>
            <a:ext cx="6747921" cy="68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800"/>
              </a:lnSpc>
              <a:buFontTx/>
              <a:buChar char="-"/>
            </a:pPr>
            <a:r>
              <a:rPr lang="en-US" sz="2000" dirty="0">
                <a:solidFill>
                  <a:srgbClr val="504C44"/>
                </a:solidFill>
                <a:latin typeface="Inter"/>
              </a:rPr>
              <a:t>Football betting site (csv)</a:t>
            </a:r>
          </a:p>
          <a:p>
            <a:pPr marL="342900" indent="-342900" algn="l">
              <a:lnSpc>
                <a:spcPts val="2800"/>
              </a:lnSpc>
              <a:buFontTx/>
              <a:buChar char="-"/>
            </a:pPr>
            <a:r>
              <a:rPr lang="en-US" sz="2000" dirty="0">
                <a:solidFill>
                  <a:srgbClr val="504C44"/>
                </a:solidFill>
                <a:latin typeface="Inter"/>
              </a:rPr>
              <a:t>Football matches history (</a:t>
            </a:r>
            <a:r>
              <a:rPr lang="en-US" sz="2000" dirty="0" err="1">
                <a:solidFill>
                  <a:srgbClr val="504C44"/>
                </a:solidFill>
                <a:latin typeface="Inter"/>
              </a:rPr>
              <a:t>webscraper</a:t>
            </a:r>
            <a:r>
              <a:rPr lang="en-US" sz="2000" dirty="0">
                <a:solidFill>
                  <a:srgbClr val="504C44"/>
                </a:solidFill>
                <a:latin typeface="Inter"/>
              </a:rPr>
              <a:t>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90094" y="3381025"/>
            <a:ext cx="202914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504C44"/>
                </a:solidFill>
                <a:latin typeface="Inter Bold"/>
              </a:rPr>
              <a:t>Data collection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E62D623-9088-DA6D-CABF-E730CEB1189B}"/>
              </a:ext>
            </a:extLst>
          </p:cNvPr>
          <p:cNvSpPr txBox="1"/>
          <p:nvPr/>
        </p:nvSpPr>
        <p:spPr>
          <a:xfrm>
            <a:off x="2074854" y="9286638"/>
            <a:ext cx="944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rgbClr val="504C44"/>
                </a:solidFill>
                <a:latin typeface="Inter" panose="020B0604020202020204" charset="0"/>
                <a:ea typeface="Inter" panose="020B0604020202020204" charset="0"/>
              </a:rPr>
              <a:t>Quellen: </a:t>
            </a:r>
          </a:p>
          <a:p>
            <a:r>
              <a:rPr lang="de-CH" sz="1400" dirty="0">
                <a:solidFill>
                  <a:srgbClr val="504C44"/>
                </a:solidFill>
                <a:latin typeface="Inter" panose="020B0604020202020204" charset="0"/>
                <a:ea typeface="Inter" panose="020B0604020202020204" charset="0"/>
                <a:hlinkClick r:id="rId4"/>
              </a:rPr>
              <a:t>https://thefishy.co.uk/football-results.php?table=38</a:t>
            </a:r>
            <a:endParaRPr lang="de-CH" sz="1400" dirty="0">
              <a:solidFill>
                <a:srgbClr val="504C44"/>
              </a:solidFill>
              <a:latin typeface="Inter" panose="020B0604020202020204" charset="0"/>
              <a:ea typeface="Inter" panose="020B0604020202020204" charset="0"/>
            </a:endParaRPr>
          </a:p>
          <a:p>
            <a:r>
              <a:rPr lang="de-DE" sz="1400" dirty="0">
                <a:solidFill>
                  <a:srgbClr val="504C44"/>
                </a:solidFill>
                <a:latin typeface="Inter" panose="020B0604020202020204" charset="0"/>
                <a:ea typeface="Inter" panose="020B0604020202020204" charset="0"/>
                <a:hlinkClick r:id="rId5"/>
              </a:rPr>
              <a:t>https://www.football-data.co.uk/switzerland.php</a:t>
            </a:r>
            <a:endParaRPr lang="de-DE" sz="1400" dirty="0">
              <a:solidFill>
                <a:srgbClr val="504C44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91688" y="4679389"/>
            <a:ext cx="11304625" cy="832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48"/>
              </a:lnSpc>
            </a:pPr>
            <a:r>
              <a:rPr lang="en-US" sz="4891" spc="978">
                <a:solidFill>
                  <a:srgbClr val="504C44"/>
                </a:solidFill>
                <a:latin typeface="Inter"/>
              </a:rPr>
              <a:t>LIVE 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Benutzerdefiniert</PresentationFormat>
  <Paragraphs>32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Inter Medium</vt:lpstr>
      <vt:lpstr>Inter</vt:lpstr>
      <vt:lpstr>Calibri</vt:lpstr>
      <vt:lpstr>Arial</vt:lpstr>
      <vt:lpstr>Aptos</vt:lpstr>
      <vt:lpstr>Inter Bold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</dc:title>
  <cp:lastModifiedBy>vion hasaj</cp:lastModifiedBy>
  <cp:revision>2</cp:revision>
  <dcterms:created xsi:type="dcterms:W3CDTF">2006-08-16T00:00:00Z</dcterms:created>
  <dcterms:modified xsi:type="dcterms:W3CDTF">2024-05-23T21:32:35Z</dcterms:modified>
  <dc:identifier>DAGF9kKlB-0</dc:identifier>
</cp:coreProperties>
</file>