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Source Code Pro"/>
      <p:regular r:id="rId24"/>
      <p:bold r:id="rId25"/>
      <p:italic r:id="rId26"/>
      <p:boldItalic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SourceCodePr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8" Type="http://schemas.openxmlformats.org/officeDocument/2006/relationships/font" Target="fonts/Oswald-regular.fntdata"/><Relationship Id="rId27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0081076e2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0081076e2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0081076e2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0081076e2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0081076e2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0081076e2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0081076e2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0081076e2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0081076e2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0081076e2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0081076e2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0081076e2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0081076e2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0081076e2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0081076e2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0081076e2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0081076e2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0081076e2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daf56a44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daf56a44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0081076e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0081076e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0081076e2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0081076e2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0081076e2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0081076e2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0081076e2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0081076e2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0081076e2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0081076e2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0081076e2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0081076e2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0081076e2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0081076e2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312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000000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16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Relationship Id="rId7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BONoGkaazRxFkUsLpkP6T2qJN0wOcGL1/view" TargetMode="External"/><Relationship Id="rId4" Type="http://schemas.openxmlformats.org/officeDocument/2006/relationships/image" Target="../media/image2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23.png"/><Relationship Id="rId6" Type="http://schemas.openxmlformats.org/officeDocument/2006/relationships/image" Target="../media/image13.png"/><Relationship Id="rId7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Réalisé par LAUBRY Vincent et MARINO Samuele</a:t>
            </a:r>
            <a:br>
              <a:rPr lang="fr" sz="2400"/>
            </a:br>
            <a:r>
              <a:rPr lang="fr" sz="2400"/>
              <a:t>Encadré par MALLET Frédéric et BOUALI Amar</a:t>
            </a:r>
            <a:endParaRPr sz="2400"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1266475" y="1102700"/>
            <a:ext cx="6571800" cy="152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rgbClr val="4A86E8"/>
                </a:solidFill>
                <a:latin typeface="Oswald"/>
                <a:ea typeface="Oswald"/>
                <a:cs typeface="Oswald"/>
                <a:sym typeface="Oswald"/>
              </a:rPr>
              <a:t>Générateur de moniteurs SCADE </a:t>
            </a:r>
            <a:endParaRPr sz="3500">
              <a:solidFill>
                <a:srgbClr val="4A86E8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rgbClr val="4A86E8"/>
                </a:solidFill>
                <a:latin typeface="Oswald"/>
                <a:ea typeface="Oswald"/>
                <a:cs typeface="Oswald"/>
                <a:sym typeface="Oswald"/>
              </a:rPr>
              <a:t>à partir de scénarios de Safety </a:t>
            </a:r>
            <a:endParaRPr sz="3500">
              <a:solidFill>
                <a:srgbClr val="4A86E8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rgbClr val="4A86E8"/>
                </a:solidFill>
                <a:latin typeface="Oswald"/>
                <a:ea typeface="Oswald"/>
                <a:cs typeface="Oswald"/>
                <a:sym typeface="Oswald"/>
              </a:rPr>
              <a:t>pour le véhicule autonome</a:t>
            </a:r>
            <a:endParaRPr sz="3500">
              <a:solidFill>
                <a:srgbClr val="4A86E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552224" y="4815625"/>
            <a:ext cx="621300" cy="393600"/>
          </a:xfrm>
          <a:prstGeom prst="rect">
            <a:avLst/>
          </a:prstGeom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r>
              <a:rPr b="1" lang="fr">
                <a:solidFill>
                  <a:srgbClr val="000000"/>
                </a:solidFill>
              </a:rPr>
              <a:t>/18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rgbClr val="4472C4"/>
                </a:solidFill>
              </a:rPr>
              <a:t>2. Adaptation</a:t>
            </a:r>
            <a:endParaRPr sz="4800">
              <a:solidFill>
                <a:srgbClr val="4472C4"/>
              </a:solidFill>
            </a:endParaRPr>
          </a:p>
        </p:txBody>
      </p:sp>
      <p:sp>
        <p:nvSpPr>
          <p:cNvPr id="147" name="Google Shape;147;p2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Étude de la librairie SCADE de Mr. ANDRÉ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Ajouts et modifications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8552224" y="4815625"/>
            <a:ext cx="621300" cy="393600"/>
          </a:xfrm>
          <a:prstGeom prst="rect">
            <a:avLst/>
          </a:prstGeom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r>
              <a:rPr b="1" lang="fr">
                <a:solidFill>
                  <a:srgbClr val="000000"/>
                </a:solidFill>
              </a:rPr>
              <a:t>/18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00" y="211400"/>
            <a:ext cx="2671225" cy="1009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760" y="1648798"/>
            <a:ext cx="1306300" cy="3166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5" name="Google Shape;15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094317"/>
            <a:ext cx="4572000" cy="178345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6" name="Google Shape;15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36" y="3"/>
            <a:ext cx="4572000" cy="152087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7" name="Google Shape;15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1737250"/>
            <a:ext cx="4572001" cy="1140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8" name="Google Shape;158;p23"/>
          <p:cNvSpPr txBox="1"/>
          <p:nvPr/>
        </p:nvSpPr>
        <p:spPr>
          <a:xfrm>
            <a:off x="3171963" y="983800"/>
            <a:ext cx="1306200" cy="114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“Redéfinition” des horloges pour un meilleur fonctionnement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33698" y="4042375"/>
            <a:ext cx="2000250" cy="619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552224" y="4815625"/>
            <a:ext cx="621300" cy="393600"/>
          </a:xfrm>
          <a:prstGeom prst="rect">
            <a:avLst/>
          </a:prstGeom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r>
              <a:rPr b="1" lang="fr">
                <a:solidFill>
                  <a:srgbClr val="000000"/>
                </a:solidFill>
              </a:rPr>
              <a:t>/18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161" name="Google Shape;161;p23"/>
          <p:cNvCxnSpPr>
            <a:stCxn id="158" idx="0"/>
            <a:endCxn id="156" idx="1"/>
          </p:cNvCxnSpPr>
          <p:nvPr/>
        </p:nvCxnSpPr>
        <p:spPr>
          <a:xfrm flipH="1" rot="10800000">
            <a:off x="3825063" y="760300"/>
            <a:ext cx="747000" cy="22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>
            <a:stCxn id="158" idx="2"/>
            <a:endCxn id="157" idx="1"/>
          </p:cNvCxnSpPr>
          <p:nvPr/>
        </p:nvCxnSpPr>
        <p:spPr>
          <a:xfrm>
            <a:off x="3825063" y="2124400"/>
            <a:ext cx="747000" cy="18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55611" y="2508075"/>
            <a:ext cx="2499838" cy="1062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164" name="Google Shape;164;p23"/>
          <p:cNvCxnSpPr>
            <a:stCxn id="158" idx="2"/>
            <a:endCxn id="163" idx="0"/>
          </p:cNvCxnSpPr>
          <p:nvPr/>
        </p:nvCxnSpPr>
        <p:spPr>
          <a:xfrm flipH="1">
            <a:off x="3205563" y="2124400"/>
            <a:ext cx="619500" cy="383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rgbClr val="4472C4"/>
                </a:solidFill>
              </a:rPr>
              <a:t>3. Génération</a:t>
            </a:r>
            <a:endParaRPr sz="4800">
              <a:solidFill>
                <a:srgbClr val="4472C4"/>
              </a:solidFill>
            </a:endParaRPr>
          </a:p>
        </p:txBody>
      </p:sp>
      <p:sp>
        <p:nvSpPr>
          <p:cNvPr id="170" name="Google Shape;170;p2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CCSL → SCADE</a:t>
            </a:r>
            <a:br>
              <a:rPr lang="fr"/>
            </a:br>
            <a:r>
              <a:rPr lang="fr"/>
              <a:t>Eclipse Modeling Tools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1" name="Google Shape;171;p24"/>
          <p:cNvSpPr txBox="1"/>
          <p:nvPr>
            <p:ph idx="12" type="sldNum"/>
          </p:nvPr>
        </p:nvSpPr>
        <p:spPr>
          <a:xfrm>
            <a:off x="8552224" y="4815625"/>
            <a:ext cx="621300" cy="393600"/>
          </a:xfrm>
          <a:prstGeom prst="rect">
            <a:avLst/>
          </a:prstGeom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r>
              <a:rPr b="1" lang="fr">
                <a:solidFill>
                  <a:srgbClr val="000000"/>
                </a:solidFill>
              </a:rPr>
              <a:t>/18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309888" y="1321900"/>
            <a:ext cx="4045200" cy="1789200"/>
          </a:xfrm>
          <a:prstGeom prst="rect">
            <a:avLst/>
          </a:prstGeom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Approche Textuelle</a:t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413"/>
            <a:ext cx="8839199" cy="31336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8" name="Google Shape;178;p25"/>
          <p:cNvSpPr txBox="1"/>
          <p:nvPr/>
        </p:nvSpPr>
        <p:spPr>
          <a:xfrm>
            <a:off x="996600" y="3498625"/>
            <a:ext cx="26718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Codage en Java des opérateurs SCADE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300" y="770550"/>
            <a:ext cx="4330875" cy="174796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0" name="Google Shape;180;p25"/>
          <p:cNvSpPr txBox="1"/>
          <p:nvPr>
            <p:ph idx="12" type="sldNum"/>
          </p:nvPr>
        </p:nvSpPr>
        <p:spPr>
          <a:xfrm>
            <a:off x="8552224" y="4815625"/>
            <a:ext cx="621300" cy="393600"/>
          </a:xfrm>
          <a:prstGeom prst="rect">
            <a:avLst/>
          </a:prstGeom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r>
              <a:rPr b="1" lang="fr">
                <a:solidFill>
                  <a:srgbClr val="000000"/>
                </a:solidFill>
              </a:rPr>
              <a:t>/18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5300" y="2793575"/>
            <a:ext cx="4330875" cy="180196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258100" y="1572000"/>
            <a:ext cx="4045200" cy="1789200"/>
          </a:xfrm>
          <a:prstGeom prst="rect">
            <a:avLst/>
          </a:prstGeom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XML comme intermédiaire entre JAVA et SCADE</a:t>
            </a:r>
            <a:endParaRPr/>
          </a:p>
        </p:txBody>
      </p:sp>
      <p:sp>
        <p:nvSpPr>
          <p:cNvPr id="187" name="Google Shape;187;p26"/>
          <p:cNvSpPr/>
          <p:nvPr/>
        </p:nvSpPr>
        <p:spPr>
          <a:xfrm>
            <a:off x="4951075" y="4418225"/>
            <a:ext cx="681000" cy="14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6"/>
          <p:cNvSpPr txBox="1"/>
          <p:nvPr>
            <p:ph idx="12" type="sldNum"/>
          </p:nvPr>
        </p:nvSpPr>
        <p:spPr>
          <a:xfrm>
            <a:off x="8552224" y="4815625"/>
            <a:ext cx="621300" cy="393600"/>
          </a:xfrm>
          <a:prstGeom prst="rect">
            <a:avLst/>
          </a:prstGeom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r>
              <a:rPr b="1" lang="fr">
                <a:solidFill>
                  <a:srgbClr val="000000"/>
                </a:solidFill>
              </a:rPr>
              <a:t>/18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650" y="584575"/>
            <a:ext cx="4143375" cy="1266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</p:pic>
      <p:pic>
        <p:nvPicPr>
          <p:cNvPr id="190" name="Google Shape;19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6250" y="2605586"/>
            <a:ext cx="4212175" cy="166268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413"/>
            <a:ext cx="8839199" cy="31336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6" name="Google Shape;19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625" y="557600"/>
            <a:ext cx="3063150" cy="130184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</p:pic>
      <p:pic>
        <p:nvPicPr>
          <p:cNvPr id="197" name="Google Shape;19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625" y="2132825"/>
            <a:ext cx="3063150" cy="1256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</p:pic>
      <p:pic>
        <p:nvPicPr>
          <p:cNvPr id="198" name="Google Shape;19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8625" y="3662675"/>
            <a:ext cx="3063150" cy="128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</p:pic>
      <p:sp>
        <p:nvSpPr>
          <p:cNvPr id="199" name="Google Shape;199;p27"/>
          <p:cNvSpPr/>
          <p:nvPr/>
        </p:nvSpPr>
        <p:spPr>
          <a:xfrm>
            <a:off x="4951075" y="4418225"/>
            <a:ext cx="681000" cy="14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7"/>
          <p:cNvSpPr txBox="1"/>
          <p:nvPr>
            <p:ph idx="12" type="sldNum"/>
          </p:nvPr>
        </p:nvSpPr>
        <p:spPr>
          <a:xfrm>
            <a:off x="8552224" y="4815625"/>
            <a:ext cx="621300" cy="393600"/>
          </a:xfrm>
          <a:prstGeom prst="rect">
            <a:avLst/>
          </a:prstGeom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r>
              <a:rPr b="1" lang="fr">
                <a:solidFill>
                  <a:srgbClr val="000000"/>
                </a:solidFill>
              </a:rPr>
              <a:t>/18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84050" y="761829"/>
            <a:ext cx="3005350" cy="3619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idx="12" type="sldNum"/>
          </p:nvPr>
        </p:nvSpPr>
        <p:spPr>
          <a:xfrm>
            <a:off x="8552224" y="4815625"/>
            <a:ext cx="621300" cy="393600"/>
          </a:xfrm>
          <a:prstGeom prst="rect">
            <a:avLst/>
          </a:prstGeom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r>
              <a:rPr b="1" lang="fr">
                <a:solidFill>
                  <a:srgbClr val="000000"/>
                </a:solidFill>
              </a:rPr>
              <a:t>/18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207" name="Google Shape;207;p28" title="2021-06-16 15-43-54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Excel → CCSL → JAVA → XML → SCADE : </a:t>
            </a:r>
            <a:r>
              <a:rPr b="1" lang="fr">
                <a:solidFill>
                  <a:srgbClr val="00FF00"/>
                </a:solidFill>
              </a:rPr>
              <a:t>✓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13" name="Google Shape;213;p29"/>
          <p:cNvSpPr txBox="1"/>
          <p:nvPr>
            <p:ph type="title"/>
          </p:nvPr>
        </p:nvSpPr>
        <p:spPr>
          <a:xfrm>
            <a:off x="430800" y="43900"/>
            <a:ext cx="8282400" cy="1516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Gestion de Projet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4" name="Google Shape;214;p29"/>
          <p:cNvSpPr txBox="1"/>
          <p:nvPr>
            <p:ph type="title"/>
          </p:nvPr>
        </p:nvSpPr>
        <p:spPr>
          <a:xfrm>
            <a:off x="430800" y="3627000"/>
            <a:ext cx="8282400" cy="1516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Perspectives et réflexions personnelles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6234" y="0"/>
            <a:ext cx="1727766" cy="156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560400" cy="15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9"/>
          <p:cNvSpPr txBox="1"/>
          <p:nvPr>
            <p:ph idx="12" type="sldNum"/>
          </p:nvPr>
        </p:nvSpPr>
        <p:spPr>
          <a:xfrm>
            <a:off x="8552224" y="4815625"/>
            <a:ext cx="621300" cy="393600"/>
          </a:xfrm>
          <a:prstGeom prst="rect">
            <a:avLst/>
          </a:prstGeom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r>
              <a:rPr b="1" lang="fr">
                <a:solidFill>
                  <a:srgbClr val="000000"/>
                </a:solidFill>
              </a:rPr>
              <a:t>/18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" y="0"/>
            <a:ext cx="913988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0"/>
          <p:cNvSpPr txBox="1"/>
          <p:nvPr>
            <p:ph type="title"/>
          </p:nvPr>
        </p:nvSpPr>
        <p:spPr>
          <a:xfrm>
            <a:off x="2278575" y="2975100"/>
            <a:ext cx="1081500" cy="56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040">
                <a:solidFill>
                  <a:srgbClr val="FF0000"/>
                </a:solidFill>
              </a:rPr>
              <a:t>Java</a:t>
            </a:r>
            <a:endParaRPr sz="2040">
              <a:solidFill>
                <a:srgbClr val="FF0000"/>
              </a:solidFill>
            </a:endParaRPr>
          </a:p>
        </p:txBody>
      </p:sp>
      <p:sp>
        <p:nvSpPr>
          <p:cNvPr id="224" name="Google Shape;224;p30"/>
          <p:cNvSpPr txBox="1"/>
          <p:nvPr>
            <p:ph type="title"/>
          </p:nvPr>
        </p:nvSpPr>
        <p:spPr>
          <a:xfrm>
            <a:off x="4288550" y="1813175"/>
            <a:ext cx="640200" cy="48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48529"/>
              <a:buNone/>
            </a:pPr>
            <a:r>
              <a:rPr lang="fr" sz="2040">
                <a:solidFill>
                  <a:srgbClr val="FF0000"/>
                </a:solidFill>
              </a:rPr>
              <a:t>CCSL</a:t>
            </a:r>
            <a:endParaRPr sz="2040">
              <a:solidFill>
                <a:srgbClr val="FF0000"/>
              </a:solidFill>
            </a:endParaRPr>
          </a:p>
        </p:txBody>
      </p:sp>
      <p:sp>
        <p:nvSpPr>
          <p:cNvPr id="225" name="Google Shape;225;p30"/>
          <p:cNvSpPr txBox="1"/>
          <p:nvPr>
            <p:ph type="title"/>
          </p:nvPr>
        </p:nvSpPr>
        <p:spPr>
          <a:xfrm>
            <a:off x="5773075" y="1813175"/>
            <a:ext cx="754500" cy="48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48529"/>
              <a:buNone/>
            </a:pPr>
            <a:r>
              <a:rPr lang="fr" sz="2040">
                <a:solidFill>
                  <a:srgbClr val="FF0000"/>
                </a:solidFill>
              </a:rPr>
              <a:t>SCADE</a:t>
            </a:r>
            <a:endParaRPr sz="2040">
              <a:solidFill>
                <a:srgbClr val="FF0000"/>
              </a:solidFill>
            </a:endParaRPr>
          </a:p>
        </p:txBody>
      </p:sp>
      <p:sp>
        <p:nvSpPr>
          <p:cNvPr id="226" name="Google Shape;226;p30"/>
          <p:cNvSpPr txBox="1"/>
          <p:nvPr>
            <p:ph type="title"/>
          </p:nvPr>
        </p:nvSpPr>
        <p:spPr>
          <a:xfrm>
            <a:off x="4347750" y="3115600"/>
            <a:ext cx="640200" cy="48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48529"/>
              <a:buNone/>
            </a:pPr>
            <a:r>
              <a:rPr lang="fr" sz="2040">
                <a:solidFill>
                  <a:srgbClr val="FF0000"/>
                </a:solidFill>
              </a:rPr>
              <a:t>XML</a:t>
            </a:r>
            <a:endParaRPr sz="2040">
              <a:solidFill>
                <a:srgbClr val="FF0000"/>
              </a:solidFill>
            </a:endParaRPr>
          </a:p>
        </p:txBody>
      </p:sp>
      <p:sp>
        <p:nvSpPr>
          <p:cNvPr id="227" name="Google Shape;227;p30"/>
          <p:cNvSpPr txBox="1"/>
          <p:nvPr>
            <p:ph idx="4294967295" type="ctrTitle"/>
          </p:nvPr>
        </p:nvSpPr>
        <p:spPr>
          <a:xfrm>
            <a:off x="1710000" y="0"/>
            <a:ext cx="5724000" cy="599400"/>
          </a:xfrm>
          <a:prstGeom prst="rect">
            <a:avLst/>
          </a:prstGeom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chemeClr val="lt1"/>
                </a:solidFill>
              </a:rPr>
              <a:t>Merci de votre attention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28" name="Google Shape;228;p30"/>
          <p:cNvSpPr txBox="1"/>
          <p:nvPr>
            <p:ph type="title"/>
          </p:nvPr>
        </p:nvSpPr>
        <p:spPr>
          <a:xfrm>
            <a:off x="207725" y="2232000"/>
            <a:ext cx="754500" cy="48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fr" sz="1436"/>
              <a:t>LAUBRY Vincent</a:t>
            </a:r>
            <a:endParaRPr sz="1136"/>
          </a:p>
        </p:txBody>
      </p:sp>
      <p:sp>
        <p:nvSpPr>
          <p:cNvPr id="229" name="Google Shape;229;p30"/>
          <p:cNvSpPr txBox="1"/>
          <p:nvPr>
            <p:ph type="title"/>
          </p:nvPr>
        </p:nvSpPr>
        <p:spPr>
          <a:xfrm>
            <a:off x="8190075" y="2169775"/>
            <a:ext cx="754500" cy="48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fr" sz="1436"/>
              <a:t>MARINO</a:t>
            </a:r>
            <a:br>
              <a:rPr lang="fr" sz="1436"/>
            </a:br>
            <a:r>
              <a:rPr lang="fr" sz="1436"/>
              <a:t>Samuele</a:t>
            </a:r>
            <a:endParaRPr sz="1436"/>
          </a:p>
        </p:txBody>
      </p:sp>
      <p:sp>
        <p:nvSpPr>
          <p:cNvPr id="230" name="Google Shape;230;p30"/>
          <p:cNvSpPr txBox="1"/>
          <p:nvPr>
            <p:ph type="title"/>
          </p:nvPr>
        </p:nvSpPr>
        <p:spPr>
          <a:xfrm>
            <a:off x="2007675" y="741450"/>
            <a:ext cx="1490100" cy="48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fr" sz="1436"/>
              <a:t>MALLET Frédéric</a:t>
            </a:r>
            <a:endParaRPr sz="1136"/>
          </a:p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5557000" y="741450"/>
            <a:ext cx="1490100" cy="48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fr" sz="1436"/>
              <a:t>BOUALI Amar</a:t>
            </a:r>
            <a:endParaRPr sz="1136"/>
          </a:p>
        </p:txBody>
      </p:sp>
      <p:sp>
        <p:nvSpPr>
          <p:cNvPr id="232" name="Google Shape;232;p30"/>
          <p:cNvSpPr txBox="1"/>
          <p:nvPr>
            <p:ph idx="12" type="sldNum"/>
          </p:nvPr>
        </p:nvSpPr>
        <p:spPr>
          <a:xfrm>
            <a:off x="8552224" y="4815625"/>
            <a:ext cx="621300" cy="393600"/>
          </a:xfrm>
          <a:prstGeom prst="rect">
            <a:avLst/>
          </a:prstGeom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r>
              <a:rPr b="1" lang="fr">
                <a:solidFill>
                  <a:srgbClr val="000000"/>
                </a:solidFill>
              </a:rPr>
              <a:t>/18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0" y="4513500"/>
            <a:ext cx="2627400" cy="630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0000"/>
                </a:solidFill>
              </a:rPr>
              <a:t>PSPC (ADAVEC)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0" y="0"/>
            <a:ext cx="2627400" cy="630000"/>
          </a:xfrm>
          <a:prstGeom prst="rect">
            <a:avLst/>
          </a:prstGeom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</a:rPr>
              <a:t>SCÉNARIOS SAFETY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6516600" y="0"/>
            <a:ext cx="2627400" cy="630000"/>
          </a:xfrm>
          <a:prstGeom prst="rect">
            <a:avLst/>
          </a:prstGeom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</a:rPr>
              <a:t>LANGAGE CCSL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6516600" y="4513500"/>
            <a:ext cx="2627400" cy="630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0000"/>
                </a:solidFill>
              </a:rPr>
              <a:t>MONITEUR SCADE</a:t>
            </a:r>
            <a:endParaRPr sz="2400">
              <a:solidFill>
                <a:srgbClr val="000000"/>
              </a:solidFill>
            </a:endParaRPr>
          </a:p>
        </p:txBody>
      </p:sp>
      <p:cxnSp>
        <p:nvCxnSpPr>
          <p:cNvPr id="74" name="Google Shape;74;p14"/>
          <p:cNvCxnSpPr>
            <a:stCxn id="71" idx="3"/>
            <a:endCxn id="72" idx="1"/>
          </p:cNvCxnSpPr>
          <p:nvPr/>
        </p:nvCxnSpPr>
        <p:spPr>
          <a:xfrm>
            <a:off x="2627400" y="315000"/>
            <a:ext cx="3889200" cy="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75" name="Google Shape;75;p14"/>
          <p:cNvCxnSpPr>
            <a:stCxn id="72" idx="2"/>
            <a:endCxn id="73" idx="0"/>
          </p:cNvCxnSpPr>
          <p:nvPr/>
        </p:nvCxnSpPr>
        <p:spPr>
          <a:xfrm>
            <a:off x="7830300" y="630000"/>
            <a:ext cx="0" cy="38835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825" y="3339725"/>
            <a:ext cx="4622351" cy="1035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77" name="Google Shape;77;p14"/>
          <p:cNvCxnSpPr>
            <a:stCxn id="70" idx="0"/>
            <a:endCxn id="71" idx="2"/>
          </p:cNvCxnSpPr>
          <p:nvPr/>
        </p:nvCxnSpPr>
        <p:spPr>
          <a:xfrm rot="10800000">
            <a:off x="1313700" y="630000"/>
            <a:ext cx="0" cy="38835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78" name="Google Shape;78;p14"/>
          <p:cNvSpPr txBox="1"/>
          <p:nvPr/>
        </p:nvSpPr>
        <p:spPr>
          <a:xfrm>
            <a:off x="2487000" y="1364613"/>
            <a:ext cx="4170000" cy="925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>
                <a:solidFill>
                  <a:srgbClr val="4472C4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sz="6000">
              <a:solidFill>
                <a:srgbClr val="4472C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552224" y="4815625"/>
            <a:ext cx="621300" cy="393600"/>
          </a:xfrm>
          <a:prstGeom prst="rect">
            <a:avLst/>
          </a:prstGeom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r>
              <a:rPr b="1" lang="fr">
                <a:solidFill>
                  <a:srgbClr val="000000"/>
                </a:solidFill>
              </a:rPr>
              <a:t>/18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ctrTitle"/>
          </p:nvPr>
        </p:nvSpPr>
        <p:spPr>
          <a:xfrm>
            <a:off x="430800" y="740500"/>
            <a:ext cx="8282400" cy="2109000"/>
          </a:xfrm>
          <a:prstGeom prst="rect">
            <a:avLst/>
          </a:prstGeom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472C4"/>
                </a:solidFill>
              </a:rPr>
              <a:t>Où en est le projet ADAVEC ?</a:t>
            </a:r>
            <a:endParaRPr>
              <a:solidFill>
                <a:srgbClr val="4472C4"/>
              </a:solidFill>
            </a:endParaRPr>
          </a:p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126300" y="3780050"/>
            <a:ext cx="8891400" cy="582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Librairie SCADE / Librairie Eclipse / Scénarios Excel</a:t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52224" y="4815625"/>
            <a:ext cx="621300" cy="393600"/>
          </a:xfrm>
          <a:prstGeom prst="rect">
            <a:avLst/>
          </a:prstGeom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r>
              <a:rPr b="1" lang="fr">
                <a:solidFill>
                  <a:srgbClr val="000000"/>
                </a:solidFill>
              </a:rPr>
              <a:t>/18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472C4"/>
                </a:solidFill>
              </a:rPr>
              <a:t>Notre travail</a:t>
            </a:r>
            <a:br>
              <a:rPr lang="fr">
                <a:solidFill>
                  <a:srgbClr val="4472C4"/>
                </a:solidFill>
              </a:rPr>
            </a:br>
            <a:r>
              <a:rPr lang="fr" sz="3600">
                <a:solidFill>
                  <a:srgbClr val="4472C4"/>
                </a:solidFill>
              </a:rPr>
              <a:t>Transformation, Adaptation, Génération</a:t>
            </a:r>
            <a:endParaRPr>
              <a:solidFill>
                <a:srgbClr val="4472C4"/>
              </a:solidFill>
            </a:endParaRPr>
          </a:p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430800" y="3731650"/>
            <a:ext cx="8282400" cy="582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EXCEL → CCSL → JAVA → XML → SCADE</a:t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52224" y="4815625"/>
            <a:ext cx="621300" cy="393600"/>
          </a:xfrm>
          <a:prstGeom prst="rect">
            <a:avLst/>
          </a:prstGeom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r>
              <a:rPr b="1" lang="fr">
                <a:solidFill>
                  <a:srgbClr val="000000"/>
                </a:solidFill>
              </a:rPr>
              <a:t>/18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33400" lvl="0" marL="457200" rtl="0" algn="ctr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800"/>
              <a:buAutoNum type="arabicPeriod"/>
            </a:pPr>
            <a:r>
              <a:rPr lang="fr" sz="4800">
                <a:solidFill>
                  <a:srgbClr val="4472C4"/>
                </a:solidFill>
              </a:rPr>
              <a:t>Transformation</a:t>
            </a:r>
            <a:endParaRPr sz="4800">
              <a:solidFill>
                <a:srgbClr val="4472C4"/>
              </a:solidFill>
            </a:endParaRPr>
          </a:p>
        </p:txBody>
      </p:sp>
      <p:sp>
        <p:nvSpPr>
          <p:cNvPr id="100" name="Google Shape;100;p17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Analyse de 31 scénarios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Implémentation en CCSL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Supposition, Simplification et Factorisation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552224" y="4815625"/>
            <a:ext cx="621300" cy="393600"/>
          </a:xfrm>
          <a:prstGeom prst="rect">
            <a:avLst/>
          </a:prstGeom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r>
              <a:rPr b="1" lang="fr">
                <a:solidFill>
                  <a:srgbClr val="000000"/>
                </a:solidFill>
              </a:rPr>
              <a:t>/18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213" y="18500"/>
            <a:ext cx="6883574" cy="51065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552224" y="4815625"/>
            <a:ext cx="621300" cy="393600"/>
          </a:xfrm>
          <a:prstGeom prst="rect">
            <a:avLst/>
          </a:prstGeom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r>
              <a:rPr b="1" lang="fr">
                <a:solidFill>
                  <a:srgbClr val="000000"/>
                </a:solidFill>
              </a:rPr>
              <a:t>/18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43904"/>
            <a:ext cx="8839201" cy="159378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839204" cy="28591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</p:pic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552224" y="4815625"/>
            <a:ext cx="621300" cy="393600"/>
          </a:xfrm>
          <a:prstGeom prst="rect">
            <a:avLst/>
          </a:prstGeom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r>
              <a:rPr b="1" lang="fr">
                <a:solidFill>
                  <a:srgbClr val="000000"/>
                </a:solidFill>
              </a:rPr>
              <a:t>/18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813"/>
            <a:ext cx="8839199" cy="31336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20300"/>
            <a:ext cx="4553153" cy="41405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</p:pic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552224" y="4815625"/>
            <a:ext cx="621300" cy="393600"/>
          </a:xfrm>
          <a:prstGeom prst="rect">
            <a:avLst/>
          </a:prstGeom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chemeClr val="lt1"/>
                </a:solidFill>
              </a:rPr>
              <a:t>‹#›</a:t>
            </a:fld>
            <a:r>
              <a:rPr b="1" lang="fr">
                <a:solidFill>
                  <a:schemeClr val="lt1"/>
                </a:solidFill>
              </a:rPr>
              <a:t>/18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8908" y="2637177"/>
            <a:ext cx="4064367" cy="1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2649" y="579325"/>
            <a:ext cx="3236882" cy="1917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</p:pic>
      <p:pic>
        <p:nvPicPr>
          <p:cNvPr id="124" name="Google Shape;12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69125" y="3121725"/>
            <a:ext cx="4023925" cy="1639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13029"/>
            <a:ext cx="8839201" cy="159378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</p:pic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1000" y="3326700"/>
            <a:ext cx="6042000" cy="1772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1" name="Google Shape;131;p21"/>
          <p:cNvSpPr txBox="1"/>
          <p:nvPr/>
        </p:nvSpPr>
        <p:spPr>
          <a:xfrm>
            <a:off x="2410650" y="2458325"/>
            <a:ext cx="4322700" cy="415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Supposition : non-souhaitable dans les systèmes critiques !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32" name="Google Shape;132;p21"/>
          <p:cNvCxnSpPr/>
          <p:nvPr/>
        </p:nvCxnSpPr>
        <p:spPr>
          <a:xfrm>
            <a:off x="1095300" y="4603250"/>
            <a:ext cx="703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3" name="Google Shape;133;p21"/>
          <p:cNvCxnSpPr/>
          <p:nvPr/>
        </p:nvCxnSpPr>
        <p:spPr>
          <a:xfrm>
            <a:off x="1095300" y="4696450"/>
            <a:ext cx="703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4" name="Google Shape;134;p21"/>
          <p:cNvSpPr/>
          <p:nvPr/>
        </p:nvSpPr>
        <p:spPr>
          <a:xfrm>
            <a:off x="3870575" y="4536650"/>
            <a:ext cx="421800" cy="12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4526225" y="4633150"/>
            <a:ext cx="1024200" cy="12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451350" y="4459350"/>
            <a:ext cx="7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Inutile?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37" name="Google Shape;137;p21"/>
          <p:cNvCxnSpPr>
            <a:stCxn id="138" idx="3"/>
          </p:cNvCxnSpPr>
          <p:nvPr/>
        </p:nvCxnSpPr>
        <p:spPr>
          <a:xfrm>
            <a:off x="1154550" y="3614775"/>
            <a:ext cx="651300" cy="226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8" name="Google Shape;138;p21"/>
          <p:cNvSpPr txBox="1"/>
          <p:nvPr/>
        </p:nvSpPr>
        <p:spPr>
          <a:xfrm>
            <a:off x="414450" y="3437775"/>
            <a:ext cx="74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OU </a:t>
            </a:r>
            <a:r>
              <a:rPr lang="fr" sz="1100">
                <a:latin typeface="Oswald"/>
                <a:ea typeface="Oswald"/>
                <a:cs typeface="Oswald"/>
                <a:sym typeface="Oswald"/>
              </a:rPr>
              <a:t>ou</a:t>
            </a:r>
            <a:r>
              <a:rPr lang="fr" sz="11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 ET </a:t>
            </a:r>
            <a:r>
              <a:rPr lang="fr" sz="1100">
                <a:latin typeface="Oswald"/>
                <a:ea typeface="Oswald"/>
                <a:cs typeface="Oswald"/>
                <a:sym typeface="Oswald"/>
              </a:rPr>
              <a:t>?</a:t>
            </a:r>
            <a:endParaRPr sz="11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39" name="Google Shape;139;p21"/>
          <p:cNvCxnSpPr>
            <a:stCxn id="140" idx="3"/>
          </p:cNvCxnSpPr>
          <p:nvPr/>
        </p:nvCxnSpPr>
        <p:spPr>
          <a:xfrm>
            <a:off x="1154700" y="3960750"/>
            <a:ext cx="643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0" name="Google Shape;140;p21"/>
          <p:cNvSpPr txBox="1"/>
          <p:nvPr/>
        </p:nvSpPr>
        <p:spPr>
          <a:xfrm>
            <a:off x="0" y="3791400"/>
            <a:ext cx="11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Stop en campagne ?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8552224" y="4815625"/>
            <a:ext cx="621300" cy="393600"/>
          </a:xfrm>
          <a:prstGeom prst="rect">
            <a:avLst/>
          </a:prstGeom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r>
              <a:rPr b="1" lang="fr">
                <a:solidFill>
                  <a:srgbClr val="000000"/>
                </a:solidFill>
              </a:rPr>
              <a:t>/18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uteur contemporain2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