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71" r:id="rId8"/>
    <p:sldId id="266" r:id="rId9"/>
    <p:sldId id="258" r:id="rId10"/>
    <p:sldId id="260" r:id="rId11"/>
    <p:sldId id="261" r:id="rId12"/>
    <p:sldId id="262" r:id="rId13"/>
    <p:sldId id="265" r:id="rId14"/>
    <p:sldId id="263" r:id="rId15"/>
    <p:sldId id="264" r:id="rId1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21D"/>
    <a:srgbClr val="2A2C2E"/>
    <a:srgbClr val="18191A"/>
    <a:srgbClr val="2C2F31"/>
    <a:srgbClr val="14171A"/>
    <a:srgbClr val="21262B"/>
    <a:srgbClr val="191D21"/>
    <a:srgbClr val="343B42"/>
    <a:srgbClr val="23282D"/>
    <a:srgbClr val="2C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DD4D9-0217-43E5-81FB-5099D9D44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F268589-5FD0-4012-8A77-D0C7F3A2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BB2CF1-20C2-4F02-86FB-2216A7B5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5/15/2022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F8AE62-0322-4190-A619-FD096B23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9B45C4-6E85-4BBF-94CD-FCE7840A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2683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F85BCD-13C9-40DA-A655-BB3A190B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2BC94F7-92D3-4AD0-8B91-A8F9AE06F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6A3441-8785-4F50-93DC-82BA74C4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5/15/2022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DD23FD-74A8-4A71-9293-60C4F33C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CE9D00-03DD-4F7B-A163-D375A1B5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26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4B050B9-86BD-4606-AB96-63BD96993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DD838C-99E0-464C-A695-6673CB11E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4E3B1C-94FF-4206-A4B2-A57EF143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5/15/2022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4C7755-91FD-4C41-9663-68EC864F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091D24-068B-4336-8E10-85B72720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4728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E6463D-D8A4-4E0E-BE9B-F22DD13D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8288D3-81CD-42E5-B42C-B0950C70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1D272E-52F0-4F60-8619-1189A88A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5/15/2022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CF826A-2B12-4B98-882C-D9CB1476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2EA741-BB3C-4B3D-8D64-37748F43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3961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8BBEB7-E024-46EC-8C7C-B2218174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0548CA-E9B9-4453-BA52-8372AF9D1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CD132E-F1F9-40D2-9460-181766F5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5/15/2022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D77056-3883-458B-9C7B-1A8CD464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2C11FF-1330-4E47-97D7-55C51297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0772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282904-0615-4C70-8598-74CFE1AC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2C0AF1-FF16-4FC9-904B-BCB08E1D6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7C251F7-1C82-4831-8531-8D0B8CDB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C782578-FD00-4D75-828C-2AE9B0E5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5/15/2022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2D43E3-10F6-4700-90FA-1FE48D88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D6DFD5-E56C-4F94-A58C-F0945685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9619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09AA0-4D1F-474A-9C19-86DC013E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F3219F-C727-479B-83DB-4EA165C4B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B5F9D7F-B3B3-4CF6-A6DC-883CCDE8C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EFCBEDD-C372-44B4-950C-9AF99D41D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28E9443-B0A9-43E2-BC52-67A8859C0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95295C-7C88-4206-B789-05400A8A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5/15/2022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458CA07-8E37-4680-8538-F08E1A7E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8D88FB0-F82A-483E-8A96-E177B4AC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500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E04D96-9C6C-4A77-97B2-0AB7E2B3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26C7D91-6C38-4AC9-A67E-C3AD9110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5/15/2022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45B167-0F0F-4382-BEE6-A7ED561D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9FF2E05-0562-4244-98B9-F98A4287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9350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6BD84BA-4BD5-4E66-BF75-31DAC4E7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5/15/2022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41FB38D-492F-4F19-8863-473D5D24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06EBE9-5316-4E87-AC74-19DFF1BF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838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F77C52-6772-433C-8A95-6158AFD1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32DC69-8AD2-43B2-AB6A-83C7172D8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3FBC631-F135-4397-BB52-65DCF1CA8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D43D24-4F23-4E8F-9920-DA91C53A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5/15/2022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D1933B6-4DE7-425D-93CF-144271AE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163CA70-86CE-40FE-AB5C-FBD1124E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7397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35B7BE-6B80-4BF0-8B59-CBD331B5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89F51FB-1A4D-4D1C-B8A0-97EA4F466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5613B1A-03B4-49D4-A480-0D881501C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80E8C46-7DE3-4462-ABA1-0F6AF3ED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9C74-E5B0-4DD2-AEF0-C5B735643AE6}" type="datetimeFigureOut">
              <a:rPr lang="x-none" smtClean="0"/>
              <a:t>5/15/2022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0EAE55-51BA-4970-9FD2-84052023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4950360-CD3A-46CA-BB24-3843F296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3961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3B6B282-DDAB-49F4-A469-9DE4065B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EEAD3F-03DC-46E9-AE2E-85570A49A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C4198D-6649-4F99-B88D-9639E7DF1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F9C74-E5B0-4DD2-AEF0-C5B735643AE6}" type="datetimeFigureOut">
              <a:rPr lang="x-none" smtClean="0"/>
              <a:t>5/15/2022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8A2839-A863-4C75-9328-C35763765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8220B8-72C7-4F54-BF1E-7329D227A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07A8F-509C-4978-8A60-115FAC492D7F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6579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37E622-18FB-4DF4-BB44-135388FA1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303" y="2801505"/>
            <a:ext cx="9144000" cy="3213464"/>
          </a:xfrm>
        </p:spPr>
        <p:txBody>
          <a:bodyPr>
            <a:normAutofit fontScale="90000"/>
          </a:bodyPr>
          <a:lstStyle/>
          <a:p>
            <a:pPr algn="r"/>
            <a:r>
              <a:rPr lang="en-GB" b="1" dirty="0">
                <a:solidFill>
                  <a:schemeClr val="bg1"/>
                </a:solidFill>
                <a:latin typeface="Montserrat" panose="00000500000000000000" pitchFamily="2" charset="0"/>
              </a:rPr>
              <a:t>Simulation of Kelvin-Helmholtz instabilities using generalized lattice-Boltzmann methods</a:t>
            </a:r>
            <a:endParaRPr lang="x-none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D6BD5BD-0426-48E3-9BD4-35299655E531}"/>
              </a:ext>
            </a:extLst>
          </p:cNvPr>
          <p:cNvSpPr txBox="1"/>
          <p:nvPr/>
        </p:nvSpPr>
        <p:spPr>
          <a:xfrm>
            <a:off x="9832339" y="65676"/>
            <a:ext cx="235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Montserrat" panose="00000500000000000000" pitchFamily="2" charset="0"/>
              </a:rPr>
              <a:t>19 May 2022</a:t>
            </a:r>
            <a:endParaRPr lang="x-none" sz="28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FA0123F-39E2-4412-BFC4-1D87223B3FCB}"/>
              </a:ext>
            </a:extLst>
          </p:cNvPr>
          <p:cNvSpPr txBox="1"/>
          <p:nvPr/>
        </p:nvSpPr>
        <p:spPr>
          <a:xfrm>
            <a:off x="88900" y="65676"/>
            <a:ext cx="81330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Montserrat" panose="00000500000000000000" pitchFamily="2" charset="0"/>
              </a:rPr>
              <a:t>Thomas </a:t>
            </a:r>
            <a:r>
              <a:rPr lang="en-GB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Rothe</a:t>
            </a:r>
            <a:r>
              <a:rPr lang="en-GB" sz="2800" dirty="0">
                <a:solidFill>
                  <a:schemeClr val="bg1"/>
                </a:solidFill>
                <a:latin typeface="Montserrat" panose="00000500000000000000" pitchFamily="2" charset="0"/>
              </a:rPr>
              <a:t> / Vincent </a:t>
            </a:r>
            <a:r>
              <a:rPr lang="en-GB" sz="28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Krabbenborg</a:t>
            </a:r>
            <a:endParaRPr lang="x-none" sz="28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6E15F87-3F85-4BC5-8A23-D465632F3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"/>
          <a:stretch/>
        </p:blipFill>
        <p:spPr>
          <a:xfrm>
            <a:off x="27576" y="1156434"/>
            <a:ext cx="12164424" cy="12933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DD5F139-9B5B-4960-B8DA-C786145B219B}"/>
              </a:ext>
            </a:extLst>
          </p:cNvPr>
          <p:cNvSpPr txBox="1"/>
          <p:nvPr/>
        </p:nvSpPr>
        <p:spPr>
          <a:xfrm>
            <a:off x="6827882" y="6105100"/>
            <a:ext cx="50114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Montserrat" panose="00000500000000000000" pitchFamily="2" charset="0"/>
              </a:rPr>
              <a:t>Computational Physics  ‘22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289262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2">
            <a:extLst>
              <a:ext uri="{FF2B5EF4-FFF2-40B4-BE49-F238E27FC236}">
                <a16:creationId xmlns:a16="http://schemas.microsoft.com/office/drawing/2014/main" xmlns="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40B383B-A8E3-4968-820E-3A53DB7BA425}"/>
              </a:ext>
            </a:extLst>
          </p:cNvPr>
          <p:cNvSpPr txBox="1"/>
          <p:nvPr/>
        </p:nvSpPr>
        <p:spPr>
          <a:xfrm>
            <a:off x="11621769" y="6311900"/>
            <a:ext cx="43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4</a:t>
            </a:r>
            <a:endParaRPr lang="x-non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CDFA706-9F39-4DAC-B205-3B6EBDD1EC4F}"/>
              </a:ext>
            </a:extLst>
          </p:cNvPr>
          <p:cNvSpPr txBox="1"/>
          <p:nvPr/>
        </p:nvSpPr>
        <p:spPr>
          <a:xfrm>
            <a:off x="0" y="6354117"/>
            <a:ext cx="690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Theory: Lattice-Boltzmann Equation (LBE)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3713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2">
            <a:extLst>
              <a:ext uri="{FF2B5EF4-FFF2-40B4-BE49-F238E27FC236}">
                <a16:creationId xmlns:a16="http://schemas.microsoft.com/office/drawing/2014/main" xmlns="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40B383B-A8E3-4968-820E-3A53DB7BA425}"/>
              </a:ext>
            </a:extLst>
          </p:cNvPr>
          <p:cNvSpPr txBox="1"/>
          <p:nvPr/>
        </p:nvSpPr>
        <p:spPr>
          <a:xfrm>
            <a:off x="11621769" y="6311900"/>
            <a:ext cx="43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4</a:t>
            </a:r>
            <a:endParaRPr lang="x-non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CDFA706-9F39-4DAC-B205-3B6EBDD1EC4F}"/>
              </a:ext>
            </a:extLst>
          </p:cNvPr>
          <p:cNvSpPr txBox="1"/>
          <p:nvPr/>
        </p:nvSpPr>
        <p:spPr>
          <a:xfrm>
            <a:off x="0" y="6354117"/>
            <a:ext cx="7531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Theory: Moment space and the LBE -&gt; GLBE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229919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2">
            <a:extLst>
              <a:ext uri="{FF2B5EF4-FFF2-40B4-BE49-F238E27FC236}">
                <a16:creationId xmlns:a16="http://schemas.microsoft.com/office/drawing/2014/main" xmlns="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40B383B-A8E3-4968-820E-3A53DB7BA425}"/>
              </a:ext>
            </a:extLst>
          </p:cNvPr>
          <p:cNvSpPr txBox="1"/>
          <p:nvPr/>
        </p:nvSpPr>
        <p:spPr>
          <a:xfrm>
            <a:off x="11621769" y="6311900"/>
            <a:ext cx="43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?</a:t>
            </a:r>
            <a:endParaRPr lang="x-non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CDFA706-9F39-4DAC-B205-3B6EBDD1EC4F}"/>
              </a:ext>
            </a:extLst>
          </p:cNvPr>
          <p:cNvSpPr txBox="1"/>
          <p:nvPr/>
        </p:nvSpPr>
        <p:spPr>
          <a:xfrm>
            <a:off x="0" y="635411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Results: Validating dynamics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6740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2">
            <a:extLst>
              <a:ext uri="{FF2B5EF4-FFF2-40B4-BE49-F238E27FC236}">
                <a16:creationId xmlns:a16="http://schemas.microsoft.com/office/drawing/2014/main" xmlns="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40B383B-A8E3-4968-820E-3A53DB7BA425}"/>
              </a:ext>
            </a:extLst>
          </p:cNvPr>
          <p:cNvSpPr txBox="1"/>
          <p:nvPr/>
        </p:nvSpPr>
        <p:spPr>
          <a:xfrm>
            <a:off x="11621769" y="6311900"/>
            <a:ext cx="43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?</a:t>
            </a:r>
            <a:endParaRPr lang="x-non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CDFA706-9F39-4DAC-B205-3B6EBDD1EC4F}"/>
              </a:ext>
            </a:extLst>
          </p:cNvPr>
          <p:cNvSpPr txBox="1"/>
          <p:nvPr/>
        </p:nvSpPr>
        <p:spPr>
          <a:xfrm>
            <a:off x="0" y="635411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Conclusion / Summary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191836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2">
            <a:extLst>
              <a:ext uri="{FF2B5EF4-FFF2-40B4-BE49-F238E27FC236}">
                <a16:creationId xmlns:a16="http://schemas.microsoft.com/office/drawing/2014/main" xmlns="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5852160"/>
            <a:ext cx="12192000" cy="100583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AB2D229F-C817-47CA-AD1A-7BF83C0C7A4E}"/>
              </a:ext>
            </a:extLst>
          </p:cNvPr>
          <p:cNvSpPr txBox="1">
            <a:spLocks/>
          </p:cNvSpPr>
          <p:nvPr/>
        </p:nvSpPr>
        <p:spPr>
          <a:xfrm>
            <a:off x="735873" y="1336601"/>
            <a:ext cx="10981509" cy="1373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Simulation of Kelvin-Helmholtz instabilities using generalized lattice-Boltzmann methods</a:t>
            </a:r>
            <a:endParaRPr lang="x-none" sz="36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CEB48B2-8AFE-49DD-A4FB-D01912ACBF6F}"/>
              </a:ext>
            </a:extLst>
          </p:cNvPr>
          <p:cNvSpPr txBox="1"/>
          <p:nvPr/>
        </p:nvSpPr>
        <p:spPr>
          <a:xfrm>
            <a:off x="130629" y="593248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Thomas </a:t>
            </a:r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Rothe</a:t>
            </a:r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Vincent </a:t>
            </a:r>
            <a:r>
              <a:rPr lang="en-GB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Krabbenborg</a:t>
            </a:r>
            <a:endParaRPr lang="x-non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0" name="Picture 9" descr="A silhouette of a person&#10;&#10;Description automatically generated with low confidence">
            <a:extLst>
              <a:ext uri="{FF2B5EF4-FFF2-40B4-BE49-F238E27FC236}">
                <a16:creationId xmlns:a16="http://schemas.microsoft.com/office/drawing/2014/main" xmlns="" id="{7A35C135-8847-4BA7-86A0-41CE19775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8" y="6080386"/>
            <a:ext cx="535186" cy="5351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E3252FD-544E-42DB-9821-B5729F204097}"/>
              </a:ext>
            </a:extLst>
          </p:cNvPr>
          <p:cNvSpPr txBox="1"/>
          <p:nvPr/>
        </p:nvSpPr>
        <p:spPr>
          <a:xfrm>
            <a:off x="4117872" y="3863399"/>
            <a:ext cx="290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[Take-home message]</a:t>
            </a:r>
            <a:endParaRPr lang="x-none" sz="2400" dirty="0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AEE0FDA7-3B77-45CC-A1B2-418C35CA67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"/>
          <a:stretch/>
        </p:blipFill>
        <p:spPr>
          <a:xfrm>
            <a:off x="0" y="-33682"/>
            <a:ext cx="12164424" cy="12933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BC77C6C-40B4-4980-9CB2-51E4080B6403}"/>
              </a:ext>
            </a:extLst>
          </p:cNvPr>
          <p:cNvSpPr txBox="1"/>
          <p:nvPr/>
        </p:nvSpPr>
        <p:spPr>
          <a:xfrm>
            <a:off x="6892444" y="61704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Montserrat" panose="00000500000000000000" pitchFamily="2" charset="0"/>
              </a:rPr>
              <a:t>github.com/</a:t>
            </a:r>
            <a:r>
              <a:rPr lang="en-GB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Vinnert</a:t>
            </a:r>
            <a:r>
              <a:rPr lang="en-GB" b="1" dirty="0">
                <a:solidFill>
                  <a:schemeClr val="bg1"/>
                </a:solidFill>
                <a:latin typeface="Montserrat" panose="00000500000000000000" pitchFamily="2" charset="0"/>
              </a:rPr>
              <a:t>/Computational-Physics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416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3CB9C4-2D96-4D32-AB51-F813E6B6D945}"/>
              </a:ext>
            </a:extLst>
          </p:cNvPr>
          <p:cNvSpPr txBox="1"/>
          <p:nvPr/>
        </p:nvSpPr>
        <p:spPr>
          <a:xfrm>
            <a:off x="243840" y="976088"/>
            <a:ext cx="118523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[ 1 ] Chapter 14 of J.M. </a:t>
            </a:r>
            <a:r>
              <a:rPr lang="en-GB" sz="2000" dirty="0" err="1">
                <a:solidFill>
                  <a:schemeClr val="bg1"/>
                </a:solidFill>
                <a:latin typeface="Montserrat" panose="00000500000000000000" pitchFamily="2" charset="0"/>
              </a:rPr>
              <a:t>Thijssen</a:t>
            </a: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 (2007), </a:t>
            </a:r>
            <a:r>
              <a:rPr lang="en-GB" sz="2000" i="1" dirty="0">
                <a:solidFill>
                  <a:schemeClr val="bg1"/>
                </a:solidFill>
                <a:latin typeface="Montserrat" panose="00000500000000000000" pitchFamily="2" charset="0"/>
              </a:rPr>
              <a:t>Computational physics,</a:t>
            </a: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 Cambridge University 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[ 2 ] P. </a:t>
            </a:r>
            <a:r>
              <a:rPr lang="en-GB" sz="2000" dirty="0" err="1">
                <a:solidFill>
                  <a:schemeClr val="bg1"/>
                </a:solidFill>
                <a:latin typeface="Montserrat" panose="00000500000000000000" pitchFamily="2" charset="0"/>
              </a:rPr>
              <a:t>Lallemand</a:t>
            </a: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 &amp; L.S. Luo (2000), Theory of the lattice Boltzmann method: Dispersion, dissipation, isotropy, Galilean invariance, and stability, Physical Review E, 6 (61), 6546-6562,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[ ? ] M. </a:t>
            </a:r>
            <a:r>
              <a:rPr lang="x-none" sz="2000" dirty="0" err="1">
                <a:solidFill>
                  <a:schemeClr val="bg1"/>
                </a:solidFill>
                <a:latin typeface="Montserrat" panose="00000500000000000000" pitchFamily="2" charset="0"/>
              </a:rPr>
              <a:t>Barbulescu</a:t>
            </a: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x-none" sz="2000" dirty="0">
                <a:solidFill>
                  <a:schemeClr val="bg1"/>
                </a:solidFill>
                <a:latin typeface="Montserrat" panose="00000500000000000000" pitchFamily="2" charset="0"/>
              </a:rPr>
              <a:t>&amp; </a:t>
            </a:r>
            <a:r>
              <a:rPr lang="x-none" sz="2000" dirty="0" err="1">
                <a:solidFill>
                  <a:schemeClr val="bg1"/>
                </a:solidFill>
                <a:latin typeface="Montserrat" panose="00000500000000000000" pitchFamily="2" charset="0"/>
              </a:rPr>
              <a:t>Erdélyi</a:t>
            </a: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x-none" sz="2000" dirty="0">
                <a:solidFill>
                  <a:schemeClr val="bg1"/>
                </a:solidFill>
                <a:latin typeface="Montserrat" panose="00000500000000000000" pitchFamily="2" charset="0"/>
              </a:rPr>
              <a:t>(2018)</a:t>
            </a:r>
            <a:r>
              <a:rPr lang="en-GB" sz="2000" i="1" dirty="0">
                <a:solidFill>
                  <a:schemeClr val="bg1"/>
                </a:solidFill>
                <a:latin typeface="Montserrat" panose="00000500000000000000" pitchFamily="2" charset="0"/>
              </a:rPr>
              <a:t>,</a:t>
            </a:r>
            <a:r>
              <a:rPr lang="x-none" sz="2000" i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x-none" sz="2000" i="1" dirty="0" err="1">
                <a:solidFill>
                  <a:schemeClr val="bg1"/>
                </a:solidFill>
                <a:latin typeface="Montserrat" panose="00000500000000000000" pitchFamily="2" charset="0"/>
              </a:rPr>
              <a:t>Magnetoacoustic</a:t>
            </a:r>
            <a:r>
              <a:rPr lang="x-none" sz="2000" i="1" dirty="0">
                <a:solidFill>
                  <a:schemeClr val="bg1"/>
                </a:solidFill>
                <a:latin typeface="Montserrat" panose="00000500000000000000" pitchFamily="2" charset="0"/>
              </a:rPr>
              <a:t> Waves and the Kelvin–Helmholtz Instability in a Steady Asymmetric Slab: I: The Effects of Varying Density Ratios</a:t>
            </a:r>
            <a:r>
              <a:rPr lang="en-GB" sz="2000" i="1" dirty="0">
                <a:solidFill>
                  <a:schemeClr val="bg1"/>
                </a:solidFill>
                <a:latin typeface="Montserrat" panose="00000500000000000000" pitchFamily="2" charset="0"/>
              </a:rPr>
              <a:t>, </a:t>
            </a:r>
            <a:r>
              <a:rPr lang="x-none" sz="2000" dirty="0">
                <a:solidFill>
                  <a:schemeClr val="bg1"/>
                </a:solidFill>
                <a:latin typeface="Montserrat" panose="00000500000000000000" pitchFamily="2" charset="0"/>
              </a:rPr>
              <a:t>Solar Physics. 293</a:t>
            </a:r>
            <a:endParaRPr lang="en-GB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Montserrat" panose="00000500000000000000" pitchFamily="2" charset="0"/>
              </a:rPr>
              <a:t>[ ? </a:t>
            </a:r>
            <a:r>
              <a:rPr lang="en-GB" sz="20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] L. </a:t>
            </a:r>
            <a:r>
              <a:rPr lang="en-GB" sz="2000" dirty="0" err="1" smtClean="0">
                <a:solidFill>
                  <a:schemeClr val="bg1"/>
                </a:solidFill>
                <a:latin typeface="Montserrat" panose="00000500000000000000" pitchFamily="2" charset="0"/>
              </a:rPr>
              <a:t>Gramer</a:t>
            </a:r>
            <a:r>
              <a:rPr lang="en-GB" sz="2000" dirty="0" smtClean="0">
                <a:solidFill>
                  <a:schemeClr val="bg1"/>
                </a:solidFill>
                <a:latin typeface="Montserrat" panose="00000500000000000000" pitchFamily="2" charset="0"/>
              </a:rPr>
              <a:t> (2007), Kelvin-Helmholtz instabilities</a:t>
            </a:r>
            <a:endParaRPr lang="x-none" sz="20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3959F6C-D912-4BF4-8C18-DB2B315570DF}"/>
              </a:ext>
            </a:extLst>
          </p:cNvPr>
          <p:cNvSpPr txBox="1"/>
          <p:nvPr/>
        </p:nvSpPr>
        <p:spPr>
          <a:xfrm>
            <a:off x="156755" y="13755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References</a:t>
            </a:r>
            <a:endParaRPr lang="x-none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BBB1231-C899-4A27-B0C0-01ECDEA1E740}"/>
              </a:ext>
            </a:extLst>
          </p:cNvPr>
          <p:cNvCxnSpPr>
            <a:cxnSpLocks/>
          </p:cNvCxnSpPr>
          <p:nvPr/>
        </p:nvCxnSpPr>
        <p:spPr>
          <a:xfrm>
            <a:off x="0" y="844823"/>
            <a:ext cx="12192000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17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large field with trees and mountains in the background&#10;&#10;Description automatically generated with low confidence">
            <a:extLst>
              <a:ext uri="{FF2B5EF4-FFF2-40B4-BE49-F238E27FC236}">
                <a16:creationId xmlns:a16="http://schemas.microsoft.com/office/drawing/2014/main" xmlns="" id="{8A040EE7-AFB2-4E51-8061-122EA7FE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8037"/>
            <a:ext cx="6711351" cy="4940300"/>
          </a:xfrm>
          <a:prstGeom prst="rect">
            <a:avLst/>
          </a:prstGeom>
        </p:spPr>
      </p:pic>
      <p:pic>
        <p:nvPicPr>
          <p:cNvPr id="18" name="Content Placeholder 12">
            <a:extLst>
              <a:ext uri="{FF2B5EF4-FFF2-40B4-BE49-F238E27FC236}">
                <a16:creationId xmlns:a16="http://schemas.microsoft.com/office/drawing/2014/main" xmlns="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40B383B-A8E3-4968-820E-3A53DB7BA425}"/>
              </a:ext>
            </a:extLst>
          </p:cNvPr>
          <p:cNvSpPr txBox="1"/>
          <p:nvPr/>
        </p:nvSpPr>
        <p:spPr>
          <a:xfrm>
            <a:off x="11621769" y="6311900"/>
            <a:ext cx="43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1</a:t>
            </a:r>
            <a:endParaRPr lang="x-non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CDFA706-9F39-4DAC-B205-3B6EBDD1EC4F}"/>
              </a:ext>
            </a:extLst>
          </p:cNvPr>
          <p:cNvSpPr txBox="1"/>
          <p:nvPr/>
        </p:nvSpPr>
        <p:spPr>
          <a:xfrm>
            <a:off x="0" y="635411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Theory: Kelvin-Helmholtz Instabilities</a:t>
            </a:r>
            <a:endParaRPr lang="x-none" sz="2400" dirty="0"/>
          </a:p>
        </p:txBody>
      </p:sp>
      <p:pic>
        <p:nvPicPr>
          <p:cNvPr id="32" name="Picture 31" descr="A picture containing light&#10;&#10;Description automatically generated">
            <a:extLst>
              <a:ext uri="{FF2B5EF4-FFF2-40B4-BE49-F238E27FC236}">
                <a16:creationId xmlns:a16="http://schemas.microsoft.com/office/drawing/2014/main" xmlns="" id="{9C9F6B1C-2ED0-4745-BDC1-5ECF36440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361659"/>
            <a:ext cx="5251450" cy="3495965"/>
          </a:xfrm>
          <a:prstGeom prst="rect">
            <a:avLst/>
          </a:prstGeom>
        </p:spPr>
      </p:pic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FB775ED7-0669-409E-AC37-1462326E72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773" y="2954457"/>
            <a:ext cx="4850527" cy="291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9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2">
            <a:extLst>
              <a:ext uri="{FF2B5EF4-FFF2-40B4-BE49-F238E27FC236}">
                <a16:creationId xmlns:a16="http://schemas.microsoft.com/office/drawing/2014/main" xmlns="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40B383B-A8E3-4968-820E-3A53DB7BA425}"/>
              </a:ext>
            </a:extLst>
          </p:cNvPr>
          <p:cNvSpPr txBox="1"/>
          <p:nvPr/>
        </p:nvSpPr>
        <p:spPr>
          <a:xfrm>
            <a:off x="11621769" y="6311900"/>
            <a:ext cx="43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2</a:t>
            </a:r>
            <a:endParaRPr lang="x-non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CDFA706-9F39-4DAC-B205-3B6EBDD1EC4F}"/>
              </a:ext>
            </a:extLst>
          </p:cNvPr>
          <p:cNvSpPr txBox="1"/>
          <p:nvPr/>
        </p:nvSpPr>
        <p:spPr>
          <a:xfrm>
            <a:off x="0" y="635411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Theory: Kelvin-Helmholtz Instabilities</a:t>
            </a:r>
            <a:endParaRPr lang="x-none" sz="2400" dirty="0"/>
          </a:p>
        </p:txBody>
      </p:sp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xmlns="" id="{842531F3-C016-4EC4-A52E-9ACBA2037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586" y="1687484"/>
            <a:ext cx="6078853" cy="4180168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xmlns="" id="{D0F415E6-8F9D-434E-83E1-F491B24D9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045" y="1968160"/>
            <a:ext cx="7711248" cy="30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11: The Kelvin-Helmholtz instability is visible by clouds. Source: Brooks Martner, NOAA/ETL 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11" y="2117509"/>
            <a:ext cx="4419600" cy="222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Measurements of Kelvin-Helmholtz Waves in Earth's Magnetic Field - E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259" y="1896595"/>
            <a:ext cx="3728086" cy="279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633478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[1]: https</a:t>
            </a:r>
            <a:r>
              <a:rPr lang="nl-NL" sz="1400" dirty="0">
                <a:solidFill>
                  <a:schemeClr val="bg1"/>
                </a:solidFill>
              </a:rPr>
              <a:t>://</a:t>
            </a:r>
            <a:r>
              <a:rPr lang="nl-NL" sz="1400" dirty="0" smtClean="0">
                <a:solidFill>
                  <a:schemeClr val="bg1"/>
                </a:solidFill>
              </a:rPr>
              <a:t>www.researchgate.net/figure/The-Kelvin-Helmholtz-instability-is-visible-by-clouds-Source-Brooks-Martner-NOAA-ETL_fig9_279953803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[2]: </a:t>
            </a:r>
            <a:r>
              <a:rPr lang="nl-NL" sz="1400" dirty="0" smtClean="0">
                <a:solidFill>
                  <a:schemeClr val="bg1"/>
                </a:solidFill>
              </a:rPr>
              <a:t>https</a:t>
            </a:r>
            <a:r>
              <a:rPr lang="nl-NL" sz="1400" dirty="0">
                <a:solidFill>
                  <a:schemeClr val="bg1"/>
                </a:solidFill>
              </a:rPr>
              <a:t>://eos.org/research-spotlights/measurements-of-kelvin-helmholtz-waves-in-earths-magnetic-field</a:t>
            </a:r>
            <a:endParaRPr lang="nl-NL" sz="1400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xmlns="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0"/>
            <a:ext cx="12192000" cy="546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19957"/>
            <a:ext cx="11821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Introduction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7575" y="4425043"/>
            <a:ext cx="44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[1]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99866" y="4762109"/>
            <a:ext cx="44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[2]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9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Kelvin-Helmholtz instability in shear flow. A small velocity perturbation, perpendicular to the shear flow direction, initiates a Kelvin-Helmholtz instability and causes roll up of the shear layer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036" y="1958093"/>
            <a:ext cx="809625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6550223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[3]: https</a:t>
            </a:r>
            <a:r>
              <a:rPr lang="nl-NL" sz="1400" dirty="0">
                <a:solidFill>
                  <a:schemeClr val="bg1"/>
                </a:solidFill>
              </a:rPr>
              <a:t>://www.researchgate.net/figure/Kelvin-Helmholtz-instability-in-shear-flow-A-small-velocity-perturbation-perpendicular_fig4_307173953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0725" y="4261758"/>
            <a:ext cx="44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[3]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xmlns="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0"/>
            <a:ext cx="12192000" cy="546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19957"/>
            <a:ext cx="11821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Theory: Kelvin-Helmholtz instabilities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xmlns="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0"/>
            <a:ext cx="12192000" cy="546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9957"/>
            <a:ext cx="11821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Theory: Kelvin-Helmholtz instabilities</a:t>
            </a:r>
            <a:endParaRPr lang="nl-NL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85133" y="1289955"/>
                <a:ext cx="10621734" cy="3243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- Shearing force VS buoyancy force:</a:t>
                </a:r>
              </a:p>
              <a:p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pPr/>
                <a:endParaRPr lang="en-US" sz="2400" i="1" dirty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𝑢𝑜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𝑦𝑎𝑛𝑐𝑦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𝑠h𝑒𝑎𝑟</m:t>
                          </m:r>
                        </m:den>
                      </m:f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nl-NL" sz="2400" dirty="0" smtClean="0">
                  <a:solidFill>
                    <a:schemeClr val="bg1"/>
                  </a:solidFill>
                </a:endParaRPr>
              </a:p>
              <a:p>
                <a:pPr/>
                <a:endParaRPr lang="nl-NL" sz="2400" dirty="0" smtClean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𝑔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den>
                        </m:f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𝑑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𝑑𝑧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pPr/>
                <a:endParaRPr lang="nl-NL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33" y="1289955"/>
                <a:ext cx="10621734" cy="3243965"/>
              </a:xfrm>
              <a:prstGeom prst="rect">
                <a:avLst/>
              </a:prstGeom>
              <a:blipFill rotWithShape="1">
                <a:blip r:embed="rId3"/>
                <a:stretch>
                  <a:fillRect l="-918" t="-1504" b="-338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58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xmlns="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0"/>
            <a:ext cx="12192000" cy="546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9957"/>
            <a:ext cx="11821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Theory: Kelvin-Helmholtz instabilities</a:t>
            </a:r>
            <a:endParaRPr lang="nl-NL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85133" y="1289955"/>
                <a:ext cx="10621734" cy="4429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- Shearing force VS buoyancy force:</a:t>
                </a:r>
              </a:p>
              <a:p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pPr/>
                <a:r>
                  <a:rPr lang="en-US" sz="2400" dirty="0" smtClean="0">
                    <a:solidFill>
                      <a:schemeClr val="bg1"/>
                    </a:solidFill>
                  </a:rPr>
                  <a:t>Using the Taylor-</a:t>
                </a:r>
                <a:r>
                  <a:rPr lang="en-US" sz="2400" dirty="0">
                    <a:solidFill>
                      <a:schemeClr val="bg1"/>
                    </a:solidFill>
                  </a:rPr>
                  <a:t>G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oldstein equation one can deduce:</a:t>
                </a:r>
              </a:p>
              <a:p>
                <a:pPr/>
                <a:endParaRPr lang="en-US" sz="24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&gt;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𝑙𝑎𝑚𝑖𝑛𝑎𝑟</m:t>
                      </m:r>
                    </m:oMath>
                  </m:oMathPara>
                </a14:m>
                <a:endParaRPr lang="nl-NL" sz="240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𝑡𝑢𝑟𝑏𝑢𝑙𝑒𝑛𝑡</m:t>
                      </m:r>
                    </m:oMath>
                  </m:oMathPara>
                </a14:m>
                <a:endParaRPr lang="nl-NL" sz="2400" dirty="0">
                  <a:solidFill>
                    <a:schemeClr val="bg1"/>
                  </a:solidFill>
                </a:endParaRPr>
              </a:p>
              <a:p>
                <a:pPr/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pPr/>
                <a:endParaRPr lang="en-US" sz="2400" dirty="0" smtClean="0">
                  <a:solidFill>
                    <a:schemeClr val="bg1"/>
                  </a:solidFill>
                </a:endParaRPr>
              </a:p>
              <a:p>
                <a:pPr/>
                <a:r>
                  <a:rPr lang="en-US" sz="2400" dirty="0" smtClean="0">
                    <a:solidFill>
                      <a:schemeClr val="bg1"/>
                    </a:solidFill>
                  </a:rPr>
                  <a:t>Why ¼ and not 1?</a:t>
                </a:r>
                <a:endParaRPr lang="nl-NL" sz="2400" dirty="0" smtClean="0">
                  <a:solidFill>
                    <a:schemeClr val="bg1"/>
                  </a:solidFill>
                </a:endParaRPr>
              </a:p>
              <a:p>
                <a:pPr/>
                <a:endParaRPr lang="nl-NL" sz="2400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33" y="1289955"/>
                <a:ext cx="10621734" cy="4429931"/>
              </a:xfrm>
              <a:prstGeom prst="rect">
                <a:avLst/>
              </a:prstGeom>
              <a:blipFill rotWithShape="1">
                <a:blip r:embed="rId3"/>
                <a:stretch>
                  <a:fillRect l="-918" t="-1102" b="-220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2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2">
            <a:extLst>
              <a:ext uri="{FF2B5EF4-FFF2-40B4-BE49-F238E27FC236}">
                <a16:creationId xmlns:a16="http://schemas.microsoft.com/office/drawing/2014/main" xmlns="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40B383B-A8E3-4968-820E-3A53DB7BA425}"/>
              </a:ext>
            </a:extLst>
          </p:cNvPr>
          <p:cNvSpPr txBox="1"/>
          <p:nvPr/>
        </p:nvSpPr>
        <p:spPr>
          <a:xfrm>
            <a:off x="11621769" y="6311900"/>
            <a:ext cx="43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3</a:t>
            </a:r>
            <a:endParaRPr lang="x-non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CDFA706-9F39-4DAC-B205-3B6EBDD1EC4F}"/>
              </a:ext>
            </a:extLst>
          </p:cNvPr>
          <p:cNvSpPr txBox="1"/>
          <p:nvPr/>
        </p:nvSpPr>
        <p:spPr>
          <a:xfrm>
            <a:off x="0" y="635411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Theory: Kelvin-Helmholtz Instabilities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32041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2">
            <a:extLst>
              <a:ext uri="{FF2B5EF4-FFF2-40B4-BE49-F238E27FC236}">
                <a16:creationId xmlns:a16="http://schemas.microsoft.com/office/drawing/2014/main" xmlns="" id="{C4A49D2A-4082-45B0-928E-9B51AB6D4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-1"/>
          <a:stretch/>
        </p:blipFill>
        <p:spPr>
          <a:xfrm>
            <a:off x="0" y="6311900"/>
            <a:ext cx="12192000" cy="54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40B383B-A8E3-4968-820E-3A53DB7BA425}"/>
              </a:ext>
            </a:extLst>
          </p:cNvPr>
          <p:cNvSpPr txBox="1"/>
          <p:nvPr/>
        </p:nvSpPr>
        <p:spPr>
          <a:xfrm>
            <a:off x="11621769" y="6311900"/>
            <a:ext cx="43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3</a:t>
            </a:r>
            <a:endParaRPr lang="x-none" sz="2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CDFA706-9F39-4DAC-B205-3B6EBDD1EC4F}"/>
              </a:ext>
            </a:extLst>
          </p:cNvPr>
          <p:cNvSpPr txBox="1"/>
          <p:nvPr/>
        </p:nvSpPr>
        <p:spPr>
          <a:xfrm>
            <a:off x="0" y="635411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Montserrat" panose="00000500000000000000" pitchFamily="2" charset="0"/>
              </a:rPr>
              <a:t>Theory: Boltzmann Equation</a:t>
            </a:r>
            <a:endParaRPr lang="x-non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1ED06163-AB97-402B-B3A9-250132FF863D}"/>
                  </a:ext>
                </a:extLst>
              </p:cNvPr>
              <p:cNvSpPr txBox="1"/>
              <p:nvPr/>
            </p:nvSpPr>
            <p:spPr>
              <a:xfrm>
                <a:off x="458334" y="1180010"/>
                <a:ext cx="11275331" cy="14288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sz="32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GB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GB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− </m:t>
                      </m:r>
                      <m:r>
                        <a:rPr lang="en-GB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GB" sz="32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+</m:t>
                      </m:r>
                      <m:r>
                        <a:rPr lang="en-GB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x-none" sz="3200" b="1" dirty="0">
                  <a:solidFill>
                    <a:schemeClr val="bg1"/>
                  </a:solidFill>
                </a:endParaRPr>
              </a:p>
              <a:p>
                <a:endParaRPr lang="x-none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D06163-AB97-402B-B3A9-250132FF8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34" y="1180010"/>
                <a:ext cx="11275331" cy="14288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F0C2F435-9966-4EAB-9CC1-C076C979020F}"/>
              </a:ext>
            </a:extLst>
          </p:cNvPr>
          <p:cNvCxnSpPr>
            <a:cxnSpLocks/>
          </p:cNvCxnSpPr>
          <p:nvPr/>
        </p:nvCxnSpPr>
        <p:spPr>
          <a:xfrm flipV="1">
            <a:off x="1071155" y="2068710"/>
            <a:ext cx="374468" cy="108030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5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371</Words>
  <Application>Microsoft Office PowerPoint</Application>
  <PresentationFormat>Custom</PresentationFormat>
  <Paragraphs>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Simulation of Kelvin-Helmholtz instabilities using generalized lattice-Boltzmann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Kelvin-Helmholtz instabilities using generalized lattice-Boltzmann methods</dc:title>
  <dc:creator>Thomas Rothe</dc:creator>
  <cp:lastModifiedBy>vincent krabbenborg</cp:lastModifiedBy>
  <cp:revision>18</cp:revision>
  <dcterms:created xsi:type="dcterms:W3CDTF">2022-05-07T13:32:46Z</dcterms:created>
  <dcterms:modified xsi:type="dcterms:W3CDTF">2022-05-15T11:10:29Z</dcterms:modified>
</cp:coreProperties>
</file>