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66" r:id="rId7"/>
    <p:sldId id="258" r:id="rId8"/>
    <p:sldId id="260" r:id="rId9"/>
    <p:sldId id="261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1D"/>
    <a:srgbClr val="2A2C2E"/>
    <a:srgbClr val="18191A"/>
    <a:srgbClr val="2C2F31"/>
    <a:srgbClr val="14171A"/>
    <a:srgbClr val="21262B"/>
    <a:srgbClr val="191D21"/>
    <a:srgbClr val="343B42"/>
    <a:srgbClr val="23282D"/>
    <a:srgbClr val="2C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DD4D9-0217-43E5-81FB-5099D9D4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268589-5FD0-4012-8A77-D0C7F3A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B2CF1-20C2-4F02-86FB-2216A7B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F8AE62-0322-4190-A619-FD096B2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45C4-6E85-4BBF-94CD-FCE7840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6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5BCD-13C9-40DA-A655-BB3A190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BC94F7-92D3-4AD0-8B91-A8F9AE06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6A3441-8785-4F50-93DC-82BA74C4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DD23FD-74A8-4A71-9293-60C4F33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CE9D00-03DD-4F7B-A163-D375A1B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2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B050B9-86BD-4606-AB96-63BD9699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DD838C-99E0-464C-A695-6673CB11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4E3B1C-94FF-4206-A4B2-A57EF14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C7755-91FD-4C41-9663-68EC864F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91D24-068B-4336-8E10-85B7272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72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6463D-D8A4-4E0E-BE9B-F22DD13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288D3-81CD-42E5-B42C-B0950C70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1D272E-52F0-4F60-8619-1189A88A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F826A-2B12-4B98-882C-D9CB147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2EA741-BB3C-4B3D-8D64-37748F4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96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BBEB7-E024-46EC-8C7C-B221817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0548CA-E9B9-4453-BA52-8372AF9D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CD132E-F1F9-40D2-9460-181766F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D77056-3883-458B-9C7B-1A8CD46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2C11FF-1330-4E47-97D7-55C5129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77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2904-0615-4C70-8598-74CFE1A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C0AF1-FF16-4FC9-904B-BCB08E1D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C251F7-1C82-4831-8531-8D0B8CDB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782578-FD00-4D75-828C-2AE9B0E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2D43E3-10F6-4700-90FA-1FE48D8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D6DFD5-E56C-4F94-A58C-F0945685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1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09AA0-4D1F-474A-9C19-86DC013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F3219F-C727-479B-83DB-4EA165C4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5F9D7F-B3B3-4CF6-A6DC-883CCDE8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EFCBEDD-C372-44B4-950C-9AF99D41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8E9443-B0A9-43E2-BC52-67A8859C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5295C-7C88-4206-B789-05400A8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58CA07-8E37-4680-8538-F08E1A7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88FB0-F82A-483E-8A96-E177B4A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500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04D96-9C6C-4A77-97B2-0AB7E2B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6C7D91-6C38-4AC9-A67E-C3AD911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45B167-0F0F-4382-BEE6-A7ED561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FF2E05-0562-4244-98B9-F98A428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35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BD84BA-4BD5-4E66-BF75-31DAC4E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1FB38D-492F-4F19-8863-473D5D2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06EBE9-5316-4E87-AC74-19DFF1B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3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77C52-6772-433C-8A95-6158AFD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2DC69-8AD2-43B2-AB6A-83C7172D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FBC631-F135-4397-BB52-65DCF1CA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D43D24-4F23-4E8F-9920-DA91C53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1933B6-4DE7-425D-93CF-144271AE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63CA70-86CE-40FE-AB5C-FBD112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3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5B7BE-6B80-4BF0-8B59-CBD331B5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9F51FB-1A4D-4D1C-B8A0-97EA4F466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613B1A-03B4-49D4-A480-0D881501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0E8C46-7DE3-4462-ABA1-0F6AF3E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0EAE55-51BA-4970-9FD2-8405202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950360-CD3A-46CA-BB24-3843F29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96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B6B282-DDAB-49F4-A469-9DE4065B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EEAD3F-03DC-46E9-AE2E-85570A49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C4198D-6649-4F99-B88D-9639E7DF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9C74-E5B0-4DD2-AEF0-C5B735643AE6}" type="datetimeFigureOut">
              <a:rPr lang="x-none" smtClean="0"/>
              <a:t>5/19/2022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8A2839-A863-4C75-9328-C3576376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8220B8-72C7-4F54-BF1E-7329D227A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57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7E622-18FB-4DF4-BB44-135388FA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303" y="2801505"/>
            <a:ext cx="9144000" cy="3213464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x-none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6BD5BD-0426-48E3-9BD4-35299655E531}"/>
              </a:ext>
            </a:extLst>
          </p:cNvPr>
          <p:cNvSpPr txBox="1"/>
          <p:nvPr/>
        </p:nvSpPr>
        <p:spPr>
          <a:xfrm>
            <a:off x="9832339" y="65676"/>
            <a:ext cx="23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19 May 2022</a:t>
            </a:r>
            <a:endParaRPr lang="x-none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A0123F-39E2-4412-BFC4-1D87223B3FCB}"/>
              </a:ext>
            </a:extLst>
          </p:cNvPr>
          <p:cNvSpPr txBox="1"/>
          <p:nvPr/>
        </p:nvSpPr>
        <p:spPr>
          <a:xfrm>
            <a:off x="88900" y="65676"/>
            <a:ext cx="8133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/ Vincent </a:t>
            </a:r>
            <a:r>
              <a:rPr lang="en-GB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x-none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E15F87-3F85-4BC5-8A23-D465632F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27576" y="1156434"/>
            <a:ext cx="12164424" cy="1293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D5F139-9B5B-4960-B8DA-C786145B219B}"/>
              </a:ext>
            </a:extLst>
          </p:cNvPr>
          <p:cNvSpPr txBox="1"/>
          <p:nvPr/>
        </p:nvSpPr>
        <p:spPr>
          <a:xfrm>
            <a:off x="6827882" y="6105100"/>
            <a:ext cx="501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  ‘22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926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Results: Validating dynamics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6740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Conclusion / Summary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183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5852160"/>
            <a:ext cx="12192000" cy="1005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B2D229F-C817-47CA-AD1A-7BF83C0C7A4E}"/>
              </a:ext>
            </a:extLst>
          </p:cNvPr>
          <p:cNvSpPr txBox="1">
            <a:spLocks/>
          </p:cNvSpPr>
          <p:nvPr/>
        </p:nvSpPr>
        <p:spPr>
          <a:xfrm>
            <a:off x="735873" y="1336601"/>
            <a:ext cx="10981509" cy="137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x-none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EB48B2-8AFE-49DD-A4FB-D01912ACBF6F}"/>
              </a:ext>
            </a:extLst>
          </p:cNvPr>
          <p:cNvSpPr txBox="1"/>
          <p:nvPr/>
        </p:nvSpPr>
        <p:spPr>
          <a:xfrm>
            <a:off x="130629" y="593248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Vincent </a:t>
            </a:r>
            <a:r>
              <a:rPr lang="en-GB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xmlns="" id="{7A35C135-8847-4BA7-86A0-41CE1977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6080386"/>
            <a:ext cx="535186" cy="535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E3252FD-544E-42DB-9821-B5729F204097}"/>
              </a:ext>
            </a:extLst>
          </p:cNvPr>
          <p:cNvSpPr txBox="1"/>
          <p:nvPr/>
        </p:nvSpPr>
        <p:spPr>
          <a:xfrm>
            <a:off x="4117872" y="3863399"/>
            <a:ext cx="29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[Take-home message]</a:t>
            </a:r>
            <a:endParaRPr lang="x-none" sz="24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EE0FDA7-3B77-45CC-A1B2-418C35CA6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0" y="-33682"/>
            <a:ext cx="12164424" cy="1293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C77C6C-40B4-4980-9CB2-51E4080B6403}"/>
              </a:ext>
            </a:extLst>
          </p:cNvPr>
          <p:cNvSpPr txBox="1"/>
          <p:nvPr/>
        </p:nvSpPr>
        <p:spPr>
          <a:xfrm>
            <a:off x="6892444" y="6170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github.com/</a:t>
            </a:r>
            <a:r>
              <a:rPr lang="en-GB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Vinnert</a:t>
            </a:r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/Computational-Physics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41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3CB9C4-2D96-4D32-AB51-F813E6B6D945}"/>
              </a:ext>
            </a:extLst>
          </p:cNvPr>
          <p:cNvSpPr txBox="1"/>
          <p:nvPr/>
        </p:nvSpPr>
        <p:spPr>
          <a:xfrm>
            <a:off x="243840" y="976088"/>
            <a:ext cx="118523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[ 1 ] Chapter 14 of J.M.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Thijssen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(2007), 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physics,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Cambridge University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[ 2 ] P.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Lallemand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&amp; L.S. Luo (2000), Theory of the lattice Boltzmann method: Dispersion, dissipation, isotropy, Galilean invariance, and stability, Physical Review E, 6 (61), 6546-6562,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] M. </a:t>
            </a:r>
            <a:r>
              <a:rPr lang="x-non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Barbulescu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&amp; </a:t>
            </a:r>
            <a:r>
              <a:rPr lang="x-non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Erdélyi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(2018)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</a:t>
            </a:r>
            <a:r>
              <a:rPr lang="x-non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Magnetoacoustic</a:t>
            </a:r>
            <a:r>
              <a:rPr lang="x-non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Waves and the Kelvin–Helmholtz Instability in a Steady Asymmetric Slab: I: The Effects of Varying Density Ratios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Solar Physics. 293</a:t>
            </a: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</a:t>
            </a:r>
            <a:r>
              <a:rPr lang="en-GB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] L. </a:t>
            </a:r>
            <a:r>
              <a:rPr lang="en-GB" sz="2000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Gramer</a:t>
            </a:r>
            <a:r>
              <a:rPr lang="en-GB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(2007), Kelvin-Helmholtz instabilities</a:t>
            </a:r>
            <a:endParaRPr lang="x-none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959F6C-D912-4BF4-8C18-DB2B315570DF}"/>
              </a:ext>
            </a:extLst>
          </p:cNvPr>
          <p:cNvSpPr txBox="1"/>
          <p:nvPr/>
        </p:nvSpPr>
        <p:spPr>
          <a:xfrm>
            <a:off x="156755" y="1375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References</a:t>
            </a:r>
            <a:endParaRPr lang="x-none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BB1231-C899-4A27-B0C0-01ECDEA1E740}"/>
              </a:ext>
            </a:extLst>
          </p:cNvPr>
          <p:cNvCxnSpPr>
            <a:cxnSpLocks/>
          </p:cNvCxnSpPr>
          <p:nvPr/>
        </p:nvCxnSpPr>
        <p:spPr>
          <a:xfrm>
            <a:off x="0" y="844823"/>
            <a:ext cx="121920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11: The Kelvin-Helmholtz instability is visible by clouds. Source: Brooks Martner, NOAA/ETL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0" y="2326989"/>
            <a:ext cx="3873755" cy="194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6119336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[1]: https</a:t>
            </a:r>
            <a:r>
              <a:rPr lang="nl-NL" sz="1400" dirty="0">
                <a:solidFill>
                  <a:schemeClr val="bg1"/>
                </a:solidFill>
              </a:rPr>
              <a:t>://</a:t>
            </a:r>
            <a:r>
              <a:rPr lang="nl-NL" sz="1400" dirty="0" smtClean="0">
                <a:solidFill>
                  <a:schemeClr val="bg1"/>
                </a:solidFill>
              </a:rPr>
              <a:t>www.researchgate.net/figure/The-Kelvin-Helmholtz-instability-is-visible-by-clouds-Source-Brooks-Martner-NOAA-ETL_fig9_279953803</a:t>
            </a:r>
          </a:p>
          <a:p>
            <a:r>
              <a:rPr lang="en-US" sz="1400" dirty="0">
                <a:solidFill>
                  <a:schemeClr val="bg1"/>
                </a:solidFill>
              </a:rPr>
              <a:t>[2]: </a:t>
            </a:r>
            <a:r>
              <a:rPr lang="nl-NL" sz="1400" dirty="0">
                <a:solidFill>
                  <a:schemeClr val="bg1"/>
                </a:solidFill>
              </a:rPr>
              <a:t>https://www.businessinsider.nl/nasas-hubble-space-telescope-detected-mysterious-changes-in-jupiters-great-red-spot/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[3]: </a:t>
            </a:r>
            <a:r>
              <a:rPr lang="nl-NL" sz="1400" dirty="0">
                <a:solidFill>
                  <a:schemeClr val="bg1"/>
                </a:solidFill>
              </a:rPr>
              <a:t>https://</a:t>
            </a:r>
            <a:r>
              <a:rPr lang="nl-NL" sz="1400" dirty="0" smtClean="0">
                <a:solidFill>
                  <a:schemeClr val="bg1"/>
                </a:solidFill>
              </a:rPr>
              <a:t>eos.org/research-spotlights/measurements-of-kelvin-helmholtz-waves-in-earths-magnetic-field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4574" y="4514850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[1]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3150" y="4509933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[2]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4" name="Picture 2" descr="https://cdn.businessinsider.nl/wp-content/uploads/2021/09/615246a4b414c1001862a675-1024x7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98" y="2220141"/>
            <a:ext cx="2883576" cy="21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613735" y="4509933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[3]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7" name="Picture 6" descr="Measurements of Kelvin-Helmholtz Waves in Earth's Magnetic Field - E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32" y="2253927"/>
            <a:ext cx="2793478" cy="20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[4]: </a:t>
            </a:r>
            <a:r>
              <a:rPr lang="nl-NL" sz="1400" dirty="0">
                <a:solidFill>
                  <a:schemeClr val="bg1"/>
                </a:solidFill>
              </a:rPr>
              <a:t>https://gilly.space/Kelvin.html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0725" y="4448557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[4]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93" y="2038756"/>
            <a:ext cx="8028214" cy="222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5133" y="1289955"/>
                <a:ext cx="10621734" cy="324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 Shearing force VS buoyancy force:</a:t>
                </a: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𝑢𝑜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𝑦𝑎𝑛𝑐𝑦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𝑠h𝑒𝑎𝑟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𝑑𝑧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nl-N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3" y="1289955"/>
                <a:ext cx="10621734" cy="3243965"/>
              </a:xfrm>
              <a:prstGeom prst="rect">
                <a:avLst/>
              </a:prstGeom>
              <a:blipFill rotWithShape="1">
                <a:blip r:embed="rId3"/>
                <a:stretch>
                  <a:fillRect l="-918" t="-1504" b="-33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85133" y="1289955"/>
                <a:ext cx="10621734" cy="516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 Shearing force VS buoyancy force:</a:t>
                </a: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Using the Taylor-</a:t>
                </a:r>
                <a:r>
                  <a:rPr lang="en-US" sz="2400" dirty="0">
                    <a:solidFill>
                      <a:schemeClr val="bg1"/>
                    </a:solidFill>
                  </a:rPr>
                  <a:t>G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oldstein equation one can deduce: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𝑙𝑎𝑚𝑖𝑛𝑎𝑟</m:t>
                      </m:r>
                    </m:oMath>
                  </m:oMathPara>
                </a14:m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𝑡𝑢𝑟𝑏𝑢𝑙𝑒𝑛𝑡</m:t>
                      </m:r>
                    </m:oMath>
                  </m:oMathPara>
                </a14:m>
                <a:endParaRPr lang="nl-NL" sz="2400" dirty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Why ¼ and not 1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-wave-instability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secondary instability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-turbulent motion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400" smtClean="0">
                    <a:solidFill>
                      <a:schemeClr val="bg1"/>
                    </a:solidFill>
                  </a:rPr>
                  <a:t>momentum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diffusion</a:t>
                </a:r>
                <a:endParaRPr lang="nl-NL" sz="2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3" y="1289955"/>
                <a:ext cx="10621734" cy="5168594"/>
              </a:xfrm>
              <a:prstGeom prst="rect">
                <a:avLst/>
              </a:prstGeom>
              <a:blipFill rotWithShape="1">
                <a:blip r:embed="rId3"/>
                <a:stretch>
                  <a:fillRect l="-918" t="-945" b="-17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204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Boltzmann Equation</a:t>
            </a:r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ED06163-AB97-402B-B3A9-250132FF863D}"/>
                  </a:ext>
                </a:extLst>
              </p:cNvPr>
              <p:cNvSpPr txBox="1"/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x-none" sz="3200" b="1" dirty="0">
                  <a:solidFill>
                    <a:schemeClr val="bg1"/>
                  </a:solidFill>
                </a:endParaRPr>
              </a:p>
              <a:p>
                <a:endParaRPr lang="x-non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06163-AB97-402B-B3A9-250132FF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0C2F435-9966-4EAB-9CC1-C076C979020F}"/>
              </a:ext>
            </a:extLst>
          </p:cNvPr>
          <p:cNvCxnSpPr>
            <a:cxnSpLocks/>
          </p:cNvCxnSpPr>
          <p:nvPr/>
        </p:nvCxnSpPr>
        <p:spPr>
          <a:xfrm flipV="1">
            <a:off x="1071155" y="2068710"/>
            <a:ext cx="374468" cy="108030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90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Lattice-Boltzmann Equation (LBE)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71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753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Moment space and the LBE -&gt; GLBE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2991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383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Simulation of Kelvin-Helmholtz instabilities using generalized lattice-Boltzmann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Kelvin-Helmholtz instabilities using generalized lattice-Boltzmann methods</dc:title>
  <dc:creator>Thomas Rothe</dc:creator>
  <cp:lastModifiedBy>vincent krabbenborg</cp:lastModifiedBy>
  <cp:revision>27</cp:revision>
  <dcterms:created xsi:type="dcterms:W3CDTF">2022-05-07T13:32:46Z</dcterms:created>
  <dcterms:modified xsi:type="dcterms:W3CDTF">2022-05-19T11:02:59Z</dcterms:modified>
</cp:coreProperties>
</file>