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vs"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45" r:id="rId10"/>
    <p:sldId id="339" r:id="rId11"/>
    <p:sldId id="340" r:id="rId12"/>
    <p:sldId id="341"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85" d="100"/>
          <a:sy n="85" d="100"/>
        </p:scale>
        <p:origin x="494" y="6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10/3/2025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10/3/2025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IN"/>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10/3/2025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10/3/2025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10/3/2025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Viishhnuvardhunreddy-12/VOIS_AICTE_Oct2025_MajorProject_ViishhnuVardhunReddy"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6.v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450541" y="4141999"/>
            <a:ext cx="4509247" cy="861497"/>
          </a:xfrm>
        </p:spPr>
        <p:txBody>
          <a:bodyPr>
            <a:normAutofit fontScale="85000" lnSpcReduction="10000"/>
          </a:bodyPr>
          <a:lstStyle/>
          <a:p>
            <a:pPr algn="r"/>
            <a:r>
              <a:rPr lang="en-US" b="0" dirty="0">
                <a:solidFill>
                  <a:schemeClr val="tx1"/>
                </a:solidFill>
              </a:rPr>
              <a:t>Syamalla Viishhnu Vardhun Reddy</a:t>
            </a:r>
          </a:p>
          <a:p>
            <a:pPr algn="r"/>
            <a:r>
              <a:rPr lang="en-IN" dirty="0"/>
              <a:t>INTERNSHIP_17546440516895be537820f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IN" sz="3200" dirty="0"/>
              <a:t>Netflix Dataset Analysis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9197448" cy="2579557"/>
          </a:xfrm>
        </p:spPr>
        <p:txBody>
          <a:bodyPr vert="horz" lIns="91440" tIns="45720" rIns="91440" bIns="45720" rtlCol="0" anchor="t">
            <a:normAutofit/>
          </a:bodyPr>
          <a:lstStyle/>
          <a:p>
            <a:pPr marL="0" indent="0">
              <a:buNone/>
            </a:pPr>
            <a:r>
              <a:rPr lang="en-US" dirty="0">
                <a:hlinkClick r:id="rId3"/>
              </a:rPr>
              <a:t>https://github.com/Viishhnuvardhunreddy-12/VOIS_AICTE_Oct2025_MajorProject_ViishhnuVardhunReddy</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A654DB9A-9DE2-377A-2506-32EBD17A0C94}"/>
              </a:ext>
            </a:extLst>
          </p:cNvPr>
          <p:cNvPicPr>
            <a:picLocks noChangeAspect="1"/>
          </p:cNvPicPr>
          <p:nvPr/>
        </p:nvPicPr>
        <p:blipFill>
          <a:blip r:embed="rId3"/>
          <a:stretch>
            <a:fillRect/>
          </a:stretch>
        </p:blipFill>
        <p:spPr>
          <a:xfrm>
            <a:off x="1202317" y="1040103"/>
            <a:ext cx="9088118" cy="5447307"/>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3F45ADF6-408B-A0A7-EDB8-8E58B30E0E2C}"/>
              </a:ext>
            </a:extLst>
          </p:cNvPr>
          <p:cNvPicPr>
            <a:picLocks noChangeAspect="1"/>
          </p:cNvPicPr>
          <p:nvPr/>
        </p:nvPicPr>
        <p:blipFill>
          <a:blip r:embed="rId3"/>
          <a:stretch>
            <a:fillRect/>
          </a:stretch>
        </p:blipFill>
        <p:spPr>
          <a:xfrm>
            <a:off x="1337598" y="1275370"/>
            <a:ext cx="9516803" cy="521204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315459" y="2723220"/>
            <a:ext cx="11340000" cy="700114"/>
          </a:xfrm>
          <a:prstGeom prst="rect">
            <a:avLst/>
          </a:prstGeom>
        </p:spPr>
        <p:txBody>
          <a:bodyPr anchor="ctr">
            <a:noAutofit/>
          </a:bodyPr>
          <a:lstStyle/>
          <a:p>
            <a:pPr algn="ctr"/>
            <a:r>
              <a:rPr lang="en-US" sz="70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7389308" cy="3607987"/>
          </a:xfrm>
        </p:spPr>
        <p:txBody>
          <a:bodyPr>
            <a:normAutofit fontScale="92500" lnSpcReduction="20000"/>
          </a:bodyPr>
          <a:lstStyle/>
          <a:p>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endParaRPr lang="en-IN" dirty="0"/>
          </a:p>
          <a:p>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IN" dirty="0"/>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467359" y="368367"/>
            <a:ext cx="6276109" cy="790505"/>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B3660F07-D084-979D-2E1E-FEA4CEB3428B}"/>
              </a:ext>
            </a:extLst>
          </p:cNvPr>
          <p:cNvSpPr txBox="1"/>
          <p:nvPr/>
        </p:nvSpPr>
        <p:spPr>
          <a:xfrm>
            <a:off x="389087" y="1362925"/>
            <a:ext cx="11507078" cy="5262979"/>
          </a:xfrm>
          <a:prstGeom prst="rect">
            <a:avLst/>
          </a:prstGeom>
          <a:noFill/>
        </p:spPr>
        <p:txBody>
          <a:bodyPr wrap="square" rtlCol="0">
            <a:spAutoFit/>
          </a:bodyPr>
          <a:lstStyle/>
          <a:p>
            <a:r>
              <a:rPr lang="en-US" sz="1600" dirty="0"/>
              <a:t>The project “Netflix Dataset Analysis” aims to explore and understand content trends within Netflix’s extensive catalog of Movies and TV Shows. With 7,789 records spanning from 2008 to 2021, the dataset provides detailed information such as title, director, cast, country of origin, release date, rating, duration, and genre classification. By leveraging this data, the project focuses on analyzing the evolution of Netflix’s content strategy over time and deriving meaningful insights for business decision-making.</a:t>
            </a:r>
            <a:br>
              <a:rPr lang="en-US" sz="1600" dirty="0"/>
            </a:br>
            <a:r>
              <a:rPr lang="en-US" sz="1600" dirty="0"/>
              <a:t>The central theme of the project is “Content Trends Analysis for Strategic Recommendations”, which involves studying the distribution of Movies vs. TV Shows, identifying genre popularity patterns, and examining country-wise contributions. This allows us to understand how Netflix has grown globally, what content types dominate the platform, and how audience preferences have shifted over the years.</a:t>
            </a:r>
            <a:br>
              <a:rPr lang="en-US" sz="1600" dirty="0"/>
            </a:br>
            <a:r>
              <a:rPr lang="en-US" sz="1600" dirty="0"/>
              <a:t>The project begins with data preprocessing and cleaning steps, where missing values, multiple genres, and multiple countries per record are handled through data transformation techniques (splitting, exploding, and standardizing values). After preparing the dataset, exploratory data analysis (EDA) is performed using visualizations and summary statistics.</a:t>
            </a:r>
            <a:br>
              <a:rPr lang="en-US" sz="1600" dirty="0"/>
            </a:br>
            <a:br>
              <a:rPr lang="en-US" sz="1600" dirty="0"/>
            </a:br>
            <a:r>
              <a:rPr lang="en-US" sz="1600" dirty="0"/>
              <a:t>Key areas of focus include:</a:t>
            </a:r>
            <a:br>
              <a:rPr lang="en-US" sz="1600" dirty="0"/>
            </a:br>
            <a:r>
              <a:rPr lang="en-US" sz="1600" dirty="0"/>
              <a:t>Movies vs. TV Shows Distribution – Analyzing the balance between Movies and TV Shows across different years to understand shifts in Netflix’s strategy.</a:t>
            </a:r>
            <a:br>
              <a:rPr lang="en-US" sz="1600" dirty="0"/>
            </a:br>
            <a:r>
              <a:rPr lang="en-US" sz="1600" dirty="0"/>
              <a:t>Genre Trends – Identifying top-performing genres such as Dramas, International Movies, Comedies, and Documentaries, and studying how their popularity has changed over time.</a:t>
            </a:r>
            <a:br>
              <a:rPr lang="en-US" sz="1600" dirty="0"/>
            </a:br>
            <a:r>
              <a:rPr lang="en-US" sz="1600" dirty="0"/>
              <a:t>Country-wise Contributions – Investigating which countries contribute the most to Netflix’s catalog (e.g., United States, India, United Kingdom) and analyzing Netflix’s global content expansion strategy.</a:t>
            </a:r>
            <a:br>
              <a:rPr lang="en-US" sz="1600" dirty="0"/>
            </a:br>
            <a:endParaRPr lang="en-IN" sz="1600"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36971FC4-3F94-ADA9-08EF-B734D3171773}"/>
              </a:ext>
            </a:extLst>
          </p:cNvPr>
          <p:cNvSpPr>
            <a:spLocks noGrp="1" noChangeArrowheads="1"/>
          </p:cNvSpPr>
          <p:nvPr>
            <p:ph type="body" sz="quarter" idx="12"/>
          </p:nvPr>
        </p:nvSpPr>
        <p:spPr bwMode="auto">
          <a:xfrm>
            <a:off x="721359" y="1854159"/>
            <a:ext cx="917567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Netflix Content Strategy Team</a:t>
            </a:r>
            <a:r>
              <a:rPr kumimoji="0" lang="en-US" altLang="en-US" b="0" i="0" u="none" strike="noStrike" cap="none" normalizeH="0" baseline="0" dirty="0">
                <a:ln>
                  <a:noFill/>
                </a:ln>
                <a:solidFill>
                  <a:schemeClr val="tx1"/>
                </a:solidFill>
                <a:effectLst/>
                <a:latin typeface="Arial" panose="020B0604020202020204" pitchFamily="34" charset="0"/>
              </a:rPr>
              <a:t> – They can use the insights to decide what types of Movies/TV Shows, genres, and countries to focus on for content acquisition and production.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Business Analysts &amp; Data Scientists</a:t>
            </a:r>
            <a:r>
              <a:rPr kumimoji="0" lang="en-US" altLang="en-US" b="0" i="0" u="none" strike="noStrike" cap="none" normalizeH="0" baseline="0" dirty="0">
                <a:ln>
                  <a:noFill/>
                </a:ln>
                <a:solidFill>
                  <a:schemeClr val="tx1"/>
                </a:solidFill>
                <a:effectLst/>
                <a:latin typeface="Arial" panose="020B0604020202020204" pitchFamily="34" charset="0"/>
              </a:rPr>
              <a:t> – Professionals who analyze OTT data to uncover content trends, market penetration, and global expansion opportunities.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Media &amp; Entertainment Industry Executives</a:t>
            </a:r>
            <a:r>
              <a:rPr kumimoji="0" lang="en-US" altLang="en-US" b="0" i="0" u="none" strike="noStrike" cap="none" normalizeH="0" baseline="0" dirty="0">
                <a:ln>
                  <a:noFill/>
                </a:ln>
                <a:solidFill>
                  <a:schemeClr val="tx1"/>
                </a:solidFill>
                <a:effectLst/>
                <a:latin typeface="Arial" panose="020B0604020202020204" pitchFamily="34" charset="0"/>
              </a:rPr>
              <a:t> – Decision-makers in streaming platforms (not just Netflix) who want to benchmark their content library and strategies against competitors.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Marketing Teams</a:t>
            </a:r>
            <a:r>
              <a:rPr kumimoji="0" lang="en-US" altLang="en-US" b="0" i="0" u="none" strike="noStrike" cap="none" normalizeH="0" baseline="0" dirty="0">
                <a:ln>
                  <a:noFill/>
                </a:ln>
                <a:solidFill>
                  <a:schemeClr val="tx1"/>
                </a:solidFill>
                <a:effectLst/>
                <a:latin typeface="Arial" panose="020B0604020202020204" pitchFamily="34" charset="0"/>
              </a:rPr>
              <a:t> – They can use the findings to target promotions, advertisements, and campaigns toward regions and genres that have higher engagement.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Academic Researchers / Students</a:t>
            </a:r>
            <a:r>
              <a:rPr kumimoji="0" lang="en-US" altLang="en-US" b="0" i="0" u="none" strike="noStrike" cap="none" normalizeH="0" baseline="0" dirty="0">
                <a:ln>
                  <a:noFill/>
                </a:ln>
                <a:solidFill>
                  <a:schemeClr val="tx1"/>
                </a:solidFill>
                <a:effectLst/>
                <a:latin typeface="Arial" panose="020B0604020202020204" pitchFamily="34" charset="0"/>
              </a:rPr>
              <a:t> – Those studying data analytics, media studies, or global entertainment trends can use this analysis as a case study for practical learning.</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582149" y="1278384"/>
            <a:ext cx="9027702" cy="5243448"/>
          </a:xfrm>
        </p:spPr>
        <p:txBody>
          <a:bodyPr>
            <a:normAutofit fontScale="77500" lnSpcReduction="20000"/>
          </a:bodyPr>
          <a:lstStyle/>
          <a:p>
            <a:r>
              <a:rPr lang="en-IN" b="1" dirty="0"/>
              <a:t>Programming Language</a:t>
            </a:r>
            <a:r>
              <a:rPr lang="en-IN" dirty="0"/>
              <a:t>:</a:t>
            </a:r>
          </a:p>
          <a:p>
            <a:pPr lvl="1"/>
            <a:r>
              <a:rPr lang="en-IN" b="1" dirty="0"/>
              <a:t>Python</a:t>
            </a:r>
            <a:r>
              <a:rPr lang="en-IN" dirty="0"/>
              <a:t> – Used for data cleaning, transformation, and exploratory data analysis (EDA).</a:t>
            </a:r>
          </a:p>
          <a:p>
            <a:r>
              <a:rPr lang="en-IN" b="1" dirty="0"/>
              <a:t>Python Libraries</a:t>
            </a:r>
            <a:r>
              <a:rPr lang="en-IN" dirty="0"/>
              <a:t>:</a:t>
            </a:r>
          </a:p>
          <a:p>
            <a:pPr lvl="1"/>
            <a:r>
              <a:rPr lang="en-IN" b="1" dirty="0"/>
              <a:t>Pandas</a:t>
            </a:r>
            <a:r>
              <a:rPr lang="en-IN" dirty="0"/>
              <a:t> – For data preprocessing, handling missing values, and structuring data.</a:t>
            </a:r>
          </a:p>
          <a:p>
            <a:pPr lvl="1"/>
            <a:r>
              <a:rPr lang="en-IN" b="1" dirty="0"/>
              <a:t>NumPy</a:t>
            </a:r>
            <a:r>
              <a:rPr lang="en-IN" dirty="0"/>
              <a:t> – For numerical operations and efficient data handling.</a:t>
            </a:r>
          </a:p>
          <a:p>
            <a:pPr lvl="1"/>
            <a:r>
              <a:rPr lang="en-IN" b="1" dirty="0"/>
              <a:t>Matplotlib &amp; Seaborn</a:t>
            </a:r>
            <a:r>
              <a:rPr lang="en-IN" dirty="0"/>
              <a:t> – For creating visualizations such as bar charts, count plots, and trend analysis graphs.</a:t>
            </a:r>
          </a:p>
          <a:p>
            <a:r>
              <a:rPr lang="en-IN" b="1" dirty="0"/>
              <a:t>Data Analysis &amp; Visualization Tools</a:t>
            </a:r>
            <a:r>
              <a:rPr lang="en-IN" dirty="0"/>
              <a:t>:</a:t>
            </a:r>
          </a:p>
          <a:p>
            <a:pPr lvl="1"/>
            <a:r>
              <a:rPr lang="en-IN" b="1" dirty="0"/>
              <a:t>Jupyter Notebook</a:t>
            </a:r>
            <a:r>
              <a:rPr lang="en-IN" dirty="0"/>
              <a:t> – Interactive environment for coding, visualization, and documenting analysis.</a:t>
            </a:r>
          </a:p>
          <a:p>
            <a:r>
              <a:rPr lang="en-IN" b="1" dirty="0"/>
              <a:t>Version Control</a:t>
            </a:r>
            <a:r>
              <a:rPr lang="en-IN" dirty="0"/>
              <a:t>:</a:t>
            </a:r>
          </a:p>
          <a:p>
            <a:pPr lvl="1"/>
            <a:r>
              <a:rPr lang="en-IN" b="1" dirty="0"/>
              <a:t>Git/GitHub</a:t>
            </a:r>
            <a:r>
              <a:rPr lang="en-IN" dirty="0"/>
              <a:t> – To manage project files, maintain versions, and share the project repository.</a:t>
            </a:r>
          </a:p>
          <a:p>
            <a:r>
              <a:rPr lang="en-IN" b="1" dirty="0"/>
              <a:t>Dataset Source</a:t>
            </a:r>
            <a:r>
              <a:rPr lang="en-IN" dirty="0"/>
              <a:t>:</a:t>
            </a:r>
          </a:p>
          <a:p>
            <a:pPr lvl="1"/>
            <a:r>
              <a:rPr lang="en-IN" dirty="0"/>
              <a:t>Netflix Movies and TV Shows Dataset (CSV format).</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Effect transition="in" filter="fade">
                                      <p:cBhvr>
                                        <p:cTn id="26" dur="1000"/>
                                        <p:tgtEl>
                                          <p:spTgt spid="7">
                                            <p:txEl>
                                              <p:pRg st="2" end="2"/>
                                            </p:txEl>
                                          </p:spTgt>
                                        </p:tgtEl>
                                      </p:cBhvr>
                                    </p:animEffect>
                                    <p:anim calcmode="lin" valueType="num">
                                      <p:cBhvr>
                                        <p:cTn id="27"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Effect transition="in" filter="fade">
                                      <p:cBhvr>
                                        <p:cTn id="31" dur="1000"/>
                                        <p:tgtEl>
                                          <p:spTgt spid="7">
                                            <p:txEl>
                                              <p:pRg st="3" end="3"/>
                                            </p:txEl>
                                          </p:spTgt>
                                        </p:tgtEl>
                                      </p:cBhvr>
                                    </p:animEffect>
                                    <p:anim calcmode="lin" valueType="num">
                                      <p:cBhvr>
                                        <p:cTn id="32"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Effect transition="in" filter="fade">
                                      <p:cBhvr>
                                        <p:cTn id="36" dur="1000"/>
                                        <p:tgtEl>
                                          <p:spTgt spid="7">
                                            <p:txEl>
                                              <p:pRg st="4" end="4"/>
                                            </p:txEl>
                                          </p:spTgt>
                                        </p:tgtEl>
                                      </p:cBhvr>
                                    </p:animEffect>
                                    <p:anim calcmode="lin" valueType="num">
                                      <p:cBhvr>
                                        <p:cTn id="37"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animEffect transition="in" filter="fade">
                                      <p:cBhvr>
                                        <p:cTn id="41" dur="1000"/>
                                        <p:tgtEl>
                                          <p:spTgt spid="7">
                                            <p:txEl>
                                              <p:pRg st="5" end="5"/>
                                            </p:txEl>
                                          </p:spTgt>
                                        </p:tgtEl>
                                      </p:cBhvr>
                                    </p:animEffect>
                                    <p:anim calcmode="lin" valueType="num">
                                      <p:cBhvr>
                                        <p:cTn id="42"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7">
                                            <p:txEl>
                                              <p:pRg st="6" end="6"/>
                                            </p:txEl>
                                          </p:spTgt>
                                        </p:tgtEl>
                                        <p:attrNameLst>
                                          <p:attrName>style.visibility</p:attrName>
                                        </p:attrNameLst>
                                      </p:cBhvr>
                                      <p:to>
                                        <p:strVal val="visible"/>
                                      </p:to>
                                    </p:set>
                                    <p:animEffect transition="in" filter="fade">
                                      <p:cBhvr>
                                        <p:cTn id="48" dur="1000"/>
                                        <p:tgtEl>
                                          <p:spTgt spid="7">
                                            <p:txEl>
                                              <p:pRg st="6" end="6"/>
                                            </p:txEl>
                                          </p:spTgt>
                                        </p:tgtEl>
                                      </p:cBhvr>
                                    </p:animEffect>
                                    <p:anim calcmode="lin" valueType="num">
                                      <p:cBhvr>
                                        <p:cTn id="4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6" end="6"/>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7">
                                            <p:txEl>
                                              <p:pRg st="7" end="7"/>
                                            </p:txEl>
                                          </p:spTgt>
                                        </p:tgtEl>
                                        <p:attrNameLst>
                                          <p:attrName>style.visibility</p:attrName>
                                        </p:attrNameLst>
                                      </p:cBhvr>
                                      <p:to>
                                        <p:strVal val="visible"/>
                                      </p:to>
                                    </p:set>
                                    <p:animEffect transition="in" filter="fade">
                                      <p:cBhvr>
                                        <p:cTn id="53" dur="1000"/>
                                        <p:tgtEl>
                                          <p:spTgt spid="7">
                                            <p:txEl>
                                              <p:pRg st="7" end="7"/>
                                            </p:txEl>
                                          </p:spTgt>
                                        </p:tgtEl>
                                      </p:cBhvr>
                                    </p:animEffect>
                                    <p:anim calcmode="lin" valueType="num">
                                      <p:cBhvr>
                                        <p:cTn id="54"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5"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7">
                                            <p:txEl>
                                              <p:pRg st="8" end="8"/>
                                            </p:txEl>
                                          </p:spTgt>
                                        </p:tgtEl>
                                        <p:attrNameLst>
                                          <p:attrName>style.visibility</p:attrName>
                                        </p:attrNameLst>
                                      </p:cBhvr>
                                      <p:to>
                                        <p:strVal val="visible"/>
                                      </p:to>
                                    </p:set>
                                    <p:animEffect transition="in" filter="fade">
                                      <p:cBhvr>
                                        <p:cTn id="60" dur="1000"/>
                                        <p:tgtEl>
                                          <p:spTgt spid="7">
                                            <p:txEl>
                                              <p:pRg st="8" end="8"/>
                                            </p:txEl>
                                          </p:spTgt>
                                        </p:tgtEl>
                                      </p:cBhvr>
                                    </p:animEffect>
                                    <p:anim calcmode="lin" valueType="num">
                                      <p:cBhvr>
                                        <p:cTn id="61"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8" end="8"/>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7">
                                            <p:txEl>
                                              <p:pRg st="9" end="9"/>
                                            </p:txEl>
                                          </p:spTgt>
                                        </p:tgtEl>
                                        <p:attrNameLst>
                                          <p:attrName>style.visibility</p:attrName>
                                        </p:attrNameLst>
                                      </p:cBhvr>
                                      <p:to>
                                        <p:strVal val="visible"/>
                                      </p:to>
                                    </p:set>
                                    <p:animEffect transition="in" filter="fade">
                                      <p:cBhvr>
                                        <p:cTn id="65" dur="1000"/>
                                        <p:tgtEl>
                                          <p:spTgt spid="7">
                                            <p:txEl>
                                              <p:pRg st="9" end="9"/>
                                            </p:txEl>
                                          </p:spTgt>
                                        </p:tgtEl>
                                      </p:cBhvr>
                                    </p:animEffect>
                                    <p:anim calcmode="lin" valueType="num">
                                      <p:cBhvr>
                                        <p:cTn id="66"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7"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7">
                                            <p:txEl>
                                              <p:pRg st="10" end="10"/>
                                            </p:txEl>
                                          </p:spTgt>
                                        </p:tgtEl>
                                        <p:attrNameLst>
                                          <p:attrName>style.visibility</p:attrName>
                                        </p:attrNameLst>
                                      </p:cBhvr>
                                      <p:to>
                                        <p:strVal val="visible"/>
                                      </p:to>
                                    </p:set>
                                    <p:animEffect transition="in" filter="fade">
                                      <p:cBhvr>
                                        <p:cTn id="72" dur="1000"/>
                                        <p:tgtEl>
                                          <p:spTgt spid="7">
                                            <p:txEl>
                                              <p:pRg st="10" end="10"/>
                                            </p:txEl>
                                          </p:spTgt>
                                        </p:tgtEl>
                                      </p:cBhvr>
                                    </p:animEffect>
                                    <p:anim calcmode="lin" valueType="num">
                                      <p:cBhvr>
                                        <p:cTn id="7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0"/>
                                  </p:stCondLst>
                                  <p:childTnLst>
                                    <p:set>
                                      <p:cBhvr>
                                        <p:cTn id="76" dur="1" fill="hold">
                                          <p:stCondLst>
                                            <p:cond delay="0"/>
                                          </p:stCondLst>
                                        </p:cTn>
                                        <p:tgtEl>
                                          <p:spTgt spid="7">
                                            <p:txEl>
                                              <p:pRg st="11" end="11"/>
                                            </p:txEl>
                                          </p:spTgt>
                                        </p:tgtEl>
                                        <p:attrNameLst>
                                          <p:attrName>style.visibility</p:attrName>
                                        </p:attrNameLst>
                                      </p:cBhvr>
                                      <p:to>
                                        <p:strVal val="visible"/>
                                      </p:to>
                                    </p:set>
                                    <p:animEffect transition="in" filter="fade">
                                      <p:cBhvr>
                                        <p:cTn id="77" dur="1000"/>
                                        <p:tgtEl>
                                          <p:spTgt spid="7">
                                            <p:txEl>
                                              <p:pRg st="11" end="11"/>
                                            </p:txEl>
                                          </p:spTgt>
                                        </p:tgtEl>
                                      </p:cBhvr>
                                    </p:animEffect>
                                    <p:anim calcmode="lin" valueType="num">
                                      <p:cBhvr>
                                        <p:cTn id="78"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79"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89EC63E-84B0-63A6-373E-41B56F8FC7D3}"/>
              </a:ext>
            </a:extLst>
          </p:cNvPr>
          <p:cNvSpPr>
            <a:spLocks noGrp="1"/>
          </p:cNvSpPr>
          <p:nvPr>
            <p:ph type="body" sz="quarter" idx="12"/>
          </p:nvPr>
        </p:nvSpPr>
        <p:spPr>
          <a:xfrm>
            <a:off x="0" y="1225445"/>
            <a:ext cx="7380942" cy="5517625"/>
          </a:xfrm>
        </p:spPr>
        <p:txBody>
          <a:bodyPr>
            <a:noAutofit/>
          </a:bodyPr>
          <a:lstStyle/>
          <a:p>
            <a:r>
              <a:rPr lang="en-IN" sz="1100" dirty="0"/>
              <a:t>import pandas as </a:t>
            </a:r>
            <a:r>
              <a:rPr lang="en-IN" sz="1100" dirty="0" err="1"/>
              <a:t>pdimport</a:t>
            </a:r>
            <a:r>
              <a:rPr lang="en-IN" sz="1100" dirty="0"/>
              <a:t> </a:t>
            </a:r>
            <a:r>
              <a:rPr lang="en-IN" sz="1100" dirty="0" err="1"/>
              <a:t>matplotlib.pyplot</a:t>
            </a:r>
            <a:r>
              <a:rPr lang="en-IN" sz="1100" dirty="0"/>
              <a:t> as </a:t>
            </a:r>
            <a:r>
              <a:rPr lang="en-IN" sz="1100" dirty="0" err="1"/>
              <a:t>pltimport</a:t>
            </a:r>
            <a:r>
              <a:rPr lang="en-IN" sz="1100" dirty="0"/>
              <a:t> seaborn as </a:t>
            </a:r>
            <a:r>
              <a:rPr lang="en-IN" sz="1100" dirty="0" err="1"/>
              <a:t>sns</a:t>
            </a:r>
            <a:r>
              <a:rPr lang="en-IN" sz="1100" dirty="0"/>
              <a:t># Load </a:t>
            </a:r>
            <a:r>
              <a:rPr lang="en-IN" sz="1100" dirty="0" err="1"/>
              <a:t>datasetdf</a:t>
            </a:r>
            <a:r>
              <a:rPr lang="en-IN" sz="1100" dirty="0"/>
              <a:t> = </a:t>
            </a:r>
            <a:r>
              <a:rPr lang="en-IN" sz="1100" dirty="0" err="1"/>
              <a:t>pd.read_csv</a:t>
            </a:r>
            <a:r>
              <a:rPr lang="en-IN" sz="1100" dirty="0"/>
              <a:t>("Netflix Dataset.csv")# --- Data Cleaning ---</a:t>
            </a:r>
            <a:r>
              <a:rPr lang="en-IN" sz="1100" dirty="0" err="1"/>
              <a:t>df.columns</a:t>
            </a:r>
            <a:r>
              <a:rPr lang="en-IN" sz="1100" dirty="0"/>
              <a:t> = [</a:t>
            </a:r>
            <a:r>
              <a:rPr lang="en-IN" sz="1100" dirty="0" err="1"/>
              <a:t>c.strip</a:t>
            </a:r>
            <a:r>
              <a:rPr lang="en-IN" sz="1100" dirty="0"/>
              <a:t>() for c in </a:t>
            </a:r>
            <a:r>
              <a:rPr lang="en-IN" sz="1100" dirty="0" err="1"/>
              <a:t>df.columns</a:t>
            </a:r>
            <a:r>
              <a:rPr lang="en-IN" sz="1100" dirty="0"/>
              <a:t>]</a:t>
            </a:r>
            <a:r>
              <a:rPr lang="en-IN" sz="1100" dirty="0" err="1"/>
              <a:t>df</a:t>
            </a:r>
            <a:r>
              <a:rPr lang="en-IN" sz="1100" dirty="0"/>
              <a:t>['</a:t>
            </a:r>
            <a:r>
              <a:rPr lang="en-IN" sz="1100" dirty="0" err="1"/>
              <a:t>Release_Date_parsed</a:t>
            </a:r>
            <a:r>
              <a:rPr lang="en-IN" sz="1100" dirty="0"/>
              <a:t>'] = </a:t>
            </a:r>
            <a:r>
              <a:rPr lang="en-IN" sz="1100" dirty="0" err="1"/>
              <a:t>pd.to_datetime</a:t>
            </a:r>
            <a:r>
              <a:rPr lang="en-IN" sz="1100" dirty="0"/>
              <a:t>(</a:t>
            </a:r>
            <a:r>
              <a:rPr lang="en-IN" sz="1100" dirty="0" err="1"/>
              <a:t>df</a:t>
            </a:r>
            <a:r>
              <a:rPr lang="en-IN" sz="1100" dirty="0"/>
              <a:t>['</a:t>
            </a:r>
            <a:r>
              <a:rPr lang="en-IN" sz="1100" dirty="0" err="1"/>
              <a:t>Release_Date</a:t>
            </a:r>
            <a:r>
              <a:rPr lang="en-IN" sz="1100" dirty="0"/>
              <a:t>'], errors='coerce')</a:t>
            </a:r>
            <a:r>
              <a:rPr lang="en-IN" sz="1100" dirty="0" err="1"/>
              <a:t>df</a:t>
            </a:r>
            <a:r>
              <a:rPr lang="en-IN" sz="1100" dirty="0"/>
              <a:t>['</a:t>
            </a:r>
            <a:r>
              <a:rPr lang="en-IN" sz="1100" dirty="0" err="1"/>
              <a:t>release_year</a:t>
            </a:r>
            <a:r>
              <a:rPr lang="en-IN" sz="1100" dirty="0"/>
              <a:t>'] = </a:t>
            </a:r>
            <a:r>
              <a:rPr lang="en-IN" sz="1100" dirty="0" err="1"/>
              <a:t>df</a:t>
            </a:r>
            <a:r>
              <a:rPr lang="en-IN" sz="1100" dirty="0"/>
              <a:t>['</a:t>
            </a:r>
            <a:r>
              <a:rPr lang="en-IN" sz="1100" dirty="0" err="1"/>
              <a:t>Release_Date_parsed</a:t>
            </a:r>
            <a:r>
              <a:rPr lang="en-IN" sz="1100" dirty="0"/>
              <a:t>'].</a:t>
            </a:r>
            <a:r>
              <a:rPr lang="en-IN" sz="1100" dirty="0" err="1"/>
              <a:t>dt.year</a:t>
            </a:r>
            <a:endParaRPr lang="en-IN" sz="1100" dirty="0"/>
          </a:p>
          <a:p>
            <a:r>
              <a:rPr lang="en-IN" sz="1100" dirty="0" err="1"/>
              <a:t>df.head</a:t>
            </a:r>
            <a:r>
              <a:rPr lang="en-IN" sz="1100" dirty="0"/>
              <a:t>(), df.info(), </a:t>
            </a:r>
            <a:r>
              <a:rPr lang="en-IN" sz="1100" dirty="0" err="1"/>
              <a:t>df.describe</a:t>
            </a:r>
            <a:r>
              <a:rPr lang="en-IN" sz="1100" dirty="0"/>
              <a:t>()</a:t>
            </a:r>
            <a:r>
              <a:rPr lang="en-IN" sz="1100" dirty="0" err="1"/>
              <a:t>df.select_dtypes</a:t>
            </a:r>
            <a:r>
              <a:rPr lang="en-IN" sz="1100" dirty="0"/>
              <a:t>(include=</a:t>
            </a:r>
            <a:r>
              <a:rPr lang="en-IN" sz="1100" dirty="0" err="1"/>
              <a:t>np.number</a:t>
            </a:r>
            <a:r>
              <a:rPr lang="en-IN" sz="1100" dirty="0"/>
              <a:t>).</a:t>
            </a:r>
            <a:r>
              <a:rPr lang="en-IN" sz="1100" dirty="0" err="1"/>
              <a:t>corr</a:t>
            </a:r>
            <a:r>
              <a:rPr lang="en-IN" sz="1100" dirty="0"/>
              <a:t>(), </a:t>
            </a:r>
            <a:r>
              <a:rPr lang="en-IN" sz="1100" dirty="0" err="1"/>
              <a:t>df.isnull</a:t>
            </a:r>
            <a:r>
              <a:rPr lang="en-IN" sz="1100" dirty="0"/>
              <a:t>().sum(), </a:t>
            </a:r>
            <a:r>
              <a:rPr lang="en-IN" sz="1100" dirty="0" err="1"/>
              <a:t>sns.heatmap</a:t>
            </a:r>
            <a:r>
              <a:rPr lang="en-IN" sz="1100" dirty="0"/>
              <a:t>(</a:t>
            </a:r>
            <a:r>
              <a:rPr lang="en-IN" sz="1100" dirty="0" err="1"/>
              <a:t>df.isnull</a:t>
            </a:r>
            <a:r>
              <a:rPr lang="en-IN" sz="1100" dirty="0"/>
              <a:t>(),</a:t>
            </a:r>
            <a:r>
              <a:rPr lang="en-IN" sz="1100" dirty="0" err="1"/>
              <a:t>cmap</a:t>
            </a:r>
            <a:r>
              <a:rPr lang="en-IN" sz="1100" dirty="0"/>
              <a:t>='</a:t>
            </a:r>
            <a:r>
              <a:rPr lang="en-IN" sz="1100" dirty="0" err="1"/>
              <a:t>viridis</a:t>
            </a:r>
            <a:r>
              <a:rPr lang="en-IN" sz="1100" dirty="0"/>
              <a:t>',cbar=</a:t>
            </a:r>
            <a:r>
              <a:rPr lang="en-IN" sz="1100" dirty="0" err="1"/>
              <a:t>False,yticklabels</a:t>
            </a:r>
            <a:r>
              <a:rPr lang="en-IN" sz="1100" dirty="0"/>
              <a:t>=False)</a:t>
            </a:r>
          </a:p>
          <a:p>
            <a:r>
              <a:rPr lang="en-IN" sz="1100" dirty="0"/>
              <a:t># --- Movies vs TV Shows over years ---</a:t>
            </a:r>
            <a:r>
              <a:rPr lang="en-IN" sz="1100" dirty="0" err="1"/>
              <a:t>plt.figure</a:t>
            </a:r>
            <a:r>
              <a:rPr lang="en-IN" sz="1100" dirty="0"/>
              <a:t>(</a:t>
            </a:r>
            <a:r>
              <a:rPr lang="en-IN" sz="1100" dirty="0" err="1"/>
              <a:t>figsize</a:t>
            </a:r>
            <a:r>
              <a:rPr lang="en-IN" sz="1100" dirty="0"/>
              <a:t>=(10,6))</a:t>
            </a:r>
            <a:r>
              <a:rPr lang="en-IN" sz="1100" dirty="0" err="1"/>
              <a:t>sns.countplot</a:t>
            </a:r>
            <a:r>
              <a:rPr lang="en-IN" sz="1100" dirty="0"/>
              <a:t>(data=</a:t>
            </a:r>
            <a:r>
              <a:rPr lang="en-IN" sz="1100" dirty="0" err="1"/>
              <a:t>df</a:t>
            </a:r>
            <a:r>
              <a:rPr lang="en-IN" sz="1100" dirty="0"/>
              <a:t>, x='</a:t>
            </a:r>
            <a:r>
              <a:rPr lang="en-IN" sz="1100" dirty="0" err="1"/>
              <a:t>release_year</a:t>
            </a:r>
            <a:r>
              <a:rPr lang="en-IN" sz="1100" dirty="0"/>
              <a:t>', hue='Category')</a:t>
            </a:r>
            <a:r>
              <a:rPr lang="en-IN" sz="1100" dirty="0" err="1"/>
              <a:t>plt.title</a:t>
            </a:r>
            <a:r>
              <a:rPr lang="en-IN" sz="1100" dirty="0"/>
              <a:t>("Distribution of Movies vs TV Shows over Years")</a:t>
            </a:r>
            <a:r>
              <a:rPr lang="en-IN" sz="1100" dirty="0" err="1"/>
              <a:t>plt.xlabel</a:t>
            </a:r>
            <a:r>
              <a:rPr lang="en-IN" sz="1100" dirty="0"/>
              <a:t>("Release Year")</a:t>
            </a:r>
            <a:r>
              <a:rPr lang="en-IN" sz="1100" dirty="0" err="1"/>
              <a:t>plt.ylabel</a:t>
            </a:r>
            <a:r>
              <a:rPr lang="en-IN" sz="1100" dirty="0"/>
              <a:t>("Count")</a:t>
            </a:r>
            <a:r>
              <a:rPr lang="en-IN" sz="1100" dirty="0" err="1"/>
              <a:t>plt.xticks</a:t>
            </a:r>
            <a:r>
              <a:rPr lang="en-IN" sz="1100" dirty="0"/>
              <a:t>(rotation=45)</a:t>
            </a:r>
            <a:r>
              <a:rPr lang="en-IN" sz="1100" dirty="0" err="1"/>
              <a:t>plt.tight_layout</a:t>
            </a:r>
            <a:r>
              <a:rPr lang="en-IN" sz="1100" dirty="0"/>
              <a:t>()</a:t>
            </a:r>
            <a:r>
              <a:rPr lang="en-IN" sz="1100" dirty="0" err="1"/>
              <a:t>plt.savefig</a:t>
            </a:r>
            <a:r>
              <a:rPr lang="en-IN" sz="1100" dirty="0"/>
              <a:t>("trend_category_year.png")</a:t>
            </a:r>
            <a:r>
              <a:rPr lang="en-IN" sz="1100" dirty="0" err="1"/>
              <a:t>plt.show</a:t>
            </a:r>
            <a:r>
              <a:rPr lang="en-IN" sz="1100" dirty="0"/>
              <a:t>()</a:t>
            </a:r>
          </a:p>
          <a:p>
            <a:r>
              <a:rPr lang="en-IN" sz="1100" dirty="0"/>
              <a:t># --- Top Genres Trends ---</a:t>
            </a:r>
            <a:r>
              <a:rPr lang="en-IN" sz="1100" dirty="0" err="1"/>
              <a:t>df</a:t>
            </a:r>
            <a:r>
              <a:rPr lang="en-IN" sz="1100" dirty="0"/>
              <a:t>['</a:t>
            </a:r>
            <a:r>
              <a:rPr lang="en-IN" sz="1100" dirty="0" err="1"/>
              <a:t>genre_parsed</a:t>
            </a:r>
            <a:r>
              <a:rPr lang="en-IN" sz="1100" dirty="0"/>
              <a:t>'] = </a:t>
            </a:r>
            <a:r>
              <a:rPr lang="en-IN" sz="1100" dirty="0" err="1"/>
              <a:t>df</a:t>
            </a:r>
            <a:r>
              <a:rPr lang="en-IN" sz="1100" dirty="0"/>
              <a:t>['Type'].</a:t>
            </a:r>
            <a:r>
              <a:rPr lang="en-IN" sz="1100" dirty="0" err="1"/>
              <a:t>fillna</a:t>
            </a:r>
            <a:r>
              <a:rPr lang="en-IN" sz="1100" dirty="0"/>
              <a:t>('Unknown').</a:t>
            </a:r>
            <a:r>
              <a:rPr lang="en-IN" sz="1100" dirty="0" err="1"/>
              <a:t>astype</a:t>
            </a:r>
            <a:r>
              <a:rPr lang="en-IN" sz="1100" dirty="0"/>
              <a:t>(str)</a:t>
            </a:r>
            <a:r>
              <a:rPr lang="en-IN" sz="1100" dirty="0" err="1"/>
              <a:t>df_genres</a:t>
            </a:r>
            <a:r>
              <a:rPr lang="en-IN" sz="1100" dirty="0"/>
              <a:t> = </a:t>
            </a:r>
            <a:r>
              <a:rPr lang="en-IN" sz="1100" dirty="0" err="1"/>
              <a:t>df</a:t>
            </a:r>
            <a:r>
              <a:rPr lang="en-IN" sz="1100" dirty="0"/>
              <a:t>[['Title','release_year','</a:t>
            </a:r>
            <a:r>
              <a:rPr lang="en-IN" sz="1100" dirty="0" err="1"/>
              <a:t>genre_parsed</a:t>
            </a:r>
            <a:r>
              <a:rPr lang="en-IN" sz="1100" dirty="0"/>
              <a:t>']].copy()</a:t>
            </a:r>
            <a:r>
              <a:rPr lang="en-IN" sz="1100" dirty="0" err="1"/>
              <a:t>df_genres</a:t>
            </a:r>
            <a:r>
              <a:rPr lang="en-IN" sz="1100" dirty="0"/>
              <a:t>['</a:t>
            </a:r>
            <a:r>
              <a:rPr lang="en-IN" sz="1100" dirty="0" err="1"/>
              <a:t>genre_parsed</a:t>
            </a:r>
            <a:r>
              <a:rPr lang="en-IN" sz="1100" dirty="0"/>
              <a:t>'] = </a:t>
            </a:r>
            <a:r>
              <a:rPr lang="en-IN" sz="1100" dirty="0" err="1"/>
              <a:t>df_genres</a:t>
            </a:r>
            <a:r>
              <a:rPr lang="en-IN" sz="1100" dirty="0"/>
              <a:t>['</a:t>
            </a:r>
            <a:r>
              <a:rPr lang="en-IN" sz="1100" dirty="0" err="1"/>
              <a:t>genre_parsed</a:t>
            </a:r>
            <a:r>
              <a:rPr lang="en-IN" sz="1100" dirty="0"/>
              <a:t>'].</a:t>
            </a:r>
            <a:r>
              <a:rPr lang="en-IN" sz="1100" dirty="0" err="1"/>
              <a:t>str.split</a:t>
            </a:r>
            <a:r>
              <a:rPr lang="en-IN" sz="1100" dirty="0"/>
              <a:t>(',')</a:t>
            </a:r>
            <a:r>
              <a:rPr lang="en-IN" sz="1100" dirty="0" err="1"/>
              <a:t>df_genres</a:t>
            </a:r>
            <a:r>
              <a:rPr lang="en-IN" sz="1100" dirty="0"/>
              <a:t> = </a:t>
            </a:r>
            <a:r>
              <a:rPr lang="en-IN" sz="1100" dirty="0" err="1"/>
              <a:t>df_genres.explode</a:t>
            </a:r>
            <a:r>
              <a:rPr lang="en-IN" sz="1100" dirty="0"/>
              <a:t>('</a:t>
            </a:r>
            <a:r>
              <a:rPr lang="en-IN" sz="1100" dirty="0" err="1"/>
              <a:t>genre_parsed</a:t>
            </a:r>
            <a:r>
              <a:rPr lang="en-IN" sz="1100" dirty="0"/>
              <a:t>')</a:t>
            </a:r>
            <a:r>
              <a:rPr lang="en-IN" sz="1100" dirty="0" err="1"/>
              <a:t>df_genres</a:t>
            </a:r>
            <a:r>
              <a:rPr lang="en-IN" sz="1100" dirty="0"/>
              <a:t>['</a:t>
            </a:r>
            <a:r>
              <a:rPr lang="en-IN" sz="1100" dirty="0" err="1"/>
              <a:t>genre_parsed</a:t>
            </a:r>
            <a:r>
              <a:rPr lang="en-IN" sz="1100" dirty="0"/>
              <a:t>'] = </a:t>
            </a:r>
            <a:r>
              <a:rPr lang="en-IN" sz="1100" dirty="0" err="1"/>
              <a:t>df_genres</a:t>
            </a:r>
            <a:r>
              <a:rPr lang="en-IN" sz="1100" dirty="0"/>
              <a:t>['</a:t>
            </a:r>
            <a:r>
              <a:rPr lang="en-IN" sz="1100" dirty="0" err="1"/>
              <a:t>genre_parsed</a:t>
            </a:r>
            <a:r>
              <a:rPr lang="en-IN" sz="1100" dirty="0"/>
              <a:t>'].</a:t>
            </a:r>
            <a:r>
              <a:rPr lang="en-IN" sz="1100" dirty="0" err="1"/>
              <a:t>str.strip</a:t>
            </a:r>
            <a:r>
              <a:rPr lang="en-IN" sz="1100" dirty="0"/>
              <a:t>()</a:t>
            </a:r>
            <a:r>
              <a:rPr lang="en-IN" sz="1100" dirty="0" err="1"/>
              <a:t>top_genres</a:t>
            </a:r>
            <a:r>
              <a:rPr lang="en-IN" sz="1100" dirty="0"/>
              <a:t> = </a:t>
            </a:r>
            <a:r>
              <a:rPr lang="en-IN" sz="1100" dirty="0" err="1"/>
              <a:t>df_genres</a:t>
            </a:r>
            <a:r>
              <a:rPr lang="en-IN" sz="1100" dirty="0"/>
              <a:t>['</a:t>
            </a:r>
            <a:r>
              <a:rPr lang="en-IN" sz="1100" dirty="0" err="1"/>
              <a:t>genre_parsed</a:t>
            </a:r>
            <a:r>
              <a:rPr lang="en-IN" sz="1100" dirty="0"/>
              <a:t>'].</a:t>
            </a:r>
            <a:r>
              <a:rPr lang="en-IN" sz="1100" dirty="0" err="1"/>
              <a:t>value_counts</a:t>
            </a:r>
            <a:r>
              <a:rPr lang="en-IN" sz="1100" dirty="0"/>
              <a:t>().head(8).</a:t>
            </a:r>
            <a:r>
              <a:rPr lang="en-IN" sz="1100" dirty="0" err="1"/>
              <a:t>indexdf_genres_top</a:t>
            </a:r>
            <a:r>
              <a:rPr lang="en-IN" sz="1100" dirty="0"/>
              <a:t> = </a:t>
            </a:r>
            <a:r>
              <a:rPr lang="en-IN" sz="1100" dirty="0" err="1"/>
              <a:t>df_genres</a:t>
            </a:r>
            <a:r>
              <a:rPr lang="en-IN" sz="1100" dirty="0"/>
              <a:t>[</a:t>
            </a:r>
            <a:r>
              <a:rPr lang="en-IN" sz="1100" dirty="0" err="1"/>
              <a:t>df_genres</a:t>
            </a:r>
            <a:r>
              <a:rPr lang="en-IN" sz="1100" dirty="0"/>
              <a:t>['</a:t>
            </a:r>
            <a:r>
              <a:rPr lang="en-IN" sz="1100" dirty="0" err="1"/>
              <a:t>genre_parsed</a:t>
            </a:r>
            <a:r>
              <a:rPr lang="en-IN" sz="1100" dirty="0"/>
              <a:t>'].</a:t>
            </a:r>
            <a:r>
              <a:rPr lang="en-IN" sz="1100" dirty="0" err="1"/>
              <a:t>isin</a:t>
            </a:r>
            <a:r>
              <a:rPr lang="en-IN" sz="1100" dirty="0"/>
              <a:t>(</a:t>
            </a:r>
            <a:r>
              <a:rPr lang="en-IN" sz="1100" dirty="0" err="1"/>
              <a:t>top_genres</a:t>
            </a:r>
            <a:r>
              <a:rPr lang="en-IN" sz="1100" dirty="0"/>
              <a:t>)]</a:t>
            </a:r>
            <a:r>
              <a:rPr lang="en-IN" sz="1100" dirty="0" err="1"/>
              <a:t>plt.figure</a:t>
            </a:r>
            <a:r>
              <a:rPr lang="en-IN" sz="1100" dirty="0"/>
              <a:t>(</a:t>
            </a:r>
            <a:r>
              <a:rPr lang="en-IN" sz="1100" dirty="0" err="1"/>
              <a:t>figsize</a:t>
            </a:r>
            <a:r>
              <a:rPr lang="en-IN" sz="1100" dirty="0"/>
              <a:t>=(12,6))</a:t>
            </a:r>
            <a:r>
              <a:rPr lang="en-IN" sz="1100" dirty="0" err="1"/>
              <a:t>sns.histplot</a:t>
            </a:r>
            <a:r>
              <a:rPr lang="en-IN" sz="1100" dirty="0"/>
              <a:t>(data=</a:t>
            </a:r>
            <a:r>
              <a:rPr lang="en-IN" sz="1100" dirty="0" err="1"/>
              <a:t>df_genres_top</a:t>
            </a:r>
            <a:r>
              <a:rPr lang="en-IN" sz="1100" dirty="0"/>
              <a:t>, x='</a:t>
            </a:r>
            <a:r>
              <a:rPr lang="en-IN" sz="1100" dirty="0" err="1"/>
              <a:t>release_year</a:t>
            </a:r>
            <a:r>
              <a:rPr lang="en-IN" sz="1100" dirty="0"/>
              <a:t>', hue='</a:t>
            </a:r>
            <a:r>
              <a:rPr lang="en-IN" sz="1100" dirty="0" err="1"/>
              <a:t>genre_parsed</a:t>
            </a:r>
            <a:r>
              <a:rPr lang="en-IN" sz="1100" dirty="0"/>
              <a:t>')</a:t>
            </a:r>
            <a:r>
              <a:rPr lang="en-IN" sz="1100" dirty="0" err="1"/>
              <a:t>plt.title</a:t>
            </a:r>
            <a:r>
              <a:rPr lang="en-IN" sz="1100" dirty="0"/>
              <a:t>("Top Genres Trend over Years")</a:t>
            </a:r>
            <a:r>
              <a:rPr lang="en-IN" sz="1100" dirty="0" err="1"/>
              <a:t>plt.xlabel</a:t>
            </a:r>
            <a:r>
              <a:rPr lang="en-IN" sz="1100" dirty="0"/>
              <a:t>("Release Year")</a:t>
            </a:r>
            <a:r>
              <a:rPr lang="en-IN" sz="1100" dirty="0" err="1"/>
              <a:t>plt.ylabel</a:t>
            </a:r>
            <a:r>
              <a:rPr lang="en-IN" sz="1100" dirty="0"/>
              <a:t>("Count")</a:t>
            </a:r>
            <a:r>
              <a:rPr lang="en-IN" sz="1100" dirty="0" err="1"/>
              <a:t>plt.xticks</a:t>
            </a:r>
            <a:r>
              <a:rPr lang="en-IN" sz="1100" dirty="0"/>
              <a:t>(rotation=45)</a:t>
            </a:r>
            <a:r>
              <a:rPr lang="en-IN" sz="1100" dirty="0" err="1"/>
              <a:t>plt.legend</a:t>
            </a:r>
            <a:r>
              <a:rPr lang="en-IN" sz="1100" dirty="0"/>
              <a:t>(title="Genres", </a:t>
            </a:r>
            <a:r>
              <a:rPr lang="en-IN" sz="1100" dirty="0" err="1"/>
              <a:t>bbox_to_anchor</a:t>
            </a:r>
            <a:r>
              <a:rPr lang="en-IN" sz="1100" dirty="0"/>
              <a:t>=(1.05,1), loc='upper left')</a:t>
            </a:r>
            <a:r>
              <a:rPr lang="en-IN" sz="1100" dirty="0" err="1"/>
              <a:t>plt.tight_layout</a:t>
            </a:r>
            <a:r>
              <a:rPr lang="en-IN" sz="1100" dirty="0"/>
              <a:t>()</a:t>
            </a:r>
            <a:r>
              <a:rPr lang="en-IN" sz="1100" dirty="0" err="1"/>
              <a:t>plt.savefig</a:t>
            </a:r>
            <a:r>
              <a:rPr lang="en-IN" sz="1100" dirty="0"/>
              <a:t>("top_genres_trend.png")</a:t>
            </a:r>
            <a:r>
              <a:rPr lang="en-IN" sz="1100" dirty="0" err="1"/>
              <a:t>plt.show</a:t>
            </a:r>
            <a:r>
              <a:rPr lang="en-IN" sz="1100" dirty="0"/>
              <a:t>()</a:t>
            </a:r>
          </a:p>
          <a:p>
            <a:endParaRPr lang="en-IN" sz="1100" dirty="0"/>
          </a:p>
        </p:txBody>
      </p:sp>
      <p:sp>
        <p:nvSpPr>
          <p:cNvPr id="4" name="Title 3">
            <a:extLst>
              <a:ext uri="{FF2B5EF4-FFF2-40B4-BE49-F238E27FC236}">
                <a16:creationId xmlns:a16="http://schemas.microsoft.com/office/drawing/2014/main" id="{A11E333F-3E0C-6EC2-1542-65225CD64B8C}"/>
              </a:ext>
            </a:extLst>
          </p:cNvPr>
          <p:cNvSpPr>
            <a:spLocks noGrp="1"/>
          </p:cNvSpPr>
          <p:nvPr>
            <p:ph type="title"/>
          </p:nvPr>
        </p:nvSpPr>
        <p:spPr>
          <a:xfrm>
            <a:off x="436282" y="114930"/>
            <a:ext cx="2109694" cy="830997"/>
          </a:xfrm>
        </p:spPr>
        <p:txBody>
          <a:bodyPr/>
          <a:lstStyle/>
          <a:p>
            <a:r>
              <a:rPr lang="en-IN" dirty="0"/>
              <a:t>Code</a:t>
            </a:r>
          </a:p>
        </p:txBody>
      </p:sp>
      <p:sp>
        <p:nvSpPr>
          <p:cNvPr id="5" name="TextBox 4">
            <a:extLst>
              <a:ext uri="{FF2B5EF4-FFF2-40B4-BE49-F238E27FC236}">
                <a16:creationId xmlns:a16="http://schemas.microsoft.com/office/drawing/2014/main" id="{DB13945F-8D86-D0B6-BA60-A7B334052432}"/>
              </a:ext>
            </a:extLst>
          </p:cNvPr>
          <p:cNvSpPr txBox="1"/>
          <p:nvPr/>
        </p:nvSpPr>
        <p:spPr>
          <a:xfrm>
            <a:off x="7685743" y="1225445"/>
            <a:ext cx="4213412" cy="1446550"/>
          </a:xfrm>
          <a:prstGeom prst="rect">
            <a:avLst/>
          </a:prstGeom>
          <a:noFill/>
        </p:spPr>
        <p:txBody>
          <a:bodyPr wrap="square" rtlCol="0">
            <a:spAutoFit/>
          </a:bodyPr>
          <a:lstStyle/>
          <a:p>
            <a:r>
              <a:rPr lang="en-IN" sz="800" dirty="0"/>
              <a:t># --- Top Countries ---</a:t>
            </a:r>
            <a:r>
              <a:rPr lang="en-IN" sz="800" dirty="0" err="1"/>
              <a:t>df</a:t>
            </a:r>
            <a:r>
              <a:rPr lang="en-IN" sz="800" dirty="0"/>
              <a:t>['</a:t>
            </a:r>
            <a:r>
              <a:rPr lang="en-IN" sz="800" dirty="0" err="1"/>
              <a:t>country_parsed</a:t>
            </a:r>
            <a:r>
              <a:rPr lang="en-IN" sz="800" dirty="0"/>
              <a:t>'] = </a:t>
            </a:r>
            <a:r>
              <a:rPr lang="en-IN" sz="800" dirty="0" err="1"/>
              <a:t>df</a:t>
            </a:r>
            <a:r>
              <a:rPr lang="en-IN" sz="800" dirty="0"/>
              <a:t>['Country'].</a:t>
            </a:r>
            <a:r>
              <a:rPr lang="en-IN" sz="800" dirty="0" err="1"/>
              <a:t>fillna</a:t>
            </a:r>
            <a:r>
              <a:rPr lang="en-IN" sz="800" dirty="0"/>
              <a:t>('Unknown').</a:t>
            </a:r>
            <a:r>
              <a:rPr lang="en-IN" sz="800" dirty="0" err="1"/>
              <a:t>astype</a:t>
            </a:r>
            <a:r>
              <a:rPr lang="en-IN" sz="800" dirty="0"/>
              <a:t>(str)</a:t>
            </a:r>
            <a:r>
              <a:rPr lang="en-IN" sz="800" dirty="0" err="1"/>
              <a:t>df_countries</a:t>
            </a:r>
            <a:r>
              <a:rPr lang="en-IN" sz="800" dirty="0"/>
              <a:t> = </a:t>
            </a:r>
            <a:r>
              <a:rPr lang="en-IN" sz="800" dirty="0" err="1"/>
              <a:t>df</a:t>
            </a:r>
            <a:r>
              <a:rPr lang="en-IN" sz="800" dirty="0"/>
              <a:t>[['Title','</a:t>
            </a:r>
            <a:r>
              <a:rPr lang="en-IN" sz="800" dirty="0" err="1"/>
              <a:t>country_parsed</a:t>
            </a:r>
            <a:r>
              <a:rPr lang="en-IN" sz="800" dirty="0"/>
              <a:t>']].copy()</a:t>
            </a:r>
            <a:r>
              <a:rPr lang="en-IN" sz="800" dirty="0" err="1"/>
              <a:t>df_countries</a:t>
            </a:r>
            <a:r>
              <a:rPr lang="en-IN" sz="800" dirty="0"/>
              <a:t>['</a:t>
            </a:r>
            <a:r>
              <a:rPr lang="en-IN" sz="800" dirty="0" err="1"/>
              <a:t>country_parsed</a:t>
            </a:r>
            <a:r>
              <a:rPr lang="en-IN" sz="800" dirty="0"/>
              <a:t>'] = </a:t>
            </a:r>
            <a:r>
              <a:rPr lang="en-IN" sz="800" dirty="0" err="1"/>
              <a:t>df_countries</a:t>
            </a:r>
            <a:r>
              <a:rPr lang="en-IN" sz="800" dirty="0"/>
              <a:t>['</a:t>
            </a:r>
            <a:r>
              <a:rPr lang="en-IN" sz="800" dirty="0" err="1"/>
              <a:t>country_parsed</a:t>
            </a:r>
            <a:r>
              <a:rPr lang="en-IN" sz="800" dirty="0"/>
              <a:t>'].</a:t>
            </a:r>
            <a:r>
              <a:rPr lang="en-IN" sz="800" dirty="0" err="1"/>
              <a:t>str.split</a:t>
            </a:r>
            <a:r>
              <a:rPr lang="en-IN" sz="800" dirty="0"/>
              <a:t>(',')</a:t>
            </a:r>
            <a:r>
              <a:rPr lang="en-IN" sz="800" dirty="0" err="1"/>
              <a:t>df_countries</a:t>
            </a:r>
            <a:r>
              <a:rPr lang="en-IN" sz="800" dirty="0"/>
              <a:t> = </a:t>
            </a:r>
            <a:r>
              <a:rPr lang="en-IN" sz="800" dirty="0" err="1"/>
              <a:t>df_countries.explode</a:t>
            </a:r>
            <a:r>
              <a:rPr lang="en-IN" sz="800" dirty="0"/>
              <a:t>('</a:t>
            </a:r>
            <a:r>
              <a:rPr lang="en-IN" sz="800" dirty="0" err="1"/>
              <a:t>country_parsed</a:t>
            </a:r>
            <a:r>
              <a:rPr lang="en-IN" sz="800" dirty="0"/>
              <a:t>')</a:t>
            </a:r>
            <a:r>
              <a:rPr lang="en-IN" sz="800" dirty="0" err="1"/>
              <a:t>df_countries</a:t>
            </a:r>
            <a:r>
              <a:rPr lang="en-IN" sz="800" dirty="0"/>
              <a:t>['</a:t>
            </a:r>
            <a:r>
              <a:rPr lang="en-IN" sz="800" dirty="0" err="1"/>
              <a:t>country_parsed</a:t>
            </a:r>
            <a:r>
              <a:rPr lang="en-IN" sz="800" dirty="0"/>
              <a:t>'] = </a:t>
            </a:r>
            <a:r>
              <a:rPr lang="en-IN" sz="800" dirty="0" err="1"/>
              <a:t>df_countries</a:t>
            </a:r>
            <a:r>
              <a:rPr lang="en-IN" sz="800" dirty="0"/>
              <a:t>['</a:t>
            </a:r>
            <a:r>
              <a:rPr lang="en-IN" sz="800" dirty="0" err="1"/>
              <a:t>country_parsed</a:t>
            </a:r>
            <a:r>
              <a:rPr lang="en-IN" sz="800" dirty="0"/>
              <a:t>'].</a:t>
            </a:r>
            <a:r>
              <a:rPr lang="en-IN" sz="800" dirty="0" err="1"/>
              <a:t>str.strip</a:t>
            </a:r>
            <a:r>
              <a:rPr lang="en-IN" sz="800" dirty="0"/>
              <a:t>()</a:t>
            </a:r>
            <a:r>
              <a:rPr lang="en-IN" sz="800" dirty="0" err="1"/>
              <a:t>top_countries</a:t>
            </a:r>
            <a:r>
              <a:rPr lang="en-IN" sz="800" dirty="0"/>
              <a:t> = </a:t>
            </a:r>
            <a:r>
              <a:rPr lang="en-IN" sz="800" dirty="0" err="1"/>
              <a:t>df_countries</a:t>
            </a:r>
            <a:r>
              <a:rPr lang="en-IN" sz="800" dirty="0"/>
              <a:t>['</a:t>
            </a:r>
            <a:r>
              <a:rPr lang="en-IN" sz="800" dirty="0" err="1"/>
              <a:t>country_parsed</a:t>
            </a:r>
            <a:r>
              <a:rPr lang="en-IN" sz="800" dirty="0"/>
              <a:t>'].</a:t>
            </a:r>
            <a:r>
              <a:rPr lang="en-IN" sz="800" dirty="0" err="1"/>
              <a:t>value_counts</a:t>
            </a:r>
            <a:r>
              <a:rPr lang="en-IN" sz="800" dirty="0"/>
              <a:t>().head(10)</a:t>
            </a:r>
            <a:r>
              <a:rPr lang="en-IN" sz="800" dirty="0" err="1"/>
              <a:t>plt.figure</a:t>
            </a:r>
            <a:r>
              <a:rPr lang="en-IN" sz="800" dirty="0"/>
              <a:t>(</a:t>
            </a:r>
            <a:r>
              <a:rPr lang="en-IN" sz="800" dirty="0" err="1"/>
              <a:t>figsize</a:t>
            </a:r>
            <a:r>
              <a:rPr lang="en-IN" sz="800" dirty="0"/>
              <a:t>=(10,6))</a:t>
            </a:r>
            <a:r>
              <a:rPr lang="en-IN" sz="800" dirty="0" err="1"/>
              <a:t>sns.barplot</a:t>
            </a:r>
            <a:r>
              <a:rPr lang="en-IN" sz="800" dirty="0"/>
              <a:t>(x=</a:t>
            </a:r>
            <a:r>
              <a:rPr lang="en-IN" sz="800" dirty="0" err="1"/>
              <a:t>top_countries.values</a:t>
            </a:r>
            <a:r>
              <a:rPr lang="en-IN" sz="800" dirty="0"/>
              <a:t>, y=</a:t>
            </a:r>
            <a:r>
              <a:rPr lang="en-IN" sz="800" dirty="0" err="1"/>
              <a:t>top_countries.index</a:t>
            </a:r>
            <a:r>
              <a:rPr lang="en-IN" sz="800" dirty="0"/>
              <a:t>)</a:t>
            </a:r>
            <a:r>
              <a:rPr lang="en-IN" sz="800" dirty="0" err="1"/>
              <a:t>plt.title</a:t>
            </a:r>
            <a:r>
              <a:rPr lang="en-IN" sz="800" dirty="0"/>
              <a:t>("Top 10 Countries by Number of Titles")</a:t>
            </a:r>
            <a:r>
              <a:rPr lang="en-IN" sz="800" dirty="0" err="1"/>
              <a:t>plt.xlabel</a:t>
            </a:r>
            <a:r>
              <a:rPr lang="en-IN" sz="800" dirty="0"/>
              <a:t>("Count")</a:t>
            </a:r>
            <a:r>
              <a:rPr lang="en-IN" sz="800" dirty="0" err="1"/>
              <a:t>plt.ylabel</a:t>
            </a:r>
            <a:r>
              <a:rPr lang="en-IN" sz="800" dirty="0"/>
              <a:t>("Country")</a:t>
            </a:r>
            <a:r>
              <a:rPr lang="en-IN" sz="800" dirty="0" err="1"/>
              <a:t>plt.tight_layout</a:t>
            </a:r>
            <a:r>
              <a:rPr lang="en-IN" sz="800" dirty="0"/>
              <a:t>()</a:t>
            </a:r>
            <a:r>
              <a:rPr lang="en-IN" sz="800" dirty="0" err="1"/>
              <a:t>plt.savefig</a:t>
            </a:r>
            <a:r>
              <a:rPr lang="en-IN" sz="800" dirty="0"/>
              <a:t>("top_countries.png")</a:t>
            </a:r>
            <a:r>
              <a:rPr lang="en-IN" sz="800" dirty="0" err="1"/>
              <a:t>plt.show</a:t>
            </a:r>
            <a:r>
              <a:rPr lang="en-IN" sz="800" dirty="0"/>
              <a:t>()</a:t>
            </a:r>
          </a:p>
        </p:txBody>
      </p:sp>
    </p:spTree>
    <p:extLst>
      <p:ext uri="{BB962C8B-B14F-4D97-AF65-F5344CB8AC3E}">
        <p14:creationId xmlns:p14="http://schemas.microsoft.com/office/powerpoint/2010/main" val="21236346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B559D11A-A00D-40CF-1D33-B6C1ED054548}"/>
              </a:ext>
            </a:extLst>
          </p:cNvPr>
          <p:cNvPicPr>
            <a:picLocks noChangeAspect="1"/>
          </p:cNvPicPr>
          <p:nvPr/>
        </p:nvPicPr>
        <p:blipFill>
          <a:blip r:embed="rId3"/>
          <a:stretch>
            <a:fillRect/>
          </a:stretch>
        </p:blipFill>
        <p:spPr>
          <a:xfrm>
            <a:off x="510640" y="1251488"/>
            <a:ext cx="9048006" cy="4480569"/>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0E67FB28-374A-6364-294D-22A98EB2D586}"/>
              </a:ext>
            </a:extLst>
          </p:cNvPr>
          <p:cNvPicPr>
            <a:picLocks noChangeAspect="1"/>
          </p:cNvPicPr>
          <p:nvPr/>
        </p:nvPicPr>
        <p:blipFill>
          <a:blip r:embed="rId3"/>
          <a:stretch>
            <a:fillRect/>
          </a:stretch>
        </p:blipFill>
        <p:spPr>
          <a:xfrm>
            <a:off x="1196440" y="1275371"/>
            <a:ext cx="9048006" cy="4790077"/>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F67B0C49-BCE9-7DC5-C807-23A2E062D992}"/>
              </a:ext>
            </a:extLst>
          </p:cNvPr>
          <p:cNvPicPr>
            <a:picLocks noChangeAspect="1"/>
          </p:cNvPicPr>
          <p:nvPr/>
        </p:nvPicPr>
        <p:blipFill>
          <a:blip r:embed="rId3"/>
          <a:stretch>
            <a:fillRect/>
          </a:stretch>
        </p:blipFill>
        <p:spPr>
          <a:xfrm>
            <a:off x="985058" y="1201586"/>
            <a:ext cx="10064832" cy="506512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595</TotalTime>
  <Words>1421</Words>
  <Application>Microsoft Office PowerPoint</Application>
  <PresentationFormat>Widescreen</PresentationFormat>
  <Paragraphs>44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Trebuchet MS</vt:lpstr>
      <vt:lpstr>Wingdings</vt:lpstr>
      <vt:lpstr>Wingdings 3</vt:lpstr>
      <vt:lpstr>Facet</vt:lpstr>
      <vt:lpstr>Netflix Dataset Analysis</vt:lpstr>
      <vt:lpstr>PROBLEM  STATEMENT</vt:lpstr>
      <vt:lpstr>Project Description  </vt:lpstr>
      <vt:lpstr>WHO ARE THE END USERS?</vt:lpstr>
      <vt:lpstr>Technology Used</vt:lpstr>
      <vt:lpstr>Code</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viishhnu reddy</cp:lastModifiedBy>
  <cp:revision>107</cp:revision>
  <dcterms:created xsi:type="dcterms:W3CDTF">2021-07-11T13:13:15Z</dcterms:created>
  <dcterms:modified xsi:type="dcterms:W3CDTF">2025-10-03T12:57:28Z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