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handoutMasterIdLst>
    <p:handoutMasterId r:id="rId24"/>
  </p:handoutMasterIdLst>
  <p:sldIdLst>
    <p:sldId id="323" r:id="rId2"/>
    <p:sldId id="291" r:id="rId3"/>
    <p:sldId id="303" r:id="rId4"/>
    <p:sldId id="293" r:id="rId5"/>
    <p:sldId id="346" r:id="rId6"/>
    <p:sldId id="324" r:id="rId7"/>
    <p:sldId id="306" r:id="rId8"/>
    <p:sldId id="343" r:id="rId9"/>
    <p:sldId id="347" r:id="rId10"/>
    <p:sldId id="296" r:id="rId11"/>
    <p:sldId id="345" r:id="rId12"/>
    <p:sldId id="349" r:id="rId13"/>
    <p:sldId id="348" r:id="rId14"/>
    <p:sldId id="350" r:id="rId15"/>
    <p:sldId id="326" r:id="rId16"/>
    <p:sldId id="351" r:id="rId17"/>
    <p:sldId id="352" r:id="rId18"/>
    <p:sldId id="353" r:id="rId19"/>
    <p:sldId id="354" r:id="rId20"/>
    <p:sldId id="344" r:id="rId21"/>
    <p:sldId id="338" r:id="rId22"/>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黑体" panose="02010609060101010101" pitchFamily="49" charset="-122"/>
      <p:regular r:id="rId31"/>
    </p:embeddedFont>
  </p:embeddedFontLst>
  <p:custDataLst>
    <p:tags r:id="rId3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4">
          <p15:clr>
            <a:srgbClr val="A4A3A4"/>
          </p15:clr>
        </p15:guide>
        <p15:guide id="2" orient="horz" pos="123">
          <p15:clr>
            <a:srgbClr val="A4A3A4"/>
          </p15:clr>
        </p15:guide>
        <p15:guide id="3" orient="horz" pos="3067">
          <p15:clr>
            <a:srgbClr val="A4A3A4"/>
          </p15:clr>
        </p15:guide>
        <p15:guide id="4" pos="5567">
          <p15:clr>
            <a:srgbClr val="A4A3A4"/>
          </p15:clr>
        </p15:guide>
        <p15:guide id="5" pos="2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864"/>
    <a:srgbClr val="E0E0E0"/>
    <a:srgbClr val="27506E"/>
    <a:srgbClr val="F3F3F3"/>
    <a:srgbClr val="1E3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5" autoAdjust="0"/>
    <p:restoredTop sz="94660"/>
  </p:normalViewPr>
  <p:slideViewPr>
    <p:cSldViewPr snapToGrid="0" showGuides="1">
      <p:cViewPr varScale="1">
        <p:scale>
          <a:sx n="104" d="100"/>
          <a:sy n="104" d="100"/>
        </p:scale>
        <p:origin x="859" y="86"/>
      </p:cViewPr>
      <p:guideLst>
        <p:guide orient="horz" pos="1354"/>
        <p:guide orient="horz" pos="123"/>
        <p:guide orient="horz" pos="3067"/>
        <p:guide pos="5567"/>
        <p:guide pos="226"/>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2023-12-02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4280132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2023-12-02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44928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400666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499231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215075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153368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extLst>
      <p:ext uri="{BB962C8B-B14F-4D97-AF65-F5344CB8AC3E}">
        <p14:creationId xmlns:p14="http://schemas.microsoft.com/office/powerpoint/2010/main" val="288499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236365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1799163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4364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05445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7876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17254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13622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5"/>
          <p:cNvSpPr/>
          <p:nvPr/>
        </p:nvSpPr>
        <p:spPr bwMode="auto">
          <a:xfrm>
            <a:off x="900" y="2489597"/>
            <a:ext cx="9142200" cy="265152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68580" tIns="34290" rIns="68580" bIns="34290" numCol="1" anchor="t" anchorCtr="0" compatLnSpc="1"/>
          <a:lstStyle/>
          <a:p>
            <a:endParaRPr lang="zh-CN" altLang="en-US" sz="1015" dirty="0">
              <a:latin typeface="黑体" panose="02010609060101010101" pitchFamily="49" charset="-122"/>
              <a:ea typeface="黑体" panose="02010609060101010101" pitchFamily="49" charset="-122"/>
            </a:endParaRPr>
          </a:p>
        </p:txBody>
      </p:sp>
      <p:grpSp>
        <p:nvGrpSpPr>
          <p:cNvPr id="35" name="组合 34"/>
          <p:cNvGrpSpPr/>
          <p:nvPr/>
        </p:nvGrpSpPr>
        <p:grpSpPr>
          <a:xfrm>
            <a:off x="3572" y="1427560"/>
            <a:ext cx="9136857" cy="1500188"/>
            <a:chOff x="6350" y="1903413"/>
            <a:chExt cx="12182476" cy="2000250"/>
          </a:xfrm>
        </p:grpSpPr>
        <p:sp>
          <p:nvSpPr>
            <p:cNvPr id="22"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3"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4"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5"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6"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7"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28"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sp>
          <p:nvSpPr>
            <p:cNvPr id="32"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cs typeface="Times New Roman" panose="02020603050405020304" pitchFamily="18" charset="0"/>
              </a:endParaRPr>
            </a:p>
          </p:txBody>
        </p:sp>
      </p:grpSp>
      <p:sp>
        <p:nvSpPr>
          <p:cNvPr id="33" name="文本框 32"/>
          <p:cNvSpPr txBox="1"/>
          <p:nvPr/>
        </p:nvSpPr>
        <p:spPr>
          <a:xfrm>
            <a:off x="791152" y="2927748"/>
            <a:ext cx="7556358" cy="692497"/>
          </a:xfrm>
          <a:prstGeom prst="rect">
            <a:avLst/>
          </a:prstGeom>
          <a:noFill/>
        </p:spPr>
        <p:txBody>
          <a:bodyPr wrap="square" lIns="0" tIns="0" rIns="0" bIns="0" rtlCol="0">
            <a:spAutoFit/>
          </a:bodyPr>
          <a:lstStyle/>
          <a:p>
            <a:pPr algn="ctr"/>
            <a:r>
              <a:rPr lang="zh-CN" altLang="en-US" sz="4500" b="1" dirty="0">
                <a:solidFill>
                  <a:schemeClr val="bg1"/>
                </a:solidFill>
                <a:latin typeface="宋体" panose="02010600030101010101" pitchFamily="2" charset="-122"/>
                <a:ea typeface="宋体" panose="02010600030101010101" pitchFamily="2" charset="-122"/>
              </a:rPr>
              <a:t>基于</a:t>
            </a:r>
            <a:r>
              <a:rPr lang="en-US" altLang="zh-CN" sz="4500" b="1" dirty="0" err="1">
                <a:solidFill>
                  <a:schemeClr val="bg1"/>
                </a:solidFill>
                <a:latin typeface="宋体" panose="02010600030101010101" pitchFamily="2" charset="-122"/>
                <a:ea typeface="宋体" panose="02010600030101010101" pitchFamily="2" charset="-122"/>
              </a:rPr>
              <a:t>Hadoop+Spark</a:t>
            </a:r>
            <a:r>
              <a:rPr lang="zh-CN" altLang="en-US" sz="4500" b="1" dirty="0">
                <a:solidFill>
                  <a:schemeClr val="bg1"/>
                </a:solidFill>
                <a:latin typeface="宋体" panose="02010600030101010101" pitchFamily="2" charset="-122"/>
                <a:ea typeface="宋体" panose="02010600030101010101" pitchFamily="2" charset="-122"/>
              </a:rPr>
              <a:t>的车牌识别</a:t>
            </a:r>
          </a:p>
        </p:txBody>
      </p:sp>
      <p:grpSp>
        <p:nvGrpSpPr>
          <p:cNvPr id="7" name="组合 11"/>
          <p:cNvGrpSpPr/>
          <p:nvPr/>
        </p:nvGrpSpPr>
        <p:grpSpPr bwMode="auto">
          <a:xfrm>
            <a:off x="2576352" y="3955877"/>
            <a:ext cx="4114012" cy="579252"/>
            <a:chOff x="1050417" y="3044215"/>
            <a:chExt cx="4112815" cy="628539"/>
          </a:xfrm>
        </p:grpSpPr>
        <p:sp>
          <p:nvSpPr>
            <p:cNvPr id="8" name="文本框 8"/>
            <p:cNvSpPr txBox="1">
              <a:spLocks noChangeArrowheads="1"/>
            </p:cNvSpPr>
            <p:nvPr/>
          </p:nvSpPr>
          <p:spPr bwMode="auto">
            <a:xfrm>
              <a:off x="1050417" y="3044215"/>
              <a:ext cx="3876857" cy="3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组：刘铠、卢俊岩、李宗岳、黄奕铭</a:t>
              </a:r>
            </a:p>
          </p:txBody>
        </p:sp>
        <p:sp>
          <p:nvSpPr>
            <p:cNvPr id="9" name="文本框 8"/>
            <p:cNvSpPr txBox="1">
              <a:spLocks noChangeArrowheads="1"/>
            </p:cNvSpPr>
            <p:nvPr/>
          </p:nvSpPr>
          <p:spPr bwMode="auto">
            <a:xfrm>
              <a:off x="4978555" y="3333983"/>
              <a:ext cx="184677" cy="33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endParaRPr lang="zh-CN" altLang="en-US" sz="1600" dirty="0">
                <a:solidFill>
                  <a:schemeClr val="bg1"/>
                </a:solidFill>
                <a:latin typeface="思源黑体 CN Normal" panose="020B0400000000000000" charset="-122"/>
                <a:ea typeface="思源黑体 CN Normal" panose="020B0400000000000000" charset="-122"/>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8496" y="891966"/>
            <a:ext cx="1249683" cy="1261875"/>
          </a:xfrm>
          <a:prstGeom prst="rect">
            <a:avLst/>
          </a:prstGeom>
        </p:spPr>
      </p:pic>
      <p:sp>
        <p:nvSpPr>
          <p:cNvPr id="3" name="文本框 2">
            <a:extLst>
              <a:ext uri="{FF2B5EF4-FFF2-40B4-BE49-F238E27FC236}">
                <a16:creationId xmlns:a16="http://schemas.microsoft.com/office/drawing/2014/main" id="{490CDC69-8021-A46D-441A-B2EEF4D779B2}"/>
              </a:ext>
            </a:extLst>
          </p:cNvPr>
          <p:cNvSpPr txBox="1"/>
          <p:nvPr/>
        </p:nvSpPr>
        <p:spPr>
          <a:xfrm>
            <a:off x="2588564" y="4379026"/>
            <a:ext cx="3961534" cy="338554"/>
          </a:xfrm>
          <a:prstGeom prst="rect">
            <a:avLst/>
          </a:prstGeom>
          <a:noFill/>
        </p:spPr>
        <p:txBody>
          <a:bodyPr wrap="square" rtlCol="0">
            <a:spAutoFit/>
          </a:bodyPr>
          <a:lstStyle/>
          <a:p>
            <a:pPr algn="ct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2023.11.27</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980"/>
    </mc:Choice>
    <mc:Fallback xmlns="">
      <p:transition advTm="9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图片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6" name="文本框 5">
            <a:extLst>
              <a:ext uri="{FF2B5EF4-FFF2-40B4-BE49-F238E27FC236}">
                <a16:creationId xmlns:a16="http://schemas.microsoft.com/office/drawing/2014/main" id="{0037A561-335C-5036-2781-53625C7D7F62}"/>
              </a:ext>
            </a:extLst>
          </p:cNvPr>
          <p:cNvSpPr txBox="1"/>
          <p:nvPr/>
        </p:nvSpPr>
        <p:spPr>
          <a:xfrm>
            <a:off x="632677" y="937325"/>
            <a:ext cx="3789529"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车牌检测步骤效果图：</a:t>
            </a:r>
          </a:p>
        </p:txBody>
      </p:sp>
      <p:sp>
        <p:nvSpPr>
          <p:cNvPr id="3" name="文本框 2">
            <a:extLst>
              <a:ext uri="{FF2B5EF4-FFF2-40B4-BE49-F238E27FC236}">
                <a16:creationId xmlns:a16="http://schemas.microsoft.com/office/drawing/2014/main" id="{CC5FDBC1-834A-9E06-E6CD-5A52413ADFF5}"/>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数据预处理</a:t>
            </a:r>
            <a:r>
              <a:rPr lang="en-US" altLang="zh-CN" sz="2000" b="1" dirty="0">
                <a:solidFill>
                  <a:srgbClr val="27506E"/>
                </a:solidFill>
                <a:latin typeface="宋体" panose="02010600030101010101" pitchFamily="2" charset="-122"/>
                <a:ea typeface="宋体" panose="02010600030101010101" pitchFamily="2" charset="-122"/>
              </a:rPr>
              <a:t>——</a:t>
            </a:r>
            <a:r>
              <a:rPr lang="zh-CN" altLang="en-US" sz="2000" b="1" dirty="0">
                <a:solidFill>
                  <a:srgbClr val="27506E"/>
                </a:solidFill>
                <a:latin typeface="宋体" panose="02010600030101010101" pitchFamily="2" charset="-122"/>
                <a:ea typeface="宋体" panose="02010600030101010101" pitchFamily="2" charset="-122"/>
              </a:rPr>
              <a:t>车牌检测</a:t>
            </a:r>
            <a:endParaRPr lang="zh-CN" altLang="en-US" sz="2000" dirty="0"/>
          </a:p>
        </p:txBody>
      </p:sp>
      <p:cxnSp>
        <p:nvCxnSpPr>
          <p:cNvPr id="4" name="直接连接符 3">
            <a:extLst>
              <a:ext uri="{FF2B5EF4-FFF2-40B4-BE49-F238E27FC236}">
                <a16:creationId xmlns:a16="http://schemas.microsoft.com/office/drawing/2014/main" id="{FC4FF34B-21F5-B459-B776-A43A9EA261DD}"/>
              </a:ext>
            </a:extLst>
          </p:cNvPr>
          <p:cNvCxnSpPr>
            <a:cxnSpLocks/>
          </p:cNvCxnSpPr>
          <p:nvPr/>
        </p:nvCxnSpPr>
        <p:spPr>
          <a:xfrm>
            <a:off x="950794" y="792982"/>
            <a:ext cx="7600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7225A6B-A23F-306F-CB97-6DE0D4E61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81" y="1342885"/>
            <a:ext cx="8352948" cy="3800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4434840" y="1137"/>
            <a:ext cx="27559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0" name="图片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8" name="文本框 7">
            <a:extLst>
              <a:ext uri="{FF2B5EF4-FFF2-40B4-BE49-F238E27FC236}">
                <a16:creationId xmlns:a16="http://schemas.microsoft.com/office/drawing/2014/main" id="{66A4EE53-97ED-128B-B80A-D6A152997066}"/>
              </a:ext>
            </a:extLst>
          </p:cNvPr>
          <p:cNvSpPr txBox="1"/>
          <p:nvPr/>
        </p:nvSpPr>
        <p:spPr>
          <a:xfrm>
            <a:off x="866715" y="4422535"/>
            <a:ext cx="2178828"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截取得到车牌：</a:t>
            </a:r>
          </a:p>
        </p:txBody>
      </p:sp>
      <p:sp>
        <p:nvSpPr>
          <p:cNvPr id="2" name="文本框 1">
            <a:extLst>
              <a:ext uri="{FF2B5EF4-FFF2-40B4-BE49-F238E27FC236}">
                <a16:creationId xmlns:a16="http://schemas.microsoft.com/office/drawing/2014/main" id="{517F50B4-AD48-8598-2104-FA056A108604}"/>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数据预处理</a:t>
            </a:r>
            <a:r>
              <a:rPr lang="en-US" altLang="zh-CN" sz="2000" b="1" dirty="0">
                <a:solidFill>
                  <a:srgbClr val="27506E"/>
                </a:solidFill>
                <a:latin typeface="宋体" panose="02010600030101010101" pitchFamily="2" charset="-122"/>
                <a:ea typeface="宋体" panose="02010600030101010101" pitchFamily="2" charset="-122"/>
              </a:rPr>
              <a:t>——</a:t>
            </a:r>
            <a:r>
              <a:rPr lang="zh-CN" altLang="en-US" sz="2000" b="1" dirty="0">
                <a:solidFill>
                  <a:srgbClr val="27506E"/>
                </a:solidFill>
                <a:latin typeface="宋体" panose="02010600030101010101" pitchFamily="2" charset="-122"/>
                <a:ea typeface="宋体" panose="02010600030101010101" pitchFamily="2" charset="-122"/>
              </a:rPr>
              <a:t>车牌检测</a:t>
            </a:r>
            <a:endParaRPr lang="zh-CN" altLang="en-US" sz="2000" dirty="0"/>
          </a:p>
        </p:txBody>
      </p:sp>
      <p:sp>
        <p:nvSpPr>
          <p:cNvPr id="3" name="文本框 2">
            <a:extLst>
              <a:ext uri="{FF2B5EF4-FFF2-40B4-BE49-F238E27FC236}">
                <a16:creationId xmlns:a16="http://schemas.microsoft.com/office/drawing/2014/main" id="{EF2B5BD2-B1D9-43D5-7929-0BFF4E92125F}"/>
              </a:ext>
            </a:extLst>
          </p:cNvPr>
          <p:cNvSpPr txBox="1"/>
          <p:nvPr/>
        </p:nvSpPr>
        <p:spPr>
          <a:xfrm>
            <a:off x="800347" y="863623"/>
            <a:ext cx="2562286"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车牌检测效果图：</a:t>
            </a:r>
          </a:p>
        </p:txBody>
      </p:sp>
      <p:cxnSp>
        <p:nvCxnSpPr>
          <p:cNvPr id="4" name="直接连接符 3">
            <a:extLst>
              <a:ext uri="{FF2B5EF4-FFF2-40B4-BE49-F238E27FC236}">
                <a16:creationId xmlns:a16="http://schemas.microsoft.com/office/drawing/2014/main" id="{2F8683AC-D1FE-1C4B-E273-B802C480D956}"/>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E3503832-8462-3881-3AEC-CF7795C4F7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32" y="1255208"/>
            <a:ext cx="7927258" cy="2630305"/>
          </a:xfrm>
          <a:prstGeom prst="rect">
            <a:avLst/>
          </a:prstGeom>
        </p:spPr>
      </p:pic>
      <p:pic>
        <p:nvPicPr>
          <p:cNvPr id="10" name="图片 9">
            <a:extLst>
              <a:ext uri="{FF2B5EF4-FFF2-40B4-BE49-F238E27FC236}">
                <a16:creationId xmlns:a16="http://schemas.microsoft.com/office/drawing/2014/main" id="{FF81DC1F-1DF7-2119-B7A7-3AE522AAAE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9091" y="3921910"/>
            <a:ext cx="3242677" cy="1172052"/>
          </a:xfrm>
          <a:prstGeom prst="rect">
            <a:avLst/>
          </a:prstGeom>
        </p:spPr>
      </p:pic>
    </p:spTree>
    <p:extLst>
      <p:ext uri="{BB962C8B-B14F-4D97-AF65-F5344CB8AC3E}">
        <p14:creationId xmlns:p14="http://schemas.microsoft.com/office/powerpoint/2010/main" val="9445799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5EA60A-EFA8-4F40-CC52-12B87B8D9954}"/>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部分代码截图</a:t>
            </a:r>
            <a:r>
              <a:rPr lang="en-US" altLang="zh-CN" sz="2000" b="1" dirty="0">
                <a:solidFill>
                  <a:srgbClr val="27506E"/>
                </a:solidFill>
                <a:latin typeface="宋体" panose="02010600030101010101" pitchFamily="2" charset="-122"/>
                <a:ea typeface="宋体" panose="02010600030101010101" pitchFamily="2" charset="-122"/>
              </a:rPr>
              <a:t>——</a:t>
            </a:r>
            <a:r>
              <a:rPr lang="zh-CN" altLang="en-US" sz="2000" b="1" dirty="0">
                <a:solidFill>
                  <a:srgbClr val="27506E"/>
                </a:solidFill>
                <a:latin typeface="宋体" panose="02010600030101010101" pitchFamily="2" charset="-122"/>
                <a:ea typeface="宋体" panose="02010600030101010101" pitchFamily="2" charset="-122"/>
              </a:rPr>
              <a:t>车牌检测</a:t>
            </a:r>
            <a:endParaRPr lang="zh-CN" altLang="en-US" sz="2000" dirty="0"/>
          </a:p>
        </p:txBody>
      </p:sp>
      <p:pic>
        <p:nvPicPr>
          <p:cNvPr id="3" name="图片 2">
            <a:extLst>
              <a:ext uri="{FF2B5EF4-FFF2-40B4-BE49-F238E27FC236}">
                <a16:creationId xmlns:a16="http://schemas.microsoft.com/office/drawing/2014/main" id="{69831CB6-FE88-1479-12D3-F807C7BD1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4" name="直接连接符 3">
            <a:extLst>
              <a:ext uri="{FF2B5EF4-FFF2-40B4-BE49-F238E27FC236}">
                <a16:creationId xmlns:a16="http://schemas.microsoft.com/office/drawing/2014/main" id="{65685898-14F1-7673-D40A-F3286F93F630}"/>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CA307A28-9E92-0F2F-B23B-62CCABC1FF80}"/>
              </a:ext>
            </a:extLst>
          </p:cNvPr>
          <p:cNvPicPr>
            <a:picLocks noChangeAspect="1"/>
          </p:cNvPicPr>
          <p:nvPr/>
        </p:nvPicPr>
        <p:blipFill>
          <a:blip r:embed="rId3"/>
          <a:stretch>
            <a:fillRect/>
          </a:stretch>
        </p:blipFill>
        <p:spPr>
          <a:xfrm>
            <a:off x="372547" y="863474"/>
            <a:ext cx="4146881" cy="4081616"/>
          </a:xfrm>
          <a:prstGeom prst="rect">
            <a:avLst/>
          </a:prstGeom>
        </p:spPr>
      </p:pic>
      <p:pic>
        <p:nvPicPr>
          <p:cNvPr id="10" name="图片 9">
            <a:extLst>
              <a:ext uri="{FF2B5EF4-FFF2-40B4-BE49-F238E27FC236}">
                <a16:creationId xmlns:a16="http://schemas.microsoft.com/office/drawing/2014/main" id="{3B9FB01A-B11D-3BD5-490C-83D83FC98A71}"/>
              </a:ext>
            </a:extLst>
          </p:cNvPr>
          <p:cNvPicPr>
            <a:picLocks noChangeAspect="1"/>
          </p:cNvPicPr>
          <p:nvPr/>
        </p:nvPicPr>
        <p:blipFill>
          <a:blip r:embed="rId4"/>
          <a:stretch>
            <a:fillRect/>
          </a:stretch>
        </p:blipFill>
        <p:spPr>
          <a:xfrm>
            <a:off x="4646697" y="863476"/>
            <a:ext cx="4146881" cy="4081614"/>
          </a:xfrm>
          <a:prstGeom prst="rect">
            <a:avLst/>
          </a:prstGeom>
        </p:spPr>
      </p:pic>
    </p:spTree>
    <p:extLst>
      <p:ext uri="{BB962C8B-B14F-4D97-AF65-F5344CB8AC3E}">
        <p14:creationId xmlns:p14="http://schemas.microsoft.com/office/powerpoint/2010/main" val="773190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0351B84-2B86-F82E-61A7-843D5189958E}"/>
              </a:ext>
            </a:extLst>
          </p:cNvPr>
          <p:cNvCxnSpPr/>
          <p:nvPr/>
        </p:nvCxnSpPr>
        <p:spPr>
          <a:xfrm>
            <a:off x="4848543" y="1236027"/>
            <a:ext cx="17619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C51716DF-6DE0-0000-78D3-64174A497398}"/>
              </a:ext>
            </a:extLst>
          </p:cNvPr>
          <p:cNvSpPr/>
          <p:nvPr/>
        </p:nvSpPr>
        <p:spPr>
          <a:xfrm>
            <a:off x="1314284" y="1398975"/>
            <a:ext cx="1254584" cy="48436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完整车牌</a:t>
            </a:r>
          </a:p>
        </p:txBody>
      </p:sp>
      <p:sp>
        <p:nvSpPr>
          <p:cNvPr id="4" name="矩形: 圆角 3">
            <a:extLst>
              <a:ext uri="{FF2B5EF4-FFF2-40B4-BE49-F238E27FC236}">
                <a16:creationId xmlns:a16="http://schemas.microsoft.com/office/drawing/2014/main" id="{C0E08745-1C81-82A8-7F5B-5973406CCFD3}"/>
              </a:ext>
            </a:extLst>
          </p:cNvPr>
          <p:cNvSpPr/>
          <p:nvPr/>
        </p:nvSpPr>
        <p:spPr>
          <a:xfrm>
            <a:off x="3139376" y="1437452"/>
            <a:ext cx="1145625"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转为灰度图</a:t>
            </a:r>
          </a:p>
        </p:txBody>
      </p:sp>
      <p:sp>
        <p:nvSpPr>
          <p:cNvPr id="5" name="矩形: 圆角 4">
            <a:extLst>
              <a:ext uri="{FF2B5EF4-FFF2-40B4-BE49-F238E27FC236}">
                <a16:creationId xmlns:a16="http://schemas.microsoft.com/office/drawing/2014/main" id="{075BDD30-CBA0-65D3-4DB0-9EF9A0457563}"/>
              </a:ext>
            </a:extLst>
          </p:cNvPr>
          <p:cNvSpPr/>
          <p:nvPr/>
        </p:nvSpPr>
        <p:spPr>
          <a:xfrm>
            <a:off x="6458822" y="2400090"/>
            <a:ext cx="1254584"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提取上下边界</a:t>
            </a:r>
          </a:p>
        </p:txBody>
      </p:sp>
      <p:sp>
        <p:nvSpPr>
          <p:cNvPr id="6" name="矩形: 圆角 5">
            <a:extLst>
              <a:ext uri="{FF2B5EF4-FFF2-40B4-BE49-F238E27FC236}">
                <a16:creationId xmlns:a16="http://schemas.microsoft.com/office/drawing/2014/main" id="{58DCD1C0-524A-8AF9-E453-E6856F733CF4}"/>
              </a:ext>
            </a:extLst>
          </p:cNvPr>
          <p:cNvSpPr/>
          <p:nvPr/>
        </p:nvSpPr>
        <p:spPr>
          <a:xfrm>
            <a:off x="3118777" y="2396832"/>
            <a:ext cx="1166225"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遍历分割</a:t>
            </a:r>
          </a:p>
        </p:txBody>
      </p:sp>
      <p:sp>
        <p:nvSpPr>
          <p:cNvPr id="7" name="矩形: 圆角 6">
            <a:extLst>
              <a:ext uri="{FF2B5EF4-FFF2-40B4-BE49-F238E27FC236}">
                <a16:creationId xmlns:a16="http://schemas.microsoft.com/office/drawing/2014/main" id="{C630D8C9-C4C2-C2A9-55C0-0DADC539EC0C}"/>
              </a:ext>
            </a:extLst>
          </p:cNvPr>
          <p:cNvSpPr/>
          <p:nvPr/>
        </p:nvSpPr>
        <p:spPr>
          <a:xfrm>
            <a:off x="6458822" y="1437453"/>
            <a:ext cx="1254584"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计算行像素和</a:t>
            </a:r>
          </a:p>
        </p:txBody>
      </p:sp>
      <p:sp>
        <p:nvSpPr>
          <p:cNvPr id="8" name="矩形: 圆角 7">
            <a:extLst>
              <a:ext uri="{FF2B5EF4-FFF2-40B4-BE49-F238E27FC236}">
                <a16:creationId xmlns:a16="http://schemas.microsoft.com/office/drawing/2014/main" id="{23B866D0-158E-975A-67F0-EB7C13BD075D}"/>
              </a:ext>
            </a:extLst>
          </p:cNvPr>
          <p:cNvSpPr/>
          <p:nvPr/>
        </p:nvSpPr>
        <p:spPr>
          <a:xfrm>
            <a:off x="4813295" y="1437453"/>
            <a:ext cx="1075018"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二值化</a:t>
            </a:r>
          </a:p>
        </p:txBody>
      </p:sp>
      <p:sp>
        <p:nvSpPr>
          <p:cNvPr id="9" name="矩形: 圆角 8">
            <a:extLst>
              <a:ext uri="{FF2B5EF4-FFF2-40B4-BE49-F238E27FC236}">
                <a16:creationId xmlns:a16="http://schemas.microsoft.com/office/drawing/2014/main" id="{F2F6F5B2-C7B9-FD62-0BDF-CF113C2CDFF4}"/>
              </a:ext>
            </a:extLst>
          </p:cNvPr>
          <p:cNvSpPr/>
          <p:nvPr/>
        </p:nvSpPr>
        <p:spPr>
          <a:xfrm>
            <a:off x="4496980" y="2400090"/>
            <a:ext cx="1644445"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计算列像素和</a:t>
            </a:r>
          </a:p>
        </p:txBody>
      </p:sp>
      <p:sp>
        <p:nvSpPr>
          <p:cNvPr id="10" name="椭圆 9">
            <a:extLst>
              <a:ext uri="{FF2B5EF4-FFF2-40B4-BE49-F238E27FC236}">
                <a16:creationId xmlns:a16="http://schemas.microsoft.com/office/drawing/2014/main" id="{CD5CB71A-965E-8E01-7394-21FC4F62002E}"/>
              </a:ext>
            </a:extLst>
          </p:cNvPr>
          <p:cNvSpPr/>
          <p:nvPr/>
        </p:nvSpPr>
        <p:spPr>
          <a:xfrm>
            <a:off x="1314284" y="2358355"/>
            <a:ext cx="1254583" cy="48436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字符图片</a:t>
            </a:r>
          </a:p>
        </p:txBody>
      </p:sp>
      <p:cxnSp>
        <p:nvCxnSpPr>
          <p:cNvPr id="11" name="直接箭头连接符 10">
            <a:extLst>
              <a:ext uri="{FF2B5EF4-FFF2-40B4-BE49-F238E27FC236}">
                <a16:creationId xmlns:a16="http://schemas.microsoft.com/office/drawing/2014/main" id="{80B139B4-B316-7BA5-6310-2C3925C2895E}"/>
              </a:ext>
            </a:extLst>
          </p:cNvPr>
          <p:cNvCxnSpPr>
            <a:cxnSpLocks/>
            <a:stCxn id="3" idx="6"/>
            <a:endCxn id="4" idx="1"/>
          </p:cNvCxnSpPr>
          <p:nvPr/>
        </p:nvCxnSpPr>
        <p:spPr>
          <a:xfrm>
            <a:off x="2568868" y="1641159"/>
            <a:ext cx="570508"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D745A041-9DA7-0600-5728-632A876B7E9B}"/>
              </a:ext>
            </a:extLst>
          </p:cNvPr>
          <p:cNvCxnSpPr>
            <a:cxnSpLocks/>
            <a:stCxn id="4" idx="3"/>
            <a:endCxn id="8" idx="1"/>
          </p:cNvCxnSpPr>
          <p:nvPr/>
        </p:nvCxnSpPr>
        <p:spPr>
          <a:xfrm>
            <a:off x="4285001" y="1641160"/>
            <a:ext cx="528294"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6AE0961C-E202-27F3-694B-7AA7B3ABCC12}"/>
              </a:ext>
            </a:extLst>
          </p:cNvPr>
          <p:cNvCxnSpPr>
            <a:stCxn id="8" idx="3"/>
            <a:endCxn id="7" idx="1"/>
          </p:cNvCxnSpPr>
          <p:nvPr/>
        </p:nvCxnSpPr>
        <p:spPr>
          <a:xfrm>
            <a:off x="5888313" y="1641161"/>
            <a:ext cx="570509"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5DB9E845-BA05-DED3-0BC5-C8F7AAAAD6C4}"/>
              </a:ext>
            </a:extLst>
          </p:cNvPr>
          <p:cNvCxnSpPr>
            <a:cxnSpLocks/>
            <a:stCxn id="7" idx="2"/>
            <a:endCxn id="5" idx="0"/>
          </p:cNvCxnSpPr>
          <p:nvPr/>
        </p:nvCxnSpPr>
        <p:spPr>
          <a:xfrm>
            <a:off x="7086114" y="1844868"/>
            <a:ext cx="0" cy="555222"/>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08682909-D05A-3872-8EE7-1EFD0B820C26}"/>
              </a:ext>
            </a:extLst>
          </p:cNvPr>
          <p:cNvCxnSpPr>
            <a:cxnSpLocks/>
            <a:stCxn id="5" idx="1"/>
            <a:endCxn id="9" idx="3"/>
          </p:cNvCxnSpPr>
          <p:nvPr/>
        </p:nvCxnSpPr>
        <p:spPr>
          <a:xfrm flipH="1">
            <a:off x="6141425" y="2603798"/>
            <a:ext cx="317397"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8BC233DC-16F6-C30A-5967-AA11A31F4BC1}"/>
              </a:ext>
            </a:extLst>
          </p:cNvPr>
          <p:cNvCxnSpPr>
            <a:cxnSpLocks/>
            <a:stCxn id="9" idx="1"/>
            <a:endCxn id="6" idx="3"/>
          </p:cNvCxnSpPr>
          <p:nvPr/>
        </p:nvCxnSpPr>
        <p:spPr>
          <a:xfrm flipH="1" flipV="1">
            <a:off x="4285002" y="2600540"/>
            <a:ext cx="211978" cy="3258"/>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12DCA8D9-1C36-A95B-8E57-CC1195496FEC}"/>
              </a:ext>
            </a:extLst>
          </p:cNvPr>
          <p:cNvCxnSpPr>
            <a:stCxn id="6" idx="1"/>
            <a:endCxn id="10" idx="6"/>
          </p:cNvCxnSpPr>
          <p:nvPr/>
        </p:nvCxnSpPr>
        <p:spPr>
          <a:xfrm flipH="1" flipV="1">
            <a:off x="2568867" y="2600539"/>
            <a:ext cx="549910"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8" name="文本框 17">
            <a:extLst>
              <a:ext uri="{FF2B5EF4-FFF2-40B4-BE49-F238E27FC236}">
                <a16:creationId xmlns:a16="http://schemas.microsoft.com/office/drawing/2014/main" id="{DFF8EFBC-DA73-EA21-0F85-42B7050EE599}"/>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数据预处理</a:t>
            </a:r>
            <a:r>
              <a:rPr lang="en-US" altLang="zh-CN" sz="2000" b="1" dirty="0">
                <a:solidFill>
                  <a:srgbClr val="27506E"/>
                </a:solidFill>
                <a:latin typeface="宋体" panose="02010600030101010101" pitchFamily="2" charset="-122"/>
                <a:ea typeface="宋体" panose="02010600030101010101" pitchFamily="2" charset="-122"/>
              </a:rPr>
              <a:t>——</a:t>
            </a:r>
            <a:r>
              <a:rPr lang="zh-CN" altLang="en-US" sz="2000" b="1" dirty="0">
                <a:solidFill>
                  <a:srgbClr val="27506E"/>
                </a:solidFill>
                <a:latin typeface="宋体" panose="02010600030101010101" pitchFamily="2" charset="-122"/>
                <a:ea typeface="宋体" panose="02010600030101010101" pitchFamily="2" charset="-122"/>
              </a:rPr>
              <a:t>字符分割</a:t>
            </a:r>
            <a:endParaRPr lang="zh-CN" altLang="en-US" sz="2000" dirty="0"/>
          </a:p>
        </p:txBody>
      </p:sp>
      <p:cxnSp>
        <p:nvCxnSpPr>
          <p:cNvPr id="19" name="直接连接符 18">
            <a:extLst>
              <a:ext uri="{FF2B5EF4-FFF2-40B4-BE49-F238E27FC236}">
                <a16:creationId xmlns:a16="http://schemas.microsoft.com/office/drawing/2014/main" id="{098E4A96-1DAC-37F5-80F6-871DBCC2C577}"/>
              </a:ext>
            </a:extLst>
          </p:cNvPr>
          <p:cNvCxnSpPr>
            <a:cxnSpLocks/>
          </p:cNvCxnSpPr>
          <p:nvPr/>
        </p:nvCxnSpPr>
        <p:spPr>
          <a:xfrm>
            <a:off x="950794" y="792982"/>
            <a:ext cx="7600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FAB14D2-FF04-AFCA-7315-0B82336681A3}"/>
              </a:ext>
            </a:extLst>
          </p:cNvPr>
          <p:cNvSpPr txBox="1"/>
          <p:nvPr/>
        </p:nvSpPr>
        <p:spPr>
          <a:xfrm>
            <a:off x="709568" y="926702"/>
            <a:ext cx="3789529" cy="338554"/>
          </a:xfrm>
          <a:prstGeom prst="rect">
            <a:avLst/>
          </a:prstGeom>
          <a:noFill/>
        </p:spPr>
        <p:txBody>
          <a:bodyPr wrap="square" rtlCol="0">
            <a:spAutoFit/>
          </a:bodyPr>
          <a:lstStyle>
            <a:defPPr>
              <a:defRPr lang="zh-CN"/>
            </a:defPPr>
            <a:lvl1pPr>
              <a:defRPr sz="1600" b="1">
                <a:solidFill>
                  <a:srgbClr val="002060"/>
                </a:solidFill>
                <a:latin typeface="宋体" panose="02010600030101010101" pitchFamily="2" charset="-122"/>
                <a:ea typeface="宋体" panose="02010600030101010101" pitchFamily="2" charset="-122"/>
              </a:defRPr>
            </a:lvl1pPr>
          </a:lstStyle>
          <a:p>
            <a:r>
              <a:rPr lang="zh-CN" altLang="en-US" dirty="0"/>
              <a:t>字符分割的主要流程如下：</a:t>
            </a:r>
          </a:p>
        </p:txBody>
      </p:sp>
      <p:sp>
        <p:nvSpPr>
          <p:cNvPr id="21" name="文本框 20">
            <a:extLst>
              <a:ext uri="{FF2B5EF4-FFF2-40B4-BE49-F238E27FC236}">
                <a16:creationId xmlns:a16="http://schemas.microsoft.com/office/drawing/2014/main" id="{3F317430-50B3-9838-37B3-97A36D9A5510}"/>
              </a:ext>
            </a:extLst>
          </p:cNvPr>
          <p:cNvSpPr txBox="1"/>
          <p:nvPr/>
        </p:nvSpPr>
        <p:spPr>
          <a:xfrm>
            <a:off x="731214" y="3090881"/>
            <a:ext cx="2562286"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字符分割效果图：</a:t>
            </a:r>
          </a:p>
        </p:txBody>
      </p:sp>
      <p:pic>
        <p:nvPicPr>
          <p:cNvPr id="23" name="图片 22">
            <a:extLst>
              <a:ext uri="{FF2B5EF4-FFF2-40B4-BE49-F238E27FC236}">
                <a16:creationId xmlns:a16="http://schemas.microsoft.com/office/drawing/2014/main" id="{A44134C3-5202-205D-4D26-F5A14FC66F37}"/>
              </a:ext>
            </a:extLst>
          </p:cNvPr>
          <p:cNvPicPr>
            <a:picLocks noChangeAspect="1"/>
          </p:cNvPicPr>
          <p:nvPr/>
        </p:nvPicPr>
        <p:blipFill>
          <a:blip r:embed="rId2"/>
          <a:stretch>
            <a:fillRect/>
          </a:stretch>
        </p:blipFill>
        <p:spPr>
          <a:xfrm>
            <a:off x="1226267" y="3739656"/>
            <a:ext cx="2266950" cy="666750"/>
          </a:xfrm>
          <a:prstGeom prst="rect">
            <a:avLst/>
          </a:prstGeom>
        </p:spPr>
      </p:pic>
      <p:sp>
        <p:nvSpPr>
          <p:cNvPr id="24" name="箭头: 下 23">
            <a:extLst>
              <a:ext uri="{FF2B5EF4-FFF2-40B4-BE49-F238E27FC236}">
                <a16:creationId xmlns:a16="http://schemas.microsoft.com/office/drawing/2014/main" id="{FA275801-41E6-E250-DAD8-E774793BA1CB}"/>
              </a:ext>
            </a:extLst>
          </p:cNvPr>
          <p:cNvSpPr/>
          <p:nvPr/>
        </p:nvSpPr>
        <p:spPr>
          <a:xfrm rot="16200000">
            <a:off x="3988251" y="3784293"/>
            <a:ext cx="337935" cy="57747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106208B4-FCB9-2DA7-0431-E14D65DE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111" y="3806330"/>
            <a:ext cx="323850" cy="533400"/>
          </a:xfrm>
          <a:prstGeom prst="rect">
            <a:avLst/>
          </a:prstGeom>
        </p:spPr>
      </p:pic>
      <p:pic>
        <p:nvPicPr>
          <p:cNvPr id="28" name="图片 27">
            <a:extLst>
              <a:ext uri="{FF2B5EF4-FFF2-40B4-BE49-F238E27FC236}">
                <a16:creationId xmlns:a16="http://schemas.microsoft.com/office/drawing/2014/main" id="{240C0707-B6D1-D7DB-51F6-569500CD7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465" y="3806330"/>
            <a:ext cx="323850" cy="533400"/>
          </a:xfrm>
          <a:prstGeom prst="rect">
            <a:avLst/>
          </a:prstGeom>
        </p:spPr>
      </p:pic>
      <p:pic>
        <p:nvPicPr>
          <p:cNvPr id="30" name="图片 29">
            <a:extLst>
              <a:ext uri="{FF2B5EF4-FFF2-40B4-BE49-F238E27FC236}">
                <a16:creationId xmlns:a16="http://schemas.microsoft.com/office/drawing/2014/main" id="{E390E3DF-1D74-73C4-B441-3484D7787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4189" y="3806330"/>
            <a:ext cx="323850" cy="533400"/>
          </a:xfrm>
          <a:prstGeom prst="rect">
            <a:avLst/>
          </a:prstGeom>
        </p:spPr>
      </p:pic>
      <p:pic>
        <p:nvPicPr>
          <p:cNvPr id="32" name="图片 31">
            <a:extLst>
              <a:ext uri="{FF2B5EF4-FFF2-40B4-BE49-F238E27FC236}">
                <a16:creationId xmlns:a16="http://schemas.microsoft.com/office/drawing/2014/main" id="{D72ECBEC-3C6B-CED6-ADE2-7FE0737E14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1639" y="3806330"/>
            <a:ext cx="323850" cy="533400"/>
          </a:xfrm>
          <a:prstGeom prst="rect">
            <a:avLst/>
          </a:prstGeom>
        </p:spPr>
      </p:pic>
      <p:pic>
        <p:nvPicPr>
          <p:cNvPr id="34" name="图片 33">
            <a:extLst>
              <a:ext uri="{FF2B5EF4-FFF2-40B4-BE49-F238E27FC236}">
                <a16:creationId xmlns:a16="http://schemas.microsoft.com/office/drawing/2014/main" id="{94A63E57-AC7D-2FA1-772A-58869CD5F2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2073" y="3806330"/>
            <a:ext cx="323850" cy="533400"/>
          </a:xfrm>
          <a:prstGeom prst="rect">
            <a:avLst/>
          </a:prstGeom>
        </p:spPr>
      </p:pic>
      <p:pic>
        <p:nvPicPr>
          <p:cNvPr id="36" name="图片 35">
            <a:extLst>
              <a:ext uri="{FF2B5EF4-FFF2-40B4-BE49-F238E27FC236}">
                <a16:creationId xmlns:a16="http://schemas.microsoft.com/office/drawing/2014/main" id="{FD89E457-3018-F286-FB8F-A403243E82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96654" y="3806330"/>
            <a:ext cx="323850" cy="533400"/>
          </a:xfrm>
          <a:prstGeom prst="rect">
            <a:avLst/>
          </a:prstGeom>
        </p:spPr>
      </p:pic>
      <p:pic>
        <p:nvPicPr>
          <p:cNvPr id="38" name="图片 37">
            <a:extLst>
              <a:ext uri="{FF2B5EF4-FFF2-40B4-BE49-F238E27FC236}">
                <a16:creationId xmlns:a16="http://schemas.microsoft.com/office/drawing/2014/main" id="{82CB5EAE-17BC-BBFB-CF8D-1AC6B443C8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1235" y="3806330"/>
            <a:ext cx="323850" cy="533400"/>
          </a:xfrm>
          <a:prstGeom prst="rect">
            <a:avLst/>
          </a:prstGeom>
        </p:spPr>
      </p:pic>
      <p:pic>
        <p:nvPicPr>
          <p:cNvPr id="22" name="图片 21">
            <a:extLst>
              <a:ext uri="{FF2B5EF4-FFF2-40B4-BE49-F238E27FC236}">
                <a16:creationId xmlns:a16="http://schemas.microsoft.com/office/drawing/2014/main" id="{3EEA4674-220E-76B9-C528-89957519F04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Tree>
    <p:extLst>
      <p:ext uri="{BB962C8B-B14F-4D97-AF65-F5344CB8AC3E}">
        <p14:creationId xmlns:p14="http://schemas.microsoft.com/office/powerpoint/2010/main" val="40088525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3C348B-04AE-3A1C-A8E2-B598C3B75707}"/>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部分代码截图</a:t>
            </a:r>
            <a:r>
              <a:rPr lang="en-US" altLang="zh-CN" sz="2000" b="1" dirty="0">
                <a:solidFill>
                  <a:srgbClr val="27506E"/>
                </a:solidFill>
                <a:latin typeface="宋体" panose="02010600030101010101" pitchFamily="2" charset="-122"/>
                <a:ea typeface="宋体" panose="02010600030101010101" pitchFamily="2" charset="-122"/>
              </a:rPr>
              <a:t>——</a:t>
            </a:r>
            <a:r>
              <a:rPr lang="zh-CN" altLang="en-US" sz="2000" b="1" dirty="0">
                <a:solidFill>
                  <a:srgbClr val="27506E"/>
                </a:solidFill>
                <a:latin typeface="宋体" panose="02010600030101010101" pitchFamily="2" charset="-122"/>
                <a:ea typeface="宋体" panose="02010600030101010101" pitchFamily="2" charset="-122"/>
              </a:rPr>
              <a:t>字符分割</a:t>
            </a:r>
            <a:endParaRPr lang="zh-CN" altLang="en-US" sz="2000" dirty="0"/>
          </a:p>
        </p:txBody>
      </p:sp>
      <p:pic>
        <p:nvPicPr>
          <p:cNvPr id="4" name="图片 3">
            <a:extLst>
              <a:ext uri="{FF2B5EF4-FFF2-40B4-BE49-F238E27FC236}">
                <a16:creationId xmlns:a16="http://schemas.microsoft.com/office/drawing/2014/main" id="{DAFB0902-796E-7C89-2F7A-A7393905083F}"/>
              </a:ext>
            </a:extLst>
          </p:cNvPr>
          <p:cNvPicPr>
            <a:picLocks noChangeAspect="1"/>
          </p:cNvPicPr>
          <p:nvPr/>
        </p:nvPicPr>
        <p:blipFill>
          <a:blip r:embed="rId2"/>
          <a:stretch>
            <a:fillRect/>
          </a:stretch>
        </p:blipFill>
        <p:spPr>
          <a:xfrm>
            <a:off x="316310" y="921774"/>
            <a:ext cx="4063962" cy="3946280"/>
          </a:xfrm>
          <a:prstGeom prst="rect">
            <a:avLst/>
          </a:prstGeom>
        </p:spPr>
      </p:pic>
      <p:pic>
        <p:nvPicPr>
          <p:cNvPr id="6" name="图片 5">
            <a:extLst>
              <a:ext uri="{FF2B5EF4-FFF2-40B4-BE49-F238E27FC236}">
                <a16:creationId xmlns:a16="http://schemas.microsoft.com/office/drawing/2014/main" id="{A36FC02F-C6BD-1858-A9C0-DB85CA682BAF}"/>
              </a:ext>
            </a:extLst>
          </p:cNvPr>
          <p:cNvPicPr>
            <a:picLocks noChangeAspect="1"/>
          </p:cNvPicPr>
          <p:nvPr/>
        </p:nvPicPr>
        <p:blipFill>
          <a:blip r:embed="rId3"/>
          <a:stretch>
            <a:fillRect/>
          </a:stretch>
        </p:blipFill>
        <p:spPr>
          <a:xfrm>
            <a:off x="4572000" y="921774"/>
            <a:ext cx="4179324" cy="3916748"/>
          </a:xfrm>
          <a:prstGeom prst="rect">
            <a:avLst/>
          </a:prstGeom>
        </p:spPr>
      </p:pic>
      <p:pic>
        <p:nvPicPr>
          <p:cNvPr id="3" name="图片 2">
            <a:extLst>
              <a:ext uri="{FF2B5EF4-FFF2-40B4-BE49-F238E27FC236}">
                <a16:creationId xmlns:a16="http://schemas.microsoft.com/office/drawing/2014/main" id="{BEBC7345-67FF-F2FD-E3ED-E31F105C87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5" name="直接连接符 4">
            <a:extLst>
              <a:ext uri="{FF2B5EF4-FFF2-40B4-BE49-F238E27FC236}">
                <a16:creationId xmlns:a16="http://schemas.microsoft.com/office/drawing/2014/main" id="{FB529F9A-3465-0EBB-529E-E671ED1AF0DD}"/>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402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p:cNvSpPr txBox="1">
            <a:spLocks noChangeArrowheads="1"/>
          </p:cNvSpPr>
          <p:nvPr/>
        </p:nvSpPr>
        <p:spPr bwMode="auto">
          <a:xfrm>
            <a:off x="3087776" y="2295540"/>
            <a:ext cx="2659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系统安装部署情况</a:t>
            </a:r>
          </a:p>
        </p:txBody>
      </p:sp>
      <p:cxnSp>
        <p:nvCxnSpPr>
          <p:cNvPr id="18" name="直接连接符 17"/>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a:grpSpLocks noChangeAspect="1"/>
          </p:cNvGrpSpPr>
          <p:nvPr/>
        </p:nvGrpSpPr>
        <p:grpSpPr>
          <a:xfrm>
            <a:off x="3062227" y="3186854"/>
            <a:ext cx="2908300" cy="4781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grpSp>
        <p:nvGrpSpPr>
          <p:cNvPr id="25" name="组合 24"/>
          <p:cNvGrpSpPr/>
          <p:nvPr/>
        </p:nvGrpSpPr>
        <p:grpSpPr>
          <a:xfrm>
            <a:off x="4146536" y="1337761"/>
            <a:ext cx="589306" cy="859041"/>
            <a:chOff x="2528974" y="2863357"/>
            <a:chExt cx="246811" cy="359779"/>
          </a:xfrm>
          <a:solidFill>
            <a:srgbClr val="27506E"/>
          </a:solidFill>
        </p:grpSpPr>
        <p:sp>
          <p:nvSpPr>
            <p:cNvPr id="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grpSp>
      <p:sp>
        <p:nvSpPr>
          <p:cNvPr id="2" name="矩形 1">
            <a:extLst>
              <a:ext uri="{FF2B5EF4-FFF2-40B4-BE49-F238E27FC236}">
                <a16:creationId xmlns:a16="http://schemas.microsoft.com/office/drawing/2014/main" id="{0072F68C-A003-08B4-4976-F0B1ABD6F320}"/>
              </a:ext>
            </a:extLst>
          </p:cNvPr>
          <p:cNvSpPr/>
          <p:nvPr/>
        </p:nvSpPr>
        <p:spPr>
          <a:xfrm>
            <a:off x="3143329" y="2869937"/>
            <a:ext cx="2707793"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System installation and Deployment status</a:t>
            </a:r>
          </a:p>
        </p:txBody>
      </p:sp>
      <p:pic>
        <p:nvPicPr>
          <p:cNvPr id="3" name="图片 2">
            <a:extLst>
              <a:ext uri="{FF2B5EF4-FFF2-40B4-BE49-F238E27FC236}">
                <a16:creationId xmlns:a16="http://schemas.microsoft.com/office/drawing/2014/main" id="{54F3D42F-40CA-8ED1-FDCF-3D84FD0B8C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B6994F-0EF8-BF76-4F2B-3F86D86FCB3C}"/>
              </a:ext>
            </a:extLst>
          </p:cNvPr>
          <p:cNvSpPr txBox="1"/>
          <p:nvPr/>
        </p:nvSpPr>
        <p:spPr>
          <a:xfrm>
            <a:off x="372547" y="392872"/>
            <a:ext cx="4572000" cy="400110"/>
          </a:xfrm>
          <a:prstGeom prst="rect">
            <a:avLst/>
          </a:prstGeom>
          <a:noFill/>
        </p:spPr>
        <p:txBody>
          <a:bodyPr wrap="square">
            <a:spAutoFit/>
          </a:bodyPr>
          <a:lstStyle/>
          <a:p>
            <a:r>
              <a:rPr lang="en-US" altLang="zh-CN" sz="2000" b="1" dirty="0" err="1">
                <a:solidFill>
                  <a:srgbClr val="27506E"/>
                </a:solidFill>
                <a:latin typeface="宋体" panose="02010600030101010101" pitchFamily="2" charset="-122"/>
                <a:ea typeface="宋体" panose="02010600030101010101" pitchFamily="2" charset="-122"/>
              </a:rPr>
              <a:t>Hadoop+Spark</a:t>
            </a:r>
            <a:r>
              <a:rPr lang="zh-CN" altLang="en-US" sz="2000" b="1" dirty="0">
                <a:solidFill>
                  <a:srgbClr val="27506E"/>
                </a:solidFill>
                <a:latin typeface="宋体" panose="02010600030101010101" pitchFamily="2" charset="-122"/>
                <a:ea typeface="宋体" panose="02010600030101010101" pitchFamily="2" charset="-122"/>
              </a:rPr>
              <a:t>集群配置</a:t>
            </a:r>
            <a:endParaRPr lang="zh-CN" altLang="en-US" sz="2000" dirty="0"/>
          </a:p>
        </p:txBody>
      </p:sp>
      <p:sp>
        <p:nvSpPr>
          <p:cNvPr id="4" name="文本框 3">
            <a:extLst>
              <a:ext uri="{FF2B5EF4-FFF2-40B4-BE49-F238E27FC236}">
                <a16:creationId xmlns:a16="http://schemas.microsoft.com/office/drawing/2014/main" id="{B9FAE4BB-DBF0-646C-A384-5FEC784D6B3B}"/>
              </a:ext>
            </a:extLst>
          </p:cNvPr>
          <p:cNvSpPr txBox="1"/>
          <p:nvPr/>
        </p:nvSpPr>
        <p:spPr>
          <a:xfrm>
            <a:off x="494069" y="1253845"/>
            <a:ext cx="2787445"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启动</a:t>
            </a:r>
            <a:r>
              <a:rPr lang="en-US" altLang="zh-CN" sz="1600" b="1" dirty="0">
                <a:solidFill>
                  <a:srgbClr val="002060"/>
                </a:solidFill>
                <a:latin typeface="宋体" panose="02010600030101010101" pitchFamily="2" charset="-122"/>
                <a:ea typeface="宋体" panose="02010600030101010101" pitchFamily="2" charset="-122"/>
              </a:rPr>
              <a:t>Hadoop</a:t>
            </a:r>
            <a:r>
              <a:rPr lang="zh-CN" altLang="en-US" sz="1600" b="1" dirty="0">
                <a:solidFill>
                  <a:srgbClr val="002060"/>
                </a:solidFill>
                <a:latin typeface="宋体" panose="02010600030101010101" pitchFamily="2" charset="-122"/>
                <a:ea typeface="宋体" panose="02010600030101010101" pitchFamily="2" charset="-122"/>
              </a:rPr>
              <a:t>集群后：</a:t>
            </a:r>
          </a:p>
        </p:txBody>
      </p:sp>
      <p:pic>
        <p:nvPicPr>
          <p:cNvPr id="7" name="图片 6">
            <a:extLst>
              <a:ext uri="{FF2B5EF4-FFF2-40B4-BE49-F238E27FC236}">
                <a16:creationId xmlns:a16="http://schemas.microsoft.com/office/drawing/2014/main" id="{C0707D00-38F2-D0E4-55A5-FA83766AD024}"/>
              </a:ext>
            </a:extLst>
          </p:cNvPr>
          <p:cNvPicPr>
            <a:picLocks noChangeAspect="1"/>
          </p:cNvPicPr>
          <p:nvPr/>
        </p:nvPicPr>
        <p:blipFill>
          <a:blip r:embed="rId2"/>
          <a:stretch>
            <a:fillRect/>
          </a:stretch>
        </p:blipFill>
        <p:spPr>
          <a:xfrm>
            <a:off x="601636" y="1806109"/>
            <a:ext cx="3970364" cy="974697"/>
          </a:xfrm>
          <a:prstGeom prst="rect">
            <a:avLst/>
          </a:prstGeom>
        </p:spPr>
      </p:pic>
      <p:pic>
        <p:nvPicPr>
          <p:cNvPr id="9" name="图片 8">
            <a:extLst>
              <a:ext uri="{FF2B5EF4-FFF2-40B4-BE49-F238E27FC236}">
                <a16:creationId xmlns:a16="http://schemas.microsoft.com/office/drawing/2014/main" id="{2AEFBF86-AF8F-9645-C7C5-68114D470E09}"/>
              </a:ext>
            </a:extLst>
          </p:cNvPr>
          <p:cNvPicPr>
            <a:picLocks noChangeAspect="1"/>
          </p:cNvPicPr>
          <p:nvPr/>
        </p:nvPicPr>
        <p:blipFill>
          <a:blip r:embed="rId3"/>
          <a:stretch>
            <a:fillRect/>
          </a:stretch>
        </p:blipFill>
        <p:spPr>
          <a:xfrm>
            <a:off x="4753314" y="1820717"/>
            <a:ext cx="3943900" cy="974696"/>
          </a:xfrm>
          <a:prstGeom prst="rect">
            <a:avLst/>
          </a:prstGeom>
        </p:spPr>
      </p:pic>
      <p:pic>
        <p:nvPicPr>
          <p:cNvPr id="11" name="图片 10">
            <a:extLst>
              <a:ext uri="{FF2B5EF4-FFF2-40B4-BE49-F238E27FC236}">
                <a16:creationId xmlns:a16="http://schemas.microsoft.com/office/drawing/2014/main" id="{779B0D8F-421E-A552-6097-96BAF7DB186F}"/>
              </a:ext>
            </a:extLst>
          </p:cNvPr>
          <p:cNvPicPr>
            <a:picLocks noChangeAspect="1"/>
          </p:cNvPicPr>
          <p:nvPr/>
        </p:nvPicPr>
        <p:blipFill>
          <a:blip r:embed="rId4"/>
          <a:stretch>
            <a:fillRect/>
          </a:stretch>
        </p:blipFill>
        <p:spPr>
          <a:xfrm>
            <a:off x="601636" y="3546780"/>
            <a:ext cx="3970364" cy="1088237"/>
          </a:xfrm>
          <a:prstGeom prst="rect">
            <a:avLst/>
          </a:prstGeom>
        </p:spPr>
      </p:pic>
      <p:pic>
        <p:nvPicPr>
          <p:cNvPr id="13" name="图片 12">
            <a:extLst>
              <a:ext uri="{FF2B5EF4-FFF2-40B4-BE49-F238E27FC236}">
                <a16:creationId xmlns:a16="http://schemas.microsoft.com/office/drawing/2014/main" id="{2CE18C4A-6DE7-73CA-41AB-A2EE12A5B98B}"/>
              </a:ext>
            </a:extLst>
          </p:cNvPr>
          <p:cNvPicPr>
            <a:picLocks noChangeAspect="1"/>
          </p:cNvPicPr>
          <p:nvPr/>
        </p:nvPicPr>
        <p:blipFill>
          <a:blip r:embed="rId5"/>
          <a:stretch>
            <a:fillRect/>
          </a:stretch>
        </p:blipFill>
        <p:spPr>
          <a:xfrm>
            <a:off x="4753314" y="3546779"/>
            <a:ext cx="3991532" cy="1088237"/>
          </a:xfrm>
          <a:prstGeom prst="rect">
            <a:avLst/>
          </a:prstGeom>
        </p:spPr>
      </p:pic>
      <p:sp>
        <p:nvSpPr>
          <p:cNvPr id="14" name="文本框 13">
            <a:extLst>
              <a:ext uri="{FF2B5EF4-FFF2-40B4-BE49-F238E27FC236}">
                <a16:creationId xmlns:a16="http://schemas.microsoft.com/office/drawing/2014/main" id="{E462EE7A-26D9-A5A4-307C-5A2433B5FB20}"/>
              </a:ext>
            </a:extLst>
          </p:cNvPr>
          <p:cNvSpPr txBox="1"/>
          <p:nvPr/>
        </p:nvSpPr>
        <p:spPr>
          <a:xfrm>
            <a:off x="494070" y="2994516"/>
            <a:ext cx="2787445"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启动</a:t>
            </a:r>
            <a:r>
              <a:rPr lang="en-US" altLang="zh-CN" sz="1600" b="1" dirty="0">
                <a:solidFill>
                  <a:srgbClr val="002060"/>
                </a:solidFill>
                <a:latin typeface="宋体" panose="02010600030101010101" pitchFamily="2" charset="-122"/>
                <a:ea typeface="宋体" panose="02010600030101010101" pitchFamily="2" charset="-122"/>
              </a:rPr>
              <a:t>Spark</a:t>
            </a:r>
            <a:r>
              <a:rPr lang="zh-CN" altLang="en-US" sz="1600" b="1" dirty="0">
                <a:solidFill>
                  <a:srgbClr val="002060"/>
                </a:solidFill>
                <a:latin typeface="宋体" panose="02010600030101010101" pitchFamily="2" charset="-122"/>
                <a:ea typeface="宋体" panose="02010600030101010101" pitchFamily="2" charset="-122"/>
              </a:rPr>
              <a:t>集群后：</a:t>
            </a:r>
          </a:p>
        </p:txBody>
      </p:sp>
      <p:sp>
        <p:nvSpPr>
          <p:cNvPr id="15" name="文本框 14">
            <a:extLst>
              <a:ext uri="{FF2B5EF4-FFF2-40B4-BE49-F238E27FC236}">
                <a16:creationId xmlns:a16="http://schemas.microsoft.com/office/drawing/2014/main" id="{562445E9-D4FE-30D5-EED4-256ABF0D20C7}"/>
              </a:ext>
            </a:extLst>
          </p:cNvPr>
          <p:cNvSpPr txBox="1"/>
          <p:nvPr/>
        </p:nvSpPr>
        <p:spPr>
          <a:xfrm>
            <a:off x="494069" y="854136"/>
            <a:ext cx="3126660"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集群</a:t>
            </a:r>
            <a:r>
              <a:rPr lang="en-US" altLang="zh-CN" sz="1600" b="1" dirty="0">
                <a:solidFill>
                  <a:srgbClr val="002060"/>
                </a:solidFill>
                <a:latin typeface="宋体" panose="02010600030101010101" pitchFamily="2" charset="-122"/>
                <a:ea typeface="宋体" panose="02010600030101010101" pitchFamily="2" charset="-122"/>
              </a:rPr>
              <a:t>1</a:t>
            </a:r>
            <a:r>
              <a:rPr lang="zh-CN" altLang="en-US" sz="1600" b="1" dirty="0">
                <a:solidFill>
                  <a:srgbClr val="002060"/>
                </a:solidFill>
                <a:latin typeface="宋体" panose="02010600030101010101" pitchFamily="2" charset="-122"/>
                <a:ea typeface="宋体" panose="02010600030101010101" pitchFamily="2" charset="-122"/>
              </a:rPr>
              <a:t>：</a:t>
            </a:r>
            <a:r>
              <a:rPr lang="en-US" altLang="zh-CN" sz="1600" b="1" dirty="0">
                <a:solidFill>
                  <a:srgbClr val="002060"/>
                </a:solidFill>
                <a:latin typeface="宋体" panose="02010600030101010101" pitchFamily="2" charset="-122"/>
                <a:ea typeface="宋体" panose="02010600030101010101" pitchFamily="2" charset="-122"/>
              </a:rPr>
              <a:t>1</a:t>
            </a:r>
            <a:r>
              <a:rPr lang="zh-CN" altLang="en-US" sz="1600" b="1" dirty="0">
                <a:solidFill>
                  <a:srgbClr val="002060"/>
                </a:solidFill>
                <a:latin typeface="宋体" panose="02010600030101010101" pitchFamily="2" charset="-122"/>
                <a:ea typeface="宋体" panose="02010600030101010101" pitchFamily="2" charset="-122"/>
              </a:rPr>
              <a:t>个</a:t>
            </a:r>
            <a:r>
              <a:rPr lang="en-US" altLang="zh-CN" sz="1600" b="1" dirty="0">
                <a:solidFill>
                  <a:srgbClr val="002060"/>
                </a:solidFill>
                <a:latin typeface="宋体" panose="02010600030101010101" pitchFamily="2" charset="-122"/>
                <a:ea typeface="宋体" panose="02010600030101010101" pitchFamily="2" charset="-122"/>
              </a:rPr>
              <a:t>Master</a:t>
            </a:r>
            <a:r>
              <a:rPr lang="zh-CN" altLang="en-US" sz="1600" b="1" dirty="0">
                <a:solidFill>
                  <a:srgbClr val="002060"/>
                </a:solidFill>
                <a:latin typeface="宋体" panose="02010600030101010101" pitchFamily="2" charset="-122"/>
                <a:ea typeface="宋体" panose="02010600030101010101" pitchFamily="2" charset="-122"/>
              </a:rPr>
              <a:t>，</a:t>
            </a:r>
            <a:r>
              <a:rPr lang="en-US" altLang="zh-CN" sz="1600" b="1" dirty="0">
                <a:solidFill>
                  <a:srgbClr val="002060"/>
                </a:solidFill>
                <a:latin typeface="宋体" panose="02010600030101010101" pitchFamily="2" charset="-122"/>
                <a:ea typeface="宋体" panose="02010600030101010101" pitchFamily="2" charset="-122"/>
              </a:rPr>
              <a:t>3</a:t>
            </a:r>
            <a:r>
              <a:rPr lang="zh-CN" altLang="en-US" sz="1600" b="1" dirty="0">
                <a:solidFill>
                  <a:srgbClr val="002060"/>
                </a:solidFill>
                <a:latin typeface="宋体" panose="02010600030101010101" pitchFamily="2" charset="-122"/>
                <a:ea typeface="宋体" panose="02010600030101010101" pitchFamily="2" charset="-122"/>
              </a:rPr>
              <a:t>个</a:t>
            </a:r>
            <a:r>
              <a:rPr lang="en-US" altLang="zh-CN" sz="1600" b="1" dirty="0">
                <a:solidFill>
                  <a:srgbClr val="002060"/>
                </a:solidFill>
                <a:latin typeface="宋体" panose="02010600030101010101" pitchFamily="2" charset="-122"/>
                <a:ea typeface="宋体" panose="02010600030101010101" pitchFamily="2" charset="-122"/>
              </a:rPr>
              <a:t>Slave</a:t>
            </a:r>
            <a:endParaRPr lang="zh-CN" altLang="en-US" sz="1600" b="1" dirty="0">
              <a:solidFill>
                <a:srgbClr val="002060"/>
              </a:solidFill>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4F5BE6CD-B43A-385F-51F0-35EA32E425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5" name="直接连接符 4">
            <a:extLst>
              <a:ext uri="{FF2B5EF4-FFF2-40B4-BE49-F238E27FC236}">
                <a16:creationId xmlns:a16="http://schemas.microsoft.com/office/drawing/2014/main" id="{37F9D33B-74DC-F131-CC69-FF8E4209FB1D}"/>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996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4195EC-722A-0749-E652-83878D2FA0DB}"/>
              </a:ext>
            </a:extLst>
          </p:cNvPr>
          <p:cNvSpPr txBox="1"/>
          <p:nvPr/>
        </p:nvSpPr>
        <p:spPr>
          <a:xfrm>
            <a:off x="372547" y="392872"/>
            <a:ext cx="4572000" cy="400110"/>
          </a:xfrm>
          <a:prstGeom prst="rect">
            <a:avLst/>
          </a:prstGeom>
          <a:noFill/>
        </p:spPr>
        <p:txBody>
          <a:bodyPr wrap="square">
            <a:spAutoFit/>
          </a:bodyPr>
          <a:lstStyle/>
          <a:p>
            <a:r>
              <a:rPr lang="en-US" altLang="zh-CN" sz="2000" b="1" dirty="0" err="1">
                <a:solidFill>
                  <a:srgbClr val="27506E"/>
                </a:solidFill>
                <a:latin typeface="宋体" panose="02010600030101010101" pitchFamily="2" charset="-122"/>
                <a:ea typeface="宋体" panose="02010600030101010101" pitchFamily="2" charset="-122"/>
              </a:rPr>
              <a:t>Hadoop+Spark</a:t>
            </a:r>
            <a:r>
              <a:rPr lang="zh-CN" altLang="en-US" sz="2000" b="1" dirty="0">
                <a:solidFill>
                  <a:srgbClr val="27506E"/>
                </a:solidFill>
                <a:latin typeface="宋体" panose="02010600030101010101" pitchFamily="2" charset="-122"/>
                <a:ea typeface="宋体" panose="02010600030101010101" pitchFamily="2" charset="-122"/>
              </a:rPr>
              <a:t>集群配置</a:t>
            </a:r>
            <a:endParaRPr lang="zh-CN" altLang="en-US" sz="2000" dirty="0"/>
          </a:p>
        </p:txBody>
      </p:sp>
      <p:sp>
        <p:nvSpPr>
          <p:cNvPr id="3" name="文本框 2">
            <a:extLst>
              <a:ext uri="{FF2B5EF4-FFF2-40B4-BE49-F238E27FC236}">
                <a16:creationId xmlns:a16="http://schemas.microsoft.com/office/drawing/2014/main" id="{8488AD77-D780-9C79-61E0-8A3BDB31CA5C}"/>
              </a:ext>
            </a:extLst>
          </p:cNvPr>
          <p:cNvSpPr txBox="1"/>
          <p:nvPr/>
        </p:nvSpPr>
        <p:spPr>
          <a:xfrm>
            <a:off x="494069" y="854136"/>
            <a:ext cx="6231196"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集群</a:t>
            </a:r>
            <a:r>
              <a:rPr lang="en-US" altLang="zh-CN" sz="1600" b="1" dirty="0">
                <a:solidFill>
                  <a:srgbClr val="002060"/>
                </a:solidFill>
                <a:latin typeface="宋体" panose="02010600030101010101" pitchFamily="2" charset="-122"/>
                <a:ea typeface="宋体" panose="02010600030101010101" pitchFamily="2" charset="-122"/>
              </a:rPr>
              <a:t>2</a:t>
            </a:r>
            <a:r>
              <a:rPr lang="zh-CN" altLang="en-US" sz="1600" b="1" dirty="0">
                <a:solidFill>
                  <a:srgbClr val="002060"/>
                </a:solidFill>
                <a:latin typeface="宋体" panose="02010600030101010101" pitchFamily="2" charset="-122"/>
                <a:ea typeface="宋体" panose="02010600030101010101" pitchFamily="2" charset="-122"/>
              </a:rPr>
              <a:t>：</a:t>
            </a:r>
            <a:r>
              <a:rPr lang="en-US" altLang="zh-CN" sz="1600" b="1" dirty="0">
                <a:solidFill>
                  <a:srgbClr val="002060"/>
                </a:solidFill>
                <a:latin typeface="宋体" panose="02010600030101010101" pitchFamily="2" charset="-122"/>
                <a:ea typeface="宋体" panose="02010600030101010101" pitchFamily="2" charset="-122"/>
              </a:rPr>
              <a:t>1</a:t>
            </a:r>
            <a:r>
              <a:rPr lang="zh-CN" altLang="en-US" sz="1600" b="1" dirty="0">
                <a:solidFill>
                  <a:srgbClr val="002060"/>
                </a:solidFill>
                <a:latin typeface="宋体" panose="02010600030101010101" pitchFamily="2" charset="-122"/>
                <a:ea typeface="宋体" panose="02010600030101010101" pitchFamily="2" charset="-122"/>
              </a:rPr>
              <a:t>个</a:t>
            </a:r>
            <a:r>
              <a:rPr lang="en-US" altLang="zh-CN" sz="1600" b="1" dirty="0">
                <a:solidFill>
                  <a:srgbClr val="002060"/>
                </a:solidFill>
                <a:latin typeface="宋体" panose="02010600030101010101" pitchFamily="2" charset="-122"/>
                <a:ea typeface="宋体" panose="02010600030101010101" pitchFamily="2" charset="-122"/>
              </a:rPr>
              <a:t>Master</a:t>
            </a:r>
            <a:r>
              <a:rPr lang="zh-CN" altLang="en-US" sz="1600" b="1" dirty="0">
                <a:solidFill>
                  <a:srgbClr val="002060"/>
                </a:solidFill>
                <a:latin typeface="宋体" panose="02010600030101010101" pitchFamily="2" charset="-122"/>
                <a:ea typeface="宋体" panose="02010600030101010101" pitchFamily="2" charset="-122"/>
              </a:rPr>
              <a:t>，</a:t>
            </a:r>
            <a:r>
              <a:rPr lang="en-US" altLang="zh-CN" sz="1600" b="1" dirty="0">
                <a:solidFill>
                  <a:srgbClr val="002060"/>
                </a:solidFill>
                <a:latin typeface="宋体" panose="02010600030101010101" pitchFamily="2" charset="-122"/>
                <a:ea typeface="宋体" panose="02010600030101010101" pitchFamily="2" charset="-122"/>
              </a:rPr>
              <a:t>1</a:t>
            </a:r>
            <a:r>
              <a:rPr lang="zh-CN" altLang="en-US" sz="1600" b="1" dirty="0">
                <a:solidFill>
                  <a:srgbClr val="002060"/>
                </a:solidFill>
                <a:latin typeface="宋体" panose="02010600030101010101" pitchFamily="2" charset="-122"/>
                <a:ea typeface="宋体" panose="02010600030101010101" pitchFamily="2" charset="-122"/>
              </a:rPr>
              <a:t>个</a:t>
            </a:r>
            <a:r>
              <a:rPr lang="en-US" altLang="zh-CN" sz="1600" b="1" dirty="0">
                <a:solidFill>
                  <a:srgbClr val="002060"/>
                </a:solidFill>
                <a:latin typeface="宋体" panose="02010600030101010101" pitchFamily="2" charset="-122"/>
                <a:ea typeface="宋体" panose="02010600030101010101" pitchFamily="2" charset="-122"/>
              </a:rPr>
              <a:t>Slave        </a:t>
            </a:r>
            <a:r>
              <a:rPr lang="en-US" altLang="zh-CN" sz="1600" dirty="0">
                <a:solidFill>
                  <a:srgbClr val="002060"/>
                </a:solidFill>
                <a:latin typeface="宋体" panose="02010600030101010101" pitchFamily="2" charset="-122"/>
                <a:ea typeface="宋体" panose="02010600030101010101" pitchFamily="2" charset="-122"/>
              </a:rPr>
              <a:t>——for CRNN</a:t>
            </a:r>
            <a:endParaRPr lang="zh-CN" altLang="en-US" sz="1600" dirty="0">
              <a:solidFill>
                <a:srgbClr val="002060"/>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11D2970-9766-B503-6A41-8CB0D16A3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532" y="3544276"/>
            <a:ext cx="4625756" cy="1163050"/>
          </a:xfrm>
          <a:prstGeom prst="rect">
            <a:avLst/>
          </a:prstGeom>
        </p:spPr>
      </p:pic>
      <p:pic>
        <p:nvPicPr>
          <p:cNvPr id="6" name="图片 5">
            <a:extLst>
              <a:ext uri="{FF2B5EF4-FFF2-40B4-BE49-F238E27FC236}">
                <a16:creationId xmlns:a16="http://schemas.microsoft.com/office/drawing/2014/main" id="{4E60FCA7-E1D5-B892-7459-3B561B463874}"/>
              </a:ext>
            </a:extLst>
          </p:cNvPr>
          <p:cNvPicPr>
            <a:picLocks noChangeAspect="1"/>
          </p:cNvPicPr>
          <p:nvPr/>
        </p:nvPicPr>
        <p:blipFill>
          <a:blip r:embed="rId3"/>
          <a:stretch>
            <a:fillRect/>
          </a:stretch>
        </p:blipFill>
        <p:spPr>
          <a:xfrm>
            <a:off x="1774532" y="1843603"/>
            <a:ext cx="4625756" cy="1267874"/>
          </a:xfrm>
          <a:prstGeom prst="rect">
            <a:avLst/>
          </a:prstGeom>
        </p:spPr>
      </p:pic>
      <p:sp>
        <p:nvSpPr>
          <p:cNvPr id="7" name="文本框 6">
            <a:extLst>
              <a:ext uri="{FF2B5EF4-FFF2-40B4-BE49-F238E27FC236}">
                <a16:creationId xmlns:a16="http://schemas.microsoft.com/office/drawing/2014/main" id="{53580B63-6153-EEBB-C5B8-93E62FC9A347}"/>
              </a:ext>
            </a:extLst>
          </p:cNvPr>
          <p:cNvSpPr txBox="1"/>
          <p:nvPr/>
        </p:nvSpPr>
        <p:spPr>
          <a:xfrm>
            <a:off x="494068" y="1253844"/>
            <a:ext cx="2787445"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启动</a:t>
            </a:r>
            <a:r>
              <a:rPr lang="en-US" altLang="zh-CN" sz="1600" b="1" dirty="0">
                <a:solidFill>
                  <a:srgbClr val="002060"/>
                </a:solidFill>
                <a:latin typeface="宋体" panose="02010600030101010101" pitchFamily="2" charset="-122"/>
                <a:ea typeface="宋体" panose="02010600030101010101" pitchFamily="2" charset="-122"/>
              </a:rPr>
              <a:t>Spark</a:t>
            </a:r>
            <a:r>
              <a:rPr lang="zh-CN" altLang="en-US" sz="1600" b="1" dirty="0">
                <a:solidFill>
                  <a:srgbClr val="002060"/>
                </a:solidFill>
                <a:latin typeface="宋体" panose="02010600030101010101" pitchFamily="2" charset="-122"/>
                <a:ea typeface="宋体" panose="02010600030101010101" pitchFamily="2" charset="-122"/>
              </a:rPr>
              <a:t>集群后：</a:t>
            </a:r>
          </a:p>
        </p:txBody>
      </p:sp>
      <p:pic>
        <p:nvPicPr>
          <p:cNvPr id="9" name="图片 8">
            <a:extLst>
              <a:ext uri="{FF2B5EF4-FFF2-40B4-BE49-F238E27FC236}">
                <a16:creationId xmlns:a16="http://schemas.microsoft.com/office/drawing/2014/main" id="{018BBD0B-8776-F3CD-0FBA-6D6BD51204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11" name="直接连接符 10">
            <a:extLst>
              <a:ext uri="{FF2B5EF4-FFF2-40B4-BE49-F238E27FC236}">
                <a16:creationId xmlns:a16="http://schemas.microsoft.com/office/drawing/2014/main" id="{23735BF9-C486-FD57-0AB7-B8601CC26EDF}"/>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348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13E964-5CBE-0657-70A4-1C13AAC73EA8}"/>
              </a:ext>
            </a:extLst>
          </p:cNvPr>
          <p:cNvSpPr txBox="1"/>
          <p:nvPr/>
        </p:nvSpPr>
        <p:spPr>
          <a:xfrm>
            <a:off x="494069" y="1192690"/>
            <a:ext cx="2787445"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深度学习环境配置：</a:t>
            </a:r>
          </a:p>
        </p:txBody>
      </p:sp>
      <p:sp>
        <p:nvSpPr>
          <p:cNvPr id="3" name="文本框 2">
            <a:extLst>
              <a:ext uri="{FF2B5EF4-FFF2-40B4-BE49-F238E27FC236}">
                <a16:creationId xmlns:a16="http://schemas.microsoft.com/office/drawing/2014/main" id="{EBE9DFA4-9827-2B82-88BA-AF56A78738DA}"/>
              </a:ext>
            </a:extLst>
          </p:cNvPr>
          <p:cNvSpPr txBox="1"/>
          <p:nvPr/>
        </p:nvSpPr>
        <p:spPr>
          <a:xfrm>
            <a:off x="785350" y="1743474"/>
            <a:ext cx="7573300" cy="2545890"/>
          </a:xfrm>
          <a:prstGeom prst="rect">
            <a:avLst/>
          </a:prstGeom>
          <a:noFill/>
        </p:spPr>
        <p:txBody>
          <a:bodyPr wrap="square" rtlCol="0">
            <a:spAutoFit/>
          </a:bodyPr>
          <a:lstStyle/>
          <a:p>
            <a:pPr indent="457200">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Horovod</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分布式深度学习框架。</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Horovod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的核心卖点在于使得在对单机训练脚本尽量少的改动前提下进行并行训练，并且能够尽量提高训练效率。它支持不同的前端训练框架和底层通信库（英伟达的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NCCL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以及</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Intel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oneCCL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），同时也可以支持运行在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Spark/Ray</a:t>
            </a:r>
            <a:r>
              <a:rPr lang="zh-CN" altLang="en-US" dirty="0">
                <a:latin typeface="Times New Roman" panose="02020603050405020304" pitchFamily="18" charset="0"/>
                <a:ea typeface="宋体" panose="02010600030101010101" pitchFamily="2" charset="-122"/>
                <a:cs typeface="Times New Roman" panose="02020603050405020304" pitchFamily="18" charset="0"/>
              </a:rPr>
              <a:t>集群上。</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Horovod.Spark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通过将</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Horovod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集成到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的数据处理流程中，实现了从数据加载、分布式训练到模型保存的端到端流程。它能够有效地利用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集群的计算资源，实现高效的深度学习训练。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本项目中，我们使用</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Horovod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Pytorch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编写的代码在</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Spark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集群中运行。</a:t>
            </a:r>
          </a:p>
        </p:txBody>
      </p:sp>
      <p:sp>
        <p:nvSpPr>
          <p:cNvPr id="4" name="文本框 3">
            <a:extLst>
              <a:ext uri="{FF2B5EF4-FFF2-40B4-BE49-F238E27FC236}">
                <a16:creationId xmlns:a16="http://schemas.microsoft.com/office/drawing/2014/main" id="{931E943B-0168-8FB0-9447-D55D976A69D5}"/>
              </a:ext>
            </a:extLst>
          </p:cNvPr>
          <p:cNvSpPr txBox="1"/>
          <p:nvPr/>
        </p:nvSpPr>
        <p:spPr>
          <a:xfrm>
            <a:off x="372547" y="392872"/>
            <a:ext cx="4572000" cy="400110"/>
          </a:xfrm>
          <a:prstGeom prst="rect">
            <a:avLst/>
          </a:prstGeom>
          <a:noFill/>
        </p:spPr>
        <p:txBody>
          <a:bodyPr wrap="square">
            <a:spAutoFit/>
          </a:bodyPr>
          <a:lstStyle/>
          <a:p>
            <a:r>
              <a:rPr lang="en-US" altLang="zh-CN" sz="2000" b="1" dirty="0" err="1">
                <a:solidFill>
                  <a:srgbClr val="27506E"/>
                </a:solidFill>
                <a:latin typeface="宋体" panose="02010600030101010101" pitchFamily="2" charset="-122"/>
                <a:ea typeface="宋体" panose="02010600030101010101" pitchFamily="2" charset="-122"/>
              </a:rPr>
              <a:t>Hadoop+Spark</a:t>
            </a:r>
            <a:r>
              <a:rPr lang="zh-CN" altLang="en-US" sz="2000" b="1" dirty="0">
                <a:solidFill>
                  <a:srgbClr val="27506E"/>
                </a:solidFill>
                <a:latin typeface="宋体" panose="02010600030101010101" pitchFamily="2" charset="-122"/>
                <a:ea typeface="宋体" panose="02010600030101010101" pitchFamily="2" charset="-122"/>
              </a:rPr>
              <a:t>集群配置</a:t>
            </a:r>
            <a:endParaRPr lang="zh-CN" altLang="en-US" sz="2000" dirty="0"/>
          </a:p>
        </p:txBody>
      </p:sp>
      <p:sp>
        <p:nvSpPr>
          <p:cNvPr id="5" name="文本框 4">
            <a:extLst>
              <a:ext uri="{FF2B5EF4-FFF2-40B4-BE49-F238E27FC236}">
                <a16:creationId xmlns:a16="http://schemas.microsoft.com/office/drawing/2014/main" id="{1AD502E3-D73C-7C21-DC82-C64B44EBEBD2}"/>
              </a:ext>
            </a:extLst>
          </p:cNvPr>
          <p:cNvSpPr txBox="1"/>
          <p:nvPr/>
        </p:nvSpPr>
        <p:spPr>
          <a:xfrm>
            <a:off x="494069" y="854136"/>
            <a:ext cx="6231196" cy="338554"/>
          </a:xfrm>
          <a:prstGeom prst="rect">
            <a:avLst/>
          </a:prstGeom>
          <a:noFill/>
        </p:spPr>
        <p:txBody>
          <a:bodyPr wrap="square" rtlCol="0">
            <a:spAutoFit/>
          </a:bodyPr>
          <a:lstStyle/>
          <a:p>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集群</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Master</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Slave        </a:t>
            </a:r>
            <a:r>
              <a:rPr lang="en-US" altLang="zh-CN" sz="16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——for CRNN</a:t>
            </a:r>
            <a:endParaRPr lang="zh-CN" altLang="en-US" sz="16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D1B067F-EAE2-E49F-A998-0DB103126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10" name="直接连接符 9">
            <a:extLst>
              <a:ext uri="{FF2B5EF4-FFF2-40B4-BE49-F238E27FC236}">
                <a16:creationId xmlns:a16="http://schemas.microsoft.com/office/drawing/2014/main" id="{8723DAF7-1597-E514-E128-485C55BBD347}"/>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7464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56104A-611C-94F2-3C90-36FADDE98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3" name="文本框 2">
            <a:extLst>
              <a:ext uri="{FF2B5EF4-FFF2-40B4-BE49-F238E27FC236}">
                <a16:creationId xmlns:a16="http://schemas.microsoft.com/office/drawing/2014/main" id="{9FBAD7F0-6EF3-9205-A54A-E4311800B4EB}"/>
              </a:ext>
            </a:extLst>
          </p:cNvPr>
          <p:cNvSpPr txBox="1"/>
          <p:nvPr/>
        </p:nvSpPr>
        <p:spPr>
          <a:xfrm>
            <a:off x="372547" y="392872"/>
            <a:ext cx="4572000" cy="400110"/>
          </a:xfrm>
          <a:prstGeom prst="rect">
            <a:avLst/>
          </a:prstGeom>
          <a:noFill/>
        </p:spPr>
        <p:txBody>
          <a:bodyPr wrap="square">
            <a:spAutoFit/>
          </a:bodyPr>
          <a:lstStyle/>
          <a:p>
            <a:r>
              <a:rPr lang="en-US" altLang="zh-CN" sz="2000" b="1" dirty="0" err="1">
                <a:solidFill>
                  <a:srgbClr val="27506E"/>
                </a:solidFill>
                <a:latin typeface="宋体" panose="02010600030101010101" pitchFamily="2" charset="-122"/>
                <a:ea typeface="宋体" panose="02010600030101010101" pitchFamily="2" charset="-122"/>
              </a:rPr>
              <a:t>Hadoop+Spark</a:t>
            </a:r>
            <a:r>
              <a:rPr lang="zh-CN" altLang="en-US" sz="2000" b="1" dirty="0">
                <a:solidFill>
                  <a:srgbClr val="27506E"/>
                </a:solidFill>
                <a:latin typeface="宋体" panose="02010600030101010101" pitchFamily="2" charset="-122"/>
                <a:ea typeface="宋体" panose="02010600030101010101" pitchFamily="2" charset="-122"/>
              </a:rPr>
              <a:t>集群配置</a:t>
            </a:r>
            <a:endParaRPr lang="zh-CN" altLang="en-US" sz="2000" dirty="0"/>
          </a:p>
        </p:txBody>
      </p:sp>
      <p:sp>
        <p:nvSpPr>
          <p:cNvPr id="4" name="文本框 3">
            <a:extLst>
              <a:ext uri="{FF2B5EF4-FFF2-40B4-BE49-F238E27FC236}">
                <a16:creationId xmlns:a16="http://schemas.microsoft.com/office/drawing/2014/main" id="{5792BB2C-D4E0-9A0F-4461-89EC8C737B65}"/>
              </a:ext>
            </a:extLst>
          </p:cNvPr>
          <p:cNvSpPr txBox="1"/>
          <p:nvPr/>
        </p:nvSpPr>
        <p:spPr>
          <a:xfrm>
            <a:off x="494069" y="854136"/>
            <a:ext cx="6231196" cy="338554"/>
          </a:xfrm>
          <a:prstGeom prst="rect">
            <a:avLst/>
          </a:prstGeom>
          <a:noFill/>
        </p:spPr>
        <p:txBody>
          <a:bodyPr wrap="square" rtlCol="0">
            <a:spAutoFit/>
          </a:bodyPr>
          <a:lstStyle/>
          <a:p>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集群</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Master</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Slave        </a:t>
            </a:r>
            <a:r>
              <a:rPr lang="en-US" altLang="zh-CN" sz="16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——for CRNN</a:t>
            </a:r>
            <a:endParaRPr lang="zh-CN" altLang="en-US" sz="16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15B2CCE-2B15-1E44-2F74-A35F2C77FF74}"/>
              </a:ext>
            </a:extLst>
          </p:cNvPr>
          <p:cNvSpPr txBox="1"/>
          <p:nvPr/>
        </p:nvSpPr>
        <p:spPr>
          <a:xfrm>
            <a:off x="494069" y="1326667"/>
            <a:ext cx="2787445" cy="307777"/>
          </a:xfrm>
          <a:prstGeom prst="rect">
            <a:avLst/>
          </a:prstGeom>
          <a:noFill/>
        </p:spPr>
        <p:txBody>
          <a:bodyPr wrap="square" rtlCol="0">
            <a:spAutoFit/>
          </a:bodyPr>
          <a:lstStyle/>
          <a:p>
            <a:r>
              <a:rPr lang="zh-CN" altLang="en-US" sz="1400" b="1" dirty="0">
                <a:solidFill>
                  <a:srgbClr val="002060"/>
                </a:solidFill>
                <a:latin typeface="宋体" panose="02010600030101010101" pitchFamily="2" charset="-122"/>
                <a:ea typeface="宋体" panose="02010600030101010101" pitchFamily="2" charset="-122"/>
              </a:rPr>
              <a:t>安装</a:t>
            </a:r>
            <a:r>
              <a:rPr lang="en-US" altLang="zh-CN" sz="1400" b="1" dirty="0" err="1">
                <a:solidFill>
                  <a:srgbClr val="002060"/>
                </a:solidFill>
                <a:latin typeface="宋体" panose="02010600030101010101" pitchFamily="2" charset="-122"/>
                <a:ea typeface="宋体" panose="02010600030101010101" pitchFamily="2" charset="-122"/>
              </a:rPr>
              <a:t>Pytorch</a:t>
            </a:r>
            <a:r>
              <a:rPr lang="zh-CN" altLang="en-US" sz="1400" b="1" dirty="0">
                <a:solidFill>
                  <a:srgbClr val="002060"/>
                </a:solidFill>
                <a:latin typeface="宋体" panose="02010600030101010101" pitchFamily="2" charset="-122"/>
                <a:ea typeface="宋体" panose="02010600030101010101" pitchFamily="2" charset="-122"/>
              </a:rPr>
              <a:t>：</a:t>
            </a:r>
          </a:p>
        </p:txBody>
      </p:sp>
      <p:pic>
        <p:nvPicPr>
          <p:cNvPr id="8" name="图片 7">
            <a:extLst>
              <a:ext uri="{FF2B5EF4-FFF2-40B4-BE49-F238E27FC236}">
                <a16:creationId xmlns:a16="http://schemas.microsoft.com/office/drawing/2014/main" id="{7F20B151-FA1C-7409-9119-123AF98672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69" y="1768421"/>
            <a:ext cx="3365009" cy="1046892"/>
          </a:xfrm>
          <a:prstGeom prst="rect">
            <a:avLst/>
          </a:prstGeom>
        </p:spPr>
      </p:pic>
      <p:sp>
        <p:nvSpPr>
          <p:cNvPr id="9" name="文本框 8">
            <a:extLst>
              <a:ext uri="{FF2B5EF4-FFF2-40B4-BE49-F238E27FC236}">
                <a16:creationId xmlns:a16="http://schemas.microsoft.com/office/drawing/2014/main" id="{306B8906-64FD-56EA-D178-E47D9A9ADB25}"/>
              </a:ext>
            </a:extLst>
          </p:cNvPr>
          <p:cNvSpPr txBox="1"/>
          <p:nvPr/>
        </p:nvSpPr>
        <p:spPr>
          <a:xfrm>
            <a:off x="4342815" y="1326666"/>
            <a:ext cx="2787445" cy="307777"/>
          </a:xfrm>
          <a:prstGeom prst="rect">
            <a:avLst/>
          </a:prstGeom>
          <a:noFill/>
        </p:spPr>
        <p:txBody>
          <a:bodyPr wrap="square" rtlCol="0">
            <a:spAutoFit/>
          </a:bodyPr>
          <a:lstStyle/>
          <a:p>
            <a:r>
              <a:rPr lang="zh-CN" altLang="en-US" sz="1400" b="1" dirty="0">
                <a:solidFill>
                  <a:srgbClr val="002060"/>
                </a:solidFill>
                <a:latin typeface="宋体" panose="02010600030101010101" pitchFamily="2" charset="-122"/>
                <a:ea typeface="宋体" panose="02010600030101010101" pitchFamily="2" charset="-122"/>
              </a:rPr>
              <a:t>安装</a:t>
            </a:r>
            <a:r>
              <a:rPr lang="en-US" altLang="zh-CN" sz="1400" b="1" dirty="0" err="1">
                <a:solidFill>
                  <a:srgbClr val="002060"/>
                </a:solidFill>
                <a:latin typeface="宋体" panose="02010600030101010101" pitchFamily="2" charset="-122"/>
                <a:ea typeface="宋体" panose="02010600030101010101" pitchFamily="2" charset="-122"/>
              </a:rPr>
              <a:t>OpenMPI</a:t>
            </a:r>
            <a:r>
              <a:rPr lang="zh-CN" altLang="en-US" sz="1400" b="1" dirty="0">
                <a:solidFill>
                  <a:srgbClr val="002060"/>
                </a:solidFill>
                <a:latin typeface="宋体" panose="02010600030101010101" pitchFamily="2" charset="-122"/>
                <a:ea typeface="宋体" panose="02010600030101010101" pitchFamily="2" charset="-122"/>
              </a:rPr>
              <a:t>：</a:t>
            </a:r>
          </a:p>
        </p:txBody>
      </p:sp>
      <p:pic>
        <p:nvPicPr>
          <p:cNvPr id="11" name="图片 10">
            <a:extLst>
              <a:ext uri="{FF2B5EF4-FFF2-40B4-BE49-F238E27FC236}">
                <a16:creationId xmlns:a16="http://schemas.microsoft.com/office/drawing/2014/main" id="{733491A6-60C4-7D9A-9C4A-F44D87554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6950" y="1768419"/>
            <a:ext cx="3863340" cy="647700"/>
          </a:xfrm>
          <a:prstGeom prst="rect">
            <a:avLst/>
          </a:prstGeom>
        </p:spPr>
      </p:pic>
      <p:sp>
        <p:nvSpPr>
          <p:cNvPr id="12" name="文本框 11">
            <a:extLst>
              <a:ext uri="{FF2B5EF4-FFF2-40B4-BE49-F238E27FC236}">
                <a16:creationId xmlns:a16="http://schemas.microsoft.com/office/drawing/2014/main" id="{6F504461-EDDA-AC0A-97AE-35F0BC317EAB}"/>
              </a:ext>
            </a:extLst>
          </p:cNvPr>
          <p:cNvSpPr txBox="1"/>
          <p:nvPr/>
        </p:nvSpPr>
        <p:spPr>
          <a:xfrm>
            <a:off x="4342814" y="2573493"/>
            <a:ext cx="2787445" cy="307777"/>
          </a:xfrm>
          <a:prstGeom prst="rect">
            <a:avLst/>
          </a:prstGeom>
          <a:noFill/>
        </p:spPr>
        <p:txBody>
          <a:bodyPr wrap="square" rtlCol="0">
            <a:spAutoFit/>
          </a:bodyPr>
          <a:lstStyle/>
          <a:p>
            <a:r>
              <a:rPr lang="zh-CN" altLang="en-US" sz="1400" b="1" dirty="0">
                <a:solidFill>
                  <a:srgbClr val="002060"/>
                </a:solidFill>
                <a:latin typeface="宋体" panose="02010600030101010101" pitchFamily="2" charset="-122"/>
                <a:ea typeface="宋体" panose="02010600030101010101" pitchFamily="2" charset="-122"/>
              </a:rPr>
              <a:t>安装</a:t>
            </a:r>
            <a:r>
              <a:rPr lang="en-US" altLang="zh-CN" sz="1400" b="1" dirty="0">
                <a:solidFill>
                  <a:srgbClr val="002060"/>
                </a:solidFill>
                <a:latin typeface="宋体" panose="02010600030101010101" pitchFamily="2" charset="-122"/>
                <a:ea typeface="宋体" panose="02010600030101010101" pitchFamily="2" charset="-122"/>
              </a:rPr>
              <a:t>NCCL</a:t>
            </a:r>
            <a:r>
              <a:rPr lang="zh-CN" altLang="en-US" sz="1400" b="1" dirty="0">
                <a:solidFill>
                  <a:srgbClr val="002060"/>
                </a:solidFill>
                <a:latin typeface="宋体" panose="02010600030101010101" pitchFamily="2" charset="-122"/>
                <a:ea typeface="宋体" panose="02010600030101010101" pitchFamily="2" charset="-122"/>
              </a:rPr>
              <a:t>：</a:t>
            </a:r>
          </a:p>
        </p:txBody>
      </p:sp>
      <p:pic>
        <p:nvPicPr>
          <p:cNvPr id="14" name="图片 13">
            <a:extLst>
              <a:ext uri="{FF2B5EF4-FFF2-40B4-BE49-F238E27FC236}">
                <a16:creationId xmlns:a16="http://schemas.microsoft.com/office/drawing/2014/main" id="{59BF7709-2CB7-0A6A-89FB-C515927AB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6950" y="3118949"/>
            <a:ext cx="3863340" cy="414407"/>
          </a:xfrm>
          <a:prstGeom prst="rect">
            <a:avLst/>
          </a:prstGeom>
        </p:spPr>
      </p:pic>
      <p:sp>
        <p:nvSpPr>
          <p:cNvPr id="15" name="文本框 14">
            <a:extLst>
              <a:ext uri="{FF2B5EF4-FFF2-40B4-BE49-F238E27FC236}">
                <a16:creationId xmlns:a16="http://schemas.microsoft.com/office/drawing/2014/main" id="{BD6EC8B4-A101-5DCF-E981-763A532D0323}"/>
              </a:ext>
            </a:extLst>
          </p:cNvPr>
          <p:cNvSpPr txBox="1"/>
          <p:nvPr/>
        </p:nvSpPr>
        <p:spPr>
          <a:xfrm>
            <a:off x="4342813" y="3736029"/>
            <a:ext cx="2787445" cy="307777"/>
          </a:xfrm>
          <a:prstGeom prst="rect">
            <a:avLst/>
          </a:prstGeom>
          <a:noFill/>
        </p:spPr>
        <p:txBody>
          <a:bodyPr wrap="square" rtlCol="0">
            <a:spAutoFit/>
          </a:bodyPr>
          <a:lstStyle/>
          <a:p>
            <a:r>
              <a:rPr lang="zh-CN" altLang="en-US" sz="1400" b="1" dirty="0">
                <a:solidFill>
                  <a:srgbClr val="002060"/>
                </a:solidFill>
                <a:latin typeface="宋体" panose="02010600030101010101" pitchFamily="2" charset="-122"/>
                <a:ea typeface="宋体" panose="02010600030101010101" pitchFamily="2" charset="-122"/>
              </a:rPr>
              <a:t>安装</a:t>
            </a:r>
            <a:r>
              <a:rPr lang="en-US" altLang="zh-CN" sz="1400" b="1" dirty="0" err="1">
                <a:solidFill>
                  <a:srgbClr val="002060"/>
                </a:solidFill>
                <a:latin typeface="宋体" panose="02010600030101010101" pitchFamily="2" charset="-122"/>
                <a:ea typeface="宋体" panose="02010600030101010101" pitchFamily="2" charset="-122"/>
              </a:rPr>
              <a:t>CMake</a:t>
            </a:r>
            <a:r>
              <a:rPr lang="zh-CN" altLang="en-US" sz="1400" b="1" dirty="0">
                <a:solidFill>
                  <a:srgbClr val="002060"/>
                </a:solidFill>
                <a:latin typeface="宋体" panose="02010600030101010101" pitchFamily="2" charset="-122"/>
                <a:ea typeface="宋体" panose="02010600030101010101" pitchFamily="2" charset="-122"/>
              </a:rPr>
              <a:t>：</a:t>
            </a:r>
          </a:p>
        </p:txBody>
      </p:sp>
      <p:pic>
        <p:nvPicPr>
          <p:cNvPr id="17" name="图片 16">
            <a:extLst>
              <a:ext uri="{FF2B5EF4-FFF2-40B4-BE49-F238E27FC236}">
                <a16:creationId xmlns:a16="http://schemas.microsoft.com/office/drawing/2014/main" id="{204E24BF-53C1-BDE1-2405-423C0437D5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6950" y="4314459"/>
            <a:ext cx="3863340" cy="524575"/>
          </a:xfrm>
          <a:prstGeom prst="rect">
            <a:avLst/>
          </a:prstGeom>
        </p:spPr>
      </p:pic>
      <p:sp>
        <p:nvSpPr>
          <p:cNvPr id="18" name="文本框 17">
            <a:extLst>
              <a:ext uri="{FF2B5EF4-FFF2-40B4-BE49-F238E27FC236}">
                <a16:creationId xmlns:a16="http://schemas.microsoft.com/office/drawing/2014/main" id="{45CEC786-C764-1729-B4AC-E1299CCA1C9D}"/>
              </a:ext>
            </a:extLst>
          </p:cNvPr>
          <p:cNvSpPr txBox="1"/>
          <p:nvPr/>
        </p:nvSpPr>
        <p:spPr>
          <a:xfrm>
            <a:off x="494068" y="3018375"/>
            <a:ext cx="2787445" cy="307777"/>
          </a:xfrm>
          <a:prstGeom prst="rect">
            <a:avLst/>
          </a:prstGeom>
          <a:noFill/>
        </p:spPr>
        <p:txBody>
          <a:bodyPr wrap="square" rtlCol="0">
            <a:spAutoFit/>
          </a:bodyPr>
          <a:lstStyle/>
          <a:p>
            <a:r>
              <a:rPr lang="zh-CN" altLang="en-US" sz="1400" b="1" dirty="0">
                <a:solidFill>
                  <a:srgbClr val="002060"/>
                </a:solidFill>
                <a:latin typeface="宋体" panose="02010600030101010101" pitchFamily="2" charset="-122"/>
                <a:ea typeface="宋体" panose="02010600030101010101" pitchFamily="2" charset="-122"/>
              </a:rPr>
              <a:t>安装</a:t>
            </a:r>
            <a:r>
              <a:rPr lang="en-US" altLang="zh-CN" sz="1400" b="1" dirty="0" err="1">
                <a:solidFill>
                  <a:srgbClr val="002060"/>
                </a:solidFill>
                <a:latin typeface="宋体" panose="02010600030101010101" pitchFamily="2" charset="-122"/>
                <a:ea typeface="宋体" panose="02010600030101010101" pitchFamily="2" charset="-122"/>
              </a:rPr>
              <a:t>Horovod</a:t>
            </a:r>
            <a:r>
              <a:rPr lang="zh-CN" altLang="en-US" sz="1400" b="1" dirty="0">
                <a:solidFill>
                  <a:srgbClr val="002060"/>
                </a:solidFill>
                <a:latin typeface="宋体" panose="02010600030101010101" pitchFamily="2" charset="-122"/>
                <a:ea typeface="宋体" panose="02010600030101010101" pitchFamily="2" charset="-122"/>
              </a:rPr>
              <a:t>：</a:t>
            </a:r>
          </a:p>
        </p:txBody>
      </p:sp>
      <p:pic>
        <p:nvPicPr>
          <p:cNvPr id="20" name="图片 19">
            <a:extLst>
              <a:ext uri="{FF2B5EF4-FFF2-40B4-BE49-F238E27FC236}">
                <a16:creationId xmlns:a16="http://schemas.microsoft.com/office/drawing/2014/main" id="{F1663738-03A8-723A-5C2F-730E6BE5B2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068" y="3655222"/>
            <a:ext cx="3365009" cy="1037945"/>
          </a:xfrm>
          <a:prstGeom prst="rect">
            <a:avLst/>
          </a:prstGeom>
        </p:spPr>
      </p:pic>
      <p:cxnSp>
        <p:nvCxnSpPr>
          <p:cNvPr id="21" name="直接连接符 20">
            <a:extLst>
              <a:ext uri="{FF2B5EF4-FFF2-40B4-BE49-F238E27FC236}">
                <a16:creationId xmlns:a16="http://schemas.microsoft.com/office/drawing/2014/main" id="{ADED766D-860F-9ECE-63A2-6ED0A90C10E4}"/>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999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a:grpSpLocks noChangeAspect="1"/>
          </p:cNvGrpSpPr>
          <p:nvPr/>
        </p:nvGrpSpPr>
        <p:grpSpPr>
          <a:xfrm>
            <a:off x="100965" y="3625215"/>
            <a:ext cx="8941435" cy="14687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grpSp>
        <p:nvGrpSpPr>
          <p:cNvPr id="32" name="组合 31"/>
          <p:cNvGrpSpPr/>
          <p:nvPr/>
        </p:nvGrpSpPr>
        <p:grpSpPr>
          <a:xfrm>
            <a:off x="1258452" y="1310957"/>
            <a:ext cx="741221" cy="741221"/>
            <a:chOff x="973554" y="1904522"/>
            <a:chExt cx="837665" cy="837665"/>
          </a:xfrm>
        </p:grpSpPr>
        <p:sp>
          <p:nvSpPr>
            <p:cNvPr id="21" name="椭圆 20"/>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22" name="文本框 5"/>
            <p:cNvSpPr txBox="1">
              <a:spLocks noChangeArrowheads="1"/>
            </p:cNvSpPr>
            <p:nvPr/>
          </p:nvSpPr>
          <p:spPr bwMode="auto">
            <a:xfrm>
              <a:off x="1122929" y="2045036"/>
              <a:ext cx="556517"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思源黑体 CN Normal" panose="020B0400000000000000" charset="-122"/>
                  <a:cs typeface="Times New Roman" panose="02020603050405020304" pitchFamily="18" charset="0"/>
                </a:rPr>
                <a:t>01</a:t>
              </a:r>
              <a:endParaRPr lang="zh-CN" altLang="en-US" sz="2400" b="1" dirty="0">
                <a:solidFill>
                  <a:srgbClr val="27506E"/>
                </a:solidFill>
                <a:latin typeface="Times New Roman" panose="02020603050405020304" pitchFamily="18" charset="0"/>
                <a:ea typeface="思源黑体 CN Normal" panose="020B0400000000000000" charset="-122"/>
                <a:cs typeface="Times New Roman" panose="02020603050405020304" pitchFamily="18" charset="0"/>
              </a:endParaRPr>
            </a:p>
          </p:txBody>
        </p:sp>
      </p:grpSp>
      <p:sp>
        <p:nvSpPr>
          <p:cNvPr id="23" name="文本框 6"/>
          <p:cNvSpPr txBox="1">
            <a:spLocks noChangeArrowheads="1"/>
          </p:cNvSpPr>
          <p:nvPr/>
        </p:nvSpPr>
        <p:spPr bwMode="auto">
          <a:xfrm>
            <a:off x="2190059" y="1491813"/>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项目背景及设计思路</a:t>
            </a:r>
          </a:p>
        </p:txBody>
      </p:sp>
      <p:sp>
        <p:nvSpPr>
          <p:cNvPr id="24" name="矩形 23"/>
          <p:cNvSpPr/>
          <p:nvPr/>
        </p:nvSpPr>
        <p:spPr>
          <a:xfrm>
            <a:off x="2190059" y="1843203"/>
            <a:ext cx="2432076"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Project background and Design ideas</a:t>
            </a:r>
          </a:p>
        </p:txBody>
      </p:sp>
      <p:grpSp>
        <p:nvGrpSpPr>
          <p:cNvPr id="33" name="组合 32"/>
          <p:cNvGrpSpPr/>
          <p:nvPr/>
        </p:nvGrpSpPr>
        <p:grpSpPr>
          <a:xfrm>
            <a:off x="1258452" y="2495180"/>
            <a:ext cx="741221" cy="741221"/>
            <a:chOff x="4713657" y="1932023"/>
            <a:chExt cx="837665" cy="837665"/>
          </a:xfrm>
        </p:grpSpPr>
        <p:sp>
          <p:nvSpPr>
            <p:cNvPr id="26" name="椭圆 25"/>
            <p:cNvSpPr/>
            <p:nvPr/>
          </p:nvSpPr>
          <p:spPr>
            <a:xfrm>
              <a:off x="4713657" y="1932023"/>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27" name="文本框 5"/>
            <p:cNvSpPr txBox="1">
              <a:spLocks noChangeArrowheads="1"/>
            </p:cNvSpPr>
            <p:nvPr/>
          </p:nvSpPr>
          <p:spPr bwMode="auto">
            <a:xfrm>
              <a:off x="4863032" y="2073273"/>
              <a:ext cx="560140"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rPr>
                <a:t>02</a:t>
              </a:r>
              <a:endParaRPr lang="zh-CN" altLang="en-US"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0" name="文本框 12"/>
          <p:cNvSpPr txBox="1">
            <a:spLocks noChangeArrowheads="1"/>
          </p:cNvSpPr>
          <p:nvPr/>
        </p:nvSpPr>
        <p:spPr bwMode="auto">
          <a:xfrm>
            <a:off x="2190058" y="2551882"/>
            <a:ext cx="2031325" cy="3385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数据集采集及预处理</a:t>
            </a:r>
          </a:p>
        </p:txBody>
      </p:sp>
      <p:sp>
        <p:nvSpPr>
          <p:cNvPr id="31" name="矩形 30"/>
          <p:cNvSpPr/>
          <p:nvPr/>
        </p:nvSpPr>
        <p:spPr>
          <a:xfrm>
            <a:off x="2190058" y="2917915"/>
            <a:ext cx="2385589"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Dataset collection and Preprocessing</a:t>
            </a:r>
          </a:p>
        </p:txBody>
      </p:sp>
      <p:grpSp>
        <p:nvGrpSpPr>
          <p:cNvPr id="34" name="组合 33"/>
          <p:cNvGrpSpPr/>
          <p:nvPr/>
        </p:nvGrpSpPr>
        <p:grpSpPr>
          <a:xfrm>
            <a:off x="5012572" y="1325458"/>
            <a:ext cx="741221" cy="741221"/>
            <a:chOff x="973554" y="1904522"/>
            <a:chExt cx="837665" cy="837665"/>
          </a:xfrm>
        </p:grpSpPr>
        <p:sp>
          <p:nvSpPr>
            <p:cNvPr id="35" name="椭圆 34"/>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ea typeface="思源黑体 CN Normal" panose="020B0400000000000000" charset="-122"/>
              </a:endParaRPr>
            </a:p>
          </p:txBody>
        </p:sp>
        <p:sp>
          <p:nvSpPr>
            <p:cNvPr id="36" name="文本框 5"/>
            <p:cNvSpPr txBox="1">
              <a:spLocks noChangeArrowheads="1"/>
            </p:cNvSpPr>
            <p:nvPr/>
          </p:nvSpPr>
          <p:spPr bwMode="auto">
            <a:xfrm>
              <a:off x="1112315" y="2071677"/>
              <a:ext cx="560140" cy="5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rPr>
                <a:t>03</a:t>
              </a:r>
              <a:endParaRPr lang="zh-CN" altLang="en-US" sz="2400" b="1" dirty="0">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0" name="文本框 14"/>
          <p:cNvSpPr txBox="1">
            <a:spLocks noChangeArrowheads="1"/>
          </p:cNvSpPr>
          <p:nvPr/>
        </p:nvSpPr>
        <p:spPr bwMode="auto">
          <a:xfrm>
            <a:off x="5937875" y="1473368"/>
            <a:ext cx="1826141" cy="3385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rgbClr val="27506E"/>
                </a:solidFill>
                <a:latin typeface="宋体" panose="02010600030101010101" pitchFamily="2" charset="-122"/>
                <a:ea typeface="宋体" panose="02010600030101010101" pitchFamily="2" charset="-122"/>
              </a:rPr>
              <a:t>系统安装部署情况</a:t>
            </a:r>
          </a:p>
        </p:txBody>
      </p:sp>
      <p:sp>
        <p:nvSpPr>
          <p:cNvPr id="41" name="矩形 40"/>
          <p:cNvSpPr/>
          <p:nvPr/>
        </p:nvSpPr>
        <p:spPr>
          <a:xfrm>
            <a:off x="5937962" y="1846141"/>
            <a:ext cx="2707793"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System installation and Deployment status</a:t>
            </a:r>
          </a:p>
        </p:txBody>
      </p:sp>
      <p:sp>
        <p:nvSpPr>
          <p:cNvPr id="15" name="文本框 5"/>
          <p:cNvSpPr txBox="1">
            <a:spLocks noChangeArrowheads="1"/>
          </p:cNvSpPr>
          <p:nvPr/>
        </p:nvSpPr>
        <p:spPr bwMode="auto">
          <a:xfrm>
            <a:off x="886347" y="455605"/>
            <a:ext cx="1215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a:solidFill>
                  <a:srgbClr val="27506E"/>
                </a:solidFill>
                <a:latin typeface="宋体" panose="02010600030101010101" pitchFamily="2" charset="-122"/>
                <a:ea typeface="宋体" panose="02010600030101010101" pitchFamily="2" charset="-122"/>
              </a:rPr>
              <a:t>目 录</a:t>
            </a:r>
          </a:p>
        </p:txBody>
      </p:sp>
      <p:sp>
        <p:nvSpPr>
          <p:cNvPr id="16" name="文本框 5"/>
          <p:cNvSpPr txBox="1">
            <a:spLocks noChangeArrowheads="1"/>
          </p:cNvSpPr>
          <p:nvPr/>
        </p:nvSpPr>
        <p:spPr bwMode="auto">
          <a:xfrm>
            <a:off x="3394075" y="3947795"/>
            <a:ext cx="235521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a:solidFill>
                  <a:srgbClr val="27506E"/>
                </a:solidFill>
                <a:latin typeface="Times New Roman" panose="02020603050405020304" pitchFamily="18" charset="0"/>
                <a:ea typeface="黑体" panose="02010609060101010101" pitchFamily="49" charset="-122"/>
                <a:cs typeface="Times New Roman" panose="02020603050405020304" pitchFamily="18" charset="0"/>
              </a:rPr>
              <a:t>CONTENTS</a:t>
            </a:r>
            <a:endParaRPr lang="zh-CN" altLang="en-US" sz="1400" b="1">
              <a:solidFill>
                <a:srgbClr val="27506E"/>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连接符 16"/>
          <p:cNvCxnSpPr/>
          <p:nvPr/>
        </p:nvCxnSpPr>
        <p:spPr>
          <a:xfrm>
            <a:off x="1274529" y="1040064"/>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B6482AE-4337-F61A-D423-69D72918BC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7014805-2428-5C07-4519-D1F2FA66E871}"/>
              </a:ext>
            </a:extLst>
          </p:cNvPr>
          <p:cNvPicPr>
            <a:picLocks noChangeAspect="1"/>
          </p:cNvPicPr>
          <p:nvPr/>
        </p:nvPicPr>
        <p:blipFill>
          <a:blip r:embed="rId3"/>
          <a:stretch>
            <a:fillRect/>
          </a:stretch>
        </p:blipFill>
        <p:spPr>
          <a:xfrm>
            <a:off x="1193370" y="1472176"/>
            <a:ext cx="6315559" cy="2747861"/>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7" name="文本框 6">
            <a:extLst>
              <a:ext uri="{FF2B5EF4-FFF2-40B4-BE49-F238E27FC236}">
                <a16:creationId xmlns:a16="http://schemas.microsoft.com/office/drawing/2014/main" id="{FAE20D34-8317-A074-C537-E00DBFEBA10B}"/>
              </a:ext>
            </a:extLst>
          </p:cNvPr>
          <p:cNvSpPr txBox="1"/>
          <p:nvPr/>
        </p:nvSpPr>
        <p:spPr>
          <a:xfrm>
            <a:off x="772324" y="863474"/>
            <a:ext cx="4572000" cy="338554"/>
          </a:xfrm>
          <a:prstGeom prst="rect">
            <a:avLst/>
          </a:prstGeom>
          <a:noFill/>
        </p:spPr>
        <p:txBody>
          <a:bodyPr wrap="square">
            <a:spAutoFit/>
          </a:bodyPr>
          <a:lstStyle/>
          <a:p>
            <a:r>
              <a:rPr lang="zh-CN" altLang="en-US" sz="1600" b="1" dirty="0">
                <a:solidFill>
                  <a:srgbClr val="002060"/>
                </a:solidFill>
                <a:latin typeface="宋体" panose="02010600030101010101" pitchFamily="2" charset="-122"/>
                <a:ea typeface="宋体" panose="02010600030101010101" pitchFamily="2" charset="-122"/>
              </a:rPr>
              <a:t>统计数据集中各省市车牌的比例：</a:t>
            </a:r>
          </a:p>
        </p:txBody>
      </p:sp>
      <p:pic>
        <p:nvPicPr>
          <p:cNvPr id="5" name="图片 4">
            <a:extLst>
              <a:ext uri="{FF2B5EF4-FFF2-40B4-BE49-F238E27FC236}">
                <a16:creationId xmlns:a16="http://schemas.microsoft.com/office/drawing/2014/main" id="{53EBD5FA-C209-1B10-03F8-AB1A4CCDD7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428" y="1694659"/>
            <a:ext cx="4036721" cy="2302894"/>
          </a:xfrm>
          <a:prstGeom prst="rect">
            <a:avLst/>
          </a:prstGeom>
        </p:spPr>
      </p:pic>
      <p:sp>
        <p:nvSpPr>
          <p:cNvPr id="2" name="文本框 1">
            <a:extLst>
              <a:ext uri="{FF2B5EF4-FFF2-40B4-BE49-F238E27FC236}">
                <a16:creationId xmlns:a16="http://schemas.microsoft.com/office/drawing/2014/main" id="{CBF1DD89-4889-0FDD-F494-A82570851F6B}"/>
              </a:ext>
            </a:extLst>
          </p:cNvPr>
          <p:cNvSpPr txBox="1"/>
          <p:nvPr/>
        </p:nvSpPr>
        <p:spPr>
          <a:xfrm>
            <a:off x="372547" y="392872"/>
            <a:ext cx="4572000" cy="400110"/>
          </a:xfrm>
          <a:prstGeom prst="rect">
            <a:avLst/>
          </a:prstGeom>
          <a:noFill/>
        </p:spPr>
        <p:txBody>
          <a:bodyPr wrap="square">
            <a:spAutoFit/>
          </a:bodyPr>
          <a:lstStyle/>
          <a:p>
            <a:r>
              <a:rPr lang="en-US" altLang="zh-CN" sz="2000" b="1" dirty="0">
                <a:solidFill>
                  <a:srgbClr val="27506E"/>
                </a:solidFill>
                <a:latin typeface="宋体" panose="02010600030101010101" pitchFamily="2" charset="-122"/>
                <a:ea typeface="宋体" panose="02010600030101010101" pitchFamily="2" charset="-122"/>
              </a:rPr>
              <a:t>Map-Reduce</a:t>
            </a:r>
            <a:r>
              <a:rPr lang="zh-CN" altLang="en-US" sz="2000" b="1" dirty="0">
                <a:solidFill>
                  <a:srgbClr val="27506E"/>
                </a:solidFill>
                <a:latin typeface="宋体" panose="02010600030101010101" pitchFamily="2" charset="-122"/>
                <a:ea typeface="宋体" panose="02010600030101010101" pitchFamily="2" charset="-122"/>
              </a:rPr>
              <a:t>算例</a:t>
            </a:r>
            <a:endParaRPr lang="zh-CN" altLang="en-US" sz="2000" dirty="0"/>
          </a:p>
        </p:txBody>
      </p:sp>
      <p:cxnSp>
        <p:nvCxnSpPr>
          <p:cNvPr id="11" name="直接连接符 10">
            <a:extLst>
              <a:ext uri="{FF2B5EF4-FFF2-40B4-BE49-F238E27FC236}">
                <a16:creationId xmlns:a16="http://schemas.microsoft.com/office/drawing/2014/main" id="{176FEED7-D7BE-7CC5-2E33-F183ECE575DD}"/>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D6522084-7D34-2E61-D19F-1E7122FBD2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1716444"/>
            <a:ext cx="4055305" cy="2281109"/>
          </a:xfrm>
          <a:prstGeom prst="rect">
            <a:avLst/>
          </a:prstGeom>
        </p:spPr>
      </p:pic>
    </p:spTree>
    <p:extLst>
      <p:ext uri="{BB962C8B-B14F-4D97-AF65-F5344CB8AC3E}">
        <p14:creationId xmlns:p14="http://schemas.microsoft.com/office/powerpoint/2010/main" val="1202633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5"/>
          <p:cNvSpPr/>
          <p:nvPr/>
        </p:nvSpPr>
        <p:spPr bwMode="auto">
          <a:xfrm>
            <a:off x="900" y="2489597"/>
            <a:ext cx="9142200" cy="265152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68580" tIns="34290" rIns="68580" bIns="34290" numCol="1" anchor="t" anchorCtr="0" compatLnSpc="1"/>
          <a:lstStyle/>
          <a:p>
            <a:endParaRPr lang="zh-CN" altLang="en-US" sz="1015" dirty="0">
              <a:latin typeface="黑体" panose="02010609060101010101" pitchFamily="49" charset="-122"/>
              <a:ea typeface="黑体" panose="02010609060101010101" pitchFamily="49" charset="-122"/>
            </a:endParaRPr>
          </a:p>
        </p:txBody>
      </p:sp>
      <p:grpSp>
        <p:nvGrpSpPr>
          <p:cNvPr id="35" name="组合 34"/>
          <p:cNvGrpSpPr/>
          <p:nvPr/>
        </p:nvGrpSpPr>
        <p:grpSpPr>
          <a:xfrm>
            <a:off x="3572" y="1427560"/>
            <a:ext cx="9136857" cy="1500188"/>
            <a:chOff x="6350" y="1903413"/>
            <a:chExt cx="12182476" cy="2000250"/>
          </a:xfrm>
        </p:grpSpPr>
        <p:sp>
          <p:nvSpPr>
            <p:cNvPr id="22"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3"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4"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5"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6"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7"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28"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sp>
          <p:nvSpPr>
            <p:cNvPr id="32"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15">
                <a:latin typeface="黑体" panose="02010609060101010101" pitchFamily="49" charset="-122"/>
                <a:ea typeface="黑体" panose="02010609060101010101" pitchFamily="49" charset="-122"/>
              </a:endParaRPr>
            </a:p>
          </p:txBody>
        </p:sp>
      </p:grpSp>
      <p:sp>
        <p:nvSpPr>
          <p:cNvPr id="33" name="文本框 32"/>
          <p:cNvSpPr txBox="1"/>
          <p:nvPr/>
        </p:nvSpPr>
        <p:spPr>
          <a:xfrm>
            <a:off x="1936015" y="2996208"/>
            <a:ext cx="5310939" cy="692150"/>
          </a:xfrm>
          <a:prstGeom prst="rect">
            <a:avLst/>
          </a:prstGeom>
          <a:noFill/>
        </p:spPr>
        <p:txBody>
          <a:bodyPr wrap="square" lIns="0" tIns="0" rIns="0" bIns="0" rtlCol="0">
            <a:spAutoFit/>
          </a:bodyPr>
          <a:lstStyle/>
          <a:p>
            <a:pPr algn="dist"/>
            <a:r>
              <a:rPr lang="zh-CN" altLang="en-US" sz="4500" b="1" dirty="0">
                <a:solidFill>
                  <a:schemeClr val="bg1"/>
                </a:solidFill>
                <a:latin typeface="宋体" panose="02010600030101010101" pitchFamily="2" charset="-122"/>
                <a:ea typeface="宋体" panose="02010600030101010101" pitchFamily="2" charset="-122"/>
              </a:rPr>
              <a:t>恳请老师批评指正</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7503" y="970751"/>
            <a:ext cx="1108577" cy="1119393"/>
          </a:xfrm>
          <a:prstGeom prst="rect">
            <a:avLst/>
          </a:prstGeom>
        </p:spPr>
      </p:pic>
      <p:grpSp>
        <p:nvGrpSpPr>
          <p:cNvPr id="2" name="组合 11">
            <a:extLst>
              <a:ext uri="{FF2B5EF4-FFF2-40B4-BE49-F238E27FC236}">
                <a16:creationId xmlns:a16="http://schemas.microsoft.com/office/drawing/2014/main" id="{A612A770-6F3A-10C9-D2F5-8FF66EA30F4B}"/>
              </a:ext>
            </a:extLst>
          </p:cNvPr>
          <p:cNvGrpSpPr/>
          <p:nvPr/>
        </p:nvGrpSpPr>
        <p:grpSpPr bwMode="auto">
          <a:xfrm>
            <a:off x="2576352" y="3955877"/>
            <a:ext cx="4114012" cy="579252"/>
            <a:chOff x="1050417" y="3044215"/>
            <a:chExt cx="4112815" cy="628539"/>
          </a:xfrm>
        </p:grpSpPr>
        <p:sp>
          <p:nvSpPr>
            <p:cNvPr id="3" name="文本框 8">
              <a:extLst>
                <a:ext uri="{FF2B5EF4-FFF2-40B4-BE49-F238E27FC236}">
                  <a16:creationId xmlns:a16="http://schemas.microsoft.com/office/drawing/2014/main" id="{2E1F6FB7-7C6E-A139-7AC1-B6D1D48BD239}"/>
                </a:ext>
              </a:extLst>
            </p:cNvPr>
            <p:cNvSpPr txBox="1">
              <a:spLocks noChangeArrowheads="1"/>
            </p:cNvSpPr>
            <p:nvPr/>
          </p:nvSpPr>
          <p:spPr bwMode="auto">
            <a:xfrm>
              <a:off x="1050417" y="3044215"/>
              <a:ext cx="3876857" cy="3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组：刘铠、卢俊岩、李宗岳、黄奕铭</a:t>
              </a:r>
            </a:p>
          </p:txBody>
        </p:sp>
        <p:sp>
          <p:nvSpPr>
            <p:cNvPr id="4" name="文本框 3">
              <a:extLst>
                <a:ext uri="{FF2B5EF4-FFF2-40B4-BE49-F238E27FC236}">
                  <a16:creationId xmlns:a16="http://schemas.microsoft.com/office/drawing/2014/main" id="{37878504-2C3F-90D6-E4CE-F444E33EE4F5}"/>
                </a:ext>
              </a:extLst>
            </p:cNvPr>
            <p:cNvSpPr txBox="1">
              <a:spLocks noChangeArrowheads="1"/>
            </p:cNvSpPr>
            <p:nvPr/>
          </p:nvSpPr>
          <p:spPr bwMode="auto">
            <a:xfrm>
              <a:off x="4978555" y="3333983"/>
              <a:ext cx="184677" cy="33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endParaRPr lang="zh-CN" altLang="en-US" sz="1600" dirty="0">
                <a:solidFill>
                  <a:schemeClr val="bg1"/>
                </a:solidFill>
                <a:latin typeface="思源黑体 CN Normal" panose="020B0400000000000000" charset="-122"/>
                <a:ea typeface="思源黑体 CN Normal" panose="020B0400000000000000" charset="-122"/>
              </a:endParaRPr>
            </a:p>
          </p:txBody>
        </p:sp>
      </p:grpSp>
      <p:sp>
        <p:nvSpPr>
          <p:cNvPr id="5" name="文本框 4">
            <a:extLst>
              <a:ext uri="{FF2B5EF4-FFF2-40B4-BE49-F238E27FC236}">
                <a16:creationId xmlns:a16="http://schemas.microsoft.com/office/drawing/2014/main" id="{9EB2730E-7A38-7104-DC61-A1ED96585022}"/>
              </a:ext>
            </a:extLst>
          </p:cNvPr>
          <p:cNvSpPr txBox="1"/>
          <p:nvPr/>
        </p:nvSpPr>
        <p:spPr>
          <a:xfrm>
            <a:off x="2588564" y="4379026"/>
            <a:ext cx="3961534" cy="338554"/>
          </a:xfrm>
          <a:prstGeom prst="rect">
            <a:avLst/>
          </a:prstGeom>
          <a:noFill/>
        </p:spPr>
        <p:txBody>
          <a:bodyPr wrap="square" rtlCol="0">
            <a:spAutoFit/>
          </a:bodyPr>
          <a:lstStyle/>
          <a:p>
            <a:pPr algn="ct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2023.11.27</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42330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p:cNvSpPr txBox="1">
            <a:spLocks noChangeArrowheads="1"/>
          </p:cNvSpPr>
          <p:nvPr/>
        </p:nvSpPr>
        <p:spPr bwMode="auto">
          <a:xfrm>
            <a:off x="3039049" y="2236759"/>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项目背景及设计思路</a:t>
            </a:r>
          </a:p>
        </p:txBody>
      </p:sp>
      <p:sp>
        <p:nvSpPr>
          <p:cNvPr id="16" name="AutoShape 59"/>
          <p:cNvSpPr/>
          <p:nvPr/>
        </p:nvSpPr>
        <p:spPr bwMode="auto">
          <a:xfrm>
            <a:off x="4094398" y="1390830"/>
            <a:ext cx="732952" cy="72972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Gill Sans" charset="0"/>
            </a:endParaRPr>
          </a:p>
        </p:txBody>
      </p:sp>
      <p:cxnSp>
        <p:nvCxnSpPr>
          <p:cNvPr id="18" name="直接连接符 17"/>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a:grpSpLocks noChangeAspect="1"/>
          </p:cNvGrpSpPr>
          <p:nvPr/>
        </p:nvGrpSpPr>
        <p:grpSpPr>
          <a:xfrm>
            <a:off x="3062226" y="3232654"/>
            <a:ext cx="2908300" cy="4781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sp>
        <p:nvSpPr>
          <p:cNvPr id="2" name="矩形 1">
            <a:extLst>
              <a:ext uri="{FF2B5EF4-FFF2-40B4-BE49-F238E27FC236}">
                <a16:creationId xmlns:a16="http://schemas.microsoft.com/office/drawing/2014/main" id="{94664716-17D2-148C-29C4-B7D956171665}"/>
              </a:ext>
            </a:extLst>
          </p:cNvPr>
          <p:cNvSpPr/>
          <p:nvPr/>
        </p:nvSpPr>
        <p:spPr>
          <a:xfrm>
            <a:off x="3300338" y="2892837"/>
            <a:ext cx="2432076"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Project background and Design ideas</a:t>
            </a:r>
          </a:p>
        </p:txBody>
      </p:sp>
      <p:pic>
        <p:nvPicPr>
          <p:cNvPr id="3" name="图片 2">
            <a:extLst>
              <a:ext uri="{FF2B5EF4-FFF2-40B4-BE49-F238E27FC236}">
                <a16:creationId xmlns:a16="http://schemas.microsoft.com/office/drawing/2014/main" id="{5F78937F-E87B-D5D6-C6AF-A2C1CAD55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pic>
        <p:nvPicPr>
          <p:cNvPr id="8" name="图片 7">
            <a:extLst>
              <a:ext uri="{FF2B5EF4-FFF2-40B4-BE49-F238E27FC236}">
                <a16:creationId xmlns:a16="http://schemas.microsoft.com/office/drawing/2014/main" id="{BED91E4C-4D73-6281-7EB7-188EE9A10065}"/>
              </a:ext>
            </a:extLst>
          </p:cNvPr>
          <p:cNvPicPr>
            <a:picLocks noChangeAspect="1"/>
          </p:cNvPicPr>
          <p:nvPr/>
        </p:nvPicPr>
        <p:blipFill rotWithShape="1">
          <a:blip r:embed="rId4">
            <a:extLst>
              <a:ext uri="{28A0092B-C50C-407E-A947-70E740481C1C}">
                <a14:useLocalDpi xmlns:a14="http://schemas.microsoft.com/office/drawing/2010/main" val="0"/>
              </a:ext>
            </a:extLst>
          </a:blip>
          <a:srcRect b="6431"/>
          <a:stretch/>
        </p:blipFill>
        <p:spPr>
          <a:xfrm>
            <a:off x="1123218" y="927569"/>
            <a:ext cx="6699609" cy="2518229"/>
          </a:xfrm>
          <a:prstGeom prst="rect">
            <a:avLst/>
          </a:prstGeom>
        </p:spPr>
      </p:pic>
      <p:sp>
        <p:nvSpPr>
          <p:cNvPr id="9" name="文本框 8">
            <a:extLst>
              <a:ext uri="{FF2B5EF4-FFF2-40B4-BE49-F238E27FC236}">
                <a16:creationId xmlns:a16="http://schemas.microsoft.com/office/drawing/2014/main" id="{03C7A0BF-BA28-1386-D645-3492619AA665}"/>
              </a:ext>
            </a:extLst>
          </p:cNvPr>
          <p:cNvSpPr txBox="1"/>
          <p:nvPr/>
        </p:nvSpPr>
        <p:spPr>
          <a:xfrm>
            <a:off x="665444" y="3596923"/>
            <a:ext cx="7813112" cy="1546577"/>
          </a:xfrm>
          <a:prstGeom prst="rect">
            <a:avLst/>
          </a:prstGeom>
          <a:noFill/>
        </p:spPr>
        <p:txBody>
          <a:bodyPr wrap="square" rtlCol="0">
            <a:spAutoFit/>
          </a:bodyPr>
          <a:lstStyle/>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根据</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公安部</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统计，截止至</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9</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月底</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，我国</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机动车保有量高达</a:t>
            </a:r>
            <a:r>
              <a:rPr lang="en-US" altLang="zh-CN"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4.3</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亿辆。有</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个城市的汽车保有量超</a:t>
            </a:r>
            <a:r>
              <a:rPr lang="en-US" altLang="zh-CN"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万辆，其中成都、北京、重庆汽车保有量更是了超过</a:t>
            </a:r>
            <a:r>
              <a:rPr lang="en-US" altLang="zh-CN"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600</a:t>
            </a:r>
            <a:r>
              <a:rPr lang="zh-CN" altLang="en-US"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万辆。</a:t>
            </a:r>
            <a:endParaRPr lang="en-US" altLang="zh-CN"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在机动车保有量数量大，增长快，城市交通发展迅速的情况下，我们选择做一个车牌识别项目，能够提高交通管理效率，推动城市智能化发展，提升公共安全水平。</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文本框 2">
            <a:extLst>
              <a:ext uri="{FF2B5EF4-FFF2-40B4-BE49-F238E27FC236}">
                <a16:creationId xmlns:a16="http://schemas.microsoft.com/office/drawing/2014/main" id="{66B4C4FC-D195-3511-5B64-B632C04A4D26}"/>
              </a:ext>
            </a:extLst>
          </p:cNvPr>
          <p:cNvSpPr txBox="1"/>
          <p:nvPr/>
        </p:nvSpPr>
        <p:spPr>
          <a:xfrm>
            <a:off x="560439" y="368321"/>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项目背景</a:t>
            </a:r>
            <a:endParaRPr lang="zh-CN" altLang="en-US" sz="2000" dirty="0"/>
          </a:p>
        </p:txBody>
      </p:sp>
      <p:cxnSp>
        <p:nvCxnSpPr>
          <p:cNvPr id="4" name="直接连接符 3">
            <a:extLst>
              <a:ext uri="{FF2B5EF4-FFF2-40B4-BE49-F238E27FC236}">
                <a16:creationId xmlns:a16="http://schemas.microsoft.com/office/drawing/2014/main" id="{C484C773-3D94-25A1-49DC-3C46833CD69D}"/>
              </a:ext>
            </a:extLst>
          </p:cNvPr>
          <p:cNvCxnSpPr/>
          <p:nvPr/>
        </p:nvCxnSpPr>
        <p:spPr>
          <a:xfrm>
            <a:off x="903702" y="816916"/>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1B37A5A-3C29-1213-0DE8-2AABE81905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5" name="文本框 4">
            <a:extLst>
              <a:ext uri="{FF2B5EF4-FFF2-40B4-BE49-F238E27FC236}">
                <a16:creationId xmlns:a16="http://schemas.microsoft.com/office/drawing/2014/main" id="{2590F9C0-B887-F8FE-38FF-1C77AE9B21D6}"/>
              </a:ext>
            </a:extLst>
          </p:cNvPr>
          <p:cNvSpPr txBox="1"/>
          <p:nvPr/>
        </p:nvSpPr>
        <p:spPr>
          <a:xfrm>
            <a:off x="317090" y="328159"/>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项目设计思路</a:t>
            </a:r>
            <a:endParaRPr lang="zh-CN" altLang="en-US" sz="2000" dirty="0"/>
          </a:p>
        </p:txBody>
      </p:sp>
      <p:sp>
        <p:nvSpPr>
          <p:cNvPr id="7" name="文本框 6">
            <a:extLst>
              <a:ext uri="{FF2B5EF4-FFF2-40B4-BE49-F238E27FC236}">
                <a16:creationId xmlns:a16="http://schemas.microsoft.com/office/drawing/2014/main" id="{0BCF4A65-A6A1-F591-7ECB-14EE05B6A4D1}"/>
              </a:ext>
            </a:extLst>
          </p:cNvPr>
          <p:cNvSpPr txBox="1"/>
          <p:nvPr/>
        </p:nvSpPr>
        <p:spPr>
          <a:xfrm>
            <a:off x="798409" y="1106338"/>
            <a:ext cx="1365454"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rPr>
              <a:t>数据集采集</a:t>
            </a:r>
          </a:p>
        </p:txBody>
      </p:sp>
      <p:sp>
        <p:nvSpPr>
          <p:cNvPr id="8" name="文本框 7">
            <a:extLst>
              <a:ext uri="{FF2B5EF4-FFF2-40B4-BE49-F238E27FC236}">
                <a16:creationId xmlns:a16="http://schemas.microsoft.com/office/drawing/2014/main" id="{18F3E3A8-956E-A602-A2DE-A389BEEFECB0}"/>
              </a:ext>
            </a:extLst>
          </p:cNvPr>
          <p:cNvSpPr txBox="1"/>
          <p:nvPr/>
        </p:nvSpPr>
        <p:spPr>
          <a:xfrm>
            <a:off x="6252702" y="1090326"/>
            <a:ext cx="2544097"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cs typeface="Times New Roman" panose="02020603050405020304" pitchFamily="18" charset="0"/>
              </a:rPr>
              <a:t>算法设计与实现</a:t>
            </a:r>
          </a:p>
        </p:txBody>
      </p:sp>
      <p:cxnSp>
        <p:nvCxnSpPr>
          <p:cNvPr id="11" name="直接连接符 10">
            <a:extLst>
              <a:ext uri="{FF2B5EF4-FFF2-40B4-BE49-F238E27FC236}">
                <a16:creationId xmlns:a16="http://schemas.microsoft.com/office/drawing/2014/main" id="{0FAA04D5-5396-4262-C620-08CAFAB9AC99}"/>
              </a:ext>
            </a:extLst>
          </p:cNvPr>
          <p:cNvCxnSpPr/>
          <p:nvPr/>
        </p:nvCxnSpPr>
        <p:spPr>
          <a:xfrm>
            <a:off x="5916104" y="1103671"/>
            <a:ext cx="0" cy="3900948"/>
          </a:xfrm>
          <a:prstGeom prst="line">
            <a:avLst/>
          </a:prstGeom>
        </p:spPr>
        <p:style>
          <a:lnRef idx="1">
            <a:schemeClr val="accent3"/>
          </a:lnRef>
          <a:fillRef idx="0">
            <a:schemeClr val="accent3"/>
          </a:fillRef>
          <a:effectRef idx="0">
            <a:schemeClr val="accent3"/>
          </a:effectRef>
          <a:fontRef idx="minor">
            <a:schemeClr val="tx1"/>
          </a:fontRef>
        </p:style>
      </p:cxnSp>
      <p:sp>
        <p:nvSpPr>
          <p:cNvPr id="13" name="矩形 12">
            <a:extLst>
              <a:ext uri="{FF2B5EF4-FFF2-40B4-BE49-F238E27FC236}">
                <a16:creationId xmlns:a16="http://schemas.microsoft.com/office/drawing/2014/main" id="{11337FD3-92FD-4CFF-30AA-6B1B22D57297}"/>
              </a:ext>
            </a:extLst>
          </p:cNvPr>
          <p:cNvSpPr/>
          <p:nvPr/>
        </p:nvSpPr>
        <p:spPr>
          <a:xfrm>
            <a:off x="994442" y="1703883"/>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CCPD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D61A9AA9-FBA3-C3A1-0668-F8711D60BF13}"/>
              </a:ext>
            </a:extLst>
          </p:cNvPr>
          <p:cNvSpPr/>
          <p:nvPr/>
        </p:nvSpPr>
        <p:spPr>
          <a:xfrm>
            <a:off x="976001" y="2713575"/>
            <a:ext cx="973390"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CBLPRD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22308C2-7AAE-23F1-74F2-79F1065E082B}"/>
              </a:ext>
            </a:extLst>
          </p:cNvPr>
          <p:cNvSpPr/>
          <p:nvPr/>
        </p:nvSpPr>
        <p:spPr>
          <a:xfrm>
            <a:off x="974532" y="3867885"/>
            <a:ext cx="973391"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代码生成</a:t>
            </a:r>
          </a:p>
        </p:txBody>
      </p:sp>
      <p:sp>
        <p:nvSpPr>
          <p:cNvPr id="16" name="矩形 15">
            <a:extLst>
              <a:ext uri="{FF2B5EF4-FFF2-40B4-BE49-F238E27FC236}">
                <a16:creationId xmlns:a16="http://schemas.microsoft.com/office/drawing/2014/main" id="{71BEA17C-9FBF-7AB0-5858-90D5EA15044C}"/>
              </a:ext>
            </a:extLst>
          </p:cNvPr>
          <p:cNvSpPr/>
          <p:nvPr/>
        </p:nvSpPr>
        <p:spPr>
          <a:xfrm>
            <a:off x="2982562" y="2724337"/>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车牌检测</a:t>
            </a:r>
          </a:p>
        </p:txBody>
      </p:sp>
      <p:sp>
        <p:nvSpPr>
          <p:cNvPr id="17" name="矩形 16">
            <a:extLst>
              <a:ext uri="{FF2B5EF4-FFF2-40B4-BE49-F238E27FC236}">
                <a16:creationId xmlns:a16="http://schemas.microsoft.com/office/drawing/2014/main" id="{E08379DD-D4B0-875E-6197-3DB2757D3061}"/>
              </a:ext>
            </a:extLst>
          </p:cNvPr>
          <p:cNvSpPr/>
          <p:nvPr/>
        </p:nvSpPr>
        <p:spPr>
          <a:xfrm>
            <a:off x="4748097" y="2728497"/>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字符分割</a:t>
            </a:r>
          </a:p>
        </p:txBody>
      </p:sp>
      <p:sp>
        <p:nvSpPr>
          <p:cNvPr id="18" name="矩形 17">
            <a:extLst>
              <a:ext uri="{FF2B5EF4-FFF2-40B4-BE49-F238E27FC236}">
                <a16:creationId xmlns:a16="http://schemas.microsoft.com/office/drawing/2014/main" id="{6C4E9C4D-D98C-EB40-B142-6F8602EDB1A7}"/>
              </a:ext>
            </a:extLst>
          </p:cNvPr>
          <p:cNvSpPr/>
          <p:nvPr/>
        </p:nvSpPr>
        <p:spPr>
          <a:xfrm>
            <a:off x="7038059" y="3462096"/>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CRNN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DE0DEA87-2AB3-8E8C-1ADE-F3A8F6052C56}"/>
              </a:ext>
            </a:extLst>
          </p:cNvPr>
          <p:cNvSpPr/>
          <p:nvPr/>
        </p:nvSpPr>
        <p:spPr>
          <a:xfrm>
            <a:off x="7038058" y="1934950"/>
            <a:ext cx="973387" cy="3385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MLP</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31D708B1-A111-B346-B59E-12BF933CAFD7}"/>
              </a:ext>
            </a:extLst>
          </p:cNvPr>
          <p:cNvSpPr txBox="1"/>
          <p:nvPr/>
        </p:nvSpPr>
        <p:spPr>
          <a:xfrm>
            <a:off x="6035610" y="2272889"/>
            <a:ext cx="3045541"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Spark.MLlib</a:t>
            </a:r>
            <a:r>
              <a:rPr lang="en-US" altLang="zh-CN" sz="1200" dirty="0">
                <a:latin typeface="Times New Roman" panose="02020603050405020304" pitchFamily="18" charset="0"/>
                <a:cs typeface="Times New Roman" panose="02020603050405020304" pitchFamily="18" charset="0"/>
              </a:rPr>
              <a:t>)</a:t>
            </a:r>
          </a:p>
        </p:txBody>
      </p:sp>
      <p:sp>
        <p:nvSpPr>
          <p:cNvPr id="21" name="文本框 20">
            <a:extLst>
              <a:ext uri="{FF2B5EF4-FFF2-40B4-BE49-F238E27FC236}">
                <a16:creationId xmlns:a16="http://schemas.microsoft.com/office/drawing/2014/main" id="{5F9E0EAC-DCFC-8936-71BF-3F95859B1B10}"/>
              </a:ext>
            </a:extLst>
          </p:cNvPr>
          <p:cNvSpPr txBox="1"/>
          <p:nvPr/>
        </p:nvSpPr>
        <p:spPr>
          <a:xfrm>
            <a:off x="6035611" y="3811285"/>
            <a:ext cx="3045541"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(CNN+BLSTM+CTC loss)</a:t>
            </a:r>
          </a:p>
        </p:txBody>
      </p:sp>
      <p:cxnSp>
        <p:nvCxnSpPr>
          <p:cNvPr id="22" name="直接连接符 21">
            <a:extLst>
              <a:ext uri="{FF2B5EF4-FFF2-40B4-BE49-F238E27FC236}">
                <a16:creationId xmlns:a16="http://schemas.microsoft.com/office/drawing/2014/main" id="{38BCB011-0558-CE53-4B06-522B8A6421E5}"/>
              </a:ext>
            </a:extLst>
          </p:cNvPr>
          <p:cNvCxnSpPr/>
          <p:nvPr/>
        </p:nvCxnSpPr>
        <p:spPr>
          <a:xfrm>
            <a:off x="2603090" y="1103671"/>
            <a:ext cx="0" cy="3900948"/>
          </a:xfrm>
          <a:prstGeom prst="line">
            <a:avLst/>
          </a:prstGeom>
        </p:spPr>
        <p:style>
          <a:lnRef idx="1">
            <a:schemeClr val="accent3"/>
          </a:lnRef>
          <a:fillRef idx="0">
            <a:schemeClr val="accent3"/>
          </a:fillRef>
          <a:effectRef idx="0">
            <a:schemeClr val="accent3"/>
          </a:effectRef>
          <a:fontRef idx="minor">
            <a:schemeClr val="tx1"/>
          </a:fontRef>
        </p:style>
      </p:cxnSp>
      <p:sp>
        <p:nvSpPr>
          <p:cNvPr id="28" name="加号 27">
            <a:extLst>
              <a:ext uri="{FF2B5EF4-FFF2-40B4-BE49-F238E27FC236}">
                <a16:creationId xmlns:a16="http://schemas.microsoft.com/office/drawing/2014/main" id="{324F7840-6D69-89D7-9F64-2EAAD8D2954B}"/>
              </a:ext>
            </a:extLst>
          </p:cNvPr>
          <p:cNvSpPr/>
          <p:nvPr/>
        </p:nvSpPr>
        <p:spPr>
          <a:xfrm>
            <a:off x="1313544" y="2220526"/>
            <a:ext cx="306122" cy="31496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9" name="加号 28">
            <a:extLst>
              <a:ext uri="{FF2B5EF4-FFF2-40B4-BE49-F238E27FC236}">
                <a16:creationId xmlns:a16="http://schemas.microsoft.com/office/drawing/2014/main" id="{1C117E63-20E2-248C-790A-764A24DA4706}"/>
              </a:ext>
            </a:extLst>
          </p:cNvPr>
          <p:cNvSpPr/>
          <p:nvPr/>
        </p:nvSpPr>
        <p:spPr>
          <a:xfrm>
            <a:off x="1314952" y="3304616"/>
            <a:ext cx="306122" cy="31496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31" name="直接箭头连接符 30">
            <a:extLst>
              <a:ext uri="{FF2B5EF4-FFF2-40B4-BE49-F238E27FC236}">
                <a16:creationId xmlns:a16="http://schemas.microsoft.com/office/drawing/2014/main" id="{5475969C-5D19-3AA5-67C7-E2A73C30563E}"/>
              </a:ext>
            </a:extLst>
          </p:cNvPr>
          <p:cNvCxnSpPr>
            <a:stCxn id="13" idx="3"/>
            <a:endCxn id="16" idx="1"/>
          </p:cNvCxnSpPr>
          <p:nvPr/>
        </p:nvCxnSpPr>
        <p:spPr>
          <a:xfrm>
            <a:off x="1967829" y="1873160"/>
            <a:ext cx="1014733" cy="102045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直接箭头连接符 32">
            <a:extLst>
              <a:ext uri="{FF2B5EF4-FFF2-40B4-BE49-F238E27FC236}">
                <a16:creationId xmlns:a16="http://schemas.microsoft.com/office/drawing/2014/main" id="{90DBA5F6-B4CF-4184-BF1B-B11B2CEC133F}"/>
              </a:ext>
            </a:extLst>
          </p:cNvPr>
          <p:cNvCxnSpPr>
            <a:stCxn id="14" idx="3"/>
            <a:endCxn id="16" idx="1"/>
          </p:cNvCxnSpPr>
          <p:nvPr/>
        </p:nvCxnSpPr>
        <p:spPr>
          <a:xfrm>
            <a:off x="1949391" y="2882852"/>
            <a:ext cx="1033171" cy="107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接箭头连接符 34">
            <a:extLst>
              <a:ext uri="{FF2B5EF4-FFF2-40B4-BE49-F238E27FC236}">
                <a16:creationId xmlns:a16="http://schemas.microsoft.com/office/drawing/2014/main" id="{4549D0DF-B333-5709-BEEA-7CAFF10AD200}"/>
              </a:ext>
            </a:extLst>
          </p:cNvPr>
          <p:cNvCxnSpPr>
            <a:stCxn id="15" idx="3"/>
            <a:endCxn id="16" idx="1"/>
          </p:cNvCxnSpPr>
          <p:nvPr/>
        </p:nvCxnSpPr>
        <p:spPr>
          <a:xfrm flipV="1">
            <a:off x="1947923" y="2893614"/>
            <a:ext cx="1034639" cy="1143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2" name="文本框 41">
            <a:extLst>
              <a:ext uri="{FF2B5EF4-FFF2-40B4-BE49-F238E27FC236}">
                <a16:creationId xmlns:a16="http://schemas.microsoft.com/office/drawing/2014/main" id="{ED63689F-B2BA-14FA-D412-AFDB65D95631}"/>
              </a:ext>
            </a:extLst>
          </p:cNvPr>
          <p:cNvSpPr txBox="1"/>
          <p:nvPr/>
        </p:nvSpPr>
        <p:spPr>
          <a:xfrm>
            <a:off x="3576870" y="1090326"/>
            <a:ext cx="1365454" cy="338554"/>
          </a:xfrm>
          <a:prstGeom prst="rect">
            <a:avLst/>
          </a:prstGeom>
          <a:noFill/>
        </p:spPr>
        <p:txBody>
          <a:bodyPr wrap="square" rtlCol="0">
            <a:spAutoFit/>
          </a:bodyPr>
          <a:lstStyle/>
          <a:p>
            <a:pPr algn="ctr"/>
            <a:r>
              <a:rPr lang="zh-CN" altLang="en-US" sz="1600" b="1" dirty="0">
                <a:solidFill>
                  <a:srgbClr val="002060"/>
                </a:solidFill>
                <a:latin typeface="宋体" panose="02010600030101010101" pitchFamily="2" charset="-122"/>
                <a:ea typeface="宋体" panose="02010600030101010101" pitchFamily="2" charset="-122"/>
              </a:rPr>
              <a:t>数据预处理</a:t>
            </a:r>
          </a:p>
        </p:txBody>
      </p:sp>
      <p:cxnSp>
        <p:nvCxnSpPr>
          <p:cNvPr id="44" name="直接箭头连接符 43">
            <a:extLst>
              <a:ext uri="{FF2B5EF4-FFF2-40B4-BE49-F238E27FC236}">
                <a16:creationId xmlns:a16="http://schemas.microsoft.com/office/drawing/2014/main" id="{0981BE77-B7E7-19C2-C5C2-8CB21109C136}"/>
              </a:ext>
            </a:extLst>
          </p:cNvPr>
          <p:cNvCxnSpPr>
            <a:stCxn id="16" idx="3"/>
            <a:endCxn id="17" idx="1"/>
          </p:cNvCxnSpPr>
          <p:nvPr/>
        </p:nvCxnSpPr>
        <p:spPr>
          <a:xfrm>
            <a:off x="3955949" y="2893614"/>
            <a:ext cx="792148" cy="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7FF8B7B-07F4-0145-6DCC-8637CB7A7945}"/>
              </a:ext>
            </a:extLst>
          </p:cNvPr>
          <p:cNvCxnSpPr>
            <a:stCxn id="17" idx="3"/>
            <a:endCxn id="19" idx="1"/>
          </p:cNvCxnSpPr>
          <p:nvPr/>
        </p:nvCxnSpPr>
        <p:spPr>
          <a:xfrm flipV="1">
            <a:off x="5721484" y="2104227"/>
            <a:ext cx="1316574" cy="79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9AECDC9-E7D5-3E81-BD05-A4FA3FFAB9B1}"/>
              </a:ext>
            </a:extLst>
          </p:cNvPr>
          <p:cNvCxnSpPr>
            <a:stCxn id="17" idx="3"/>
            <a:endCxn id="18" idx="1"/>
          </p:cNvCxnSpPr>
          <p:nvPr/>
        </p:nvCxnSpPr>
        <p:spPr>
          <a:xfrm>
            <a:off x="5721484" y="2897774"/>
            <a:ext cx="1316575" cy="73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41107428-2869-F5E4-D2C9-5D0A3147E400}"/>
              </a:ext>
            </a:extLst>
          </p:cNvPr>
          <p:cNvSpPr txBox="1"/>
          <p:nvPr/>
        </p:nvSpPr>
        <p:spPr>
          <a:xfrm>
            <a:off x="3805547" y="2655661"/>
            <a:ext cx="1039608" cy="276999"/>
          </a:xfrm>
          <a:prstGeom prst="rect">
            <a:avLst/>
          </a:prstGeom>
          <a:noFill/>
        </p:spPr>
        <p:txBody>
          <a:bodyPr wrap="square" rtlCol="0">
            <a:spAutoFit/>
          </a:bodyPr>
          <a:lstStyle/>
          <a:p>
            <a:pPr algn="ctr"/>
            <a:r>
              <a:rPr lang="zh-CN" altLang="en-US" sz="1200" b="1" dirty="0">
                <a:solidFill>
                  <a:srgbClr val="0070C0"/>
                </a:solidFill>
                <a:latin typeface="宋体" panose="02010600030101010101" pitchFamily="2" charset="-122"/>
                <a:ea typeface="宋体" panose="02010600030101010101" pitchFamily="2" charset="-122"/>
              </a:rPr>
              <a:t>完整车牌</a:t>
            </a:r>
          </a:p>
        </p:txBody>
      </p:sp>
      <p:sp>
        <p:nvSpPr>
          <p:cNvPr id="68" name="文本框 67">
            <a:extLst>
              <a:ext uri="{FF2B5EF4-FFF2-40B4-BE49-F238E27FC236}">
                <a16:creationId xmlns:a16="http://schemas.microsoft.com/office/drawing/2014/main" id="{443D68A7-0172-A45A-6AF1-B080940DEA0A}"/>
              </a:ext>
            </a:extLst>
          </p:cNvPr>
          <p:cNvSpPr txBox="1"/>
          <p:nvPr/>
        </p:nvSpPr>
        <p:spPr>
          <a:xfrm>
            <a:off x="3675149" y="3123157"/>
            <a:ext cx="3045541" cy="276999"/>
          </a:xfrm>
          <a:prstGeom prst="rect">
            <a:avLst/>
          </a:prstGeom>
          <a:noFill/>
        </p:spPr>
        <p:txBody>
          <a:bodyPr wrap="square" rtlCol="0">
            <a:spAutoFit/>
          </a:bodyPr>
          <a:lstStyle/>
          <a:p>
            <a:pPr algn="ct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(CRNN</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无需字符分割</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0" name="文本框 79">
            <a:extLst>
              <a:ext uri="{FF2B5EF4-FFF2-40B4-BE49-F238E27FC236}">
                <a16:creationId xmlns:a16="http://schemas.microsoft.com/office/drawing/2014/main" id="{D5CD7E6D-3657-BBF7-DD72-C355BC2DAB0E}"/>
              </a:ext>
            </a:extLst>
          </p:cNvPr>
          <p:cNvSpPr txBox="1"/>
          <p:nvPr/>
        </p:nvSpPr>
        <p:spPr>
          <a:xfrm>
            <a:off x="6035609" y="2316614"/>
            <a:ext cx="940528" cy="276999"/>
          </a:xfrm>
          <a:prstGeom prst="rect">
            <a:avLst/>
          </a:prstGeom>
          <a:noFill/>
        </p:spPr>
        <p:txBody>
          <a:bodyPr wrap="square" rtlCol="0">
            <a:spAutoFit/>
          </a:bodyPr>
          <a:lstStyle/>
          <a:p>
            <a:r>
              <a:rPr lang="zh-CN" altLang="en-US" sz="1200" b="1" dirty="0">
                <a:solidFill>
                  <a:srgbClr val="0070C0"/>
                </a:solidFill>
                <a:latin typeface="宋体" panose="02010600030101010101" pitchFamily="2" charset="-122"/>
                <a:ea typeface="宋体" panose="02010600030101010101" pitchFamily="2" charset="-122"/>
              </a:rPr>
              <a:t>字符向量</a:t>
            </a:r>
          </a:p>
        </p:txBody>
      </p:sp>
      <p:sp>
        <p:nvSpPr>
          <p:cNvPr id="81" name="文本框 80">
            <a:extLst>
              <a:ext uri="{FF2B5EF4-FFF2-40B4-BE49-F238E27FC236}">
                <a16:creationId xmlns:a16="http://schemas.microsoft.com/office/drawing/2014/main" id="{C0BBCB9A-9CD8-7852-D846-95A6FFC5F05B}"/>
              </a:ext>
            </a:extLst>
          </p:cNvPr>
          <p:cNvSpPr txBox="1"/>
          <p:nvPr/>
        </p:nvSpPr>
        <p:spPr>
          <a:xfrm>
            <a:off x="5916104" y="3154319"/>
            <a:ext cx="1220342" cy="276999"/>
          </a:xfrm>
          <a:prstGeom prst="rect">
            <a:avLst/>
          </a:prstGeom>
          <a:noFill/>
        </p:spPr>
        <p:txBody>
          <a:bodyPr wrap="square" rtlCol="0">
            <a:spAutoFit/>
          </a:bodyPr>
          <a:lstStyle/>
          <a:p>
            <a:r>
              <a:rPr lang="zh-CN" altLang="en-US" sz="1200" b="1" dirty="0">
                <a:solidFill>
                  <a:srgbClr val="0070C0"/>
                </a:solidFill>
                <a:latin typeface="宋体" panose="02010600030101010101" pitchFamily="2" charset="-122"/>
                <a:ea typeface="宋体" panose="02010600030101010101" pitchFamily="2" charset="-122"/>
              </a:rPr>
              <a:t>完整车牌图片</a:t>
            </a:r>
          </a:p>
        </p:txBody>
      </p:sp>
      <p:cxnSp>
        <p:nvCxnSpPr>
          <p:cNvPr id="92" name="直接连接符 91">
            <a:extLst>
              <a:ext uri="{FF2B5EF4-FFF2-40B4-BE49-F238E27FC236}">
                <a16:creationId xmlns:a16="http://schemas.microsoft.com/office/drawing/2014/main" id="{7C36BE29-FC94-027B-C573-1FB627D126DB}"/>
              </a:ext>
            </a:extLst>
          </p:cNvPr>
          <p:cNvCxnSpPr/>
          <p:nvPr/>
        </p:nvCxnSpPr>
        <p:spPr>
          <a:xfrm>
            <a:off x="974532" y="794100"/>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658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p:cNvSpPr txBox="1">
            <a:spLocks noChangeArrowheads="1"/>
          </p:cNvSpPr>
          <p:nvPr/>
        </p:nvSpPr>
        <p:spPr bwMode="auto">
          <a:xfrm>
            <a:off x="3087775" y="2295540"/>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7506E"/>
                </a:solidFill>
                <a:latin typeface="宋体" panose="02010600030101010101" pitchFamily="2" charset="-122"/>
                <a:ea typeface="宋体" panose="02010600030101010101" pitchFamily="2" charset="-122"/>
              </a:rPr>
              <a:t>数据集采集及预处理</a:t>
            </a:r>
          </a:p>
        </p:txBody>
      </p:sp>
      <p:cxnSp>
        <p:nvCxnSpPr>
          <p:cNvPr id="18" name="直接连接符 17"/>
          <p:cNvCxnSpPr/>
          <p:nvPr/>
        </p:nvCxnSpPr>
        <p:spPr>
          <a:xfrm>
            <a:off x="4296861" y="281462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a:grpSpLocks noChangeAspect="1"/>
          </p:cNvGrpSpPr>
          <p:nvPr/>
        </p:nvGrpSpPr>
        <p:grpSpPr>
          <a:xfrm>
            <a:off x="3154680" y="3193415"/>
            <a:ext cx="2908300" cy="478155"/>
            <a:chOff x="6350" y="1903413"/>
            <a:chExt cx="12182476" cy="2000250"/>
          </a:xfrm>
        </p:grpSpPr>
        <p:sp>
          <p:nvSpPr>
            <p:cNvPr id="50" name="Freeform 16"/>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1" name="Freeform 17"/>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2" name="Freeform 18"/>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3" name="Freeform 19"/>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4" name="Freeform 20"/>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5" name="Freeform 21"/>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6" name="Freeform 22"/>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sp>
          <p:nvSpPr>
            <p:cNvPr id="57" name="Freeform 23"/>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黑体" panose="02010609060101010101" pitchFamily="49" charset="-122"/>
                <a:ea typeface="黑体" panose="02010609060101010101" pitchFamily="49" charset="-122"/>
              </a:endParaRPr>
            </a:p>
          </p:txBody>
        </p:sp>
      </p:grpSp>
      <p:grpSp>
        <p:nvGrpSpPr>
          <p:cNvPr id="2" name="组合 1"/>
          <p:cNvGrpSpPr/>
          <p:nvPr/>
        </p:nvGrpSpPr>
        <p:grpSpPr bwMode="auto">
          <a:xfrm rot="18900000">
            <a:off x="4156685" y="1498750"/>
            <a:ext cx="718867" cy="722046"/>
            <a:chOff x="5394325" y="2859088"/>
            <a:chExt cx="358775" cy="360362"/>
          </a:xfrm>
          <a:solidFill>
            <a:srgbClr val="27506E"/>
          </a:solidFill>
        </p:grpSpPr>
        <p:sp>
          <p:nvSpPr>
            <p:cNvPr id="19"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0"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1"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2"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3"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sp>
          <p:nvSpPr>
            <p:cNvPr id="24"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sym typeface="Gill Sans" charset="0"/>
              </a:endParaRPr>
            </a:p>
          </p:txBody>
        </p:sp>
      </p:grpSp>
      <p:sp>
        <p:nvSpPr>
          <p:cNvPr id="3" name="矩形 2">
            <a:extLst>
              <a:ext uri="{FF2B5EF4-FFF2-40B4-BE49-F238E27FC236}">
                <a16:creationId xmlns:a16="http://schemas.microsoft.com/office/drawing/2014/main" id="{76A12161-8ECC-90B8-4DC9-B1528B23BDA1}"/>
              </a:ext>
            </a:extLst>
          </p:cNvPr>
          <p:cNvSpPr/>
          <p:nvPr/>
        </p:nvSpPr>
        <p:spPr>
          <a:xfrm>
            <a:off x="3441807" y="2866895"/>
            <a:ext cx="2385589" cy="261610"/>
          </a:xfrm>
          <a:prstGeom prst="rect">
            <a:avLst/>
          </a:prstGeom>
        </p:spPr>
        <p:txBody>
          <a:bodyPr wrap="none">
            <a:spAutoFit/>
          </a:bodyPr>
          <a:lstStyle/>
          <a:p>
            <a:pPr lvl="0" fontAlgn="base">
              <a:spcBef>
                <a:spcPct val="0"/>
              </a:spcBef>
              <a:spcAft>
                <a:spcPct val="0"/>
              </a:spcAft>
              <a:defRPr/>
            </a:pPr>
            <a:r>
              <a:rPr lang="en-US" altLang="zh-CN" sz="1100" b="1" dirty="0">
                <a:solidFill>
                  <a:prstClr val="black">
                    <a:lumMod val="75000"/>
                    <a:lumOff val="25000"/>
                  </a:prstClr>
                </a:solidFill>
                <a:latin typeface="Times New Roman" panose="02020603050405020304" pitchFamily="18" charset="0"/>
                <a:ea typeface="思源黑体 CN Normal" panose="020B0400000000000000" charset="-122"/>
                <a:cs typeface="Times New Roman" panose="02020603050405020304" pitchFamily="18" charset="0"/>
              </a:rPr>
              <a:t>Dataset collection and Preprocessing</a:t>
            </a:r>
          </a:p>
        </p:txBody>
      </p:sp>
      <p:pic>
        <p:nvPicPr>
          <p:cNvPr id="4" name="图片 3">
            <a:extLst>
              <a:ext uri="{FF2B5EF4-FFF2-40B4-BE49-F238E27FC236}">
                <a16:creationId xmlns:a16="http://schemas.microsoft.com/office/drawing/2014/main" id="{79312EE0-315C-8BD6-D2C9-1A968058A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直接连接符 157"/>
          <p:cNvCxnSpPr/>
          <p:nvPr/>
        </p:nvCxnSpPr>
        <p:spPr>
          <a:xfrm>
            <a:off x="1005739" y="723317"/>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sp>
        <p:nvSpPr>
          <p:cNvPr id="5" name="文本框 4">
            <a:extLst>
              <a:ext uri="{FF2B5EF4-FFF2-40B4-BE49-F238E27FC236}">
                <a16:creationId xmlns:a16="http://schemas.microsoft.com/office/drawing/2014/main" id="{27E58215-F2BC-0FE7-0F8C-6F9212B9B35A}"/>
              </a:ext>
            </a:extLst>
          </p:cNvPr>
          <p:cNvSpPr txBox="1"/>
          <p:nvPr/>
        </p:nvSpPr>
        <p:spPr>
          <a:xfrm>
            <a:off x="1005739" y="2342882"/>
            <a:ext cx="6813616" cy="2682979"/>
          </a:xfrm>
          <a:prstGeom prst="rect">
            <a:avLst/>
          </a:prstGeom>
          <a:noFill/>
        </p:spPr>
        <p:txBody>
          <a:bodyPr wrap="square" rtlCol="0">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我们的数据集：</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选取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CBLPRD</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中所有的蓝色普通车牌，选取部分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CCPD</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中的车牌，共计</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万余张车牌图片，同时生成了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万张车牌图片，模拟夜间拍摄的得到的车牌，以此增加模型的泛化能力。</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训练集：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92462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张图片，测试集：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8600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张图片</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数据集特点：</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①数量大：该数据集包含了</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万多幅中国城市车牌图像</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②多样化：这些车牌照片涉及多种复杂环境，包括模糊、倾斜、亮度低。</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913F5182-1CD8-8408-B845-F926F8052F30}"/>
              </a:ext>
            </a:extLst>
          </p:cNvPr>
          <p:cNvSpPr txBox="1"/>
          <p:nvPr/>
        </p:nvSpPr>
        <p:spPr>
          <a:xfrm>
            <a:off x="464574" y="323588"/>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数据集采集</a:t>
            </a:r>
            <a:endParaRPr lang="zh-CN" altLang="en-US" sz="2000" dirty="0"/>
          </a:p>
        </p:txBody>
      </p:sp>
      <p:sp>
        <p:nvSpPr>
          <p:cNvPr id="3" name="文本框 2">
            <a:extLst>
              <a:ext uri="{FF2B5EF4-FFF2-40B4-BE49-F238E27FC236}">
                <a16:creationId xmlns:a16="http://schemas.microsoft.com/office/drawing/2014/main" id="{08223B03-2A3F-DA23-BE9D-0304F4A75CD2}"/>
              </a:ext>
            </a:extLst>
          </p:cNvPr>
          <p:cNvSpPr txBox="1"/>
          <p:nvPr/>
        </p:nvSpPr>
        <p:spPr>
          <a:xfrm>
            <a:off x="1005739" y="952565"/>
            <a:ext cx="6705095" cy="1390317"/>
          </a:xfrm>
          <a:prstGeom prst="rect">
            <a:avLst/>
          </a:prstGeom>
          <a:noFill/>
        </p:spPr>
        <p:txBody>
          <a:bodyPr wrap="square" rtlCol="0">
            <a:spAutoFit/>
          </a:bodyPr>
          <a:lstStyle/>
          <a:p>
            <a:pPr>
              <a:lnSpc>
                <a:spcPct val="150000"/>
              </a:lnSpc>
            </a:pPr>
            <a:r>
              <a:rPr lang="zh-CN" altLang="en-US"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被广泛使用的两个数据集：</a:t>
            </a:r>
            <a:endParaRPr lang="en-US" altLang="zh-CN" sz="16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CCPD2019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：中科大开源数据集，采集于合肥市停车场，蓝色车牌，不平衡</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CBLPRD</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：高质量</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万张各类车牌，分布平衡且无需切割</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存在问题：车牌拍摄时段为白天，亮度高。</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直接连接符 157"/>
          <p:cNvCxnSpPr/>
          <p:nvPr/>
        </p:nvCxnSpPr>
        <p:spPr>
          <a:xfrm>
            <a:off x="950794" y="792982"/>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pic>
        <p:nvPicPr>
          <p:cNvPr id="8" name="图片 7">
            <a:extLst>
              <a:ext uri="{FF2B5EF4-FFF2-40B4-BE49-F238E27FC236}">
                <a16:creationId xmlns:a16="http://schemas.microsoft.com/office/drawing/2014/main" id="{5333AC2A-E19B-F9AD-00FB-062DC5F7D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261" y="2262141"/>
            <a:ext cx="2266950" cy="810946"/>
          </a:xfrm>
          <a:prstGeom prst="rect">
            <a:avLst/>
          </a:prstGeom>
        </p:spPr>
      </p:pic>
      <p:sp>
        <p:nvSpPr>
          <p:cNvPr id="11" name="文本框 10">
            <a:extLst>
              <a:ext uri="{FF2B5EF4-FFF2-40B4-BE49-F238E27FC236}">
                <a16:creationId xmlns:a16="http://schemas.microsoft.com/office/drawing/2014/main" id="{16399C93-F822-68B1-5E59-0AC8C55D8233}"/>
              </a:ext>
            </a:extLst>
          </p:cNvPr>
          <p:cNvSpPr txBox="1"/>
          <p:nvPr/>
        </p:nvSpPr>
        <p:spPr>
          <a:xfrm>
            <a:off x="697011" y="1154839"/>
            <a:ext cx="5954974"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数据集图片示例（切割完成后）：</a:t>
            </a:r>
          </a:p>
        </p:txBody>
      </p:sp>
      <p:sp>
        <p:nvSpPr>
          <p:cNvPr id="12" name="文本框 11">
            <a:extLst>
              <a:ext uri="{FF2B5EF4-FFF2-40B4-BE49-F238E27FC236}">
                <a16:creationId xmlns:a16="http://schemas.microsoft.com/office/drawing/2014/main" id="{A43F7730-6190-0DDC-A36E-3C0C77F85F7B}"/>
              </a:ext>
            </a:extLst>
          </p:cNvPr>
          <p:cNvSpPr txBox="1"/>
          <p:nvPr/>
        </p:nvSpPr>
        <p:spPr>
          <a:xfrm>
            <a:off x="1378498" y="3242694"/>
            <a:ext cx="196982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(1) CCPD</a:t>
            </a:r>
            <a:endParaRPr lang="zh-CN" altLang="en-US" sz="16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4524B9B9-2713-19F9-2682-F14AD94F8D55}"/>
              </a:ext>
            </a:extLst>
          </p:cNvPr>
          <p:cNvSpPr txBox="1"/>
          <p:nvPr/>
        </p:nvSpPr>
        <p:spPr>
          <a:xfrm>
            <a:off x="4034386" y="3242694"/>
            <a:ext cx="196982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CBLPRD</a:t>
            </a:r>
            <a:r>
              <a:rPr lang="en-US" altLang="zh-CN" sz="1600" dirty="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2B28AB8-9FD8-8E3C-A72B-6C087E47D928}"/>
              </a:ext>
            </a:extLst>
          </p:cNvPr>
          <p:cNvSpPr txBox="1"/>
          <p:nvPr/>
        </p:nvSpPr>
        <p:spPr>
          <a:xfrm>
            <a:off x="6780588" y="3242694"/>
            <a:ext cx="1969827"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自生成车牌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E310D87D-365E-CAA4-51F4-AB23994605F4}"/>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数据集采集</a:t>
            </a:r>
            <a:endParaRPr lang="zh-CN" altLang="en-US" sz="2000" dirty="0"/>
          </a:p>
        </p:txBody>
      </p:sp>
      <p:pic>
        <p:nvPicPr>
          <p:cNvPr id="7" name="图片 6">
            <a:extLst>
              <a:ext uri="{FF2B5EF4-FFF2-40B4-BE49-F238E27FC236}">
                <a16:creationId xmlns:a16="http://schemas.microsoft.com/office/drawing/2014/main" id="{4927EE79-2668-91E4-895F-652558E67D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038" y="2262140"/>
            <a:ext cx="2173338" cy="810947"/>
          </a:xfrm>
          <a:prstGeom prst="rect">
            <a:avLst/>
          </a:prstGeom>
        </p:spPr>
      </p:pic>
      <p:pic>
        <p:nvPicPr>
          <p:cNvPr id="16" name="图片 15">
            <a:extLst>
              <a:ext uri="{FF2B5EF4-FFF2-40B4-BE49-F238E27FC236}">
                <a16:creationId xmlns:a16="http://schemas.microsoft.com/office/drawing/2014/main" id="{448333B7-C25B-246D-C00A-1CF3F695EF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0215" y="2274509"/>
            <a:ext cx="2266950" cy="798578"/>
          </a:xfrm>
          <a:prstGeom prst="rect">
            <a:avLst/>
          </a:prstGeom>
        </p:spPr>
      </p:pic>
    </p:spTree>
    <p:extLst>
      <p:ext uri="{BB962C8B-B14F-4D97-AF65-F5344CB8AC3E}">
        <p14:creationId xmlns:p14="http://schemas.microsoft.com/office/powerpoint/2010/main" val="1132154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6BA706EC-744F-2FA8-7BE2-9772B6FB9C06}"/>
              </a:ext>
            </a:extLst>
          </p:cNvPr>
          <p:cNvSpPr/>
          <p:nvPr/>
        </p:nvSpPr>
        <p:spPr>
          <a:xfrm>
            <a:off x="544368" y="1425666"/>
            <a:ext cx="7909458" cy="3502742"/>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a:extLst>
              <a:ext uri="{FF2B5EF4-FFF2-40B4-BE49-F238E27FC236}">
                <a16:creationId xmlns:a16="http://schemas.microsoft.com/office/drawing/2014/main" id="{DD37EE0B-E256-CD6C-5FDA-FA8072856632}"/>
              </a:ext>
            </a:extLst>
          </p:cNvPr>
          <p:cNvCxnSpPr/>
          <p:nvPr/>
        </p:nvCxnSpPr>
        <p:spPr>
          <a:xfrm>
            <a:off x="4833795" y="1605560"/>
            <a:ext cx="17619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45E2221E-A423-6ACF-C424-3584D567A78E}"/>
              </a:ext>
            </a:extLst>
          </p:cNvPr>
          <p:cNvSpPr/>
          <p:nvPr/>
        </p:nvSpPr>
        <p:spPr>
          <a:xfrm>
            <a:off x="1299536" y="1768508"/>
            <a:ext cx="1254584" cy="48436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原始图片</a:t>
            </a:r>
          </a:p>
        </p:txBody>
      </p:sp>
      <p:sp>
        <p:nvSpPr>
          <p:cNvPr id="4" name="矩形: 圆角 3">
            <a:extLst>
              <a:ext uri="{FF2B5EF4-FFF2-40B4-BE49-F238E27FC236}">
                <a16:creationId xmlns:a16="http://schemas.microsoft.com/office/drawing/2014/main" id="{F7DD847B-0CEB-ACD5-36B9-3AE8D5A2BC3C}"/>
              </a:ext>
            </a:extLst>
          </p:cNvPr>
          <p:cNvSpPr/>
          <p:nvPr/>
        </p:nvSpPr>
        <p:spPr>
          <a:xfrm>
            <a:off x="3124629" y="1806985"/>
            <a:ext cx="1075018"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高斯模糊</a:t>
            </a:r>
          </a:p>
        </p:txBody>
      </p:sp>
      <p:sp>
        <p:nvSpPr>
          <p:cNvPr id="5" name="矩形: 圆角 4">
            <a:extLst>
              <a:ext uri="{FF2B5EF4-FFF2-40B4-BE49-F238E27FC236}">
                <a16:creationId xmlns:a16="http://schemas.microsoft.com/office/drawing/2014/main" id="{636C60AF-3222-1153-1E10-1EE1E4D7CA13}"/>
              </a:ext>
            </a:extLst>
          </p:cNvPr>
          <p:cNvSpPr/>
          <p:nvPr/>
        </p:nvSpPr>
        <p:spPr>
          <a:xfrm>
            <a:off x="6444074" y="2973331"/>
            <a:ext cx="1254584"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转为灰度图</a:t>
            </a:r>
          </a:p>
        </p:txBody>
      </p:sp>
      <p:sp>
        <p:nvSpPr>
          <p:cNvPr id="6" name="矩形: 圆角 5">
            <a:extLst>
              <a:ext uri="{FF2B5EF4-FFF2-40B4-BE49-F238E27FC236}">
                <a16:creationId xmlns:a16="http://schemas.microsoft.com/office/drawing/2014/main" id="{CA1FE301-23DD-D3F0-23F9-75041F6FA254}"/>
              </a:ext>
            </a:extLst>
          </p:cNvPr>
          <p:cNvSpPr/>
          <p:nvPr/>
        </p:nvSpPr>
        <p:spPr>
          <a:xfrm>
            <a:off x="3827211" y="4079223"/>
            <a:ext cx="1861692"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画出轮廓并旋转裁剪</a:t>
            </a:r>
          </a:p>
        </p:txBody>
      </p:sp>
      <p:sp>
        <p:nvSpPr>
          <p:cNvPr id="7" name="矩形: 圆角 6">
            <a:extLst>
              <a:ext uri="{FF2B5EF4-FFF2-40B4-BE49-F238E27FC236}">
                <a16:creationId xmlns:a16="http://schemas.microsoft.com/office/drawing/2014/main" id="{D5234037-B058-52E5-A4B0-920F7F9522B9}"/>
              </a:ext>
            </a:extLst>
          </p:cNvPr>
          <p:cNvSpPr/>
          <p:nvPr/>
        </p:nvSpPr>
        <p:spPr>
          <a:xfrm>
            <a:off x="1851100" y="4079224"/>
            <a:ext cx="1166225"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形态学运算</a:t>
            </a:r>
          </a:p>
        </p:txBody>
      </p:sp>
      <p:sp>
        <p:nvSpPr>
          <p:cNvPr id="8" name="矩形: 圆角 7">
            <a:extLst>
              <a:ext uri="{FF2B5EF4-FFF2-40B4-BE49-F238E27FC236}">
                <a16:creationId xmlns:a16="http://schemas.microsoft.com/office/drawing/2014/main" id="{33E78136-B06D-61D6-9556-879CCC96A332}"/>
              </a:ext>
            </a:extLst>
          </p:cNvPr>
          <p:cNvSpPr/>
          <p:nvPr/>
        </p:nvSpPr>
        <p:spPr>
          <a:xfrm>
            <a:off x="1851100" y="2973330"/>
            <a:ext cx="1166225"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二值化</a:t>
            </a:r>
          </a:p>
        </p:txBody>
      </p:sp>
      <p:sp>
        <p:nvSpPr>
          <p:cNvPr id="9" name="矩形: 圆角 8">
            <a:extLst>
              <a:ext uri="{FF2B5EF4-FFF2-40B4-BE49-F238E27FC236}">
                <a16:creationId xmlns:a16="http://schemas.microsoft.com/office/drawing/2014/main" id="{1FE3B0FF-83A0-26BA-FD6F-38CF5DA0CE77}"/>
              </a:ext>
            </a:extLst>
          </p:cNvPr>
          <p:cNvSpPr/>
          <p:nvPr/>
        </p:nvSpPr>
        <p:spPr>
          <a:xfrm>
            <a:off x="6444074" y="1806986"/>
            <a:ext cx="1254584"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提取蓝色区域</a:t>
            </a:r>
          </a:p>
        </p:txBody>
      </p:sp>
      <p:sp>
        <p:nvSpPr>
          <p:cNvPr id="10" name="矩形: 圆角 9">
            <a:extLst>
              <a:ext uri="{FF2B5EF4-FFF2-40B4-BE49-F238E27FC236}">
                <a16:creationId xmlns:a16="http://schemas.microsoft.com/office/drawing/2014/main" id="{41874D63-2666-B20D-C3C4-5F594709DAB8}"/>
              </a:ext>
            </a:extLst>
          </p:cNvPr>
          <p:cNvSpPr/>
          <p:nvPr/>
        </p:nvSpPr>
        <p:spPr>
          <a:xfrm>
            <a:off x="4798547" y="1806986"/>
            <a:ext cx="1075018"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中值滤波</a:t>
            </a:r>
          </a:p>
        </p:txBody>
      </p:sp>
      <p:sp>
        <p:nvSpPr>
          <p:cNvPr id="11" name="矩形: 圆角 10">
            <a:extLst>
              <a:ext uri="{FF2B5EF4-FFF2-40B4-BE49-F238E27FC236}">
                <a16:creationId xmlns:a16="http://schemas.microsoft.com/office/drawing/2014/main" id="{FCFCC01C-5670-AD26-E037-F3802DD050E8}"/>
              </a:ext>
            </a:extLst>
          </p:cNvPr>
          <p:cNvSpPr/>
          <p:nvPr/>
        </p:nvSpPr>
        <p:spPr>
          <a:xfrm>
            <a:off x="3908477" y="2973330"/>
            <a:ext cx="1644445" cy="4074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t>Sobel</a:t>
            </a:r>
            <a:r>
              <a:rPr lang="zh-CN" altLang="en-US" dirty="0"/>
              <a:t>算子检测边缘</a:t>
            </a:r>
          </a:p>
        </p:txBody>
      </p:sp>
      <p:sp>
        <p:nvSpPr>
          <p:cNvPr id="12" name="椭圆 11">
            <a:extLst>
              <a:ext uri="{FF2B5EF4-FFF2-40B4-BE49-F238E27FC236}">
                <a16:creationId xmlns:a16="http://schemas.microsoft.com/office/drawing/2014/main" id="{D1EDE911-165E-A6E8-26F2-05F98C3E9ABA}"/>
              </a:ext>
            </a:extLst>
          </p:cNvPr>
          <p:cNvSpPr/>
          <p:nvPr/>
        </p:nvSpPr>
        <p:spPr>
          <a:xfrm>
            <a:off x="6444073" y="4040746"/>
            <a:ext cx="1254583" cy="48436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完整车牌</a:t>
            </a:r>
          </a:p>
        </p:txBody>
      </p:sp>
      <p:cxnSp>
        <p:nvCxnSpPr>
          <p:cNvPr id="13" name="直接箭头连接符 12">
            <a:extLst>
              <a:ext uri="{FF2B5EF4-FFF2-40B4-BE49-F238E27FC236}">
                <a16:creationId xmlns:a16="http://schemas.microsoft.com/office/drawing/2014/main" id="{BDAAE701-ED18-FAE5-670A-7392AE970D1C}"/>
              </a:ext>
            </a:extLst>
          </p:cNvPr>
          <p:cNvCxnSpPr>
            <a:stCxn id="3" idx="6"/>
            <a:endCxn id="4" idx="1"/>
          </p:cNvCxnSpPr>
          <p:nvPr/>
        </p:nvCxnSpPr>
        <p:spPr>
          <a:xfrm>
            <a:off x="2554120" y="2010692"/>
            <a:ext cx="570509"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C3B5B0E1-FD72-D9C8-B982-26293F1FD03D}"/>
              </a:ext>
            </a:extLst>
          </p:cNvPr>
          <p:cNvCxnSpPr>
            <a:stCxn id="4" idx="3"/>
            <a:endCxn id="10" idx="1"/>
          </p:cNvCxnSpPr>
          <p:nvPr/>
        </p:nvCxnSpPr>
        <p:spPr>
          <a:xfrm>
            <a:off x="4199647" y="2010693"/>
            <a:ext cx="598900"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775E053F-8C9B-A7DE-670B-A4E4154F2EAA}"/>
              </a:ext>
            </a:extLst>
          </p:cNvPr>
          <p:cNvCxnSpPr>
            <a:stCxn id="10" idx="3"/>
            <a:endCxn id="9" idx="1"/>
          </p:cNvCxnSpPr>
          <p:nvPr/>
        </p:nvCxnSpPr>
        <p:spPr>
          <a:xfrm>
            <a:off x="5873565" y="2010694"/>
            <a:ext cx="570509"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DBD7D628-BCF0-F37B-53ED-F9D70EEF2822}"/>
              </a:ext>
            </a:extLst>
          </p:cNvPr>
          <p:cNvCxnSpPr>
            <a:stCxn id="9" idx="2"/>
            <a:endCxn id="5" idx="0"/>
          </p:cNvCxnSpPr>
          <p:nvPr/>
        </p:nvCxnSpPr>
        <p:spPr>
          <a:xfrm>
            <a:off x="7071366" y="2214401"/>
            <a:ext cx="0" cy="75893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45B9400A-6265-0DFA-B38A-9419DEAAFC70}"/>
              </a:ext>
            </a:extLst>
          </p:cNvPr>
          <p:cNvCxnSpPr>
            <a:stCxn id="5" idx="1"/>
            <a:endCxn id="11" idx="3"/>
          </p:cNvCxnSpPr>
          <p:nvPr/>
        </p:nvCxnSpPr>
        <p:spPr>
          <a:xfrm flipH="1" flipV="1">
            <a:off x="5552922" y="3177038"/>
            <a:ext cx="891152"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69ACC100-C8B5-1762-30C0-8E74CFD4C1B0}"/>
              </a:ext>
            </a:extLst>
          </p:cNvPr>
          <p:cNvCxnSpPr>
            <a:cxnSpLocks/>
            <a:stCxn id="11" idx="1"/>
            <a:endCxn id="8" idx="3"/>
          </p:cNvCxnSpPr>
          <p:nvPr/>
        </p:nvCxnSpPr>
        <p:spPr>
          <a:xfrm flipH="1">
            <a:off x="3017325" y="3177038"/>
            <a:ext cx="8911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a:extLst>
              <a:ext uri="{FF2B5EF4-FFF2-40B4-BE49-F238E27FC236}">
                <a16:creationId xmlns:a16="http://schemas.microsoft.com/office/drawing/2014/main" id="{9BC0BE3F-A475-5ED8-E261-1B0FC89444BF}"/>
              </a:ext>
            </a:extLst>
          </p:cNvPr>
          <p:cNvCxnSpPr>
            <a:cxnSpLocks/>
            <a:stCxn id="8" idx="2"/>
            <a:endCxn id="7" idx="0"/>
          </p:cNvCxnSpPr>
          <p:nvPr/>
        </p:nvCxnSpPr>
        <p:spPr>
          <a:xfrm>
            <a:off x="2434213" y="3380745"/>
            <a:ext cx="0" cy="698479"/>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AE87CADA-5816-1592-A0D2-16C1647C25A3}"/>
              </a:ext>
            </a:extLst>
          </p:cNvPr>
          <p:cNvCxnSpPr>
            <a:cxnSpLocks/>
            <a:stCxn id="7" idx="3"/>
            <a:endCxn id="6" idx="1"/>
          </p:cNvCxnSpPr>
          <p:nvPr/>
        </p:nvCxnSpPr>
        <p:spPr>
          <a:xfrm flipV="1">
            <a:off x="3017325" y="4282931"/>
            <a:ext cx="809886"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a16="http://schemas.microsoft.com/office/drawing/2014/main" id="{21E9C2E6-C80E-F617-8068-5A8ADA29C16F}"/>
              </a:ext>
            </a:extLst>
          </p:cNvPr>
          <p:cNvCxnSpPr>
            <a:cxnSpLocks/>
            <a:stCxn id="6" idx="3"/>
            <a:endCxn id="12" idx="2"/>
          </p:cNvCxnSpPr>
          <p:nvPr/>
        </p:nvCxnSpPr>
        <p:spPr>
          <a:xfrm flipV="1">
            <a:off x="5688903" y="4282930"/>
            <a:ext cx="755170"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2" name="文本框 21">
            <a:extLst>
              <a:ext uri="{FF2B5EF4-FFF2-40B4-BE49-F238E27FC236}">
                <a16:creationId xmlns:a16="http://schemas.microsoft.com/office/drawing/2014/main" id="{1903EB82-A50E-7D15-59CD-875C02F642E9}"/>
              </a:ext>
            </a:extLst>
          </p:cNvPr>
          <p:cNvSpPr txBox="1"/>
          <p:nvPr/>
        </p:nvSpPr>
        <p:spPr>
          <a:xfrm>
            <a:off x="372547" y="392872"/>
            <a:ext cx="4572000" cy="400110"/>
          </a:xfrm>
          <a:prstGeom prst="rect">
            <a:avLst/>
          </a:prstGeom>
          <a:noFill/>
        </p:spPr>
        <p:txBody>
          <a:bodyPr wrap="square">
            <a:spAutoFit/>
          </a:bodyPr>
          <a:lstStyle/>
          <a:p>
            <a:r>
              <a:rPr lang="zh-CN" altLang="en-US" sz="2000" b="1" dirty="0">
                <a:solidFill>
                  <a:srgbClr val="27506E"/>
                </a:solidFill>
                <a:latin typeface="宋体" panose="02010600030101010101" pitchFamily="2" charset="-122"/>
                <a:ea typeface="宋体" panose="02010600030101010101" pitchFamily="2" charset="-122"/>
              </a:rPr>
              <a:t>数据预处理</a:t>
            </a:r>
            <a:r>
              <a:rPr lang="en-US" altLang="zh-CN" sz="2000" b="1" dirty="0">
                <a:solidFill>
                  <a:srgbClr val="27506E"/>
                </a:solidFill>
                <a:latin typeface="宋体" panose="02010600030101010101" pitchFamily="2" charset="-122"/>
                <a:ea typeface="宋体" panose="02010600030101010101" pitchFamily="2" charset="-122"/>
              </a:rPr>
              <a:t>——</a:t>
            </a:r>
            <a:r>
              <a:rPr lang="zh-CN" altLang="en-US" sz="2000" b="1" dirty="0">
                <a:solidFill>
                  <a:srgbClr val="27506E"/>
                </a:solidFill>
                <a:latin typeface="宋体" panose="02010600030101010101" pitchFamily="2" charset="-122"/>
                <a:ea typeface="宋体" panose="02010600030101010101" pitchFamily="2" charset="-122"/>
              </a:rPr>
              <a:t>车牌检测</a:t>
            </a:r>
            <a:endParaRPr lang="zh-CN" altLang="en-US" sz="2000" dirty="0"/>
          </a:p>
        </p:txBody>
      </p:sp>
      <p:sp>
        <p:nvSpPr>
          <p:cNvPr id="23" name="文本框 22">
            <a:extLst>
              <a:ext uri="{FF2B5EF4-FFF2-40B4-BE49-F238E27FC236}">
                <a16:creationId xmlns:a16="http://schemas.microsoft.com/office/drawing/2014/main" id="{F2181E1A-B2FC-BD3A-43ED-DD7288B52440}"/>
              </a:ext>
            </a:extLst>
          </p:cNvPr>
          <p:cNvSpPr txBox="1"/>
          <p:nvPr/>
        </p:nvSpPr>
        <p:spPr>
          <a:xfrm>
            <a:off x="709568" y="926702"/>
            <a:ext cx="3789529"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车牌检测的主要流程如下：</a:t>
            </a:r>
          </a:p>
        </p:txBody>
      </p:sp>
      <p:pic>
        <p:nvPicPr>
          <p:cNvPr id="25" name="图片 24">
            <a:extLst>
              <a:ext uri="{FF2B5EF4-FFF2-40B4-BE49-F238E27FC236}">
                <a16:creationId xmlns:a16="http://schemas.microsoft.com/office/drawing/2014/main" id="{D8C7ADC1-B92D-140C-8CFE-EFFEC49880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290" y="64896"/>
            <a:ext cx="790862" cy="798578"/>
          </a:xfrm>
          <a:prstGeom prst="rect">
            <a:avLst/>
          </a:prstGeom>
        </p:spPr>
      </p:pic>
      <p:cxnSp>
        <p:nvCxnSpPr>
          <p:cNvPr id="26" name="直接连接符 25">
            <a:extLst>
              <a:ext uri="{FF2B5EF4-FFF2-40B4-BE49-F238E27FC236}">
                <a16:creationId xmlns:a16="http://schemas.microsoft.com/office/drawing/2014/main" id="{E30181B7-6221-B943-96A2-C1BCE424396F}"/>
              </a:ext>
            </a:extLst>
          </p:cNvPr>
          <p:cNvCxnSpPr/>
          <p:nvPr/>
        </p:nvCxnSpPr>
        <p:spPr>
          <a:xfrm>
            <a:off x="950794" y="792982"/>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67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OC_GUID" val="{166a66e7-c93f-4d85-be83-597100b39dcd}"/>
  <p:tag name="ISPRING_PRESENTATION_TITLE" val="简约质感毕业答辩模板（4333）"/>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2">
      <a:majorFont>
        <a:latin typeface="方正兰亭黑_GBK"/>
        <a:ea typeface="方正兰亭黑_GBK"/>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TotalTime>
  <Words>803</Words>
  <Application>Microsoft Office PowerPoint</Application>
  <PresentationFormat>全屏显示(16:9)</PresentationFormat>
  <Paragraphs>125</Paragraphs>
  <Slides>21</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黑体</vt:lpstr>
      <vt:lpstr>Times New Roman</vt:lpstr>
      <vt:lpstr>Calibri Light</vt:lpstr>
      <vt:lpstr>思源黑体 CN Normal</vt:lpstr>
      <vt:lpstr>宋体</vt:lpstr>
      <vt:lpstr>Calibri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简约质感毕业答辩模板（4333）</dc:title>
  <dc:creator>熊猫设计</dc:creator>
  <cp:lastModifiedBy>宗岳 李</cp:lastModifiedBy>
  <cp:revision>445</cp:revision>
  <dcterms:created xsi:type="dcterms:W3CDTF">2016-04-24T15:52:00Z</dcterms:created>
  <dcterms:modified xsi:type="dcterms:W3CDTF">2023-12-02T11:30:34Z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