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323" r:id="rId2"/>
    <p:sldId id="291" r:id="rId3"/>
    <p:sldId id="303" r:id="rId4"/>
    <p:sldId id="346" r:id="rId5"/>
    <p:sldId id="324" r:id="rId6"/>
    <p:sldId id="293" r:id="rId7"/>
    <p:sldId id="347" r:id="rId8"/>
    <p:sldId id="306" r:id="rId9"/>
    <p:sldId id="343" r:id="rId10"/>
    <p:sldId id="296" r:id="rId11"/>
    <p:sldId id="345" r:id="rId12"/>
    <p:sldId id="349" r:id="rId13"/>
    <p:sldId id="348" r:id="rId14"/>
    <p:sldId id="350" r:id="rId15"/>
    <p:sldId id="351" r:id="rId16"/>
    <p:sldId id="352" r:id="rId17"/>
    <p:sldId id="353" r:id="rId18"/>
    <p:sldId id="354" r:id="rId19"/>
    <p:sldId id="344" r:id="rId20"/>
    <p:sldId id="355" r:id="rId21"/>
    <p:sldId id="326" r:id="rId22"/>
    <p:sldId id="356" r:id="rId23"/>
    <p:sldId id="357" r:id="rId24"/>
    <p:sldId id="358" r:id="rId25"/>
    <p:sldId id="359" r:id="rId26"/>
    <p:sldId id="361" r:id="rId27"/>
    <p:sldId id="362" r:id="rId28"/>
    <p:sldId id="360" r:id="rId29"/>
    <p:sldId id="363" r:id="rId30"/>
    <p:sldId id="338" r:id="rId31"/>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黑体" panose="02010609060101010101" pitchFamily="49" charset="-122"/>
      <p:regular r:id="rId40"/>
    </p:embeddedFont>
  </p:embeddedFontLst>
  <p:custDataLst>
    <p:tags r:id="rId4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4">
          <p15:clr>
            <a:srgbClr val="A4A3A4"/>
          </p15:clr>
        </p15:guide>
        <p15:guide id="2" orient="horz" pos="123">
          <p15:clr>
            <a:srgbClr val="A4A3A4"/>
          </p15:clr>
        </p15:guide>
        <p15:guide id="3" orient="horz" pos="3067">
          <p15:clr>
            <a:srgbClr val="A4A3A4"/>
          </p15:clr>
        </p15:guide>
        <p15:guide id="4" pos="5567">
          <p15:clr>
            <a:srgbClr val="A4A3A4"/>
          </p15:clr>
        </p15:guide>
        <p15:guide id="5" pos="2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864"/>
    <a:srgbClr val="E0E0E0"/>
    <a:srgbClr val="27506E"/>
    <a:srgbClr val="F3F3F3"/>
    <a:srgbClr val="1E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snapToGrid="0" showGuides="1">
      <p:cViewPr varScale="1">
        <p:scale>
          <a:sx n="104" d="100"/>
          <a:sy n="104" d="100"/>
        </p:scale>
        <p:origin x="1109" y="86"/>
      </p:cViewPr>
      <p:guideLst>
        <p:guide orient="horz" pos="1354"/>
        <p:guide orient="horz" pos="123"/>
        <p:guide orient="horz" pos="3067"/>
        <p:guide pos="5567"/>
        <p:guide pos="226"/>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2023-12-03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4280132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2023-12-03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44928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400666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2150750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499231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153368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288499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236365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4364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179916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205445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7876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17254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13622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p:cNvSpPr/>
          <p:nvPr/>
        </p:nvSpPr>
        <p:spPr bwMode="auto">
          <a:xfrm>
            <a:off x="900" y="2489597"/>
            <a:ext cx="9142200" cy="265152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68580" tIns="34290" rIns="68580" bIns="34290" numCol="1" anchor="t" anchorCtr="0" compatLnSpc="1"/>
          <a:lstStyle/>
          <a:p>
            <a:endParaRPr lang="zh-CN" altLang="en-US" sz="1015" dirty="0">
              <a:latin typeface="黑体" panose="02010609060101010101" pitchFamily="49" charset="-122"/>
              <a:ea typeface="黑体" panose="02010609060101010101" pitchFamily="49" charset="-122"/>
            </a:endParaRPr>
          </a:p>
        </p:txBody>
      </p:sp>
      <p:grpSp>
        <p:nvGrpSpPr>
          <p:cNvPr id="35" name="组合 34"/>
          <p:cNvGrpSpPr/>
          <p:nvPr/>
        </p:nvGrpSpPr>
        <p:grpSpPr>
          <a:xfrm>
            <a:off x="3572" y="1427560"/>
            <a:ext cx="9136857" cy="1500188"/>
            <a:chOff x="6350" y="1903413"/>
            <a:chExt cx="12182476" cy="2000250"/>
          </a:xfrm>
        </p:grpSpPr>
        <p:sp>
          <p:nvSpPr>
            <p:cNvPr id="22"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3"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4"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5"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6"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7"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8"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3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grpSp>
      <p:sp>
        <p:nvSpPr>
          <p:cNvPr id="33" name="文本框 32"/>
          <p:cNvSpPr txBox="1"/>
          <p:nvPr/>
        </p:nvSpPr>
        <p:spPr>
          <a:xfrm>
            <a:off x="791152" y="2927748"/>
            <a:ext cx="7556358" cy="692497"/>
          </a:xfrm>
          <a:prstGeom prst="rect">
            <a:avLst/>
          </a:prstGeom>
          <a:noFill/>
        </p:spPr>
        <p:txBody>
          <a:bodyPr wrap="square" lIns="0" tIns="0" rIns="0" bIns="0" rtlCol="0">
            <a:spAutoFit/>
          </a:bodyPr>
          <a:lstStyle/>
          <a:p>
            <a:pPr algn="ctr"/>
            <a:r>
              <a:rPr lang="zh-CN" altLang="en-US" sz="4500" b="1" dirty="0">
                <a:solidFill>
                  <a:schemeClr val="bg1"/>
                </a:solidFill>
                <a:latin typeface="宋体" panose="02010600030101010101" pitchFamily="2" charset="-122"/>
                <a:ea typeface="宋体" panose="02010600030101010101" pitchFamily="2" charset="-122"/>
              </a:rPr>
              <a:t>基于</a:t>
            </a:r>
            <a:r>
              <a:rPr lang="en-US" altLang="zh-CN" sz="4500" b="1" dirty="0" err="1">
                <a:solidFill>
                  <a:schemeClr val="bg1"/>
                </a:solidFill>
                <a:latin typeface="宋体" panose="02010600030101010101" pitchFamily="2" charset="-122"/>
                <a:ea typeface="宋体" panose="02010600030101010101" pitchFamily="2" charset="-122"/>
              </a:rPr>
              <a:t>Hadoop+Spark</a:t>
            </a:r>
            <a:r>
              <a:rPr lang="zh-CN" altLang="en-US" sz="4500" b="1" dirty="0">
                <a:solidFill>
                  <a:schemeClr val="bg1"/>
                </a:solidFill>
                <a:latin typeface="宋体" panose="02010600030101010101" pitchFamily="2" charset="-122"/>
                <a:ea typeface="宋体" panose="02010600030101010101" pitchFamily="2" charset="-122"/>
              </a:rPr>
              <a:t>的车牌识别</a:t>
            </a:r>
          </a:p>
        </p:txBody>
      </p:sp>
      <p:grpSp>
        <p:nvGrpSpPr>
          <p:cNvPr id="7" name="组合 11"/>
          <p:cNvGrpSpPr/>
          <p:nvPr/>
        </p:nvGrpSpPr>
        <p:grpSpPr bwMode="auto">
          <a:xfrm>
            <a:off x="2576352" y="3955877"/>
            <a:ext cx="4114012" cy="579252"/>
            <a:chOff x="1050417" y="3044215"/>
            <a:chExt cx="4112815" cy="628539"/>
          </a:xfrm>
        </p:grpSpPr>
        <p:sp>
          <p:nvSpPr>
            <p:cNvPr id="8" name="文本框 8"/>
            <p:cNvSpPr txBox="1">
              <a:spLocks noChangeArrowheads="1"/>
            </p:cNvSpPr>
            <p:nvPr/>
          </p:nvSpPr>
          <p:spPr bwMode="auto">
            <a:xfrm>
              <a:off x="1050417" y="3044215"/>
              <a:ext cx="3876857" cy="3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组：刘铠、卢俊岩、李宗岳、黄奕铭</a:t>
              </a:r>
            </a:p>
          </p:txBody>
        </p:sp>
        <p:sp>
          <p:nvSpPr>
            <p:cNvPr id="9" name="文本框 8"/>
            <p:cNvSpPr txBox="1">
              <a:spLocks noChangeArrowheads="1"/>
            </p:cNvSpPr>
            <p:nvPr/>
          </p:nvSpPr>
          <p:spPr bwMode="auto">
            <a:xfrm>
              <a:off x="4978555" y="3333983"/>
              <a:ext cx="184677" cy="33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endParaRPr lang="zh-CN" altLang="en-US" sz="1600" dirty="0">
                <a:solidFill>
                  <a:schemeClr val="bg1"/>
                </a:solidFill>
                <a:latin typeface="思源黑体 CN Normal" panose="020B0400000000000000" charset="-122"/>
                <a:ea typeface="思源黑体 CN Normal" panose="020B0400000000000000" charset="-122"/>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8496" y="891966"/>
            <a:ext cx="1249683" cy="1261875"/>
          </a:xfrm>
          <a:prstGeom prst="rect">
            <a:avLst/>
          </a:prstGeom>
        </p:spPr>
      </p:pic>
      <p:sp>
        <p:nvSpPr>
          <p:cNvPr id="3" name="文本框 2">
            <a:extLst>
              <a:ext uri="{FF2B5EF4-FFF2-40B4-BE49-F238E27FC236}">
                <a16:creationId xmlns:a16="http://schemas.microsoft.com/office/drawing/2014/main" id="{490CDC69-8021-A46D-441A-B2EEF4D779B2}"/>
              </a:ext>
            </a:extLst>
          </p:cNvPr>
          <p:cNvSpPr txBox="1"/>
          <p:nvPr/>
        </p:nvSpPr>
        <p:spPr>
          <a:xfrm>
            <a:off x="2588564" y="4379026"/>
            <a:ext cx="3961534" cy="338554"/>
          </a:xfrm>
          <a:prstGeom prst="rect">
            <a:avLst/>
          </a:prstGeom>
          <a:noFill/>
        </p:spPr>
        <p:txBody>
          <a:bodyPr wrap="square" rtlCol="0">
            <a:spAutoFit/>
          </a:bodyPr>
          <a:lstStyle/>
          <a:p>
            <a:pPr algn="ct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2023.12.04</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形状 33">
            <a:extLst>
              <a:ext uri="{FF2B5EF4-FFF2-40B4-BE49-F238E27FC236}">
                <a16:creationId xmlns:a16="http://schemas.microsoft.com/office/drawing/2014/main" id="{3ACFD0BE-8957-4C17-65E6-08B869E09726}"/>
              </a:ext>
            </a:extLst>
          </p:cNvPr>
          <p:cNvSpPr/>
          <p:nvPr/>
        </p:nvSpPr>
        <p:spPr>
          <a:xfrm>
            <a:off x="943435" y="2735826"/>
            <a:ext cx="7500017" cy="1858297"/>
          </a:xfrm>
          <a:custGeom>
            <a:avLst/>
            <a:gdLst>
              <a:gd name="connsiteX0" fmla="*/ 811623 w 7500017"/>
              <a:gd name="connsiteY0" fmla="*/ 0 h 1858297"/>
              <a:gd name="connsiteX1" fmla="*/ 462 w 7500017"/>
              <a:gd name="connsiteY1" fmla="*/ 656303 h 1858297"/>
              <a:gd name="connsiteX2" fmla="*/ 715759 w 7500017"/>
              <a:gd name="connsiteY2" fmla="*/ 1740309 h 1858297"/>
              <a:gd name="connsiteX3" fmla="*/ 1984120 w 7500017"/>
              <a:gd name="connsiteY3" fmla="*/ 656303 h 1858297"/>
              <a:gd name="connsiteX4" fmla="*/ 3200862 w 7500017"/>
              <a:gd name="connsiteY4" fmla="*/ 1364226 h 1858297"/>
              <a:gd name="connsiteX5" fmla="*/ 4439726 w 7500017"/>
              <a:gd name="connsiteY5" fmla="*/ 693174 h 1858297"/>
              <a:gd name="connsiteX6" fmla="*/ 5693339 w 7500017"/>
              <a:gd name="connsiteY6" fmla="*/ 1378974 h 1858297"/>
              <a:gd name="connsiteX7" fmla="*/ 7116559 w 7500017"/>
              <a:gd name="connsiteY7" fmla="*/ 759542 h 1858297"/>
              <a:gd name="connsiteX8" fmla="*/ 7500017 w 7500017"/>
              <a:gd name="connsiteY8" fmla="*/ 1858297 h 185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0017" h="1858297">
                <a:moveTo>
                  <a:pt x="811623" y="0"/>
                </a:moveTo>
                <a:cubicBezTo>
                  <a:pt x="414031" y="183126"/>
                  <a:pt x="16439" y="366252"/>
                  <a:pt x="462" y="656303"/>
                </a:cubicBezTo>
                <a:cubicBezTo>
                  <a:pt x="-15515" y="946355"/>
                  <a:pt x="385149" y="1740309"/>
                  <a:pt x="715759" y="1740309"/>
                </a:cubicBezTo>
                <a:cubicBezTo>
                  <a:pt x="1046369" y="1740309"/>
                  <a:pt x="1569936" y="718983"/>
                  <a:pt x="1984120" y="656303"/>
                </a:cubicBezTo>
                <a:cubicBezTo>
                  <a:pt x="2398304" y="593623"/>
                  <a:pt x="2791594" y="1358081"/>
                  <a:pt x="3200862" y="1364226"/>
                </a:cubicBezTo>
                <a:cubicBezTo>
                  <a:pt x="3610130" y="1370371"/>
                  <a:pt x="4024313" y="690716"/>
                  <a:pt x="4439726" y="693174"/>
                </a:cubicBezTo>
                <a:cubicBezTo>
                  <a:pt x="4855139" y="695632"/>
                  <a:pt x="5247200" y="1367913"/>
                  <a:pt x="5693339" y="1378974"/>
                </a:cubicBezTo>
                <a:cubicBezTo>
                  <a:pt x="6139478" y="1390035"/>
                  <a:pt x="6815446" y="679655"/>
                  <a:pt x="7116559" y="759542"/>
                </a:cubicBezTo>
                <a:cubicBezTo>
                  <a:pt x="7417672" y="839429"/>
                  <a:pt x="7434878" y="1645675"/>
                  <a:pt x="7500017" y="1858297"/>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0" name="图片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3" name="文本框 2">
            <a:extLst>
              <a:ext uri="{FF2B5EF4-FFF2-40B4-BE49-F238E27FC236}">
                <a16:creationId xmlns:a16="http://schemas.microsoft.com/office/drawing/2014/main" id="{CC5FDBC1-834A-9E06-E6CD-5A52413ADFF5}"/>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——CNN</a:t>
            </a:r>
            <a:endParaRPr lang="zh-CN" altLang="en-US" sz="2000" dirty="0"/>
          </a:p>
        </p:txBody>
      </p:sp>
      <p:cxnSp>
        <p:nvCxnSpPr>
          <p:cNvPr id="4" name="直接连接符 3">
            <a:extLst>
              <a:ext uri="{FF2B5EF4-FFF2-40B4-BE49-F238E27FC236}">
                <a16:creationId xmlns:a16="http://schemas.microsoft.com/office/drawing/2014/main" id="{FC4FF34B-21F5-B459-B776-A43A9EA261DD}"/>
              </a:ext>
            </a:extLst>
          </p:cNvPr>
          <p:cNvCxnSpPr>
            <a:cxnSpLocks/>
          </p:cNvCxnSpPr>
          <p:nvPr/>
        </p:nvCxnSpPr>
        <p:spPr>
          <a:xfrm>
            <a:off x="950794" y="792982"/>
            <a:ext cx="7600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DE4B220-DD23-05A0-3684-B8AA67D23DD7}"/>
              </a:ext>
            </a:extLst>
          </p:cNvPr>
          <p:cNvSpPr txBox="1"/>
          <p:nvPr/>
        </p:nvSpPr>
        <p:spPr>
          <a:xfrm>
            <a:off x="950793" y="860234"/>
            <a:ext cx="6792109" cy="1611018"/>
          </a:xfrm>
          <a:prstGeom prst="rect">
            <a:avLst/>
          </a:prstGeom>
          <a:noFill/>
        </p:spPr>
        <p:txBody>
          <a:bodyPr wrap="square" rtlCol="0">
            <a:spAutoFit/>
          </a:bodyPr>
          <a:lstStyle/>
          <a:p>
            <a:pPr indent="2520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我们构造了一个包含多个卷积层，池化层，归一化层以及激活函数的卷积神经网络。这个卷积神经网络可以被划分为七个层次。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我们在读图片时将其的高度设定为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，宽度设定为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，并且以灰度图的方式读图片，使得其通道数为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此卷积神经网络的七层具体结构如下：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EDFB37B-19F0-ED43-DA1A-935B41BD3342}"/>
              </a:ext>
            </a:extLst>
          </p:cNvPr>
          <p:cNvSpPr txBox="1"/>
          <p:nvPr/>
        </p:nvSpPr>
        <p:spPr>
          <a:xfrm>
            <a:off x="143946" y="2471252"/>
            <a:ext cx="5504685" cy="300082"/>
          </a:xfrm>
          <a:prstGeom prst="rect">
            <a:avLst/>
          </a:prstGeom>
          <a:noFill/>
        </p:spPr>
        <p:txBody>
          <a:bodyPr wrap="square" rtlCol="0">
            <a:spAutoFit/>
          </a:bodyPr>
          <a:lstStyle/>
          <a:p>
            <a:r>
              <a:rPr lang="en-US" altLang="zh-CN" b="1" dirty="0">
                <a:solidFill>
                  <a:srgbClr val="002060"/>
                </a:solidFill>
                <a:latin typeface="Times New Roman" panose="02020603050405020304" pitchFamily="18" charset="0"/>
                <a:cs typeface="Times New Roman" panose="02020603050405020304" pitchFamily="18" charset="0"/>
              </a:rPr>
              <a:t>Input image height</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32</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Input image width</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200</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Input channel</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1</a:t>
            </a:r>
            <a:endParaRPr lang="zh-CN" altLang="en-US" b="1" dirty="0">
              <a:solidFill>
                <a:srgbClr val="00206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FD37DA1-60DE-5F9F-3462-029D3632E7EE}"/>
              </a:ext>
            </a:extLst>
          </p:cNvPr>
          <p:cNvSpPr txBox="1"/>
          <p:nvPr/>
        </p:nvSpPr>
        <p:spPr>
          <a:xfrm>
            <a:off x="143947" y="2880383"/>
            <a:ext cx="1102292"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最大池化层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32C2273B-5EA7-FD9C-027E-B8E809125E37}"/>
              </a:ext>
            </a:extLst>
          </p:cNvPr>
          <p:cNvSpPr txBox="1"/>
          <p:nvPr/>
        </p:nvSpPr>
        <p:spPr>
          <a:xfrm>
            <a:off x="1349417" y="3595428"/>
            <a:ext cx="1102292"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最大池化层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E8ADEE9C-E576-495D-965A-FA520BB155B3}"/>
              </a:ext>
            </a:extLst>
          </p:cNvPr>
          <p:cNvSpPr txBox="1"/>
          <p:nvPr/>
        </p:nvSpPr>
        <p:spPr>
          <a:xfrm>
            <a:off x="2582828" y="2884831"/>
            <a:ext cx="1102292"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批归一化层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BAF9CAAC-3AC6-FD85-412E-388751A9C2C4}"/>
              </a:ext>
            </a:extLst>
          </p:cNvPr>
          <p:cNvSpPr txBox="1"/>
          <p:nvPr/>
        </p:nvSpPr>
        <p:spPr>
          <a:xfrm>
            <a:off x="3842255" y="3595428"/>
            <a:ext cx="1102292"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最大池化层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CEB97518-1928-41D8-560B-1560278938C0}"/>
              </a:ext>
            </a:extLst>
          </p:cNvPr>
          <p:cNvSpPr txBox="1"/>
          <p:nvPr/>
        </p:nvSpPr>
        <p:spPr>
          <a:xfrm>
            <a:off x="5101682" y="2876571"/>
            <a:ext cx="1098960"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批归一化层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AD2CF49C-FF85-508B-849C-34BC4DF84794}"/>
              </a:ext>
            </a:extLst>
          </p:cNvPr>
          <p:cNvSpPr txBox="1"/>
          <p:nvPr/>
        </p:nvSpPr>
        <p:spPr>
          <a:xfrm>
            <a:off x="6376443" y="3598990"/>
            <a:ext cx="1093615"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最大池化层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F57DCB8F-9AAF-AA5C-B098-0B74EB26330D}"/>
              </a:ext>
            </a:extLst>
          </p:cNvPr>
          <p:cNvSpPr txBox="1"/>
          <p:nvPr/>
        </p:nvSpPr>
        <p:spPr>
          <a:xfrm>
            <a:off x="7632538" y="2903142"/>
            <a:ext cx="1093615" cy="1075872"/>
          </a:xfrm>
          <a:prstGeom prst="rect">
            <a:avLst/>
          </a:prstGeom>
          <a:solidFill>
            <a:schemeClr val="bg2"/>
          </a:solidFill>
          <a:ln w="12700">
            <a:solidFill>
              <a:srgbClr val="0070C0"/>
            </a:solidFill>
          </a:ln>
        </p:spPr>
        <p:txBody>
          <a:bodyPr wrap="square" rtlCol="0">
            <a:spAutoFit/>
          </a:bodyPr>
          <a:lstStyle/>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深度卷积层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点卷积层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批归一化层</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1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文本框 34">
            <a:extLst>
              <a:ext uri="{FF2B5EF4-FFF2-40B4-BE49-F238E27FC236}">
                <a16:creationId xmlns:a16="http://schemas.microsoft.com/office/drawing/2014/main" id="{54BEE1F3-1FA8-9036-5A71-4BA5E1A4D875}"/>
              </a:ext>
            </a:extLst>
          </p:cNvPr>
          <p:cNvSpPr txBox="1"/>
          <p:nvPr/>
        </p:nvSpPr>
        <p:spPr>
          <a:xfrm>
            <a:off x="3416933" y="4760792"/>
            <a:ext cx="5919019" cy="300082"/>
          </a:xfrm>
          <a:prstGeom prst="rect">
            <a:avLst/>
          </a:prstGeom>
          <a:noFill/>
        </p:spPr>
        <p:txBody>
          <a:bodyPr wrap="square" rtlCol="0">
            <a:spAutoFit/>
          </a:bodyPr>
          <a:lstStyle/>
          <a:p>
            <a:r>
              <a:rPr lang="en-US" altLang="zh-CN" b="1" dirty="0">
                <a:solidFill>
                  <a:srgbClr val="002060"/>
                </a:solidFill>
                <a:latin typeface="Times New Roman" panose="02020603050405020304" pitchFamily="18" charset="0"/>
                <a:cs typeface="Times New Roman" panose="02020603050405020304" pitchFamily="18" charset="0"/>
              </a:rPr>
              <a:t>Output image height</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1</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 </a:t>
            </a:r>
            <a:r>
              <a:rPr lang="en-US" altLang="zh-CN" b="1" dirty="0" err="1">
                <a:solidFill>
                  <a:srgbClr val="002060"/>
                </a:solidFill>
                <a:latin typeface="Times New Roman" panose="02020603050405020304" pitchFamily="18" charset="0"/>
                <a:cs typeface="Times New Roman" panose="02020603050405020304" pitchFamily="18" charset="0"/>
              </a:rPr>
              <a:t>Onput</a:t>
            </a:r>
            <a:r>
              <a:rPr lang="en-US" altLang="zh-CN" b="1" dirty="0">
                <a:solidFill>
                  <a:srgbClr val="002060"/>
                </a:solidFill>
                <a:latin typeface="Times New Roman" panose="02020603050405020304" pitchFamily="18" charset="0"/>
                <a:cs typeface="Times New Roman" panose="02020603050405020304" pitchFamily="18" charset="0"/>
              </a:rPr>
              <a:t> image width</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51</a:t>
            </a:r>
            <a:r>
              <a:rPr lang="zh-CN" altLang="en-US" b="1" dirty="0">
                <a:solidFill>
                  <a:srgbClr val="002060"/>
                </a:solidFill>
                <a:latin typeface="Times New Roman" panose="02020603050405020304" pitchFamily="18" charset="0"/>
                <a:cs typeface="Times New Roman" panose="02020603050405020304" pitchFamily="18" charset="0"/>
              </a:rPr>
              <a:t>； </a:t>
            </a:r>
            <a:r>
              <a:rPr lang="en-US" altLang="zh-CN" b="1" dirty="0" err="1">
                <a:solidFill>
                  <a:srgbClr val="002060"/>
                </a:solidFill>
                <a:latin typeface="Times New Roman" panose="02020603050405020304" pitchFamily="18" charset="0"/>
                <a:cs typeface="Times New Roman" panose="02020603050405020304" pitchFamily="18" charset="0"/>
              </a:rPr>
              <a:t>Onput</a:t>
            </a:r>
            <a:r>
              <a:rPr lang="en-US" altLang="zh-CN" b="1" dirty="0">
                <a:solidFill>
                  <a:srgbClr val="002060"/>
                </a:solidFill>
                <a:latin typeface="Times New Roman" panose="02020603050405020304" pitchFamily="18" charset="0"/>
                <a:cs typeface="Times New Roman" panose="02020603050405020304" pitchFamily="18" charset="0"/>
              </a:rPr>
              <a:t> channel</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512</a:t>
            </a:r>
            <a:endParaRPr lang="zh-CN" altLang="en-US"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4434840" y="1137"/>
            <a:ext cx="27559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0" name="图片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2" name="文本框 1">
            <a:extLst>
              <a:ext uri="{FF2B5EF4-FFF2-40B4-BE49-F238E27FC236}">
                <a16:creationId xmlns:a16="http://schemas.microsoft.com/office/drawing/2014/main" id="{517F50B4-AD48-8598-2104-FA056A108604}"/>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——CNN</a:t>
            </a:r>
            <a:endParaRPr lang="zh-CN" altLang="en-US" sz="2000" dirty="0"/>
          </a:p>
        </p:txBody>
      </p:sp>
      <p:sp>
        <p:nvSpPr>
          <p:cNvPr id="3" name="文本框 2">
            <a:extLst>
              <a:ext uri="{FF2B5EF4-FFF2-40B4-BE49-F238E27FC236}">
                <a16:creationId xmlns:a16="http://schemas.microsoft.com/office/drawing/2014/main" id="{EF2B5BD2-B1D9-43D5-7929-0BFF4E92125F}"/>
              </a:ext>
            </a:extLst>
          </p:cNvPr>
          <p:cNvSpPr txBox="1"/>
          <p:nvPr/>
        </p:nvSpPr>
        <p:spPr>
          <a:xfrm>
            <a:off x="798379" y="1075623"/>
            <a:ext cx="7547240"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对于第</a:t>
            </a:r>
            <a:r>
              <a:rPr lang="en-US" altLang="zh-CN" sz="1600" b="1" dirty="0">
                <a:solidFill>
                  <a:srgbClr val="002060"/>
                </a:solidFill>
                <a:latin typeface="宋体" panose="02010600030101010101" pitchFamily="2" charset="-122"/>
                <a:ea typeface="宋体" panose="02010600030101010101" pitchFamily="2" charset="-122"/>
              </a:rPr>
              <a:t>1,2,4,6</a:t>
            </a:r>
            <a:r>
              <a:rPr lang="zh-CN" altLang="en-US" sz="1600" b="1" dirty="0">
                <a:solidFill>
                  <a:srgbClr val="002060"/>
                </a:solidFill>
                <a:latin typeface="宋体" panose="02010600030101010101" pitchFamily="2" charset="-122"/>
                <a:ea typeface="宋体" panose="02010600030101010101" pitchFamily="2" charset="-122"/>
              </a:rPr>
              <a:t>层，其结构如下（以第一层为例，其余层结构相同但通道数不同）：</a:t>
            </a:r>
          </a:p>
        </p:txBody>
      </p:sp>
      <p:cxnSp>
        <p:nvCxnSpPr>
          <p:cNvPr id="4" name="直接连接符 3">
            <a:extLst>
              <a:ext uri="{FF2B5EF4-FFF2-40B4-BE49-F238E27FC236}">
                <a16:creationId xmlns:a16="http://schemas.microsoft.com/office/drawing/2014/main" id="{2F8683AC-D1FE-1C4B-E273-B802C480D956}"/>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4FB40B0-3FEE-F70E-7C8B-4F60A34917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867" y="1697937"/>
            <a:ext cx="7868265" cy="2754702"/>
          </a:xfrm>
          <a:prstGeom prst="rect">
            <a:avLst/>
          </a:prstGeom>
          <a:solidFill>
            <a:schemeClr val="bg1"/>
          </a:solidFill>
        </p:spPr>
      </p:pic>
    </p:spTree>
    <p:extLst>
      <p:ext uri="{BB962C8B-B14F-4D97-AF65-F5344CB8AC3E}">
        <p14:creationId xmlns:p14="http://schemas.microsoft.com/office/powerpoint/2010/main" val="944579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9831CB6-FE88-1479-12D3-F807C7BD1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4" name="直接连接符 3">
            <a:extLst>
              <a:ext uri="{FF2B5EF4-FFF2-40B4-BE49-F238E27FC236}">
                <a16:creationId xmlns:a16="http://schemas.microsoft.com/office/drawing/2014/main" id="{65685898-14F1-7673-D40A-F3286F93F630}"/>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8FC7F9A-0F04-9CB1-1A0F-E77A1A977D32}"/>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——CNN</a:t>
            </a:r>
            <a:endParaRPr lang="zh-CN" altLang="en-US" sz="2000" dirty="0"/>
          </a:p>
        </p:txBody>
      </p:sp>
      <p:sp>
        <p:nvSpPr>
          <p:cNvPr id="9" name="文本框 8">
            <a:extLst>
              <a:ext uri="{FF2B5EF4-FFF2-40B4-BE49-F238E27FC236}">
                <a16:creationId xmlns:a16="http://schemas.microsoft.com/office/drawing/2014/main" id="{EF32FDE6-01DF-EDFF-DB5C-7799AD110ADB}"/>
              </a:ext>
            </a:extLst>
          </p:cNvPr>
          <p:cNvSpPr txBox="1"/>
          <p:nvPr/>
        </p:nvSpPr>
        <p:spPr>
          <a:xfrm>
            <a:off x="798379" y="1075623"/>
            <a:ext cx="7547240"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对于第</a:t>
            </a:r>
            <a:r>
              <a:rPr lang="en-US" altLang="zh-CN" sz="1600" b="1" dirty="0">
                <a:solidFill>
                  <a:srgbClr val="002060"/>
                </a:solidFill>
                <a:latin typeface="宋体" panose="02010600030101010101" pitchFamily="2" charset="-122"/>
                <a:ea typeface="宋体" panose="02010600030101010101" pitchFamily="2" charset="-122"/>
              </a:rPr>
              <a:t>3,5,7</a:t>
            </a:r>
            <a:r>
              <a:rPr lang="zh-CN" altLang="en-US" sz="1600" b="1" dirty="0">
                <a:solidFill>
                  <a:srgbClr val="002060"/>
                </a:solidFill>
                <a:latin typeface="宋体" panose="02010600030101010101" pitchFamily="2" charset="-122"/>
                <a:ea typeface="宋体" panose="02010600030101010101" pitchFamily="2" charset="-122"/>
              </a:rPr>
              <a:t>层，其结构如下（以第三层为例，其余层结构相同但通道数不同）：</a:t>
            </a:r>
          </a:p>
        </p:txBody>
      </p:sp>
      <p:pic>
        <p:nvPicPr>
          <p:cNvPr id="12" name="图片 11">
            <a:extLst>
              <a:ext uri="{FF2B5EF4-FFF2-40B4-BE49-F238E27FC236}">
                <a16:creationId xmlns:a16="http://schemas.microsoft.com/office/drawing/2014/main" id="{95D1AB79-D216-04FD-EB02-6ABDC1A102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79" y="1626326"/>
            <a:ext cx="7750277" cy="2780959"/>
          </a:xfrm>
          <a:prstGeom prst="rect">
            <a:avLst/>
          </a:prstGeom>
          <a:solidFill>
            <a:schemeClr val="bg1"/>
          </a:solidFill>
        </p:spPr>
      </p:pic>
    </p:spTree>
    <p:extLst>
      <p:ext uri="{BB962C8B-B14F-4D97-AF65-F5344CB8AC3E}">
        <p14:creationId xmlns:p14="http://schemas.microsoft.com/office/powerpoint/2010/main" val="7731905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098E4A96-1DAC-37F5-80F6-871DBCC2C577}"/>
              </a:ext>
            </a:extLst>
          </p:cNvPr>
          <p:cNvCxnSpPr>
            <a:cxnSpLocks/>
          </p:cNvCxnSpPr>
          <p:nvPr/>
        </p:nvCxnSpPr>
        <p:spPr>
          <a:xfrm>
            <a:off x="950794" y="792982"/>
            <a:ext cx="7600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3EEA4674-220E-76B9-C528-89957519F0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27" name="文本框 26">
            <a:extLst>
              <a:ext uri="{FF2B5EF4-FFF2-40B4-BE49-F238E27FC236}">
                <a16:creationId xmlns:a16="http://schemas.microsoft.com/office/drawing/2014/main" id="{3337D5EA-E444-81AB-A920-DEFC849EA38C}"/>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——BLSTM</a:t>
            </a:r>
            <a:endParaRPr lang="zh-CN" altLang="en-US" sz="2000" dirty="0"/>
          </a:p>
        </p:txBody>
      </p:sp>
      <p:sp>
        <p:nvSpPr>
          <p:cNvPr id="31" name="文本框 30">
            <a:extLst>
              <a:ext uri="{FF2B5EF4-FFF2-40B4-BE49-F238E27FC236}">
                <a16:creationId xmlns:a16="http://schemas.microsoft.com/office/drawing/2014/main" id="{3D909C0F-9D0D-EC47-0F47-42D47EAD5340}"/>
              </a:ext>
            </a:extLst>
          </p:cNvPr>
          <p:cNvSpPr txBox="1"/>
          <p:nvPr/>
        </p:nvSpPr>
        <p:spPr>
          <a:xfrm>
            <a:off x="439066" y="1280369"/>
            <a:ext cx="2820630" cy="1344151"/>
          </a:xfrm>
          <a:prstGeom prst="rect">
            <a:avLst/>
          </a:prstGeom>
          <a:noFill/>
        </p:spPr>
        <p:txBody>
          <a:bodyPr wrap="square">
            <a:spAutoFit/>
          </a:bodyPr>
          <a:lstStyle/>
          <a:p>
            <a:pPr indent="324000">
              <a:lnSpc>
                <a:spcPct val="150000"/>
              </a:lnSpc>
            </a:pPr>
            <a:r>
              <a:rPr lang="zh-CN" altLang="en-US" sz="14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在循环层，我们使用深层双向</a:t>
            </a:r>
            <a:r>
              <a:rPr lang="en-US" altLang="zh-CN" sz="14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4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网络，在卷积特征的基础上继续提取文字序列特征。其结构如右图所示。</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4EAE0C86-FBE9-CFDC-18DA-441BA3171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190" y="0"/>
            <a:ext cx="47371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865759EA-3750-8C06-B05B-7971117A9D59}"/>
              </a:ext>
            </a:extLst>
          </p:cNvPr>
          <p:cNvSpPr txBox="1"/>
          <p:nvPr/>
        </p:nvSpPr>
        <p:spPr>
          <a:xfrm>
            <a:off x="439066" y="3111909"/>
            <a:ext cx="2754111" cy="1020985"/>
          </a:xfrm>
          <a:prstGeom prst="rect">
            <a:avLst/>
          </a:prstGeom>
          <a:noFill/>
        </p:spPr>
        <p:txBody>
          <a:bodyPr wrap="square" rtlCol="0">
            <a:spAutoFit/>
          </a:bodyPr>
          <a:lstStyle/>
          <a:p>
            <a:pPr indent="324000">
              <a:lnSpc>
                <a:spcPct val="150000"/>
              </a:lnSpc>
            </a:pPr>
            <a:r>
              <a:rPr lang="en-US" altLang="zh-CN" sz="1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LSTM </a:t>
            </a:r>
            <a:r>
              <a:rPr lang="zh-CN" altLang="en-US" sz="1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能够捕获长距离依赖，而双向</a:t>
            </a:r>
            <a:r>
              <a:rPr lang="en-US" altLang="zh-CN" sz="1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400"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能够利用上下文两个方向的信息。</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8852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EBC7345-67FF-F2FD-E3ED-E31F105C87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5" name="直接连接符 4">
            <a:extLst>
              <a:ext uri="{FF2B5EF4-FFF2-40B4-BE49-F238E27FC236}">
                <a16:creationId xmlns:a16="http://schemas.microsoft.com/office/drawing/2014/main" id="{FB529F9A-3465-0EBB-529E-E671ED1AF0D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8AD5A25-861D-B0E4-05EC-82553861C825}"/>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——BLSTM</a:t>
            </a:r>
            <a:endParaRPr lang="zh-CN" altLang="en-US" sz="2000" dirty="0"/>
          </a:p>
        </p:txBody>
      </p:sp>
      <p:sp>
        <p:nvSpPr>
          <p:cNvPr id="8" name="文本框 7">
            <a:extLst>
              <a:ext uri="{FF2B5EF4-FFF2-40B4-BE49-F238E27FC236}">
                <a16:creationId xmlns:a16="http://schemas.microsoft.com/office/drawing/2014/main" id="{5BCE9549-8BE2-9F43-8A5D-D3EF4BE2749E}"/>
              </a:ext>
            </a:extLst>
          </p:cNvPr>
          <p:cNvSpPr txBox="1"/>
          <p:nvPr/>
        </p:nvSpPr>
        <p:spPr>
          <a:xfrm>
            <a:off x="2834372" y="4750628"/>
            <a:ext cx="3765531" cy="300082"/>
          </a:xfrm>
          <a:prstGeom prst="rect">
            <a:avLst/>
          </a:prstGeom>
          <a:noFill/>
        </p:spPr>
        <p:txBody>
          <a:bodyPr wrap="square" rtlCol="0">
            <a:spAutoFit/>
          </a:bodyPr>
          <a:lstStyle/>
          <a:p>
            <a:r>
              <a:rPr lang="en-US" altLang="zh-CN" b="1" dirty="0">
                <a:solidFill>
                  <a:srgbClr val="002060"/>
                </a:solidFill>
                <a:latin typeface="Times New Roman" panose="02020603050405020304" pitchFamily="18" charset="0"/>
                <a:cs typeface="Times New Roman" panose="02020603050405020304" pitchFamily="18" charset="0"/>
              </a:rPr>
              <a:t>Input image width</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51</a:t>
            </a:r>
            <a:r>
              <a:rPr lang="zh-CN" altLang="en-US" b="1" dirty="0">
                <a:solidFill>
                  <a:srgbClr val="002060"/>
                </a:solidFill>
                <a:latin typeface="Times New Roman" panose="02020603050405020304" pitchFamily="18" charset="0"/>
                <a:cs typeface="Times New Roman" panose="02020603050405020304" pitchFamily="18" charset="0"/>
              </a:rPr>
              <a:t>； </a:t>
            </a:r>
            <a:r>
              <a:rPr lang="en-US" altLang="zh-CN" b="1" dirty="0">
                <a:solidFill>
                  <a:srgbClr val="002060"/>
                </a:solidFill>
                <a:latin typeface="Times New Roman" panose="02020603050405020304" pitchFamily="18" charset="0"/>
                <a:cs typeface="Times New Roman" panose="02020603050405020304" pitchFamily="18" charset="0"/>
              </a:rPr>
              <a:t>Input channel</a:t>
            </a:r>
            <a:r>
              <a:rPr lang="zh-CN" altLang="en-US"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002060"/>
                </a:solidFill>
                <a:latin typeface="Times New Roman" panose="02020603050405020304" pitchFamily="18" charset="0"/>
                <a:cs typeface="Times New Roman" panose="02020603050405020304" pitchFamily="18" charset="0"/>
              </a:rPr>
              <a:t>512</a:t>
            </a:r>
            <a:endParaRPr lang="zh-CN" altLang="en-US" b="1" dirty="0">
              <a:solidFill>
                <a:srgbClr val="00206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0E94878-33C5-A7B8-9524-7917817DFCBF}"/>
              </a:ext>
            </a:extLst>
          </p:cNvPr>
          <p:cNvSpPr txBox="1"/>
          <p:nvPr/>
        </p:nvSpPr>
        <p:spPr>
          <a:xfrm>
            <a:off x="827316" y="2860731"/>
            <a:ext cx="1659194" cy="1165255"/>
          </a:xfrm>
          <a:prstGeom prst="rect">
            <a:avLst/>
          </a:prstGeom>
          <a:noFill/>
        </p:spPr>
        <p:txBody>
          <a:bodyPr wrap="square" rtlCol="0">
            <a:spAutoFit/>
          </a:bodyPr>
          <a:lstStyle/>
          <a:p>
            <a:pPr indent="324000">
              <a:lnSpc>
                <a:spcPct val="150000"/>
              </a:lnSpc>
            </a:pP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输入宽度为</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51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的最大时间长度</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T=51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，每一个输入有</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512</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维</a:t>
            </a:r>
          </a:p>
        </p:txBody>
      </p:sp>
      <p:pic>
        <p:nvPicPr>
          <p:cNvPr id="11" name="图片 10">
            <a:extLst>
              <a:ext uri="{FF2B5EF4-FFF2-40B4-BE49-F238E27FC236}">
                <a16:creationId xmlns:a16="http://schemas.microsoft.com/office/drawing/2014/main" id="{FEB47545-F19A-98C2-EDE7-F81A6D07DC8F}"/>
              </a:ext>
            </a:extLst>
          </p:cNvPr>
          <p:cNvPicPr>
            <a:picLocks noChangeAspect="1"/>
          </p:cNvPicPr>
          <p:nvPr/>
        </p:nvPicPr>
        <p:blipFill>
          <a:blip r:embed="rId3"/>
          <a:stretch>
            <a:fillRect/>
          </a:stretch>
        </p:blipFill>
        <p:spPr>
          <a:xfrm>
            <a:off x="3218697" y="2573790"/>
            <a:ext cx="2706606" cy="1739139"/>
          </a:xfrm>
          <a:prstGeom prst="rect">
            <a:avLst/>
          </a:prstGeom>
        </p:spPr>
      </p:pic>
      <p:sp>
        <p:nvSpPr>
          <p:cNvPr id="12" name="箭头: 右 11">
            <a:extLst>
              <a:ext uri="{FF2B5EF4-FFF2-40B4-BE49-F238E27FC236}">
                <a16:creationId xmlns:a16="http://schemas.microsoft.com/office/drawing/2014/main" id="{911A89DA-E974-C8C9-5315-2CA0CD097229}"/>
              </a:ext>
            </a:extLst>
          </p:cNvPr>
          <p:cNvSpPr/>
          <p:nvPr/>
        </p:nvSpPr>
        <p:spPr>
          <a:xfrm rot="16200000">
            <a:off x="4359182" y="4451667"/>
            <a:ext cx="415828" cy="30008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FC77F6FC-C068-5903-C501-81A784540DBB}"/>
              </a:ext>
            </a:extLst>
          </p:cNvPr>
          <p:cNvPicPr>
            <a:picLocks noChangeAspect="1"/>
          </p:cNvPicPr>
          <p:nvPr/>
        </p:nvPicPr>
        <p:blipFill>
          <a:blip r:embed="rId4"/>
          <a:stretch>
            <a:fillRect/>
          </a:stretch>
        </p:blipFill>
        <p:spPr>
          <a:xfrm>
            <a:off x="3270316" y="675958"/>
            <a:ext cx="2603367" cy="1342017"/>
          </a:xfrm>
          <a:prstGeom prst="rect">
            <a:avLst/>
          </a:prstGeom>
        </p:spPr>
      </p:pic>
      <p:sp>
        <p:nvSpPr>
          <p:cNvPr id="16" name="箭头: 右 15">
            <a:extLst>
              <a:ext uri="{FF2B5EF4-FFF2-40B4-BE49-F238E27FC236}">
                <a16:creationId xmlns:a16="http://schemas.microsoft.com/office/drawing/2014/main" id="{2587DB45-9202-55CC-2A79-521ECD45E4F9}"/>
              </a:ext>
            </a:extLst>
          </p:cNvPr>
          <p:cNvSpPr/>
          <p:nvPr/>
        </p:nvSpPr>
        <p:spPr>
          <a:xfrm rot="16200000">
            <a:off x="4359182" y="2143611"/>
            <a:ext cx="415828" cy="30008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C293F38-7C87-EA12-2158-E74E69DBF476}"/>
              </a:ext>
            </a:extLst>
          </p:cNvPr>
          <p:cNvSpPr txBox="1"/>
          <p:nvPr/>
        </p:nvSpPr>
        <p:spPr>
          <a:xfrm>
            <a:off x="6290203" y="1368277"/>
            <a:ext cx="2481249" cy="1299395"/>
          </a:xfrm>
          <a:prstGeom prst="rect">
            <a:avLst/>
          </a:prstGeom>
          <a:noFill/>
        </p:spPr>
        <p:txBody>
          <a:bodyPr wrap="square" rtlCol="0">
            <a:spAutoFit/>
          </a:bodyPr>
          <a:lstStyle/>
          <a:p>
            <a:pPr indent="3240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在经过</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之后，最终得到</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维概率矩阵，其中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n=66</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（数字和字母</a:t>
            </a:r>
            <a:r>
              <a:rPr lang="en-US" altLang="zh-CN"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省份</a:t>
            </a:r>
            <a:r>
              <a:rPr lang="en-US" altLang="zh-CN"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+blank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 name="文本框 17">
            <a:extLst>
              <a:ext uri="{FF2B5EF4-FFF2-40B4-BE49-F238E27FC236}">
                <a16:creationId xmlns:a16="http://schemas.microsoft.com/office/drawing/2014/main" id="{02DE391D-D999-9B83-8DB5-E928CDBB8A5D}"/>
              </a:ext>
            </a:extLst>
          </p:cNvPr>
          <p:cNvSpPr txBox="1"/>
          <p:nvPr/>
        </p:nvSpPr>
        <p:spPr>
          <a:xfrm>
            <a:off x="4324921" y="434870"/>
            <a:ext cx="484350" cy="300082"/>
          </a:xfrm>
          <a:prstGeom prst="rect">
            <a:avLst/>
          </a:prstGeom>
          <a:noFill/>
        </p:spPr>
        <p:txBody>
          <a:bodyPr wrap="square" rtlCol="0">
            <a:spAutoFit/>
          </a:bodyPr>
          <a:lstStyle/>
          <a:p>
            <a:pPr algn="ctr"/>
            <a:r>
              <a:rPr lang="en-US" altLang="zh-CN"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a:t>
            </a:r>
            <a:endParaRPr lang="zh-CN" altLang="en-US"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D7B9D300-AE09-61A5-1A36-B4F9CFB76A01}"/>
              </a:ext>
            </a:extLst>
          </p:cNvPr>
          <p:cNvSpPr txBox="1"/>
          <p:nvPr/>
        </p:nvSpPr>
        <p:spPr>
          <a:xfrm>
            <a:off x="5867606" y="1281074"/>
            <a:ext cx="484350" cy="300082"/>
          </a:xfrm>
          <a:prstGeom prst="rect">
            <a:avLst/>
          </a:prstGeom>
          <a:noFill/>
        </p:spPr>
        <p:txBody>
          <a:bodyPr wrap="square" rtlCol="0">
            <a:spAutoFit/>
          </a:bodyPr>
          <a:lstStyle/>
          <a:p>
            <a:pPr algn="ctr"/>
            <a:r>
              <a:rPr lang="en-US" altLang="zh-CN"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en-US"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10402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5BE6CD-B43A-385F-51F0-35EA32E425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5" name="直接连接符 4">
            <a:extLst>
              <a:ext uri="{FF2B5EF4-FFF2-40B4-BE49-F238E27FC236}">
                <a16:creationId xmlns:a16="http://schemas.microsoft.com/office/drawing/2014/main" id="{37F9D33B-74DC-F131-CC69-FF8E4209FB1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CB70FC0-1AC6-3E50-30DD-F4889A251516}"/>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r>
              <a:rPr lang="en-US" altLang="zh-CN" sz="2000" b="1" dirty="0">
                <a:solidFill>
                  <a:srgbClr val="27506E"/>
                </a:solidFill>
                <a:latin typeface="宋体" panose="02010600030101010101" pitchFamily="2" charset="-122"/>
                <a:ea typeface="宋体" panose="02010600030101010101" pitchFamily="2" charset="-122"/>
              </a:rPr>
              <a:t>——</a:t>
            </a:r>
            <a:r>
              <a:rPr lang="en-US" altLang="zh-CN" sz="2000" b="1" dirty="0" err="1">
                <a:solidFill>
                  <a:srgbClr val="27506E"/>
                </a:solidFill>
                <a:latin typeface="宋体" panose="02010600030101010101" pitchFamily="2" charset="-122"/>
                <a:ea typeface="宋体" panose="02010600030101010101" pitchFamily="2" charset="-122"/>
              </a:rPr>
              <a:t>CTCloss</a:t>
            </a:r>
            <a:endParaRPr lang="zh-CN" altLang="en-US" sz="2000" dirty="0"/>
          </a:p>
        </p:txBody>
      </p:sp>
      <p:sp>
        <p:nvSpPr>
          <p:cNvPr id="8" name="文本框 7">
            <a:extLst>
              <a:ext uri="{FF2B5EF4-FFF2-40B4-BE49-F238E27FC236}">
                <a16:creationId xmlns:a16="http://schemas.microsoft.com/office/drawing/2014/main" id="{E677EE88-6FD2-E43B-32C2-BF242E46663A}"/>
              </a:ext>
            </a:extLst>
          </p:cNvPr>
          <p:cNvSpPr txBox="1"/>
          <p:nvPr/>
        </p:nvSpPr>
        <p:spPr>
          <a:xfrm>
            <a:off x="1194048" y="1037214"/>
            <a:ext cx="6592529" cy="697820"/>
          </a:xfrm>
          <a:prstGeom prst="rect">
            <a:avLst/>
          </a:prstGeom>
          <a:noFill/>
        </p:spPr>
        <p:txBody>
          <a:bodyPr wrap="square" rtlCol="0">
            <a:spAutoFit/>
          </a:bodyPr>
          <a:lstStyle/>
          <a:p>
            <a:pPr indent="3240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CTCloss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作为转录层，接收</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得到的概率矩阵，寻找最大概率路径，并且</a:t>
            </a:r>
            <a:r>
              <a:rPr lang="zh-CN" altLang="en-US" sz="14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对每个特征向量所做的预测转换成标签序列。</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B0208218-B548-72F3-642E-90F039DBE74A}"/>
              </a:ext>
            </a:extLst>
          </p:cNvPr>
          <p:cNvSpPr txBox="1"/>
          <p:nvPr/>
        </p:nvSpPr>
        <p:spPr>
          <a:xfrm>
            <a:off x="1194048" y="1858296"/>
            <a:ext cx="7093974" cy="1990481"/>
          </a:xfrm>
          <a:prstGeom prst="rect">
            <a:avLst/>
          </a:prstGeom>
          <a:noFill/>
        </p:spPr>
        <p:txBody>
          <a:bodyPr wrap="square" rtlCol="0">
            <a:spAutoFit/>
          </a:bodyPr>
          <a:lstStyle/>
          <a:p>
            <a:pPr indent="324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例子：对于下面这张车牌，</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得到的概率矩阵最后得到的标签序列可能为：</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324000" algn="ctr">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BBB66EEEEEYYJJ</a:t>
            </a:r>
          </a:p>
          <a:p>
            <a:pPr indent="324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需要把它转化成真正的标签序列。</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3240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blank</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解决连续字符，本项目中设为“ ”，最终得到的序列可能为：</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324000" algn="ctr">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京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BBB  66  EE  EEE  YY  JJ</a:t>
            </a:r>
          </a:p>
          <a:p>
            <a:pPr indent="324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于是可以合并得到真正的标签序列为：京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B6EEYJ</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0FB5D2B0-8398-DE3B-E63E-EEEF64B3C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5" y="4187402"/>
            <a:ext cx="2266950" cy="666750"/>
          </a:xfrm>
          <a:prstGeom prst="rect">
            <a:avLst/>
          </a:prstGeom>
        </p:spPr>
      </p:pic>
    </p:spTree>
    <p:extLst>
      <p:ext uri="{BB962C8B-B14F-4D97-AF65-F5344CB8AC3E}">
        <p14:creationId xmlns:p14="http://schemas.microsoft.com/office/powerpoint/2010/main" val="9619964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18BBD0B-8776-F3CD-0FBA-6D6BD5120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11" name="直接连接符 10">
            <a:extLst>
              <a:ext uri="{FF2B5EF4-FFF2-40B4-BE49-F238E27FC236}">
                <a16:creationId xmlns:a16="http://schemas.microsoft.com/office/drawing/2014/main" id="{23735BF9-C486-FD57-0AB7-B8601CC26EDF}"/>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075FC85-6B4D-7319-F870-4C52E1D95A52}"/>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sp>
        <p:nvSpPr>
          <p:cNvPr id="8" name="文本框 7">
            <a:extLst>
              <a:ext uri="{FF2B5EF4-FFF2-40B4-BE49-F238E27FC236}">
                <a16:creationId xmlns:a16="http://schemas.microsoft.com/office/drawing/2014/main" id="{F94D7EB0-6F1D-EB23-35DB-1C7757AC5BD5}"/>
              </a:ext>
            </a:extLst>
          </p:cNvPr>
          <p:cNvSpPr txBox="1"/>
          <p:nvPr/>
        </p:nvSpPr>
        <p:spPr>
          <a:xfrm>
            <a:off x="1091381" y="922527"/>
            <a:ext cx="6570406" cy="307777"/>
          </a:xfrm>
          <a:prstGeom prst="rect">
            <a:avLst/>
          </a:prstGeom>
          <a:noFill/>
        </p:spPr>
        <p:txBody>
          <a:bodyPr wrap="square" rtlCol="0">
            <a:spAutoFit/>
          </a:bodyPr>
          <a:lstStyle/>
          <a:p>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CRNNDataset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类（继承自</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），用于加载和处理训练和测试的图片。</a:t>
            </a:r>
          </a:p>
        </p:txBody>
      </p:sp>
      <p:pic>
        <p:nvPicPr>
          <p:cNvPr id="12" name="图片 11">
            <a:extLst>
              <a:ext uri="{FF2B5EF4-FFF2-40B4-BE49-F238E27FC236}">
                <a16:creationId xmlns:a16="http://schemas.microsoft.com/office/drawing/2014/main" id="{4132C682-D587-FD4E-F6A0-C4B5A43EC48C}"/>
              </a:ext>
            </a:extLst>
          </p:cNvPr>
          <p:cNvPicPr>
            <a:picLocks noChangeAspect="1"/>
          </p:cNvPicPr>
          <p:nvPr/>
        </p:nvPicPr>
        <p:blipFill>
          <a:blip r:embed="rId3"/>
          <a:stretch>
            <a:fillRect/>
          </a:stretch>
        </p:blipFill>
        <p:spPr>
          <a:xfrm>
            <a:off x="553065" y="1358730"/>
            <a:ext cx="6673645" cy="3588203"/>
          </a:xfrm>
          <a:prstGeom prst="rect">
            <a:avLst/>
          </a:prstGeom>
        </p:spPr>
      </p:pic>
      <p:sp>
        <p:nvSpPr>
          <p:cNvPr id="13" name="文本框 12">
            <a:extLst>
              <a:ext uri="{FF2B5EF4-FFF2-40B4-BE49-F238E27FC236}">
                <a16:creationId xmlns:a16="http://schemas.microsoft.com/office/drawing/2014/main" id="{5AE1491E-4A76-5DC9-6F55-E4D790DBD222}"/>
              </a:ext>
            </a:extLst>
          </p:cNvPr>
          <p:cNvSpPr txBox="1"/>
          <p:nvPr/>
        </p:nvSpPr>
        <p:spPr>
          <a:xfrm>
            <a:off x="7396316" y="2051148"/>
            <a:ext cx="1515229" cy="2169825"/>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图片上传</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HDFS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文件系统，使用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hdfs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库构建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hdfs_client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读图片。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CRNNDataset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类同样完成了图片的归一化以及大小调整。</a:t>
            </a:r>
          </a:p>
        </p:txBody>
      </p:sp>
      <p:sp>
        <p:nvSpPr>
          <p:cNvPr id="14" name="矩形 13">
            <a:extLst>
              <a:ext uri="{FF2B5EF4-FFF2-40B4-BE49-F238E27FC236}">
                <a16:creationId xmlns:a16="http://schemas.microsoft.com/office/drawing/2014/main" id="{8C245FCC-9C96-6FD7-5AD7-E0E0650F1E04}"/>
              </a:ext>
            </a:extLst>
          </p:cNvPr>
          <p:cNvSpPr/>
          <p:nvPr/>
        </p:nvSpPr>
        <p:spPr>
          <a:xfrm>
            <a:off x="848032" y="2499852"/>
            <a:ext cx="3856703" cy="5825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13481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1B067F-EAE2-E49F-A998-0DB103126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10" name="直接连接符 9">
            <a:extLst>
              <a:ext uri="{FF2B5EF4-FFF2-40B4-BE49-F238E27FC236}">
                <a16:creationId xmlns:a16="http://schemas.microsoft.com/office/drawing/2014/main" id="{8723DAF7-1597-E514-E128-485C55BBD347}"/>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E640ECD-C513-EB57-576E-BD5BF86D595C}"/>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pic>
        <p:nvPicPr>
          <p:cNvPr id="9" name="图片 8">
            <a:extLst>
              <a:ext uri="{FF2B5EF4-FFF2-40B4-BE49-F238E27FC236}">
                <a16:creationId xmlns:a16="http://schemas.microsoft.com/office/drawing/2014/main" id="{9BD28724-78A6-8502-CE41-250AE9F022FC}"/>
              </a:ext>
            </a:extLst>
          </p:cNvPr>
          <p:cNvPicPr>
            <a:picLocks noChangeAspect="1"/>
          </p:cNvPicPr>
          <p:nvPr/>
        </p:nvPicPr>
        <p:blipFill>
          <a:blip r:embed="rId3"/>
          <a:stretch>
            <a:fillRect/>
          </a:stretch>
        </p:blipFill>
        <p:spPr>
          <a:xfrm>
            <a:off x="1839676" y="1384689"/>
            <a:ext cx="4664363" cy="3618700"/>
          </a:xfrm>
          <a:prstGeom prst="rect">
            <a:avLst/>
          </a:prstGeom>
        </p:spPr>
      </p:pic>
      <p:sp>
        <p:nvSpPr>
          <p:cNvPr id="11" name="文本框 10">
            <a:extLst>
              <a:ext uri="{FF2B5EF4-FFF2-40B4-BE49-F238E27FC236}">
                <a16:creationId xmlns:a16="http://schemas.microsoft.com/office/drawing/2014/main" id="{E8A24FF6-255D-D4D9-4031-0DDE321C49A5}"/>
              </a:ext>
            </a:extLst>
          </p:cNvPr>
          <p:cNvSpPr txBox="1"/>
          <p:nvPr/>
        </p:nvSpPr>
        <p:spPr>
          <a:xfrm>
            <a:off x="1091381" y="971818"/>
            <a:ext cx="6570406" cy="307777"/>
          </a:xfrm>
          <a:prstGeom prst="rect">
            <a:avLst/>
          </a:prstGeom>
          <a:noFill/>
        </p:spPr>
        <p:txBody>
          <a:bodyPr wrap="square" rtlCol="0">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类，定义模型结构。包含</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BLSTM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3" name="图片 12">
            <a:extLst>
              <a:ext uri="{FF2B5EF4-FFF2-40B4-BE49-F238E27FC236}">
                <a16:creationId xmlns:a16="http://schemas.microsoft.com/office/drawing/2014/main" id="{DFAE9049-5655-71C6-B5ED-E0F12C7173FD}"/>
              </a:ext>
            </a:extLst>
          </p:cNvPr>
          <p:cNvPicPr>
            <a:picLocks noChangeAspect="1"/>
          </p:cNvPicPr>
          <p:nvPr/>
        </p:nvPicPr>
        <p:blipFill>
          <a:blip r:embed="rId4"/>
          <a:stretch>
            <a:fillRect/>
          </a:stretch>
        </p:blipFill>
        <p:spPr>
          <a:xfrm>
            <a:off x="1616020" y="1441266"/>
            <a:ext cx="5111673" cy="3505546"/>
          </a:xfrm>
          <a:prstGeom prst="rect">
            <a:avLst/>
          </a:prstGeom>
        </p:spPr>
      </p:pic>
      <p:pic>
        <p:nvPicPr>
          <p:cNvPr id="15" name="图片 14">
            <a:extLst>
              <a:ext uri="{FF2B5EF4-FFF2-40B4-BE49-F238E27FC236}">
                <a16:creationId xmlns:a16="http://schemas.microsoft.com/office/drawing/2014/main" id="{A644A97B-F2C6-66E5-DC92-B1DEEAE945D9}"/>
              </a:ext>
            </a:extLst>
          </p:cNvPr>
          <p:cNvPicPr>
            <a:picLocks noChangeAspect="1"/>
          </p:cNvPicPr>
          <p:nvPr/>
        </p:nvPicPr>
        <p:blipFill>
          <a:blip r:embed="rId5"/>
          <a:stretch>
            <a:fillRect/>
          </a:stretch>
        </p:blipFill>
        <p:spPr>
          <a:xfrm>
            <a:off x="1616020" y="1279595"/>
            <a:ext cx="5282477" cy="3749420"/>
          </a:xfrm>
          <a:prstGeom prst="rect">
            <a:avLst/>
          </a:prstGeom>
        </p:spPr>
      </p:pic>
    </p:spTree>
    <p:extLst>
      <p:ext uri="{BB962C8B-B14F-4D97-AF65-F5344CB8AC3E}">
        <p14:creationId xmlns:p14="http://schemas.microsoft.com/office/powerpoint/2010/main" val="1757746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56104A-611C-94F2-3C90-36FADDE98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21" name="直接连接符 20">
            <a:extLst>
              <a:ext uri="{FF2B5EF4-FFF2-40B4-BE49-F238E27FC236}">
                <a16:creationId xmlns:a16="http://schemas.microsoft.com/office/drawing/2014/main" id="{ADED766D-860F-9ECE-63A2-6ED0A90C10E4}"/>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441069-BD9D-DCE0-8624-158B49E3EFE0}"/>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sp>
        <p:nvSpPr>
          <p:cNvPr id="7" name="文本框 6">
            <a:extLst>
              <a:ext uri="{FF2B5EF4-FFF2-40B4-BE49-F238E27FC236}">
                <a16:creationId xmlns:a16="http://schemas.microsoft.com/office/drawing/2014/main" id="{95D58107-3715-0D36-A14F-1A3EF6E72BA8}"/>
              </a:ext>
            </a:extLst>
          </p:cNvPr>
          <p:cNvSpPr txBox="1"/>
          <p:nvPr/>
        </p:nvSpPr>
        <p:spPr>
          <a:xfrm>
            <a:off x="1091381" y="971818"/>
            <a:ext cx="6570406"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Horovod</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编写了训练和测试代码。</a:t>
            </a:r>
          </a:p>
        </p:txBody>
      </p:sp>
      <p:pic>
        <p:nvPicPr>
          <p:cNvPr id="16" name="图片 15">
            <a:extLst>
              <a:ext uri="{FF2B5EF4-FFF2-40B4-BE49-F238E27FC236}">
                <a16:creationId xmlns:a16="http://schemas.microsoft.com/office/drawing/2014/main" id="{FB3A194B-B509-C359-C58C-315AD157D7A6}"/>
              </a:ext>
            </a:extLst>
          </p:cNvPr>
          <p:cNvPicPr>
            <a:picLocks noChangeAspect="1"/>
          </p:cNvPicPr>
          <p:nvPr/>
        </p:nvPicPr>
        <p:blipFill>
          <a:blip r:embed="rId3"/>
          <a:stretch>
            <a:fillRect/>
          </a:stretch>
        </p:blipFill>
        <p:spPr>
          <a:xfrm>
            <a:off x="1194048" y="1457312"/>
            <a:ext cx="6315956" cy="3324689"/>
          </a:xfrm>
          <a:prstGeom prst="rect">
            <a:avLst/>
          </a:prstGeom>
        </p:spPr>
      </p:pic>
      <p:sp>
        <p:nvSpPr>
          <p:cNvPr id="19" name="矩形 18">
            <a:extLst>
              <a:ext uri="{FF2B5EF4-FFF2-40B4-BE49-F238E27FC236}">
                <a16:creationId xmlns:a16="http://schemas.microsoft.com/office/drawing/2014/main" id="{06505585-1309-6B62-5ECB-D51D4655DDF0}"/>
              </a:ext>
            </a:extLst>
          </p:cNvPr>
          <p:cNvSpPr/>
          <p:nvPr/>
        </p:nvSpPr>
        <p:spPr>
          <a:xfrm>
            <a:off x="1091381" y="1393723"/>
            <a:ext cx="3915696" cy="6268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1299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11" name="直接连接符 10">
            <a:extLst>
              <a:ext uri="{FF2B5EF4-FFF2-40B4-BE49-F238E27FC236}">
                <a16:creationId xmlns:a16="http://schemas.microsoft.com/office/drawing/2014/main" id="{176FEED7-D7BE-7CC5-2E33-F183ECE575D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291073D-EBBE-5576-F328-8530CFBA7B29}"/>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sp>
        <p:nvSpPr>
          <p:cNvPr id="10" name="文本框 9">
            <a:extLst>
              <a:ext uri="{FF2B5EF4-FFF2-40B4-BE49-F238E27FC236}">
                <a16:creationId xmlns:a16="http://schemas.microsoft.com/office/drawing/2014/main" id="{FAFC4D04-1B2D-D88D-7FB0-5B7D84E806C3}"/>
              </a:ext>
            </a:extLst>
          </p:cNvPr>
          <p:cNvSpPr txBox="1"/>
          <p:nvPr/>
        </p:nvSpPr>
        <p:spPr>
          <a:xfrm>
            <a:off x="652765" y="896394"/>
            <a:ext cx="3373543"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初始化并实现</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加速</a:t>
            </a:r>
          </a:p>
        </p:txBody>
      </p:sp>
      <p:sp>
        <p:nvSpPr>
          <p:cNvPr id="14" name="文本框 13">
            <a:extLst>
              <a:ext uri="{FF2B5EF4-FFF2-40B4-BE49-F238E27FC236}">
                <a16:creationId xmlns:a16="http://schemas.microsoft.com/office/drawing/2014/main" id="{0DD4C615-4403-95ED-B193-09880847D1B0}"/>
              </a:ext>
            </a:extLst>
          </p:cNvPr>
          <p:cNvSpPr txBox="1"/>
          <p:nvPr/>
        </p:nvSpPr>
        <p:spPr>
          <a:xfrm>
            <a:off x="652765" y="2145766"/>
            <a:ext cx="5560142"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创建分布式采样器，用于在分布式环境中对训练数据进行加载和划分</a:t>
            </a:r>
          </a:p>
        </p:txBody>
      </p:sp>
      <p:pic>
        <p:nvPicPr>
          <p:cNvPr id="18" name="图片 17">
            <a:extLst>
              <a:ext uri="{FF2B5EF4-FFF2-40B4-BE49-F238E27FC236}">
                <a16:creationId xmlns:a16="http://schemas.microsoft.com/office/drawing/2014/main" id="{74E62B69-2134-6B64-D4C2-C21615D58829}"/>
              </a:ext>
            </a:extLst>
          </p:cNvPr>
          <p:cNvPicPr>
            <a:picLocks noChangeAspect="1"/>
          </p:cNvPicPr>
          <p:nvPr/>
        </p:nvPicPr>
        <p:blipFill>
          <a:blip r:embed="rId4"/>
          <a:stretch>
            <a:fillRect/>
          </a:stretch>
        </p:blipFill>
        <p:spPr>
          <a:xfrm>
            <a:off x="689634" y="4222899"/>
            <a:ext cx="6235329" cy="613198"/>
          </a:xfrm>
          <a:prstGeom prst="rect">
            <a:avLst/>
          </a:prstGeom>
        </p:spPr>
      </p:pic>
      <p:pic>
        <p:nvPicPr>
          <p:cNvPr id="20" name="图片 19">
            <a:extLst>
              <a:ext uri="{FF2B5EF4-FFF2-40B4-BE49-F238E27FC236}">
                <a16:creationId xmlns:a16="http://schemas.microsoft.com/office/drawing/2014/main" id="{DB6F7346-49AC-42A3-D14E-BAA3AB21AB3E}"/>
              </a:ext>
            </a:extLst>
          </p:cNvPr>
          <p:cNvPicPr>
            <a:picLocks noChangeAspect="1"/>
          </p:cNvPicPr>
          <p:nvPr/>
        </p:nvPicPr>
        <p:blipFill>
          <a:blip r:embed="rId5"/>
          <a:stretch>
            <a:fillRect/>
          </a:stretch>
        </p:blipFill>
        <p:spPr>
          <a:xfrm>
            <a:off x="689634" y="2571750"/>
            <a:ext cx="6622026" cy="933260"/>
          </a:xfrm>
          <a:prstGeom prst="rect">
            <a:avLst/>
          </a:prstGeom>
        </p:spPr>
      </p:pic>
      <p:pic>
        <p:nvPicPr>
          <p:cNvPr id="22" name="图片 21">
            <a:extLst>
              <a:ext uri="{FF2B5EF4-FFF2-40B4-BE49-F238E27FC236}">
                <a16:creationId xmlns:a16="http://schemas.microsoft.com/office/drawing/2014/main" id="{D628DFC7-5A72-5B49-0A4D-75C4FDE1C9D2}"/>
              </a:ext>
            </a:extLst>
          </p:cNvPr>
          <p:cNvPicPr>
            <a:picLocks noChangeAspect="1"/>
          </p:cNvPicPr>
          <p:nvPr/>
        </p:nvPicPr>
        <p:blipFill>
          <a:blip r:embed="rId6"/>
          <a:stretch>
            <a:fillRect/>
          </a:stretch>
        </p:blipFill>
        <p:spPr>
          <a:xfrm>
            <a:off x="689634" y="1305519"/>
            <a:ext cx="3953427" cy="657317"/>
          </a:xfrm>
          <a:prstGeom prst="rect">
            <a:avLst/>
          </a:prstGeom>
        </p:spPr>
      </p:pic>
      <p:sp>
        <p:nvSpPr>
          <p:cNvPr id="23" name="文本框 22">
            <a:extLst>
              <a:ext uri="{FF2B5EF4-FFF2-40B4-BE49-F238E27FC236}">
                <a16:creationId xmlns:a16="http://schemas.microsoft.com/office/drawing/2014/main" id="{14A51029-76CD-4B2E-0C04-CAC6935A1C59}"/>
              </a:ext>
            </a:extLst>
          </p:cNvPr>
          <p:cNvSpPr txBox="1"/>
          <p:nvPr/>
        </p:nvSpPr>
        <p:spPr>
          <a:xfrm>
            <a:off x="689634" y="3830714"/>
            <a:ext cx="5283463"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创建分布式优化器，确保参数同步更新</a:t>
            </a:r>
          </a:p>
        </p:txBody>
      </p:sp>
    </p:spTree>
    <p:extLst>
      <p:ext uri="{BB962C8B-B14F-4D97-AF65-F5344CB8AC3E}">
        <p14:creationId xmlns:p14="http://schemas.microsoft.com/office/powerpoint/2010/main" val="1202633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a:grpSpLocks noChangeAspect="1"/>
          </p:cNvGrpSpPr>
          <p:nvPr/>
        </p:nvGrpSpPr>
        <p:grpSpPr>
          <a:xfrm>
            <a:off x="100965" y="3625215"/>
            <a:ext cx="8941435" cy="14687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32" name="组合 31"/>
          <p:cNvGrpSpPr/>
          <p:nvPr/>
        </p:nvGrpSpPr>
        <p:grpSpPr>
          <a:xfrm>
            <a:off x="1258452" y="1310957"/>
            <a:ext cx="741221" cy="741221"/>
            <a:chOff x="973554" y="1904522"/>
            <a:chExt cx="837665" cy="837665"/>
          </a:xfrm>
        </p:grpSpPr>
        <p:sp>
          <p:nvSpPr>
            <p:cNvPr id="21" name="椭圆 20"/>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22" name="文本框 5"/>
            <p:cNvSpPr txBox="1">
              <a:spLocks noChangeArrowheads="1"/>
            </p:cNvSpPr>
            <p:nvPr/>
          </p:nvSpPr>
          <p:spPr bwMode="auto">
            <a:xfrm>
              <a:off x="1122929" y="2045036"/>
              <a:ext cx="556517"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思源黑体 CN Normal" panose="020B0400000000000000" charset="-122"/>
                  <a:cs typeface="Times New Roman" panose="02020603050405020304" pitchFamily="18" charset="0"/>
                </a:rPr>
                <a:t>01</a:t>
              </a:r>
              <a:endParaRPr lang="zh-CN" altLang="en-US" sz="2400" b="1" dirty="0">
                <a:solidFill>
                  <a:srgbClr val="27506E"/>
                </a:solidFill>
                <a:latin typeface="Times New Roman" panose="02020603050405020304" pitchFamily="18" charset="0"/>
                <a:ea typeface="思源黑体 CN Normal" panose="020B0400000000000000" charset="-122"/>
                <a:cs typeface="Times New Roman" panose="02020603050405020304" pitchFamily="18" charset="0"/>
              </a:endParaRPr>
            </a:p>
          </p:txBody>
        </p:sp>
      </p:grpSp>
      <p:sp>
        <p:nvSpPr>
          <p:cNvPr id="23" name="文本框 6"/>
          <p:cNvSpPr txBox="1">
            <a:spLocks noChangeArrowheads="1"/>
          </p:cNvSpPr>
          <p:nvPr/>
        </p:nvSpPr>
        <p:spPr bwMode="auto">
          <a:xfrm>
            <a:off x="2190059" y="1491813"/>
            <a:ext cx="14253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项目设计流程</a:t>
            </a:r>
          </a:p>
        </p:txBody>
      </p:sp>
      <p:sp>
        <p:nvSpPr>
          <p:cNvPr id="24" name="矩形 23"/>
          <p:cNvSpPr/>
          <p:nvPr/>
        </p:nvSpPr>
        <p:spPr>
          <a:xfrm>
            <a:off x="2190059" y="1843203"/>
            <a:ext cx="1521570"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Project design process</a:t>
            </a:r>
          </a:p>
        </p:txBody>
      </p:sp>
      <p:grpSp>
        <p:nvGrpSpPr>
          <p:cNvPr id="33" name="组合 32"/>
          <p:cNvGrpSpPr/>
          <p:nvPr/>
        </p:nvGrpSpPr>
        <p:grpSpPr>
          <a:xfrm>
            <a:off x="1258452" y="2495180"/>
            <a:ext cx="741221" cy="741221"/>
            <a:chOff x="4713657" y="1932023"/>
            <a:chExt cx="837665" cy="837665"/>
          </a:xfrm>
        </p:grpSpPr>
        <p:sp>
          <p:nvSpPr>
            <p:cNvPr id="26" name="椭圆 25"/>
            <p:cNvSpPr/>
            <p:nvPr/>
          </p:nvSpPr>
          <p:spPr>
            <a:xfrm>
              <a:off x="4713657" y="1932023"/>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27" name="文本框 5"/>
            <p:cNvSpPr txBox="1">
              <a:spLocks noChangeArrowheads="1"/>
            </p:cNvSpPr>
            <p:nvPr/>
          </p:nvSpPr>
          <p:spPr bwMode="auto">
            <a:xfrm>
              <a:off x="4863032" y="2073273"/>
              <a:ext cx="560140"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rPr>
                <a:t>02</a:t>
              </a:r>
              <a:endParaRPr lang="zh-CN" altLang="en-US"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0" name="文本框 12"/>
          <p:cNvSpPr txBox="1">
            <a:spLocks noChangeArrowheads="1"/>
          </p:cNvSpPr>
          <p:nvPr/>
        </p:nvSpPr>
        <p:spPr bwMode="auto">
          <a:xfrm>
            <a:off x="2190058" y="2551882"/>
            <a:ext cx="2045753" cy="3385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算法设计与算法实现</a:t>
            </a:r>
          </a:p>
        </p:txBody>
      </p:sp>
      <p:sp>
        <p:nvSpPr>
          <p:cNvPr id="31" name="矩形 30"/>
          <p:cNvSpPr/>
          <p:nvPr/>
        </p:nvSpPr>
        <p:spPr>
          <a:xfrm>
            <a:off x="2190058" y="2917915"/>
            <a:ext cx="2470548"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Algorithm design and implementation</a:t>
            </a:r>
          </a:p>
        </p:txBody>
      </p:sp>
      <p:grpSp>
        <p:nvGrpSpPr>
          <p:cNvPr id="34" name="组合 33"/>
          <p:cNvGrpSpPr/>
          <p:nvPr/>
        </p:nvGrpSpPr>
        <p:grpSpPr>
          <a:xfrm>
            <a:off x="5012572" y="1325458"/>
            <a:ext cx="741221" cy="741221"/>
            <a:chOff x="973554" y="1904522"/>
            <a:chExt cx="837665" cy="837665"/>
          </a:xfrm>
        </p:grpSpPr>
        <p:sp>
          <p:nvSpPr>
            <p:cNvPr id="35" name="椭圆 34"/>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36" name="文本框 5"/>
            <p:cNvSpPr txBox="1">
              <a:spLocks noChangeArrowheads="1"/>
            </p:cNvSpPr>
            <p:nvPr/>
          </p:nvSpPr>
          <p:spPr bwMode="auto">
            <a:xfrm>
              <a:off x="1112315" y="2071677"/>
              <a:ext cx="560140"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rPr>
                <a:t>03</a:t>
              </a:r>
              <a:endParaRPr lang="zh-CN" altLang="en-US"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0" name="文本框 14"/>
          <p:cNvSpPr txBox="1">
            <a:spLocks noChangeArrowheads="1"/>
          </p:cNvSpPr>
          <p:nvPr/>
        </p:nvSpPr>
        <p:spPr bwMode="auto">
          <a:xfrm>
            <a:off x="5937875" y="1473368"/>
            <a:ext cx="2045753" cy="3385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实验结果分析与评价</a:t>
            </a:r>
          </a:p>
        </p:txBody>
      </p:sp>
      <p:sp>
        <p:nvSpPr>
          <p:cNvPr id="41" name="矩形 40"/>
          <p:cNvSpPr/>
          <p:nvPr/>
        </p:nvSpPr>
        <p:spPr>
          <a:xfrm>
            <a:off x="5937962" y="1846141"/>
            <a:ext cx="3025187"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Analysis and evaluation of experimental results</a:t>
            </a:r>
          </a:p>
        </p:txBody>
      </p:sp>
      <p:sp>
        <p:nvSpPr>
          <p:cNvPr id="15" name="文本框 5"/>
          <p:cNvSpPr txBox="1">
            <a:spLocks noChangeArrowheads="1"/>
          </p:cNvSpPr>
          <p:nvPr/>
        </p:nvSpPr>
        <p:spPr bwMode="auto">
          <a:xfrm>
            <a:off x="886347" y="455605"/>
            <a:ext cx="1215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a:solidFill>
                  <a:srgbClr val="27506E"/>
                </a:solidFill>
                <a:latin typeface="宋体" panose="02010600030101010101" pitchFamily="2" charset="-122"/>
                <a:ea typeface="宋体" panose="02010600030101010101" pitchFamily="2" charset="-122"/>
              </a:rPr>
              <a:t>目 录</a:t>
            </a:r>
          </a:p>
        </p:txBody>
      </p:sp>
      <p:sp>
        <p:nvSpPr>
          <p:cNvPr id="16" name="文本框 5"/>
          <p:cNvSpPr txBox="1">
            <a:spLocks noChangeArrowheads="1"/>
          </p:cNvSpPr>
          <p:nvPr/>
        </p:nvSpPr>
        <p:spPr bwMode="auto">
          <a:xfrm>
            <a:off x="3394075" y="3947795"/>
            <a:ext cx="235521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rgbClr val="27506E"/>
                </a:solidFill>
                <a:latin typeface="Times New Roman" panose="02020603050405020304" pitchFamily="18" charset="0"/>
                <a:ea typeface="黑体" panose="02010609060101010101" pitchFamily="49" charset="-122"/>
                <a:cs typeface="Times New Roman" panose="02020603050405020304" pitchFamily="18" charset="0"/>
              </a:rPr>
              <a:t>CONTENTS</a:t>
            </a:r>
            <a:endParaRPr lang="zh-CN" altLang="en-US" sz="1400" b="1">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连接符 16"/>
          <p:cNvCxnSpPr/>
          <p:nvPr/>
        </p:nvCxnSpPr>
        <p:spPr>
          <a:xfrm>
            <a:off x="1274529" y="1040064"/>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B6482AE-4337-F61A-D423-69D72918BC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grpSp>
        <p:nvGrpSpPr>
          <p:cNvPr id="3" name="组合 2">
            <a:extLst>
              <a:ext uri="{FF2B5EF4-FFF2-40B4-BE49-F238E27FC236}">
                <a16:creationId xmlns:a16="http://schemas.microsoft.com/office/drawing/2014/main" id="{923A8F71-5B05-2DF8-7615-F58EC977F8CB}"/>
              </a:ext>
            </a:extLst>
          </p:cNvPr>
          <p:cNvGrpSpPr/>
          <p:nvPr/>
        </p:nvGrpSpPr>
        <p:grpSpPr>
          <a:xfrm>
            <a:off x="5008069" y="2527334"/>
            <a:ext cx="741221" cy="741221"/>
            <a:chOff x="973554" y="1904522"/>
            <a:chExt cx="837665" cy="837665"/>
          </a:xfrm>
        </p:grpSpPr>
        <p:sp>
          <p:nvSpPr>
            <p:cNvPr id="4" name="椭圆 3">
              <a:extLst>
                <a:ext uri="{FF2B5EF4-FFF2-40B4-BE49-F238E27FC236}">
                  <a16:creationId xmlns:a16="http://schemas.microsoft.com/office/drawing/2014/main" id="{F8018F23-EE42-0A28-7616-DC33AB341A5E}"/>
                </a:ext>
              </a:extLst>
            </p:cNvPr>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5" name="文本框 5">
              <a:extLst>
                <a:ext uri="{FF2B5EF4-FFF2-40B4-BE49-F238E27FC236}">
                  <a16:creationId xmlns:a16="http://schemas.microsoft.com/office/drawing/2014/main" id="{FF20A863-6399-4911-5557-A1CB7C73D43E}"/>
                </a:ext>
              </a:extLst>
            </p:cNvPr>
            <p:cNvSpPr txBox="1">
              <a:spLocks noChangeArrowheads="1"/>
            </p:cNvSpPr>
            <p:nvPr/>
          </p:nvSpPr>
          <p:spPr bwMode="auto">
            <a:xfrm>
              <a:off x="1114126" y="2071677"/>
              <a:ext cx="556518"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 name="文本框 14">
            <a:extLst>
              <a:ext uri="{FF2B5EF4-FFF2-40B4-BE49-F238E27FC236}">
                <a16:creationId xmlns:a16="http://schemas.microsoft.com/office/drawing/2014/main" id="{25E523EA-9C47-D518-CFE5-F345C5E828DA}"/>
              </a:ext>
            </a:extLst>
          </p:cNvPr>
          <p:cNvSpPr txBox="1">
            <a:spLocks noChangeArrowheads="1"/>
          </p:cNvSpPr>
          <p:nvPr/>
        </p:nvSpPr>
        <p:spPr bwMode="auto">
          <a:xfrm>
            <a:off x="5933459" y="2576958"/>
            <a:ext cx="1632178" cy="3385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实验结果可视化</a:t>
            </a:r>
          </a:p>
        </p:txBody>
      </p:sp>
      <p:sp>
        <p:nvSpPr>
          <p:cNvPr id="7" name="矩形 6">
            <a:extLst>
              <a:ext uri="{FF2B5EF4-FFF2-40B4-BE49-F238E27FC236}">
                <a16:creationId xmlns:a16="http://schemas.microsoft.com/office/drawing/2014/main" id="{CE8AE1BA-448C-700C-BE19-BB82D4A8F5F6}"/>
              </a:ext>
            </a:extLst>
          </p:cNvPr>
          <p:cNvSpPr/>
          <p:nvPr/>
        </p:nvSpPr>
        <p:spPr>
          <a:xfrm>
            <a:off x="5933459" y="2915512"/>
            <a:ext cx="2382383"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Visualization of experimental results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965F8A8-9DCE-BAF5-F92F-19D6A733C6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3" name="直接连接符 2">
            <a:extLst>
              <a:ext uri="{FF2B5EF4-FFF2-40B4-BE49-F238E27FC236}">
                <a16:creationId xmlns:a16="http://schemas.microsoft.com/office/drawing/2014/main" id="{A85FA1AD-B13B-2126-4AE0-642CF7E73C1B}"/>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3092F97-BF69-F510-5D5D-D5A61FB81840}"/>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pic>
        <p:nvPicPr>
          <p:cNvPr id="6" name="图片 5">
            <a:extLst>
              <a:ext uri="{FF2B5EF4-FFF2-40B4-BE49-F238E27FC236}">
                <a16:creationId xmlns:a16="http://schemas.microsoft.com/office/drawing/2014/main" id="{032F2450-5CE7-4EDA-947F-48AD0B60B282}"/>
              </a:ext>
            </a:extLst>
          </p:cNvPr>
          <p:cNvPicPr>
            <a:picLocks noChangeAspect="1"/>
          </p:cNvPicPr>
          <p:nvPr/>
        </p:nvPicPr>
        <p:blipFill>
          <a:blip r:embed="rId3"/>
          <a:stretch>
            <a:fillRect/>
          </a:stretch>
        </p:blipFill>
        <p:spPr>
          <a:xfrm>
            <a:off x="974532" y="1328234"/>
            <a:ext cx="6058746" cy="800212"/>
          </a:xfrm>
          <a:prstGeom prst="rect">
            <a:avLst/>
          </a:prstGeom>
        </p:spPr>
      </p:pic>
      <p:sp>
        <p:nvSpPr>
          <p:cNvPr id="7" name="文本框 6">
            <a:extLst>
              <a:ext uri="{FF2B5EF4-FFF2-40B4-BE49-F238E27FC236}">
                <a16:creationId xmlns:a16="http://schemas.microsoft.com/office/drawing/2014/main" id="{BD2C57BA-A7DE-6465-1E40-BD7ECD14F81B}"/>
              </a:ext>
            </a:extLst>
          </p:cNvPr>
          <p:cNvSpPr txBox="1"/>
          <p:nvPr/>
        </p:nvSpPr>
        <p:spPr>
          <a:xfrm>
            <a:off x="974532" y="958646"/>
            <a:ext cx="4504494"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广播参数和优化器状态</a:t>
            </a:r>
          </a:p>
        </p:txBody>
      </p:sp>
      <p:sp>
        <p:nvSpPr>
          <p:cNvPr id="8" name="文本框 7">
            <a:extLst>
              <a:ext uri="{FF2B5EF4-FFF2-40B4-BE49-F238E27FC236}">
                <a16:creationId xmlns:a16="http://schemas.microsoft.com/office/drawing/2014/main" id="{88038C95-968A-ED57-E320-C857E939F151}"/>
              </a:ext>
            </a:extLst>
          </p:cNvPr>
          <p:cNvSpPr txBox="1"/>
          <p:nvPr/>
        </p:nvSpPr>
        <p:spPr>
          <a:xfrm>
            <a:off x="974532" y="2365341"/>
            <a:ext cx="4106287"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全局规约损失值，确保结果一致</a:t>
            </a:r>
          </a:p>
        </p:txBody>
      </p:sp>
      <p:pic>
        <p:nvPicPr>
          <p:cNvPr id="10" name="图片 9">
            <a:extLst>
              <a:ext uri="{FF2B5EF4-FFF2-40B4-BE49-F238E27FC236}">
                <a16:creationId xmlns:a16="http://schemas.microsoft.com/office/drawing/2014/main" id="{7DE64E4D-B296-5E7A-7606-C3800C9F5014}"/>
              </a:ext>
            </a:extLst>
          </p:cNvPr>
          <p:cNvPicPr>
            <a:picLocks noChangeAspect="1"/>
          </p:cNvPicPr>
          <p:nvPr/>
        </p:nvPicPr>
        <p:blipFill>
          <a:blip r:embed="rId4"/>
          <a:stretch>
            <a:fillRect/>
          </a:stretch>
        </p:blipFill>
        <p:spPr>
          <a:xfrm flipV="1">
            <a:off x="984412" y="2884010"/>
            <a:ext cx="6725586" cy="526103"/>
          </a:xfrm>
          <a:prstGeom prst="rect">
            <a:avLst/>
          </a:prstGeom>
          <a:scene3d>
            <a:camera prst="orthographicFront">
              <a:rot lat="10800000" lon="0" rev="0"/>
            </a:camera>
            <a:lightRig rig="threePt" dir="t"/>
          </a:scene3d>
        </p:spPr>
      </p:pic>
      <p:pic>
        <p:nvPicPr>
          <p:cNvPr id="12" name="图片 11">
            <a:extLst>
              <a:ext uri="{FF2B5EF4-FFF2-40B4-BE49-F238E27FC236}">
                <a16:creationId xmlns:a16="http://schemas.microsoft.com/office/drawing/2014/main" id="{964D805C-02B4-E932-606D-1F60081CC53E}"/>
              </a:ext>
            </a:extLst>
          </p:cNvPr>
          <p:cNvPicPr>
            <a:picLocks noChangeAspect="1"/>
          </p:cNvPicPr>
          <p:nvPr/>
        </p:nvPicPr>
        <p:blipFill>
          <a:blip r:embed="rId5"/>
          <a:stretch>
            <a:fillRect/>
          </a:stretch>
        </p:blipFill>
        <p:spPr>
          <a:xfrm>
            <a:off x="4144297" y="2277840"/>
            <a:ext cx="3363781" cy="2865660"/>
          </a:xfrm>
          <a:prstGeom prst="rect">
            <a:avLst/>
          </a:prstGeom>
        </p:spPr>
      </p:pic>
      <p:sp>
        <p:nvSpPr>
          <p:cNvPr id="13" name="文本框 12">
            <a:extLst>
              <a:ext uri="{FF2B5EF4-FFF2-40B4-BE49-F238E27FC236}">
                <a16:creationId xmlns:a16="http://schemas.microsoft.com/office/drawing/2014/main" id="{FEF7D30D-1D2B-B3B1-9F33-47240FDDD2EB}"/>
              </a:ext>
            </a:extLst>
          </p:cNvPr>
          <p:cNvSpPr txBox="1"/>
          <p:nvPr/>
        </p:nvSpPr>
        <p:spPr>
          <a:xfrm>
            <a:off x="974532" y="4052064"/>
            <a:ext cx="3243507" cy="307777"/>
          </a:xfrm>
          <a:prstGeom prst="rect">
            <a:avLst/>
          </a:prstGeom>
          <a:noFill/>
        </p:spPr>
        <p:txBody>
          <a:bodyPr wrap="square" rtlCol="0">
            <a:spAutoFit/>
          </a:bodyPr>
          <a:lstStyle/>
          <a:p>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进程号为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，保存模型到</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hdfs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文件系统</a:t>
            </a:r>
          </a:p>
        </p:txBody>
      </p:sp>
    </p:spTree>
    <p:extLst>
      <p:ext uri="{BB962C8B-B14F-4D97-AF65-F5344CB8AC3E}">
        <p14:creationId xmlns:p14="http://schemas.microsoft.com/office/powerpoint/2010/main" val="2493619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087776" y="2295540"/>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实验结果分析与评价</a:t>
            </a: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062227" y="3186854"/>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25" name="组合 24"/>
          <p:cNvGrpSpPr/>
          <p:nvPr/>
        </p:nvGrpSpPr>
        <p:grpSpPr>
          <a:xfrm>
            <a:off x="4146536" y="1337761"/>
            <a:ext cx="589306" cy="859041"/>
            <a:chOff x="2528974" y="2863357"/>
            <a:chExt cx="246811" cy="359779"/>
          </a:xfrm>
          <a:solidFill>
            <a:srgbClr val="27506E"/>
          </a:solidFill>
        </p:grpSpPr>
        <p:sp>
          <p:nvSpPr>
            <p:cNvPr id="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grpSp>
      <p:pic>
        <p:nvPicPr>
          <p:cNvPr id="3" name="图片 2">
            <a:extLst>
              <a:ext uri="{FF2B5EF4-FFF2-40B4-BE49-F238E27FC236}">
                <a16:creationId xmlns:a16="http://schemas.microsoft.com/office/drawing/2014/main" id="{54F3D42F-40CA-8ED1-FDCF-3D84FD0B8C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4" name="矩形 3">
            <a:extLst>
              <a:ext uri="{FF2B5EF4-FFF2-40B4-BE49-F238E27FC236}">
                <a16:creationId xmlns:a16="http://schemas.microsoft.com/office/drawing/2014/main" id="{D72D591C-3715-035E-9F3F-DD5F8B7DE207}"/>
              </a:ext>
            </a:extLst>
          </p:cNvPr>
          <p:cNvSpPr/>
          <p:nvPr/>
        </p:nvSpPr>
        <p:spPr>
          <a:xfrm>
            <a:off x="3062227" y="2878188"/>
            <a:ext cx="3025187"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Analysis and evaluation of experimental results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3567C7-DACD-BEA8-85FE-37CA0ED1D3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3" name="直接连接符 2">
            <a:extLst>
              <a:ext uri="{FF2B5EF4-FFF2-40B4-BE49-F238E27FC236}">
                <a16:creationId xmlns:a16="http://schemas.microsoft.com/office/drawing/2014/main" id="{4E80440D-D864-CA68-DEB7-06F16FCD7B36}"/>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B339955-BA61-A9DB-600F-79BEA17EEA98}"/>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结果分析与评价</a:t>
            </a:r>
            <a:endParaRPr lang="zh-CN" altLang="en-US" sz="2000" dirty="0"/>
          </a:p>
        </p:txBody>
      </p:sp>
      <p:sp>
        <p:nvSpPr>
          <p:cNvPr id="5" name="文本框 4">
            <a:extLst>
              <a:ext uri="{FF2B5EF4-FFF2-40B4-BE49-F238E27FC236}">
                <a16:creationId xmlns:a16="http://schemas.microsoft.com/office/drawing/2014/main" id="{133B20DD-FB87-40B9-C793-5A1E15A10161}"/>
              </a:ext>
            </a:extLst>
          </p:cNvPr>
          <p:cNvSpPr txBox="1"/>
          <p:nvPr/>
        </p:nvSpPr>
        <p:spPr>
          <a:xfrm>
            <a:off x="688645" y="863474"/>
            <a:ext cx="4572000" cy="414922"/>
          </a:xfrm>
          <a:prstGeom prst="rect">
            <a:avLst/>
          </a:prstGeom>
          <a:noFill/>
        </p:spPr>
        <p:txBody>
          <a:bodyPr wrap="square">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测试结果截图如下：</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277A902-3EB0-65D1-8D52-4F53D178E04E}"/>
              </a:ext>
            </a:extLst>
          </p:cNvPr>
          <p:cNvSpPr txBox="1"/>
          <p:nvPr/>
        </p:nvSpPr>
        <p:spPr>
          <a:xfrm>
            <a:off x="1318259" y="3050005"/>
            <a:ext cx="6355080" cy="1299395"/>
          </a:xfrm>
          <a:prstGeom prst="rect">
            <a:avLst/>
          </a:prstGeom>
          <a:noFill/>
        </p:spPr>
        <p:txBody>
          <a:bodyPr wrap="square" rtlCol="0">
            <a:spAutoFit/>
          </a:bodyPr>
          <a:lstStyle/>
          <a:p>
            <a:pPr indent="2520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此模型在测试</a:t>
            </a:r>
            <a:r>
              <a:rPr lang="zh-CN" altLang="en-US" dirty="0">
                <a:latin typeface="Times New Roman" panose="02020603050405020304" pitchFamily="18" charset="0"/>
                <a:ea typeface="宋体" panose="02010600030101010101" pitchFamily="2" charset="-122"/>
                <a:cs typeface="Times New Roman" panose="02020603050405020304" pitchFamily="18" charset="0"/>
              </a:rPr>
              <a:t>集上的准确率达到了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8600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张图片的测试集上仅有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130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张图片识别错误，相比于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有很大提升。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130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张识别错误的图片，我们将其打印输出，统计长度一致和不一致的错误数量，得出预测长度不一致导致的错误的数量占比为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3" name="图片 12">
            <a:extLst>
              <a:ext uri="{FF2B5EF4-FFF2-40B4-BE49-F238E27FC236}">
                <a16:creationId xmlns:a16="http://schemas.microsoft.com/office/drawing/2014/main" id="{14B1B91D-89A3-CE82-4024-19AC79A0C861}"/>
              </a:ext>
            </a:extLst>
          </p:cNvPr>
          <p:cNvPicPr>
            <a:picLocks noChangeAspect="1"/>
          </p:cNvPicPr>
          <p:nvPr/>
        </p:nvPicPr>
        <p:blipFill>
          <a:blip r:embed="rId3"/>
          <a:stretch>
            <a:fillRect/>
          </a:stretch>
        </p:blipFill>
        <p:spPr>
          <a:xfrm>
            <a:off x="1942743" y="1765883"/>
            <a:ext cx="5106113" cy="743054"/>
          </a:xfrm>
          <a:prstGeom prst="rect">
            <a:avLst/>
          </a:prstGeom>
        </p:spPr>
      </p:pic>
    </p:spTree>
    <p:extLst>
      <p:ext uri="{BB962C8B-B14F-4D97-AF65-F5344CB8AC3E}">
        <p14:creationId xmlns:p14="http://schemas.microsoft.com/office/powerpoint/2010/main" val="3205643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A6C1D8-ED1D-EBFC-1FD3-2C3C7FB8F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3" name="直接连接符 2">
            <a:extLst>
              <a:ext uri="{FF2B5EF4-FFF2-40B4-BE49-F238E27FC236}">
                <a16:creationId xmlns:a16="http://schemas.microsoft.com/office/drawing/2014/main" id="{96D2D458-9E15-FE75-92DC-3E88E09EA402}"/>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CBE081A-ED53-0A1C-E5E6-692ADF3F5ECE}"/>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结果分析与评价</a:t>
            </a:r>
            <a:endParaRPr lang="zh-CN" altLang="en-US" sz="2000" dirty="0"/>
          </a:p>
        </p:txBody>
      </p:sp>
      <p:sp>
        <p:nvSpPr>
          <p:cNvPr id="5" name="文本框 4">
            <a:extLst>
              <a:ext uri="{FF2B5EF4-FFF2-40B4-BE49-F238E27FC236}">
                <a16:creationId xmlns:a16="http://schemas.microsoft.com/office/drawing/2014/main" id="{660BF8FD-E8F9-FFEE-27FC-83CCFE0097BD}"/>
              </a:ext>
            </a:extLst>
          </p:cNvPr>
          <p:cNvSpPr txBox="1"/>
          <p:nvPr/>
        </p:nvSpPr>
        <p:spPr>
          <a:xfrm>
            <a:off x="688645" y="750983"/>
            <a:ext cx="4572000" cy="414922"/>
          </a:xfrm>
          <a:prstGeom prst="rect">
            <a:avLst/>
          </a:prstGeom>
          <a:noFill/>
        </p:spPr>
        <p:txBody>
          <a:bodyPr wrap="square">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结果分析：</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3CB5AF6-5E1D-1B8A-BA13-680F2EE56BD2}"/>
              </a:ext>
            </a:extLst>
          </p:cNvPr>
          <p:cNvSpPr txBox="1"/>
          <p:nvPr/>
        </p:nvSpPr>
        <p:spPr>
          <a:xfrm>
            <a:off x="957732" y="1101753"/>
            <a:ext cx="7228535" cy="1020985"/>
          </a:xfrm>
          <a:prstGeom prst="rect">
            <a:avLst/>
          </a:prstGeom>
          <a:noFill/>
        </p:spPr>
        <p:txBody>
          <a:bodyPr wrap="square" rtlCol="0">
            <a:spAutoFit/>
          </a:bodyPr>
          <a:lstStyle/>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对于长度不一致的错误，经过分析，我们发现大多数是因为相同的字母或数字连续出现而导致了预测数量不正确，这说明</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得到的概率矩阵中，</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blank</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并没有分割开相同的连续字符，使得在</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转录时并没有正确转录。</a:t>
            </a:r>
          </a:p>
        </p:txBody>
      </p:sp>
      <p:pic>
        <p:nvPicPr>
          <p:cNvPr id="8" name="图片 7">
            <a:extLst>
              <a:ext uri="{FF2B5EF4-FFF2-40B4-BE49-F238E27FC236}">
                <a16:creationId xmlns:a16="http://schemas.microsoft.com/office/drawing/2014/main" id="{DC71CA60-DB1A-033F-094D-540162611726}"/>
              </a:ext>
            </a:extLst>
          </p:cNvPr>
          <p:cNvPicPr>
            <a:picLocks noChangeAspect="1"/>
          </p:cNvPicPr>
          <p:nvPr/>
        </p:nvPicPr>
        <p:blipFill>
          <a:blip r:embed="rId3"/>
          <a:stretch>
            <a:fillRect/>
          </a:stretch>
        </p:blipFill>
        <p:spPr>
          <a:xfrm>
            <a:off x="1256218" y="2122738"/>
            <a:ext cx="6268325" cy="819264"/>
          </a:xfrm>
          <a:prstGeom prst="rect">
            <a:avLst/>
          </a:prstGeom>
        </p:spPr>
      </p:pic>
      <p:sp>
        <p:nvSpPr>
          <p:cNvPr id="9" name="文本框 8">
            <a:extLst>
              <a:ext uri="{FF2B5EF4-FFF2-40B4-BE49-F238E27FC236}">
                <a16:creationId xmlns:a16="http://schemas.microsoft.com/office/drawing/2014/main" id="{510E824D-22A0-282C-0653-3CFEEA1A4E6A}"/>
              </a:ext>
            </a:extLst>
          </p:cNvPr>
          <p:cNvSpPr txBox="1"/>
          <p:nvPr/>
        </p:nvSpPr>
        <p:spPr>
          <a:xfrm>
            <a:off x="974532" y="2900565"/>
            <a:ext cx="7211735" cy="697820"/>
          </a:xfrm>
          <a:prstGeom prst="rect">
            <a:avLst/>
          </a:prstGeom>
          <a:noFill/>
        </p:spPr>
        <p:txBody>
          <a:bodyPr wrap="square" rtlCol="0">
            <a:spAutoFit/>
          </a:bodyPr>
          <a:lstStyle/>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对于长度一致的错误，我们发现预测错误往往出现在汉字，这说明汉字的分类确实难于数字和字母的分类。</a:t>
            </a:r>
          </a:p>
        </p:txBody>
      </p:sp>
      <p:pic>
        <p:nvPicPr>
          <p:cNvPr id="11" name="图片 10">
            <a:extLst>
              <a:ext uri="{FF2B5EF4-FFF2-40B4-BE49-F238E27FC236}">
                <a16:creationId xmlns:a16="http://schemas.microsoft.com/office/drawing/2014/main" id="{FA898B16-E563-7F9F-8F6B-707DD55E881A}"/>
              </a:ext>
            </a:extLst>
          </p:cNvPr>
          <p:cNvPicPr>
            <a:picLocks noChangeAspect="1"/>
          </p:cNvPicPr>
          <p:nvPr/>
        </p:nvPicPr>
        <p:blipFill>
          <a:blip r:embed="rId4"/>
          <a:stretch>
            <a:fillRect/>
          </a:stretch>
        </p:blipFill>
        <p:spPr>
          <a:xfrm>
            <a:off x="2265662" y="3598085"/>
            <a:ext cx="4043698" cy="1545414"/>
          </a:xfrm>
          <a:prstGeom prst="rect">
            <a:avLst/>
          </a:prstGeom>
        </p:spPr>
      </p:pic>
    </p:spTree>
    <p:extLst>
      <p:ext uri="{BB962C8B-B14F-4D97-AF65-F5344CB8AC3E}">
        <p14:creationId xmlns:p14="http://schemas.microsoft.com/office/powerpoint/2010/main" val="5764952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39EF25B3-DC4B-8960-F697-35E61F706285}"/>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3780A46-A7D8-4897-F09B-7CFE6AD6C997}"/>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结果分析与评价</a:t>
            </a:r>
            <a:endParaRPr lang="zh-CN" altLang="en-US" sz="2000" dirty="0"/>
          </a:p>
        </p:txBody>
      </p:sp>
      <p:sp>
        <p:nvSpPr>
          <p:cNvPr id="4" name="文本框 3">
            <a:extLst>
              <a:ext uri="{FF2B5EF4-FFF2-40B4-BE49-F238E27FC236}">
                <a16:creationId xmlns:a16="http://schemas.microsoft.com/office/drawing/2014/main" id="{C5819370-8D4C-400B-A65A-5F124264CEC9}"/>
              </a:ext>
            </a:extLst>
          </p:cNvPr>
          <p:cNvSpPr txBox="1"/>
          <p:nvPr/>
        </p:nvSpPr>
        <p:spPr>
          <a:xfrm>
            <a:off x="688645" y="750983"/>
            <a:ext cx="4572000" cy="414922"/>
          </a:xfrm>
          <a:prstGeom prst="rect">
            <a:avLst/>
          </a:prstGeom>
          <a:noFill/>
        </p:spPr>
        <p:txBody>
          <a:bodyPr wrap="square">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结果分析：</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6CA69A5-560B-6CD1-A3C9-D36E6D28A5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6" name="文本框 5">
            <a:extLst>
              <a:ext uri="{FF2B5EF4-FFF2-40B4-BE49-F238E27FC236}">
                <a16:creationId xmlns:a16="http://schemas.microsoft.com/office/drawing/2014/main" id="{08E2EB34-F2A0-21DB-5E8B-E540E134767E}"/>
              </a:ext>
            </a:extLst>
          </p:cNvPr>
          <p:cNvSpPr txBox="1"/>
          <p:nvPr/>
        </p:nvSpPr>
        <p:spPr>
          <a:xfrm>
            <a:off x="966132" y="1510625"/>
            <a:ext cx="7211735" cy="784254"/>
          </a:xfrm>
          <a:prstGeom prst="rect">
            <a:avLst/>
          </a:prstGeom>
          <a:noFill/>
        </p:spPr>
        <p:txBody>
          <a:bodyPr wrap="square" rtlCol="0">
            <a:spAutoFit/>
          </a:bodyPr>
          <a:lstStyle/>
          <a:p>
            <a:pPr indent="324000">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经过对原图的查看，我们发现这些图片在数据预处理时裁切的车牌精细度较差，进而导致这些图片的预测难度确实较高。</a:t>
            </a:r>
          </a:p>
        </p:txBody>
      </p:sp>
      <p:pic>
        <p:nvPicPr>
          <p:cNvPr id="9" name="图片 8">
            <a:extLst>
              <a:ext uri="{FF2B5EF4-FFF2-40B4-BE49-F238E27FC236}">
                <a16:creationId xmlns:a16="http://schemas.microsoft.com/office/drawing/2014/main" id="{5DA71B6F-DAF3-5AA5-5A26-F894055E6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5" y="2855595"/>
            <a:ext cx="2266950" cy="666750"/>
          </a:xfrm>
          <a:prstGeom prst="rect">
            <a:avLst/>
          </a:prstGeom>
        </p:spPr>
      </p:pic>
      <p:pic>
        <p:nvPicPr>
          <p:cNvPr id="11" name="图片 10">
            <a:extLst>
              <a:ext uri="{FF2B5EF4-FFF2-40B4-BE49-F238E27FC236}">
                <a16:creationId xmlns:a16="http://schemas.microsoft.com/office/drawing/2014/main" id="{B0750961-A80B-20D8-4FBA-38D46265E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345" y="2855595"/>
            <a:ext cx="2266950" cy="666750"/>
          </a:xfrm>
          <a:prstGeom prst="rect">
            <a:avLst/>
          </a:prstGeom>
        </p:spPr>
      </p:pic>
      <p:pic>
        <p:nvPicPr>
          <p:cNvPr id="13" name="图片 12">
            <a:extLst>
              <a:ext uri="{FF2B5EF4-FFF2-40B4-BE49-F238E27FC236}">
                <a16:creationId xmlns:a16="http://schemas.microsoft.com/office/drawing/2014/main" id="{960A73B4-9426-5A44-1180-DE4E0B5892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7965" y="2855595"/>
            <a:ext cx="2266950" cy="666750"/>
          </a:xfrm>
          <a:prstGeom prst="rect">
            <a:avLst/>
          </a:prstGeom>
        </p:spPr>
      </p:pic>
    </p:spTree>
    <p:extLst>
      <p:ext uri="{BB962C8B-B14F-4D97-AF65-F5344CB8AC3E}">
        <p14:creationId xmlns:p14="http://schemas.microsoft.com/office/powerpoint/2010/main" val="3581242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id="{4BEDEBCF-0483-DF2B-5625-A55CC91FF983}"/>
              </a:ext>
            </a:extLst>
          </p:cNvPr>
          <p:cNvSpPr txBox="1">
            <a:spLocks noChangeArrowheads="1"/>
          </p:cNvSpPr>
          <p:nvPr/>
        </p:nvSpPr>
        <p:spPr bwMode="auto">
          <a:xfrm>
            <a:off x="3341212" y="2236759"/>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实验结果可视化</a:t>
            </a:r>
          </a:p>
        </p:txBody>
      </p:sp>
      <p:sp>
        <p:nvSpPr>
          <p:cNvPr id="3" name="AutoShape 59">
            <a:extLst>
              <a:ext uri="{FF2B5EF4-FFF2-40B4-BE49-F238E27FC236}">
                <a16:creationId xmlns:a16="http://schemas.microsoft.com/office/drawing/2014/main" id="{29EAA2D7-F747-67E8-C481-7773BB58CC5B}"/>
              </a:ext>
            </a:extLst>
          </p:cNvPr>
          <p:cNvSpPr/>
          <p:nvPr/>
        </p:nvSpPr>
        <p:spPr bwMode="auto">
          <a:xfrm>
            <a:off x="4094398" y="1390830"/>
            <a:ext cx="732952" cy="72972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Gill Sans" charset="0"/>
            </a:endParaRPr>
          </a:p>
        </p:txBody>
      </p:sp>
      <p:cxnSp>
        <p:nvCxnSpPr>
          <p:cNvPr id="4" name="直接连接符 3">
            <a:extLst>
              <a:ext uri="{FF2B5EF4-FFF2-40B4-BE49-F238E27FC236}">
                <a16:creationId xmlns:a16="http://schemas.microsoft.com/office/drawing/2014/main" id="{F4B6093F-6E55-2AB6-6BD6-BE3688251B09}"/>
              </a:ext>
            </a:extLst>
          </p:cNvPr>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5D021C8E-0AA8-3685-A3E1-6DE57EADBF6B}"/>
              </a:ext>
            </a:extLst>
          </p:cNvPr>
          <p:cNvGrpSpPr>
            <a:grpSpLocks noChangeAspect="1"/>
          </p:cNvGrpSpPr>
          <p:nvPr/>
        </p:nvGrpSpPr>
        <p:grpSpPr>
          <a:xfrm>
            <a:off x="3062226" y="3232654"/>
            <a:ext cx="2908300" cy="478155"/>
            <a:chOff x="6350" y="1903413"/>
            <a:chExt cx="12182476" cy="2000250"/>
          </a:xfrm>
        </p:grpSpPr>
        <p:sp>
          <p:nvSpPr>
            <p:cNvPr id="6" name="Freeform 16">
              <a:extLst>
                <a:ext uri="{FF2B5EF4-FFF2-40B4-BE49-F238E27FC236}">
                  <a16:creationId xmlns:a16="http://schemas.microsoft.com/office/drawing/2014/main" id="{5EB4914A-7601-7B91-1C45-03908AE8B047}"/>
                </a:ext>
              </a:extLst>
            </p:cNvPr>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7" name="Freeform 17">
              <a:extLst>
                <a:ext uri="{FF2B5EF4-FFF2-40B4-BE49-F238E27FC236}">
                  <a16:creationId xmlns:a16="http://schemas.microsoft.com/office/drawing/2014/main" id="{CDFAD5E6-7424-FC22-5D68-F31B526C9FCD}"/>
                </a:ext>
              </a:extLst>
            </p:cNvPr>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8" name="Freeform 18">
              <a:extLst>
                <a:ext uri="{FF2B5EF4-FFF2-40B4-BE49-F238E27FC236}">
                  <a16:creationId xmlns:a16="http://schemas.microsoft.com/office/drawing/2014/main" id="{7D8B07C9-C391-41AB-CE9F-D2B98920E154}"/>
                </a:ext>
              </a:extLst>
            </p:cNvPr>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9" name="Freeform 19">
              <a:extLst>
                <a:ext uri="{FF2B5EF4-FFF2-40B4-BE49-F238E27FC236}">
                  <a16:creationId xmlns:a16="http://schemas.microsoft.com/office/drawing/2014/main" id="{B825977E-610D-9558-B4DC-D7578C81BB93}"/>
                </a:ext>
              </a:extLst>
            </p:cNvPr>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10" name="Freeform 20">
              <a:extLst>
                <a:ext uri="{FF2B5EF4-FFF2-40B4-BE49-F238E27FC236}">
                  <a16:creationId xmlns:a16="http://schemas.microsoft.com/office/drawing/2014/main" id="{D53D4B5C-2B3A-1821-3063-0BBC07102642}"/>
                </a:ext>
              </a:extLst>
            </p:cNvPr>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11" name="Freeform 21">
              <a:extLst>
                <a:ext uri="{FF2B5EF4-FFF2-40B4-BE49-F238E27FC236}">
                  <a16:creationId xmlns:a16="http://schemas.microsoft.com/office/drawing/2014/main" id="{26508C6B-805A-0742-0795-A877FB0913F8}"/>
                </a:ext>
              </a:extLst>
            </p:cNvPr>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12" name="Freeform 22">
              <a:extLst>
                <a:ext uri="{FF2B5EF4-FFF2-40B4-BE49-F238E27FC236}">
                  <a16:creationId xmlns:a16="http://schemas.microsoft.com/office/drawing/2014/main" id="{EAB61BCC-6871-79ED-780C-8EACF959176F}"/>
                </a:ext>
              </a:extLst>
            </p:cNvPr>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13" name="Freeform 23">
              <a:extLst>
                <a:ext uri="{FF2B5EF4-FFF2-40B4-BE49-F238E27FC236}">
                  <a16:creationId xmlns:a16="http://schemas.microsoft.com/office/drawing/2014/main" id="{772F2B8B-9E3F-2BDC-33B8-A87E4233E2B0}"/>
                </a:ext>
              </a:extLst>
            </p:cNvPr>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sp>
        <p:nvSpPr>
          <p:cNvPr id="15" name="矩形 14">
            <a:extLst>
              <a:ext uri="{FF2B5EF4-FFF2-40B4-BE49-F238E27FC236}">
                <a16:creationId xmlns:a16="http://schemas.microsoft.com/office/drawing/2014/main" id="{2FB365F6-ECBF-8F74-9DEE-4E7C1A08CE3C}"/>
              </a:ext>
            </a:extLst>
          </p:cNvPr>
          <p:cNvSpPr/>
          <p:nvPr/>
        </p:nvSpPr>
        <p:spPr>
          <a:xfrm>
            <a:off x="3341212" y="2892837"/>
            <a:ext cx="2382383"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Visualization of experimental results</a:t>
            </a:r>
          </a:p>
        </p:txBody>
      </p:sp>
      <p:pic>
        <p:nvPicPr>
          <p:cNvPr id="16" name="图片 15">
            <a:extLst>
              <a:ext uri="{FF2B5EF4-FFF2-40B4-BE49-F238E27FC236}">
                <a16:creationId xmlns:a16="http://schemas.microsoft.com/office/drawing/2014/main" id="{83156514-9B59-1F77-C66F-0BD47CC28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extLst>
      <p:ext uri="{BB962C8B-B14F-4D97-AF65-F5344CB8AC3E}">
        <p14:creationId xmlns:p14="http://schemas.microsoft.com/office/powerpoint/2010/main" val="1250613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422DF15-D0D6-7913-475E-F397A6D2F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3" name="直接连接符 2">
            <a:extLst>
              <a:ext uri="{FF2B5EF4-FFF2-40B4-BE49-F238E27FC236}">
                <a16:creationId xmlns:a16="http://schemas.microsoft.com/office/drawing/2014/main" id="{6369AD58-CF21-ECF5-0763-342A2DF1995F}"/>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B021F17-8332-1C22-A65D-024DC9575DCB}"/>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实验结果可视化</a:t>
            </a:r>
            <a:endParaRPr lang="zh-CN" altLang="en-US" sz="2000" dirty="0"/>
          </a:p>
        </p:txBody>
      </p:sp>
      <p:sp>
        <p:nvSpPr>
          <p:cNvPr id="5" name="文本框 4">
            <a:extLst>
              <a:ext uri="{FF2B5EF4-FFF2-40B4-BE49-F238E27FC236}">
                <a16:creationId xmlns:a16="http://schemas.microsoft.com/office/drawing/2014/main" id="{E408D3B5-F290-622C-F53A-9145CFF99676}"/>
              </a:ext>
            </a:extLst>
          </p:cNvPr>
          <p:cNvSpPr txBox="1"/>
          <p:nvPr/>
        </p:nvSpPr>
        <p:spPr>
          <a:xfrm>
            <a:off x="731520" y="915393"/>
            <a:ext cx="5692140" cy="338554"/>
          </a:xfrm>
          <a:prstGeom prst="rect">
            <a:avLst/>
          </a:prstGeom>
          <a:noFill/>
        </p:spPr>
        <p:txBody>
          <a:bodyPr wrap="square" rtlCol="0">
            <a:spAutoFit/>
          </a:bodyPr>
          <a:lstStyle/>
          <a:p>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CRNN</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训练过程损失函数曲线如下：</a:t>
            </a:r>
          </a:p>
        </p:txBody>
      </p:sp>
      <p:pic>
        <p:nvPicPr>
          <p:cNvPr id="7" name="图片 6">
            <a:extLst>
              <a:ext uri="{FF2B5EF4-FFF2-40B4-BE49-F238E27FC236}">
                <a16:creationId xmlns:a16="http://schemas.microsoft.com/office/drawing/2014/main" id="{497204C0-3944-6AF2-8AC6-2D5AFC25B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48" y="1377478"/>
            <a:ext cx="4497533" cy="3373150"/>
          </a:xfrm>
          <a:prstGeom prst="rect">
            <a:avLst/>
          </a:prstGeom>
        </p:spPr>
      </p:pic>
      <p:sp>
        <p:nvSpPr>
          <p:cNvPr id="8" name="文本框 7">
            <a:extLst>
              <a:ext uri="{FF2B5EF4-FFF2-40B4-BE49-F238E27FC236}">
                <a16:creationId xmlns:a16="http://schemas.microsoft.com/office/drawing/2014/main" id="{EBD0EDAB-FB5E-4522-8730-90099E932740}"/>
              </a:ext>
            </a:extLst>
          </p:cNvPr>
          <p:cNvSpPr txBox="1"/>
          <p:nvPr/>
        </p:nvSpPr>
        <p:spPr>
          <a:xfrm>
            <a:off x="5113021" y="1591295"/>
            <a:ext cx="3817620" cy="2636812"/>
          </a:xfrm>
          <a:prstGeom prst="rect">
            <a:avLst/>
          </a:prstGeom>
          <a:noFill/>
        </p:spPr>
        <p:txBody>
          <a:bodyPr wrap="square" rtlCol="0">
            <a:spAutoFit/>
          </a:bodyPr>
          <a:lstStyle/>
          <a:p>
            <a:pPr indent="252000">
              <a:lnSpc>
                <a:spcPct val="150000"/>
              </a:lnSpc>
            </a:pPr>
            <a:r>
              <a:rPr lang="zh-CN" altLang="en-US" sz="1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红色曲线</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为训练损失，</a:t>
            </a:r>
            <a:r>
              <a:rPr lang="zh-CN" altLang="en-US" sz="1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蓝色曲线</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为验证损失</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在最初的几个</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epochs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中，两条曲线都迅速下降，这表明模型在这个阶段学习效率很高，损失快速减少。</a:t>
            </a: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随着</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epochs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的增加，损失下降的速度放缓，两条曲线开始趋于平稳。模型开始收敛。</a:t>
            </a: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后期，训练损失和验证损失都趋向于稳定，而且非常接近，这意味着模型没有出现过拟合。</a:t>
            </a:r>
          </a:p>
        </p:txBody>
      </p:sp>
    </p:spTree>
    <p:extLst>
      <p:ext uri="{BB962C8B-B14F-4D97-AF65-F5344CB8AC3E}">
        <p14:creationId xmlns:p14="http://schemas.microsoft.com/office/powerpoint/2010/main" val="23422561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9C7256-1CA8-2BD6-2DD8-83CA132192B4}"/>
              </a:ext>
            </a:extLst>
          </p:cNvPr>
          <p:cNvSpPr txBox="1"/>
          <p:nvPr/>
        </p:nvSpPr>
        <p:spPr>
          <a:xfrm>
            <a:off x="731520" y="915393"/>
            <a:ext cx="5692140" cy="338554"/>
          </a:xfrm>
          <a:prstGeom prst="rect">
            <a:avLst/>
          </a:prstGeom>
          <a:noFill/>
        </p:spPr>
        <p:txBody>
          <a:bodyPr wrap="square" rtlCol="0">
            <a:spAutoFit/>
          </a:bodyPr>
          <a:lstStyle/>
          <a:p>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CRNN</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训练过程准确率曲线如下：</a:t>
            </a:r>
          </a:p>
        </p:txBody>
      </p:sp>
      <p:cxnSp>
        <p:nvCxnSpPr>
          <p:cNvPr id="3" name="直接连接符 2">
            <a:extLst>
              <a:ext uri="{FF2B5EF4-FFF2-40B4-BE49-F238E27FC236}">
                <a16:creationId xmlns:a16="http://schemas.microsoft.com/office/drawing/2014/main" id="{73FCB253-16EB-E88E-468C-045A28527F4F}"/>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98F5EEB-CD6F-4037-E0F8-CDFC3DB93D0D}"/>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实验结果可视化</a:t>
            </a:r>
            <a:endParaRPr lang="zh-CN" altLang="en-US" sz="2000" dirty="0"/>
          </a:p>
        </p:txBody>
      </p:sp>
      <p:pic>
        <p:nvPicPr>
          <p:cNvPr id="5" name="图片 4">
            <a:extLst>
              <a:ext uri="{FF2B5EF4-FFF2-40B4-BE49-F238E27FC236}">
                <a16:creationId xmlns:a16="http://schemas.microsoft.com/office/drawing/2014/main" id="{E668A00C-6118-FD4E-F8B7-34CA962095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pic>
        <p:nvPicPr>
          <p:cNvPr id="7" name="图片 6">
            <a:extLst>
              <a:ext uri="{FF2B5EF4-FFF2-40B4-BE49-F238E27FC236}">
                <a16:creationId xmlns:a16="http://schemas.microsoft.com/office/drawing/2014/main" id="{7CF09526-0D02-DC1B-6D98-3492587E9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74" y="1359553"/>
            <a:ext cx="4521433" cy="3391075"/>
          </a:xfrm>
          <a:prstGeom prst="rect">
            <a:avLst/>
          </a:prstGeom>
        </p:spPr>
      </p:pic>
      <p:sp>
        <p:nvSpPr>
          <p:cNvPr id="8" name="文本框 7">
            <a:extLst>
              <a:ext uri="{FF2B5EF4-FFF2-40B4-BE49-F238E27FC236}">
                <a16:creationId xmlns:a16="http://schemas.microsoft.com/office/drawing/2014/main" id="{A0733900-D27B-57BC-3FDE-3660FBAC003C}"/>
              </a:ext>
            </a:extLst>
          </p:cNvPr>
          <p:cNvSpPr txBox="1"/>
          <p:nvPr/>
        </p:nvSpPr>
        <p:spPr>
          <a:xfrm>
            <a:off x="5113021" y="1591295"/>
            <a:ext cx="3817620" cy="2959977"/>
          </a:xfrm>
          <a:prstGeom prst="rect">
            <a:avLst/>
          </a:prstGeom>
          <a:noFill/>
        </p:spPr>
        <p:txBody>
          <a:bodyPr wrap="square" rtlCol="0">
            <a:spAutoFit/>
          </a:bodyPr>
          <a:lstStyle/>
          <a:p>
            <a:pPr indent="252000">
              <a:lnSpc>
                <a:spcPct val="150000"/>
              </a:lnSpc>
            </a:pPr>
            <a:r>
              <a:rPr lang="zh-CN" altLang="en-US" sz="1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红色曲线</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为训练准确率，</a:t>
            </a:r>
            <a:r>
              <a:rPr lang="zh-CN" altLang="en-US" sz="1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蓝色曲线</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为验证准确率。</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在训练的初始阶段，准确率急剧上升，表明模型在学习过程中迅速改善其性能。</a:t>
            </a: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经过几个</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后，两条曲线趋于平稳，增长缓慢，且准确率大于</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0.9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，证明模型性能很好。</a:t>
            </a:r>
          </a:p>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训练准确率和验证准确率在高水平上非常接近并且几乎重叠，模型泛化性能良好，没有明显的过拟合。</a:t>
            </a:r>
          </a:p>
        </p:txBody>
      </p:sp>
    </p:spTree>
    <p:extLst>
      <p:ext uri="{BB962C8B-B14F-4D97-AF65-F5344CB8AC3E}">
        <p14:creationId xmlns:p14="http://schemas.microsoft.com/office/powerpoint/2010/main" val="37544275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425FAEF-B58A-4F6B-25E1-DB16970FF7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6" name="文本框 5">
            <a:extLst>
              <a:ext uri="{FF2B5EF4-FFF2-40B4-BE49-F238E27FC236}">
                <a16:creationId xmlns:a16="http://schemas.microsoft.com/office/drawing/2014/main" id="{F5D9ADC8-741A-4449-866C-246925AECDA8}"/>
              </a:ext>
            </a:extLst>
          </p:cNvPr>
          <p:cNvSpPr txBox="1"/>
          <p:nvPr/>
        </p:nvSpPr>
        <p:spPr>
          <a:xfrm>
            <a:off x="685800" y="1372393"/>
            <a:ext cx="2148840" cy="2959977"/>
          </a:xfrm>
          <a:prstGeom prst="rect">
            <a:avLst/>
          </a:prstGeom>
          <a:noFill/>
        </p:spPr>
        <p:txBody>
          <a:bodyPr wrap="square">
            <a:spAutoFit/>
          </a:bodyPr>
          <a:lstStyle/>
          <a:p>
            <a:pPr indent="2520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GUI</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tkinter</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库创建的简单的车牌识别应用程序。它包括一个用户界面，用户可以从文件系统中选择要识别的图像。选择图像后，程序使用预训练的模型来识别车牌，并在界面上显示车牌位置和识别结果。</a:t>
            </a:r>
          </a:p>
        </p:txBody>
      </p:sp>
      <p:cxnSp>
        <p:nvCxnSpPr>
          <p:cNvPr id="8" name="直接连接符 7">
            <a:extLst>
              <a:ext uri="{FF2B5EF4-FFF2-40B4-BE49-F238E27FC236}">
                <a16:creationId xmlns:a16="http://schemas.microsoft.com/office/drawing/2014/main" id="{D64AAF15-2D66-7853-85D3-A477C784FA57}"/>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3382CB-D659-EA83-8627-EE1C3D043974}"/>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实验结果可视化</a:t>
            </a:r>
            <a:endParaRPr lang="zh-CN" altLang="en-US" sz="2000" dirty="0"/>
          </a:p>
        </p:txBody>
      </p:sp>
      <p:pic>
        <p:nvPicPr>
          <p:cNvPr id="12" name="图片 11">
            <a:extLst>
              <a:ext uri="{FF2B5EF4-FFF2-40B4-BE49-F238E27FC236}">
                <a16:creationId xmlns:a16="http://schemas.microsoft.com/office/drawing/2014/main" id="{435744AA-C970-40A8-2881-F677486A7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159" y="134093"/>
            <a:ext cx="4338202" cy="4875313"/>
          </a:xfrm>
          <a:prstGeom prst="rect">
            <a:avLst/>
          </a:prstGeom>
        </p:spPr>
      </p:pic>
    </p:spTree>
    <p:extLst>
      <p:ext uri="{BB962C8B-B14F-4D97-AF65-F5344CB8AC3E}">
        <p14:creationId xmlns:p14="http://schemas.microsoft.com/office/powerpoint/2010/main" val="1649527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F54035-DC20-1755-1764-F7EC2109FD03}"/>
              </a:ext>
            </a:extLst>
          </p:cNvPr>
          <p:cNvSpPr txBox="1"/>
          <p:nvPr/>
        </p:nvSpPr>
        <p:spPr>
          <a:xfrm>
            <a:off x="685800" y="1372393"/>
            <a:ext cx="2148840" cy="2959977"/>
          </a:xfrm>
          <a:prstGeom prst="rect">
            <a:avLst/>
          </a:prstGeom>
          <a:noFill/>
        </p:spPr>
        <p:txBody>
          <a:bodyPr wrap="square">
            <a:spAutoFit/>
          </a:bodyPr>
          <a:lstStyle/>
          <a:p>
            <a:pPr indent="2520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GUI</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tkinter</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库创建的简单的车牌识别应用程序。它包括一个用户界面，用户可以从文件系统中选择要识别的图像。选择图像后，程序使用预训练的模型来识别车牌，并在界面上显示车牌位置和识别结果。</a:t>
            </a:r>
          </a:p>
        </p:txBody>
      </p:sp>
      <p:cxnSp>
        <p:nvCxnSpPr>
          <p:cNvPr id="3" name="直接连接符 2">
            <a:extLst>
              <a:ext uri="{FF2B5EF4-FFF2-40B4-BE49-F238E27FC236}">
                <a16:creationId xmlns:a16="http://schemas.microsoft.com/office/drawing/2014/main" id="{D0EB0662-5A3F-781C-D479-87F596A22496}"/>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7A55A92-8628-573E-E165-048733B17BB1}"/>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实验结果可视化</a:t>
            </a:r>
            <a:endParaRPr lang="zh-CN" altLang="en-US" sz="2000" dirty="0"/>
          </a:p>
        </p:txBody>
      </p:sp>
      <p:pic>
        <p:nvPicPr>
          <p:cNvPr id="5" name="图片 4">
            <a:extLst>
              <a:ext uri="{FF2B5EF4-FFF2-40B4-BE49-F238E27FC236}">
                <a16:creationId xmlns:a16="http://schemas.microsoft.com/office/drawing/2014/main" id="{A895C4D3-1BA9-9B3E-40D0-CE4364CF9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pic>
        <p:nvPicPr>
          <p:cNvPr id="7" name="图片 6">
            <a:extLst>
              <a:ext uri="{FF2B5EF4-FFF2-40B4-BE49-F238E27FC236}">
                <a16:creationId xmlns:a16="http://schemas.microsoft.com/office/drawing/2014/main" id="{4DEC28A2-4313-4C33-21A3-8A3FE2ECC09F}"/>
              </a:ext>
            </a:extLst>
          </p:cNvPr>
          <p:cNvPicPr>
            <a:picLocks noChangeAspect="1"/>
          </p:cNvPicPr>
          <p:nvPr/>
        </p:nvPicPr>
        <p:blipFill>
          <a:blip r:embed="rId3"/>
          <a:stretch>
            <a:fillRect/>
          </a:stretch>
        </p:blipFill>
        <p:spPr>
          <a:xfrm>
            <a:off x="3332719" y="0"/>
            <a:ext cx="4690820" cy="5143500"/>
          </a:xfrm>
          <a:prstGeom prst="rect">
            <a:avLst/>
          </a:prstGeom>
        </p:spPr>
      </p:pic>
    </p:spTree>
    <p:extLst>
      <p:ext uri="{BB962C8B-B14F-4D97-AF65-F5344CB8AC3E}">
        <p14:creationId xmlns:p14="http://schemas.microsoft.com/office/powerpoint/2010/main" val="11996950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495903" y="2236759"/>
            <a:ext cx="2040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项目设计流程</a:t>
            </a:r>
          </a:p>
        </p:txBody>
      </p:sp>
      <p:sp>
        <p:nvSpPr>
          <p:cNvPr id="16" name="AutoShape 59"/>
          <p:cNvSpPr/>
          <p:nvPr/>
        </p:nvSpPr>
        <p:spPr bwMode="auto">
          <a:xfrm>
            <a:off x="4094398" y="1390830"/>
            <a:ext cx="732952" cy="72972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Gill Sans" charset="0"/>
            </a:endParaRP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062226" y="3232654"/>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78937F-E87B-D5D6-C6AF-A2C1CAD55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4" name="矩形 3">
            <a:extLst>
              <a:ext uri="{FF2B5EF4-FFF2-40B4-BE49-F238E27FC236}">
                <a16:creationId xmlns:a16="http://schemas.microsoft.com/office/drawing/2014/main" id="{A49E4472-9B63-D4C4-E701-BE3BE4079EA9}"/>
              </a:ext>
            </a:extLst>
          </p:cNvPr>
          <p:cNvSpPr/>
          <p:nvPr/>
        </p:nvSpPr>
        <p:spPr>
          <a:xfrm>
            <a:off x="3755590" y="2903245"/>
            <a:ext cx="1521570"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Project design process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p:cNvSpPr/>
          <p:nvPr/>
        </p:nvSpPr>
        <p:spPr bwMode="auto">
          <a:xfrm>
            <a:off x="900" y="2489597"/>
            <a:ext cx="9142200" cy="265152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68580" tIns="34290" rIns="68580" bIns="34290" numCol="1" anchor="t" anchorCtr="0" compatLnSpc="1"/>
          <a:lstStyle/>
          <a:p>
            <a:endParaRPr lang="zh-CN" altLang="en-US" sz="1015" dirty="0">
              <a:latin typeface="黑体" panose="02010609060101010101" pitchFamily="49" charset="-122"/>
              <a:ea typeface="黑体" panose="02010609060101010101" pitchFamily="49" charset="-122"/>
            </a:endParaRPr>
          </a:p>
        </p:txBody>
      </p:sp>
      <p:grpSp>
        <p:nvGrpSpPr>
          <p:cNvPr id="35" name="组合 34"/>
          <p:cNvGrpSpPr/>
          <p:nvPr/>
        </p:nvGrpSpPr>
        <p:grpSpPr>
          <a:xfrm>
            <a:off x="3572" y="1427560"/>
            <a:ext cx="9136857" cy="1500188"/>
            <a:chOff x="6350" y="1903413"/>
            <a:chExt cx="12182476" cy="2000250"/>
          </a:xfrm>
        </p:grpSpPr>
        <p:sp>
          <p:nvSpPr>
            <p:cNvPr id="22"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3"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4"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5"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6"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7"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8"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3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grpSp>
      <p:sp>
        <p:nvSpPr>
          <p:cNvPr id="33" name="文本框 32"/>
          <p:cNvSpPr txBox="1"/>
          <p:nvPr/>
        </p:nvSpPr>
        <p:spPr>
          <a:xfrm>
            <a:off x="1936015" y="2996208"/>
            <a:ext cx="5310939" cy="692150"/>
          </a:xfrm>
          <a:prstGeom prst="rect">
            <a:avLst/>
          </a:prstGeom>
          <a:noFill/>
        </p:spPr>
        <p:txBody>
          <a:bodyPr wrap="square" lIns="0" tIns="0" rIns="0" bIns="0" rtlCol="0">
            <a:spAutoFit/>
          </a:bodyPr>
          <a:lstStyle/>
          <a:p>
            <a:pPr algn="dist"/>
            <a:r>
              <a:rPr lang="zh-CN" altLang="en-US" sz="4500" b="1" dirty="0">
                <a:solidFill>
                  <a:schemeClr val="bg1"/>
                </a:solidFill>
                <a:latin typeface="宋体" panose="02010600030101010101" pitchFamily="2" charset="-122"/>
                <a:ea typeface="宋体" panose="02010600030101010101" pitchFamily="2" charset="-122"/>
              </a:rPr>
              <a:t>恳请老师批评指正</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503" y="970751"/>
            <a:ext cx="1108577" cy="1119393"/>
          </a:xfrm>
          <a:prstGeom prst="rect">
            <a:avLst/>
          </a:prstGeom>
        </p:spPr>
      </p:pic>
      <p:grpSp>
        <p:nvGrpSpPr>
          <p:cNvPr id="2" name="组合 11">
            <a:extLst>
              <a:ext uri="{FF2B5EF4-FFF2-40B4-BE49-F238E27FC236}">
                <a16:creationId xmlns:a16="http://schemas.microsoft.com/office/drawing/2014/main" id="{A612A770-6F3A-10C9-D2F5-8FF66EA30F4B}"/>
              </a:ext>
            </a:extLst>
          </p:cNvPr>
          <p:cNvGrpSpPr/>
          <p:nvPr/>
        </p:nvGrpSpPr>
        <p:grpSpPr bwMode="auto">
          <a:xfrm>
            <a:off x="2576352" y="3955877"/>
            <a:ext cx="4114012" cy="579252"/>
            <a:chOff x="1050417" y="3044215"/>
            <a:chExt cx="4112815" cy="628539"/>
          </a:xfrm>
        </p:grpSpPr>
        <p:sp>
          <p:nvSpPr>
            <p:cNvPr id="3" name="文本框 8">
              <a:extLst>
                <a:ext uri="{FF2B5EF4-FFF2-40B4-BE49-F238E27FC236}">
                  <a16:creationId xmlns:a16="http://schemas.microsoft.com/office/drawing/2014/main" id="{2E1F6FB7-7C6E-A139-7AC1-B6D1D48BD239}"/>
                </a:ext>
              </a:extLst>
            </p:cNvPr>
            <p:cNvSpPr txBox="1">
              <a:spLocks noChangeArrowheads="1"/>
            </p:cNvSpPr>
            <p:nvPr/>
          </p:nvSpPr>
          <p:spPr bwMode="auto">
            <a:xfrm>
              <a:off x="1050417" y="3044215"/>
              <a:ext cx="3876857" cy="3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组：刘铠、卢俊岩、李宗岳、黄奕铭</a:t>
              </a:r>
            </a:p>
          </p:txBody>
        </p:sp>
        <p:sp>
          <p:nvSpPr>
            <p:cNvPr id="4" name="文本框 3">
              <a:extLst>
                <a:ext uri="{FF2B5EF4-FFF2-40B4-BE49-F238E27FC236}">
                  <a16:creationId xmlns:a16="http://schemas.microsoft.com/office/drawing/2014/main" id="{37878504-2C3F-90D6-E4CE-F444E33EE4F5}"/>
                </a:ext>
              </a:extLst>
            </p:cNvPr>
            <p:cNvSpPr txBox="1">
              <a:spLocks noChangeArrowheads="1"/>
            </p:cNvSpPr>
            <p:nvPr/>
          </p:nvSpPr>
          <p:spPr bwMode="auto">
            <a:xfrm>
              <a:off x="4978555" y="3333983"/>
              <a:ext cx="184677" cy="33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endParaRPr lang="zh-CN" altLang="en-US" sz="1600" dirty="0">
                <a:solidFill>
                  <a:schemeClr val="bg1"/>
                </a:solidFill>
                <a:latin typeface="思源黑体 CN Normal" panose="020B0400000000000000" charset="-122"/>
                <a:ea typeface="思源黑体 CN Normal" panose="020B0400000000000000" charset="-122"/>
              </a:endParaRPr>
            </a:p>
          </p:txBody>
        </p:sp>
      </p:grpSp>
      <p:sp>
        <p:nvSpPr>
          <p:cNvPr id="5" name="文本框 4">
            <a:extLst>
              <a:ext uri="{FF2B5EF4-FFF2-40B4-BE49-F238E27FC236}">
                <a16:creationId xmlns:a16="http://schemas.microsoft.com/office/drawing/2014/main" id="{9EB2730E-7A38-7104-DC61-A1ED96585022}"/>
              </a:ext>
            </a:extLst>
          </p:cNvPr>
          <p:cNvSpPr txBox="1"/>
          <p:nvPr/>
        </p:nvSpPr>
        <p:spPr>
          <a:xfrm>
            <a:off x="2588564" y="4379026"/>
            <a:ext cx="3961534" cy="338554"/>
          </a:xfrm>
          <a:prstGeom prst="rect">
            <a:avLst/>
          </a:prstGeom>
          <a:noFill/>
        </p:spPr>
        <p:txBody>
          <a:bodyPr wrap="square" rtlCol="0">
            <a:spAutoFit/>
          </a:bodyPr>
          <a:lstStyle/>
          <a:p>
            <a:pPr algn="ct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2023.12.04</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2330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1B37A5A-3C29-1213-0DE8-2AABE81905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5" name="文本框 4">
            <a:extLst>
              <a:ext uri="{FF2B5EF4-FFF2-40B4-BE49-F238E27FC236}">
                <a16:creationId xmlns:a16="http://schemas.microsoft.com/office/drawing/2014/main" id="{2590F9C0-B887-F8FE-38FF-1C77AE9B21D6}"/>
              </a:ext>
            </a:extLst>
          </p:cNvPr>
          <p:cNvSpPr txBox="1"/>
          <p:nvPr/>
        </p:nvSpPr>
        <p:spPr>
          <a:xfrm>
            <a:off x="317090" y="328159"/>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项目设计流程</a:t>
            </a:r>
            <a:endParaRPr lang="zh-CN" altLang="en-US" sz="2000" dirty="0"/>
          </a:p>
        </p:txBody>
      </p:sp>
      <p:sp>
        <p:nvSpPr>
          <p:cNvPr id="7" name="文本框 6">
            <a:extLst>
              <a:ext uri="{FF2B5EF4-FFF2-40B4-BE49-F238E27FC236}">
                <a16:creationId xmlns:a16="http://schemas.microsoft.com/office/drawing/2014/main" id="{0BCF4A65-A6A1-F591-7ECB-14EE05B6A4D1}"/>
              </a:ext>
            </a:extLst>
          </p:cNvPr>
          <p:cNvSpPr txBox="1"/>
          <p:nvPr/>
        </p:nvSpPr>
        <p:spPr>
          <a:xfrm>
            <a:off x="662642" y="1106338"/>
            <a:ext cx="1365454"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rPr>
              <a:t>数据集采集</a:t>
            </a:r>
          </a:p>
        </p:txBody>
      </p:sp>
      <p:sp>
        <p:nvSpPr>
          <p:cNvPr id="8" name="文本框 7">
            <a:extLst>
              <a:ext uri="{FF2B5EF4-FFF2-40B4-BE49-F238E27FC236}">
                <a16:creationId xmlns:a16="http://schemas.microsoft.com/office/drawing/2014/main" id="{18F3E3A8-956E-A602-A2DE-A389BEEFECB0}"/>
              </a:ext>
            </a:extLst>
          </p:cNvPr>
          <p:cNvSpPr txBox="1"/>
          <p:nvPr/>
        </p:nvSpPr>
        <p:spPr>
          <a:xfrm>
            <a:off x="4688249" y="1106338"/>
            <a:ext cx="2544097"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cs typeface="Times New Roman" panose="02020603050405020304" pitchFamily="18" charset="0"/>
              </a:rPr>
              <a:t>算法设计与实现</a:t>
            </a:r>
          </a:p>
        </p:txBody>
      </p:sp>
      <p:cxnSp>
        <p:nvCxnSpPr>
          <p:cNvPr id="11" name="直接连接符 10">
            <a:extLst>
              <a:ext uri="{FF2B5EF4-FFF2-40B4-BE49-F238E27FC236}">
                <a16:creationId xmlns:a16="http://schemas.microsoft.com/office/drawing/2014/main" id="{0FAA04D5-5396-4262-C620-08CAFAB9AC99}"/>
              </a:ext>
            </a:extLst>
          </p:cNvPr>
          <p:cNvCxnSpPr/>
          <p:nvPr/>
        </p:nvCxnSpPr>
        <p:spPr>
          <a:xfrm>
            <a:off x="4969176" y="1106338"/>
            <a:ext cx="0" cy="3900948"/>
          </a:xfrm>
          <a:prstGeom prst="line">
            <a:avLst/>
          </a:prstGeom>
        </p:spPr>
        <p:style>
          <a:lnRef idx="1">
            <a:schemeClr val="accent3"/>
          </a:lnRef>
          <a:fillRef idx="0">
            <a:schemeClr val="accent3"/>
          </a:fillRef>
          <a:effectRef idx="0">
            <a:schemeClr val="accent3"/>
          </a:effectRef>
          <a:fontRef idx="minor">
            <a:schemeClr val="tx1"/>
          </a:fontRef>
        </p:style>
      </p:cxnSp>
      <p:sp>
        <p:nvSpPr>
          <p:cNvPr id="13" name="矩形 12">
            <a:extLst>
              <a:ext uri="{FF2B5EF4-FFF2-40B4-BE49-F238E27FC236}">
                <a16:creationId xmlns:a16="http://schemas.microsoft.com/office/drawing/2014/main" id="{11337FD3-92FD-4CFF-30AA-6B1B22D57297}"/>
              </a:ext>
            </a:extLst>
          </p:cNvPr>
          <p:cNvSpPr/>
          <p:nvPr/>
        </p:nvSpPr>
        <p:spPr>
          <a:xfrm>
            <a:off x="858675" y="1703883"/>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CCPD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D61A9AA9-FBA3-C3A1-0668-F8711D60BF13}"/>
              </a:ext>
            </a:extLst>
          </p:cNvPr>
          <p:cNvSpPr/>
          <p:nvPr/>
        </p:nvSpPr>
        <p:spPr>
          <a:xfrm>
            <a:off x="840234" y="2713575"/>
            <a:ext cx="973390"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CBLPRD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22308C2-7AAE-23F1-74F2-79F1065E082B}"/>
              </a:ext>
            </a:extLst>
          </p:cNvPr>
          <p:cNvSpPr/>
          <p:nvPr/>
        </p:nvSpPr>
        <p:spPr>
          <a:xfrm>
            <a:off x="838765" y="3867885"/>
            <a:ext cx="973391"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代码生成</a:t>
            </a:r>
          </a:p>
        </p:txBody>
      </p:sp>
      <p:sp>
        <p:nvSpPr>
          <p:cNvPr id="16" name="矩形 15">
            <a:extLst>
              <a:ext uri="{FF2B5EF4-FFF2-40B4-BE49-F238E27FC236}">
                <a16:creationId xmlns:a16="http://schemas.microsoft.com/office/drawing/2014/main" id="{71BEA17C-9FBF-7AB0-5858-90D5EA15044C}"/>
              </a:ext>
            </a:extLst>
          </p:cNvPr>
          <p:cNvSpPr/>
          <p:nvPr/>
        </p:nvSpPr>
        <p:spPr>
          <a:xfrm>
            <a:off x="2223612" y="2713575"/>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车牌检测</a:t>
            </a:r>
          </a:p>
        </p:txBody>
      </p:sp>
      <p:sp>
        <p:nvSpPr>
          <p:cNvPr id="17" name="矩形 16">
            <a:extLst>
              <a:ext uri="{FF2B5EF4-FFF2-40B4-BE49-F238E27FC236}">
                <a16:creationId xmlns:a16="http://schemas.microsoft.com/office/drawing/2014/main" id="{E08379DD-D4B0-875E-6197-3DB2757D3061}"/>
              </a:ext>
            </a:extLst>
          </p:cNvPr>
          <p:cNvSpPr/>
          <p:nvPr/>
        </p:nvSpPr>
        <p:spPr>
          <a:xfrm>
            <a:off x="3779458" y="2713575"/>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字符分割</a:t>
            </a:r>
          </a:p>
        </p:txBody>
      </p:sp>
      <p:sp>
        <p:nvSpPr>
          <p:cNvPr id="18" name="矩形 17">
            <a:extLst>
              <a:ext uri="{FF2B5EF4-FFF2-40B4-BE49-F238E27FC236}">
                <a16:creationId xmlns:a16="http://schemas.microsoft.com/office/drawing/2014/main" id="{6C4E9C4D-D98C-EB40-B142-6F8602EDB1A7}"/>
              </a:ext>
            </a:extLst>
          </p:cNvPr>
          <p:cNvSpPr/>
          <p:nvPr/>
        </p:nvSpPr>
        <p:spPr>
          <a:xfrm>
            <a:off x="5533780" y="3450284"/>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CRNN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DE0DEA87-2AB3-8E8C-1ADE-F3A8F6052C56}"/>
              </a:ext>
            </a:extLst>
          </p:cNvPr>
          <p:cNvSpPr/>
          <p:nvPr/>
        </p:nvSpPr>
        <p:spPr>
          <a:xfrm>
            <a:off x="5515529" y="1921662"/>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MLP</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31D708B1-A111-B346-B59E-12BF933CAFD7}"/>
              </a:ext>
            </a:extLst>
          </p:cNvPr>
          <p:cNvSpPr txBox="1"/>
          <p:nvPr/>
        </p:nvSpPr>
        <p:spPr>
          <a:xfrm>
            <a:off x="4437528" y="2275960"/>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Spark.MLlib</a:t>
            </a:r>
            <a:r>
              <a:rPr lang="en-US" altLang="zh-CN" sz="1200" dirty="0">
                <a:latin typeface="Times New Roman" panose="02020603050405020304" pitchFamily="18" charset="0"/>
                <a:cs typeface="Times New Roman" panose="02020603050405020304" pitchFamily="18" charset="0"/>
              </a:rPr>
              <a:t>)</a:t>
            </a:r>
          </a:p>
        </p:txBody>
      </p:sp>
      <p:sp>
        <p:nvSpPr>
          <p:cNvPr id="21" name="文本框 20">
            <a:extLst>
              <a:ext uri="{FF2B5EF4-FFF2-40B4-BE49-F238E27FC236}">
                <a16:creationId xmlns:a16="http://schemas.microsoft.com/office/drawing/2014/main" id="{5F9E0EAC-DCFC-8936-71BF-3F95859B1B10}"/>
              </a:ext>
            </a:extLst>
          </p:cNvPr>
          <p:cNvSpPr txBox="1"/>
          <p:nvPr/>
        </p:nvSpPr>
        <p:spPr>
          <a:xfrm>
            <a:off x="4464632" y="3796731"/>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(CNN+BLSTM+CTC loss)</a:t>
            </a:r>
          </a:p>
        </p:txBody>
      </p:sp>
      <p:cxnSp>
        <p:nvCxnSpPr>
          <p:cNvPr id="22" name="直接连接符 21">
            <a:extLst>
              <a:ext uri="{FF2B5EF4-FFF2-40B4-BE49-F238E27FC236}">
                <a16:creationId xmlns:a16="http://schemas.microsoft.com/office/drawing/2014/main" id="{38BCB011-0558-CE53-4B06-522B8A6421E5}"/>
              </a:ext>
            </a:extLst>
          </p:cNvPr>
          <p:cNvCxnSpPr/>
          <p:nvPr/>
        </p:nvCxnSpPr>
        <p:spPr>
          <a:xfrm>
            <a:off x="2091239" y="1116577"/>
            <a:ext cx="0" cy="3900948"/>
          </a:xfrm>
          <a:prstGeom prst="line">
            <a:avLst/>
          </a:prstGeom>
        </p:spPr>
        <p:style>
          <a:lnRef idx="1">
            <a:schemeClr val="accent3"/>
          </a:lnRef>
          <a:fillRef idx="0">
            <a:schemeClr val="accent3"/>
          </a:fillRef>
          <a:effectRef idx="0">
            <a:schemeClr val="accent3"/>
          </a:effectRef>
          <a:fontRef idx="minor">
            <a:schemeClr val="tx1"/>
          </a:fontRef>
        </p:style>
      </p:cxnSp>
      <p:sp>
        <p:nvSpPr>
          <p:cNvPr id="28" name="加号 27">
            <a:extLst>
              <a:ext uri="{FF2B5EF4-FFF2-40B4-BE49-F238E27FC236}">
                <a16:creationId xmlns:a16="http://schemas.microsoft.com/office/drawing/2014/main" id="{324F7840-6D69-89D7-9F64-2EAAD8D2954B}"/>
              </a:ext>
            </a:extLst>
          </p:cNvPr>
          <p:cNvSpPr/>
          <p:nvPr/>
        </p:nvSpPr>
        <p:spPr>
          <a:xfrm>
            <a:off x="1177777" y="2220526"/>
            <a:ext cx="306122" cy="31496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加号 28">
            <a:extLst>
              <a:ext uri="{FF2B5EF4-FFF2-40B4-BE49-F238E27FC236}">
                <a16:creationId xmlns:a16="http://schemas.microsoft.com/office/drawing/2014/main" id="{1C117E63-20E2-248C-790A-764A24DA4706}"/>
              </a:ext>
            </a:extLst>
          </p:cNvPr>
          <p:cNvSpPr/>
          <p:nvPr/>
        </p:nvSpPr>
        <p:spPr>
          <a:xfrm>
            <a:off x="1179185" y="3304616"/>
            <a:ext cx="306122" cy="31496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31" name="直接箭头连接符 30">
            <a:extLst>
              <a:ext uri="{FF2B5EF4-FFF2-40B4-BE49-F238E27FC236}">
                <a16:creationId xmlns:a16="http://schemas.microsoft.com/office/drawing/2014/main" id="{5475969C-5D19-3AA5-67C7-E2A73C30563E}"/>
              </a:ext>
            </a:extLst>
          </p:cNvPr>
          <p:cNvCxnSpPr>
            <a:stCxn id="13" idx="3"/>
            <a:endCxn id="16" idx="1"/>
          </p:cNvCxnSpPr>
          <p:nvPr/>
        </p:nvCxnSpPr>
        <p:spPr>
          <a:xfrm>
            <a:off x="1832062" y="1873160"/>
            <a:ext cx="391550" cy="100969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直接箭头连接符 32">
            <a:extLst>
              <a:ext uri="{FF2B5EF4-FFF2-40B4-BE49-F238E27FC236}">
                <a16:creationId xmlns:a16="http://schemas.microsoft.com/office/drawing/2014/main" id="{90DBA5F6-B4CF-4184-BF1B-B11B2CEC133F}"/>
              </a:ext>
            </a:extLst>
          </p:cNvPr>
          <p:cNvCxnSpPr>
            <a:stCxn id="14" idx="3"/>
            <a:endCxn id="16" idx="1"/>
          </p:cNvCxnSpPr>
          <p:nvPr/>
        </p:nvCxnSpPr>
        <p:spPr>
          <a:xfrm>
            <a:off x="1813624" y="2882852"/>
            <a:ext cx="40998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接箭头连接符 34">
            <a:extLst>
              <a:ext uri="{FF2B5EF4-FFF2-40B4-BE49-F238E27FC236}">
                <a16:creationId xmlns:a16="http://schemas.microsoft.com/office/drawing/2014/main" id="{4549D0DF-B333-5709-BEEA-7CAFF10AD200}"/>
              </a:ext>
            </a:extLst>
          </p:cNvPr>
          <p:cNvCxnSpPr>
            <a:stCxn id="15" idx="3"/>
            <a:endCxn id="16" idx="1"/>
          </p:cNvCxnSpPr>
          <p:nvPr/>
        </p:nvCxnSpPr>
        <p:spPr>
          <a:xfrm flipV="1">
            <a:off x="1812156" y="2882852"/>
            <a:ext cx="411456" cy="115431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2" name="文本框 41">
            <a:extLst>
              <a:ext uri="{FF2B5EF4-FFF2-40B4-BE49-F238E27FC236}">
                <a16:creationId xmlns:a16="http://schemas.microsoft.com/office/drawing/2014/main" id="{ED63689F-B2BA-14FA-D412-AFDB65D95631}"/>
              </a:ext>
            </a:extLst>
          </p:cNvPr>
          <p:cNvSpPr txBox="1"/>
          <p:nvPr/>
        </p:nvSpPr>
        <p:spPr>
          <a:xfrm>
            <a:off x="2793214" y="1115923"/>
            <a:ext cx="1365454"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rPr>
              <a:t>数据预处理</a:t>
            </a:r>
          </a:p>
        </p:txBody>
      </p:sp>
      <p:cxnSp>
        <p:nvCxnSpPr>
          <p:cNvPr id="44" name="直接箭头连接符 43">
            <a:extLst>
              <a:ext uri="{FF2B5EF4-FFF2-40B4-BE49-F238E27FC236}">
                <a16:creationId xmlns:a16="http://schemas.microsoft.com/office/drawing/2014/main" id="{0981BE77-B7E7-19C2-C5C2-8CB21109C136}"/>
              </a:ext>
            </a:extLst>
          </p:cNvPr>
          <p:cNvCxnSpPr>
            <a:stCxn id="16" idx="3"/>
            <a:endCxn id="17" idx="1"/>
          </p:cNvCxnSpPr>
          <p:nvPr/>
        </p:nvCxnSpPr>
        <p:spPr>
          <a:xfrm>
            <a:off x="3196999" y="2882852"/>
            <a:ext cx="58245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6" name="直接箭头连接符 45">
            <a:extLst>
              <a:ext uri="{FF2B5EF4-FFF2-40B4-BE49-F238E27FC236}">
                <a16:creationId xmlns:a16="http://schemas.microsoft.com/office/drawing/2014/main" id="{87FF8B7B-07F4-0145-6DCC-8637CB7A7945}"/>
              </a:ext>
            </a:extLst>
          </p:cNvPr>
          <p:cNvCxnSpPr>
            <a:stCxn id="17" idx="3"/>
            <a:endCxn id="19" idx="1"/>
          </p:cNvCxnSpPr>
          <p:nvPr/>
        </p:nvCxnSpPr>
        <p:spPr>
          <a:xfrm flipV="1">
            <a:off x="4752845" y="2090939"/>
            <a:ext cx="762684" cy="7919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8" name="直接箭头连接符 47">
            <a:extLst>
              <a:ext uri="{FF2B5EF4-FFF2-40B4-BE49-F238E27FC236}">
                <a16:creationId xmlns:a16="http://schemas.microsoft.com/office/drawing/2014/main" id="{D9AECDC9-E7D5-3E81-BD05-A4FA3FFAB9B1}"/>
              </a:ext>
            </a:extLst>
          </p:cNvPr>
          <p:cNvCxnSpPr>
            <a:stCxn id="17" idx="3"/>
            <a:endCxn id="18" idx="1"/>
          </p:cNvCxnSpPr>
          <p:nvPr/>
        </p:nvCxnSpPr>
        <p:spPr>
          <a:xfrm>
            <a:off x="4752845" y="2882852"/>
            <a:ext cx="780935" cy="73670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9" name="文本框 58">
            <a:extLst>
              <a:ext uri="{FF2B5EF4-FFF2-40B4-BE49-F238E27FC236}">
                <a16:creationId xmlns:a16="http://schemas.microsoft.com/office/drawing/2014/main" id="{41107428-2869-F5E4-D2C9-5D0A3147E400}"/>
              </a:ext>
            </a:extLst>
          </p:cNvPr>
          <p:cNvSpPr txBox="1"/>
          <p:nvPr/>
        </p:nvSpPr>
        <p:spPr>
          <a:xfrm>
            <a:off x="2935314" y="2521214"/>
            <a:ext cx="1039608" cy="276999"/>
          </a:xfrm>
          <a:prstGeom prst="rect">
            <a:avLst/>
          </a:prstGeom>
          <a:noFill/>
        </p:spPr>
        <p:txBody>
          <a:bodyPr wrap="square" rtlCol="0">
            <a:spAutoFit/>
          </a:bodyPr>
          <a:lstStyle/>
          <a:p>
            <a:pPr algn="ctr"/>
            <a:r>
              <a:rPr lang="zh-CN" altLang="en-US" sz="1200" b="1" dirty="0">
                <a:solidFill>
                  <a:srgbClr val="0070C0"/>
                </a:solidFill>
                <a:latin typeface="宋体" panose="02010600030101010101" pitchFamily="2" charset="-122"/>
                <a:ea typeface="宋体" panose="02010600030101010101" pitchFamily="2" charset="-122"/>
              </a:rPr>
              <a:t>完整车牌</a:t>
            </a:r>
          </a:p>
        </p:txBody>
      </p:sp>
      <p:sp>
        <p:nvSpPr>
          <p:cNvPr id="68" name="文本框 67">
            <a:extLst>
              <a:ext uri="{FF2B5EF4-FFF2-40B4-BE49-F238E27FC236}">
                <a16:creationId xmlns:a16="http://schemas.microsoft.com/office/drawing/2014/main" id="{443D68A7-0172-A45A-6AF1-B080940DEA0A}"/>
              </a:ext>
            </a:extLst>
          </p:cNvPr>
          <p:cNvSpPr txBox="1"/>
          <p:nvPr/>
        </p:nvSpPr>
        <p:spPr>
          <a:xfrm>
            <a:off x="2736323" y="3093494"/>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无需字符分割</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0" name="文本框 79">
            <a:extLst>
              <a:ext uri="{FF2B5EF4-FFF2-40B4-BE49-F238E27FC236}">
                <a16:creationId xmlns:a16="http://schemas.microsoft.com/office/drawing/2014/main" id="{D5CD7E6D-3657-BBF7-DD72-C355BC2DAB0E}"/>
              </a:ext>
            </a:extLst>
          </p:cNvPr>
          <p:cNvSpPr txBox="1"/>
          <p:nvPr/>
        </p:nvSpPr>
        <p:spPr>
          <a:xfrm>
            <a:off x="4841336" y="2268088"/>
            <a:ext cx="940528" cy="276999"/>
          </a:xfrm>
          <a:prstGeom prst="rect">
            <a:avLst/>
          </a:prstGeom>
          <a:noFill/>
        </p:spPr>
        <p:txBody>
          <a:bodyPr wrap="square" rtlCol="0">
            <a:spAutoFit/>
          </a:bodyPr>
          <a:lstStyle/>
          <a:p>
            <a:r>
              <a:rPr lang="zh-CN" altLang="en-US" sz="1200" b="1" dirty="0">
                <a:solidFill>
                  <a:srgbClr val="0070C0"/>
                </a:solidFill>
                <a:latin typeface="宋体" panose="02010600030101010101" pitchFamily="2" charset="-122"/>
                <a:ea typeface="宋体" panose="02010600030101010101" pitchFamily="2" charset="-122"/>
              </a:rPr>
              <a:t>字符向量</a:t>
            </a:r>
          </a:p>
        </p:txBody>
      </p:sp>
      <p:sp>
        <p:nvSpPr>
          <p:cNvPr id="81" name="文本框 80">
            <a:extLst>
              <a:ext uri="{FF2B5EF4-FFF2-40B4-BE49-F238E27FC236}">
                <a16:creationId xmlns:a16="http://schemas.microsoft.com/office/drawing/2014/main" id="{C0BBCB9A-9CD8-7852-D846-95A6FFC5F05B}"/>
              </a:ext>
            </a:extLst>
          </p:cNvPr>
          <p:cNvSpPr txBox="1"/>
          <p:nvPr/>
        </p:nvSpPr>
        <p:spPr>
          <a:xfrm>
            <a:off x="4877224" y="3174761"/>
            <a:ext cx="1220342" cy="276999"/>
          </a:xfrm>
          <a:prstGeom prst="rect">
            <a:avLst/>
          </a:prstGeom>
          <a:noFill/>
        </p:spPr>
        <p:txBody>
          <a:bodyPr wrap="square" rtlCol="0">
            <a:spAutoFit/>
          </a:bodyPr>
          <a:lstStyle/>
          <a:p>
            <a:r>
              <a:rPr lang="zh-CN" altLang="en-US" sz="1200" b="1" dirty="0">
                <a:solidFill>
                  <a:srgbClr val="0070C0"/>
                </a:solidFill>
                <a:latin typeface="宋体" panose="02010600030101010101" pitchFamily="2" charset="-122"/>
                <a:ea typeface="宋体" panose="02010600030101010101" pitchFamily="2" charset="-122"/>
              </a:rPr>
              <a:t>完整车牌图片</a:t>
            </a:r>
          </a:p>
        </p:txBody>
      </p:sp>
      <p:cxnSp>
        <p:nvCxnSpPr>
          <p:cNvPr id="92" name="直接连接符 91">
            <a:extLst>
              <a:ext uri="{FF2B5EF4-FFF2-40B4-BE49-F238E27FC236}">
                <a16:creationId xmlns:a16="http://schemas.microsoft.com/office/drawing/2014/main" id="{7C36BE29-FC94-027B-C573-1FB627D126DB}"/>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8488F8C-4A9A-06C0-85F9-625629BC4A5B}"/>
              </a:ext>
            </a:extLst>
          </p:cNvPr>
          <p:cNvCxnSpPr/>
          <p:nvPr/>
        </p:nvCxnSpPr>
        <p:spPr>
          <a:xfrm>
            <a:off x="7097860" y="1101655"/>
            <a:ext cx="0" cy="3900948"/>
          </a:xfrm>
          <a:prstGeom prst="line">
            <a:avLst/>
          </a:prstGeom>
        </p:spPr>
        <p:style>
          <a:lnRef idx="1">
            <a:schemeClr val="accent3"/>
          </a:lnRef>
          <a:fillRef idx="0">
            <a:schemeClr val="accent3"/>
          </a:fillRef>
          <a:effectRef idx="0">
            <a:schemeClr val="accent3"/>
          </a:effectRef>
          <a:fontRef idx="minor">
            <a:schemeClr val="tx1"/>
          </a:fontRef>
        </p:style>
      </p:cxnSp>
      <p:sp>
        <p:nvSpPr>
          <p:cNvPr id="49" name="文本框 48">
            <a:extLst>
              <a:ext uri="{FF2B5EF4-FFF2-40B4-BE49-F238E27FC236}">
                <a16:creationId xmlns:a16="http://schemas.microsoft.com/office/drawing/2014/main" id="{4D3DE7BA-7F68-FFF6-3601-2B2A5639F71D}"/>
              </a:ext>
            </a:extLst>
          </p:cNvPr>
          <p:cNvSpPr txBox="1"/>
          <p:nvPr/>
        </p:nvSpPr>
        <p:spPr>
          <a:xfrm>
            <a:off x="6575064" y="1111021"/>
            <a:ext cx="2544097"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cs typeface="Times New Roman" panose="02020603050405020304" pitchFamily="18" charset="0"/>
              </a:rPr>
              <a:t>结果可视化</a:t>
            </a:r>
          </a:p>
        </p:txBody>
      </p:sp>
      <p:sp>
        <p:nvSpPr>
          <p:cNvPr id="50" name="矩形 49">
            <a:extLst>
              <a:ext uri="{FF2B5EF4-FFF2-40B4-BE49-F238E27FC236}">
                <a16:creationId xmlns:a16="http://schemas.microsoft.com/office/drawing/2014/main" id="{2BB654AE-A6E9-FDF0-5644-8A477049A845}"/>
              </a:ext>
            </a:extLst>
          </p:cNvPr>
          <p:cNvSpPr/>
          <p:nvPr/>
        </p:nvSpPr>
        <p:spPr>
          <a:xfrm>
            <a:off x="7293376" y="2776275"/>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GUI</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09626D37-9C5F-A564-3461-048F6CBB7DE3}"/>
              </a:ext>
            </a:extLst>
          </p:cNvPr>
          <p:cNvCxnSpPr>
            <a:stCxn id="19" idx="3"/>
            <a:endCxn id="50" idx="1"/>
          </p:cNvCxnSpPr>
          <p:nvPr/>
        </p:nvCxnSpPr>
        <p:spPr>
          <a:xfrm>
            <a:off x="6488916" y="2090939"/>
            <a:ext cx="804460" cy="854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9E160C5-0549-7150-CF07-C48A46AAA082}"/>
              </a:ext>
            </a:extLst>
          </p:cNvPr>
          <p:cNvCxnSpPr>
            <a:stCxn id="18" idx="3"/>
            <a:endCxn id="50" idx="1"/>
          </p:cNvCxnSpPr>
          <p:nvPr/>
        </p:nvCxnSpPr>
        <p:spPr>
          <a:xfrm flipV="1">
            <a:off x="6507167" y="2945552"/>
            <a:ext cx="786209" cy="67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658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087772" y="2295540"/>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算法设计与算法实现</a:t>
            </a: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154680" y="3193415"/>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2" name="组合 1"/>
          <p:cNvGrpSpPr/>
          <p:nvPr/>
        </p:nvGrpSpPr>
        <p:grpSpPr bwMode="auto">
          <a:xfrm rot="18900000">
            <a:off x="4156685" y="1498750"/>
            <a:ext cx="718867" cy="722046"/>
            <a:chOff x="5394325" y="2859088"/>
            <a:chExt cx="358775" cy="360362"/>
          </a:xfrm>
          <a:solidFill>
            <a:srgbClr val="27506E"/>
          </a:solidFill>
        </p:grpSpPr>
        <p:sp>
          <p:nvSpPr>
            <p:cNvPr id="19"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0"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1"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2"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3"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4"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grpSp>
      <p:pic>
        <p:nvPicPr>
          <p:cNvPr id="4" name="图片 3">
            <a:extLst>
              <a:ext uri="{FF2B5EF4-FFF2-40B4-BE49-F238E27FC236}">
                <a16:creationId xmlns:a16="http://schemas.microsoft.com/office/drawing/2014/main" id="{79312EE0-315C-8BD6-D2C9-1A968058A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5" name="矩形 4">
            <a:extLst>
              <a:ext uri="{FF2B5EF4-FFF2-40B4-BE49-F238E27FC236}">
                <a16:creationId xmlns:a16="http://schemas.microsoft.com/office/drawing/2014/main" id="{FC68C34E-9831-A573-B3D8-C24FCD8B3B4B}"/>
              </a:ext>
            </a:extLst>
          </p:cNvPr>
          <p:cNvSpPr/>
          <p:nvPr/>
        </p:nvSpPr>
        <p:spPr>
          <a:xfrm>
            <a:off x="3349558" y="2851318"/>
            <a:ext cx="2470548"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Algorithm design and implementation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9" name="文本框 8">
            <a:extLst>
              <a:ext uri="{FF2B5EF4-FFF2-40B4-BE49-F238E27FC236}">
                <a16:creationId xmlns:a16="http://schemas.microsoft.com/office/drawing/2014/main" id="{03C7A0BF-BA28-1386-D645-3492619AA665}"/>
              </a:ext>
            </a:extLst>
          </p:cNvPr>
          <p:cNvSpPr txBox="1"/>
          <p:nvPr/>
        </p:nvSpPr>
        <p:spPr>
          <a:xfrm>
            <a:off x="665444" y="979177"/>
            <a:ext cx="7813112" cy="2118400"/>
          </a:xfrm>
          <a:prstGeom prst="rect">
            <a:avLst/>
          </a:prstGeom>
          <a:noFill/>
        </p:spPr>
        <p:txBody>
          <a:bodyPr wrap="square" rtlCol="0">
            <a:spAutoFit/>
          </a:bodyPr>
          <a:lstStyle/>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我们首先使用</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Spark.MLlib</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里的</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Multilayer Perceptron Classifier</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构造多层感知机分类器，由于车牌第一位是汉字其他位为数字或字母，所以我们构造了两个分类器，用于汉字分类和数字字母分类。</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输入层</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：由于图像本身较小，我们将其统一为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，然后直接将其展开成一维向量作为输入。</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隐藏层：</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在经过对隐藏层数量和隐藏层神经元个数不断进行调整和试验后，我们确定了隐藏层的数量为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，隐藏层神经元数量分别为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1024</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512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256</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252000">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输出层：</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根据汉字类别数量和数字字母类别数量分别确定。</a:t>
            </a:r>
          </a:p>
        </p:txBody>
      </p:sp>
      <p:sp>
        <p:nvSpPr>
          <p:cNvPr id="3" name="文本框 2">
            <a:extLst>
              <a:ext uri="{FF2B5EF4-FFF2-40B4-BE49-F238E27FC236}">
                <a16:creationId xmlns:a16="http://schemas.microsoft.com/office/drawing/2014/main" id="{66B4C4FC-D195-3511-5B64-B632C04A4D26}"/>
              </a:ext>
            </a:extLst>
          </p:cNvPr>
          <p:cNvSpPr txBox="1"/>
          <p:nvPr/>
        </p:nvSpPr>
        <p:spPr>
          <a:xfrm>
            <a:off x="560439" y="368321"/>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MLP</a:t>
            </a:r>
            <a:r>
              <a:rPr lang="zh-CN" altLang="en-US" sz="2000" b="1" dirty="0">
                <a:solidFill>
                  <a:srgbClr val="27506E"/>
                </a:solidFill>
                <a:latin typeface="宋体" panose="02010600030101010101" pitchFamily="2" charset="-122"/>
                <a:ea typeface="宋体" panose="02010600030101010101" pitchFamily="2" charset="-122"/>
              </a:rPr>
              <a:t>算法设计</a:t>
            </a:r>
            <a:endParaRPr lang="zh-CN" altLang="en-US" sz="2000" dirty="0"/>
          </a:p>
        </p:txBody>
      </p:sp>
      <p:cxnSp>
        <p:nvCxnSpPr>
          <p:cNvPr id="4" name="直接连接符 3">
            <a:extLst>
              <a:ext uri="{FF2B5EF4-FFF2-40B4-BE49-F238E27FC236}">
                <a16:creationId xmlns:a16="http://schemas.microsoft.com/office/drawing/2014/main" id="{C484C773-3D94-25A1-49DC-3C46833CD69D}"/>
              </a:ext>
            </a:extLst>
          </p:cNvPr>
          <p:cNvCxnSpPr/>
          <p:nvPr/>
        </p:nvCxnSpPr>
        <p:spPr>
          <a:xfrm>
            <a:off x="903702" y="816916"/>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52A89E6D-67E4-A11C-135F-C860DD486E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9941" y="2153660"/>
            <a:ext cx="5904118" cy="2989840"/>
          </a:xfrm>
          <a:prstGeom prst="rect">
            <a:avLst/>
          </a:prstGeom>
          <a:solidFill>
            <a:schemeClr val="bg1"/>
          </a:solid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1903EB82-A50E-7D15-59CD-875C02F642E9}"/>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MLP</a:t>
            </a:r>
            <a:r>
              <a:rPr lang="zh-CN" altLang="en-US" sz="2000" b="1" dirty="0">
                <a:solidFill>
                  <a:srgbClr val="27506E"/>
                </a:solidFill>
                <a:latin typeface="宋体" panose="02010600030101010101" pitchFamily="2" charset="-122"/>
                <a:ea typeface="宋体" panose="02010600030101010101" pitchFamily="2" charset="-122"/>
              </a:rPr>
              <a:t>算法实现</a:t>
            </a:r>
            <a:endParaRPr lang="zh-CN" altLang="en-US" sz="2000" dirty="0"/>
          </a:p>
        </p:txBody>
      </p:sp>
      <p:pic>
        <p:nvPicPr>
          <p:cNvPr id="25" name="图片 24">
            <a:extLst>
              <a:ext uri="{FF2B5EF4-FFF2-40B4-BE49-F238E27FC236}">
                <a16:creationId xmlns:a16="http://schemas.microsoft.com/office/drawing/2014/main" id="{D8C7ADC1-B92D-140C-8CFE-EFFEC49880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26" name="直接连接符 25">
            <a:extLst>
              <a:ext uri="{FF2B5EF4-FFF2-40B4-BE49-F238E27FC236}">
                <a16:creationId xmlns:a16="http://schemas.microsoft.com/office/drawing/2014/main" id="{E30181B7-6221-B943-96A2-C1BCE424396F}"/>
              </a:ext>
            </a:extLst>
          </p:cNvPr>
          <p:cNvCxnSpPr/>
          <p:nvPr/>
        </p:nvCxnSpPr>
        <p:spPr>
          <a:xfrm>
            <a:off x="950794" y="792982"/>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C0F36020-E286-63DD-44A6-C4E4B8E64811}"/>
              </a:ext>
            </a:extLst>
          </p:cNvPr>
          <p:cNvPicPr>
            <a:picLocks noChangeAspect="1"/>
          </p:cNvPicPr>
          <p:nvPr/>
        </p:nvPicPr>
        <p:blipFill>
          <a:blip r:embed="rId3"/>
          <a:stretch>
            <a:fillRect/>
          </a:stretch>
        </p:blipFill>
        <p:spPr>
          <a:xfrm>
            <a:off x="4756355" y="1378974"/>
            <a:ext cx="4247535" cy="3609667"/>
          </a:xfrm>
          <a:prstGeom prst="rect">
            <a:avLst/>
          </a:prstGeom>
        </p:spPr>
      </p:pic>
      <p:pic>
        <p:nvPicPr>
          <p:cNvPr id="30" name="图片 29">
            <a:extLst>
              <a:ext uri="{FF2B5EF4-FFF2-40B4-BE49-F238E27FC236}">
                <a16:creationId xmlns:a16="http://schemas.microsoft.com/office/drawing/2014/main" id="{603A4904-7A8A-9936-D294-5A65C45AB6EA}"/>
              </a:ext>
            </a:extLst>
          </p:cNvPr>
          <p:cNvPicPr>
            <a:picLocks noChangeAspect="1"/>
          </p:cNvPicPr>
          <p:nvPr/>
        </p:nvPicPr>
        <p:blipFill>
          <a:blip r:embed="rId4"/>
          <a:stretch>
            <a:fillRect/>
          </a:stretch>
        </p:blipFill>
        <p:spPr>
          <a:xfrm>
            <a:off x="140109" y="1378975"/>
            <a:ext cx="4247535" cy="3609666"/>
          </a:xfrm>
          <a:prstGeom prst="rect">
            <a:avLst/>
          </a:prstGeom>
        </p:spPr>
      </p:pic>
      <p:sp>
        <p:nvSpPr>
          <p:cNvPr id="31" name="文本框 30">
            <a:extLst>
              <a:ext uri="{FF2B5EF4-FFF2-40B4-BE49-F238E27FC236}">
                <a16:creationId xmlns:a16="http://schemas.microsoft.com/office/drawing/2014/main" id="{E949E4F5-8682-D326-6ABE-7D0D4818B7B9}"/>
              </a:ext>
            </a:extLst>
          </p:cNvPr>
          <p:cNvSpPr txBox="1"/>
          <p:nvPr/>
        </p:nvSpPr>
        <p:spPr>
          <a:xfrm>
            <a:off x="688645" y="863474"/>
            <a:ext cx="4572000" cy="414922"/>
          </a:xfrm>
          <a:prstGeom prst="rect">
            <a:avLst/>
          </a:prstGeom>
          <a:noFill/>
        </p:spPr>
        <p:txBody>
          <a:bodyPr wrap="square">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代码截图如下：</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1567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直接连接符 157"/>
          <p:cNvCxnSpPr/>
          <p:nvPr/>
        </p:nvCxnSpPr>
        <p:spPr>
          <a:xfrm>
            <a:off x="1005739" y="723317"/>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2" name="文本框 1">
            <a:extLst>
              <a:ext uri="{FF2B5EF4-FFF2-40B4-BE49-F238E27FC236}">
                <a16:creationId xmlns:a16="http://schemas.microsoft.com/office/drawing/2014/main" id="{913F5182-1CD8-8408-B845-F926F8052F30}"/>
              </a:ext>
            </a:extLst>
          </p:cNvPr>
          <p:cNvSpPr txBox="1"/>
          <p:nvPr/>
        </p:nvSpPr>
        <p:spPr>
          <a:xfrm>
            <a:off x="464573" y="323588"/>
            <a:ext cx="6282813"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MLP</a:t>
            </a:r>
            <a:r>
              <a:rPr lang="zh-CN" altLang="en-US" sz="2000" b="1" dirty="0">
                <a:solidFill>
                  <a:srgbClr val="27506E"/>
                </a:solidFill>
                <a:latin typeface="宋体" panose="02010600030101010101" pitchFamily="2" charset="-122"/>
                <a:ea typeface="宋体" panose="02010600030101010101" pitchFamily="2" charset="-122"/>
              </a:rPr>
              <a:t>结果分析</a:t>
            </a:r>
            <a:endParaRPr lang="zh-CN" altLang="en-US" sz="2000" dirty="0"/>
          </a:p>
        </p:txBody>
      </p:sp>
      <p:sp>
        <p:nvSpPr>
          <p:cNvPr id="3" name="文本框 2">
            <a:extLst>
              <a:ext uri="{FF2B5EF4-FFF2-40B4-BE49-F238E27FC236}">
                <a16:creationId xmlns:a16="http://schemas.microsoft.com/office/drawing/2014/main" id="{08223B03-2A3F-DA23-BE9D-0304F4A75CD2}"/>
              </a:ext>
            </a:extLst>
          </p:cNvPr>
          <p:cNvSpPr txBox="1"/>
          <p:nvPr/>
        </p:nvSpPr>
        <p:spPr>
          <a:xfrm>
            <a:off x="1005735" y="2338055"/>
            <a:ext cx="6705095" cy="1390317"/>
          </a:xfrm>
          <a:prstGeom prst="rect">
            <a:avLst/>
          </a:prstGeom>
          <a:noFill/>
        </p:spPr>
        <p:txBody>
          <a:bodyPr wrap="square" rtlCol="0">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对于数字字母的分类效果较好，但是对于字的分类效果较差。</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）对于一张普通车牌，其包含七个字符，即使假设所有字符的识别准确率都达到</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97%</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，如果计算准确率的七次方，则最终识别车牌的准确率也只有</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8810F60A-462F-C1B6-4E85-EA6AB166F74A}"/>
              </a:ext>
            </a:extLst>
          </p:cNvPr>
          <p:cNvSpPr txBox="1"/>
          <p:nvPr/>
        </p:nvSpPr>
        <p:spPr>
          <a:xfrm>
            <a:off x="1005735" y="3728372"/>
            <a:ext cx="6928897" cy="1344151"/>
          </a:xfrm>
          <a:prstGeom prst="rect">
            <a:avLst/>
          </a:prstGeom>
          <a:noFill/>
        </p:spPr>
        <p:txBody>
          <a:bodyPr wrap="square" rtlCol="0">
            <a:spAutoFit/>
          </a:bodyPr>
          <a:lstStyle/>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显然，识别率还有很大的提升空间，于是，为了提高识别准确率，我们使用卷积循环神经网络（</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）来进行进一步的算法设计与实现，以提高准确率。</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相比于</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综合了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LSTM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），所以对于序列数据和图像数据，都有更好的处理能力，而车牌正是一种图像中的序列数据。</a:t>
            </a:r>
          </a:p>
        </p:txBody>
      </p:sp>
      <p:pic>
        <p:nvPicPr>
          <p:cNvPr id="11" name="图片 10">
            <a:extLst>
              <a:ext uri="{FF2B5EF4-FFF2-40B4-BE49-F238E27FC236}">
                <a16:creationId xmlns:a16="http://schemas.microsoft.com/office/drawing/2014/main" id="{4F6A2D5A-6972-64D9-2DF2-AD8A3F965F16}"/>
              </a:ext>
            </a:extLst>
          </p:cNvPr>
          <p:cNvPicPr>
            <a:picLocks noChangeAspect="1"/>
          </p:cNvPicPr>
          <p:nvPr/>
        </p:nvPicPr>
        <p:blipFill>
          <a:blip r:embed="rId4"/>
          <a:stretch>
            <a:fillRect/>
          </a:stretch>
        </p:blipFill>
        <p:spPr>
          <a:xfrm>
            <a:off x="825909" y="1305260"/>
            <a:ext cx="3311014" cy="675273"/>
          </a:xfrm>
          <a:prstGeom prst="rect">
            <a:avLst/>
          </a:prstGeom>
        </p:spPr>
      </p:pic>
      <p:pic>
        <p:nvPicPr>
          <p:cNvPr id="13" name="图片 12">
            <a:extLst>
              <a:ext uri="{FF2B5EF4-FFF2-40B4-BE49-F238E27FC236}">
                <a16:creationId xmlns:a16="http://schemas.microsoft.com/office/drawing/2014/main" id="{3F6B0EC5-0E85-F925-7646-E35C2B68F3B0}"/>
              </a:ext>
            </a:extLst>
          </p:cNvPr>
          <p:cNvPicPr>
            <a:picLocks noChangeAspect="1"/>
          </p:cNvPicPr>
          <p:nvPr/>
        </p:nvPicPr>
        <p:blipFill>
          <a:blip r:embed="rId5"/>
          <a:stretch>
            <a:fillRect/>
          </a:stretch>
        </p:blipFill>
        <p:spPr>
          <a:xfrm>
            <a:off x="4704734" y="1305259"/>
            <a:ext cx="3311014" cy="675274"/>
          </a:xfrm>
          <a:prstGeom prst="rect">
            <a:avLst/>
          </a:prstGeom>
        </p:spPr>
      </p:pic>
      <p:sp>
        <p:nvSpPr>
          <p:cNvPr id="17" name="文本框 16">
            <a:extLst>
              <a:ext uri="{FF2B5EF4-FFF2-40B4-BE49-F238E27FC236}">
                <a16:creationId xmlns:a16="http://schemas.microsoft.com/office/drawing/2014/main" id="{C881DBD8-F8EB-4A09-9B59-CE89A19CF74A}"/>
              </a:ext>
            </a:extLst>
          </p:cNvPr>
          <p:cNvSpPr txBox="1"/>
          <p:nvPr/>
        </p:nvSpPr>
        <p:spPr>
          <a:xfrm>
            <a:off x="1005736" y="886585"/>
            <a:ext cx="4572000" cy="414922"/>
          </a:xfrm>
          <a:prstGeom prst="rect">
            <a:avLst/>
          </a:prstGeom>
          <a:noFill/>
        </p:spPr>
        <p:txBody>
          <a:bodyPr wrap="square">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结果：</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6054E8F-0754-8891-5638-4A5756FCD17D}"/>
              </a:ext>
            </a:extLst>
          </p:cNvPr>
          <p:cNvSpPr txBox="1"/>
          <p:nvPr/>
        </p:nvSpPr>
        <p:spPr>
          <a:xfrm>
            <a:off x="1005736" y="2072148"/>
            <a:ext cx="6766664" cy="276999"/>
          </a:xfrm>
          <a:prstGeom prst="rect">
            <a:avLst/>
          </a:prstGeom>
          <a:noFill/>
        </p:spPr>
        <p:txBody>
          <a:bodyPr wrap="square" rtlCol="0">
            <a:spAutoFit/>
          </a:bodyPr>
          <a:lstStyle/>
          <a:p>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            数字字母分类器：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97%                                                                      </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字分类器：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85%</a:t>
            </a: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直接连接符 157"/>
          <p:cNvCxnSpPr/>
          <p:nvPr/>
        </p:nvCxnSpPr>
        <p:spPr>
          <a:xfrm>
            <a:off x="950794" y="792982"/>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2" name="文本框 1">
            <a:extLst>
              <a:ext uri="{FF2B5EF4-FFF2-40B4-BE49-F238E27FC236}">
                <a16:creationId xmlns:a16="http://schemas.microsoft.com/office/drawing/2014/main" id="{E310D87D-365E-CAA4-51F4-AB23994605F4}"/>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CRNN</a:t>
            </a:r>
            <a:r>
              <a:rPr lang="zh-CN" altLang="en-US" sz="2000" b="1" dirty="0">
                <a:solidFill>
                  <a:srgbClr val="27506E"/>
                </a:solidFill>
                <a:latin typeface="宋体" panose="02010600030101010101" pitchFamily="2" charset="-122"/>
                <a:ea typeface="宋体" panose="02010600030101010101" pitchFamily="2" charset="-122"/>
              </a:rPr>
              <a:t>算法设计</a:t>
            </a:r>
            <a:endParaRPr lang="zh-CN" altLang="en-US" sz="2000" dirty="0"/>
          </a:p>
        </p:txBody>
      </p:sp>
      <p:sp>
        <p:nvSpPr>
          <p:cNvPr id="5" name="文本框 4">
            <a:extLst>
              <a:ext uri="{FF2B5EF4-FFF2-40B4-BE49-F238E27FC236}">
                <a16:creationId xmlns:a16="http://schemas.microsoft.com/office/drawing/2014/main" id="{FBB65203-7223-1D0E-0222-1AC7F219BCB9}"/>
              </a:ext>
            </a:extLst>
          </p:cNvPr>
          <p:cNvSpPr txBox="1"/>
          <p:nvPr/>
        </p:nvSpPr>
        <p:spPr>
          <a:xfrm>
            <a:off x="372547" y="963379"/>
            <a:ext cx="2932922" cy="697820"/>
          </a:xfrm>
          <a:prstGeom prst="rect">
            <a:avLst/>
          </a:prstGeom>
          <a:noFill/>
        </p:spPr>
        <p:txBody>
          <a:bodyPr wrap="square" rtlCol="0">
            <a:spAutoFit/>
          </a:bodyPr>
          <a:lstStyle/>
          <a:p>
            <a:pPr indent="2520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我们实现的</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的网络结构图如右图所示：</a:t>
            </a:r>
          </a:p>
        </p:txBody>
      </p:sp>
      <p:pic>
        <p:nvPicPr>
          <p:cNvPr id="9" name="图片 8">
            <a:extLst>
              <a:ext uri="{FF2B5EF4-FFF2-40B4-BE49-F238E27FC236}">
                <a16:creationId xmlns:a16="http://schemas.microsoft.com/office/drawing/2014/main" id="{6A2672F3-8924-98A6-7B46-EF79360AF8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527" y="0"/>
            <a:ext cx="4481679" cy="5143500"/>
          </a:xfrm>
          <a:prstGeom prst="rect">
            <a:avLst/>
          </a:prstGeom>
        </p:spPr>
      </p:pic>
      <p:sp>
        <p:nvSpPr>
          <p:cNvPr id="15" name="文本框 14">
            <a:extLst>
              <a:ext uri="{FF2B5EF4-FFF2-40B4-BE49-F238E27FC236}">
                <a16:creationId xmlns:a16="http://schemas.microsoft.com/office/drawing/2014/main" id="{E8FCD8C0-41CF-A6E7-568C-473396B48E93}"/>
              </a:ext>
            </a:extLst>
          </p:cNvPr>
          <p:cNvSpPr txBox="1"/>
          <p:nvPr/>
        </p:nvSpPr>
        <p:spPr>
          <a:xfrm>
            <a:off x="372547" y="1877491"/>
            <a:ext cx="4572000" cy="307777"/>
          </a:xfrm>
          <a:prstGeom prst="rect">
            <a:avLst/>
          </a:prstGeom>
          <a:noFill/>
        </p:spPr>
        <p:txBody>
          <a:bodyPr wrap="square">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网络结构包含以下三部分：</a:t>
            </a:r>
            <a:endParaRPr lang="zh-CN" altLang="en-US" sz="1400" dirty="0"/>
          </a:p>
        </p:txBody>
      </p:sp>
      <p:sp>
        <p:nvSpPr>
          <p:cNvPr id="17" name="文本框 16">
            <a:extLst>
              <a:ext uri="{FF2B5EF4-FFF2-40B4-BE49-F238E27FC236}">
                <a16:creationId xmlns:a16="http://schemas.microsoft.com/office/drawing/2014/main" id="{55834401-D740-30AC-926C-748D34181CB1}"/>
              </a:ext>
            </a:extLst>
          </p:cNvPr>
          <p:cNvSpPr txBox="1"/>
          <p:nvPr/>
        </p:nvSpPr>
        <p:spPr>
          <a:xfrm>
            <a:off x="301467" y="2185268"/>
            <a:ext cx="3255573" cy="2550250"/>
          </a:xfrm>
          <a:prstGeom prst="rect">
            <a:avLst/>
          </a:prstGeom>
          <a:noFill/>
        </p:spPr>
        <p:txBody>
          <a:bodyPr wrap="square">
            <a:spAutoFit/>
          </a:bodyPr>
          <a:lstStyle/>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）CNN（卷积层）</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，使用深度CNN，对输入图像提取特征，得到特征图；</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）RNN（循环层）</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，使用双向RNN（BLSTM）对特征序列进行预测，对序列中的每个特征向量进行学习，并输出预测标签（真实值）分布；</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）CTC loss（转录层）</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，使用 CTC 损失，把从循环层获取的一系列标签分布转换成最终的标签序列。</a:t>
            </a:r>
          </a:p>
        </p:txBody>
      </p:sp>
    </p:spTree>
    <p:extLst>
      <p:ext uri="{BB962C8B-B14F-4D97-AF65-F5344CB8AC3E}">
        <p14:creationId xmlns:p14="http://schemas.microsoft.com/office/powerpoint/2010/main" val="1132154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OC_GUID" val="{166a66e7-c93f-4d85-be83-597100b39dcd}"/>
  <p:tag name="ISPRING_PRESENTATION_TITLE" val="简约质感毕业答辩模板（4333）"/>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2">
      <a:majorFont>
        <a:latin typeface="方正兰亭黑_GBK"/>
        <a:ea typeface="方正兰亭黑_GBK"/>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1425</TotalTime>
  <Words>1736</Words>
  <Application>Microsoft Office PowerPoint</Application>
  <PresentationFormat>全屏显示(16:9)</PresentationFormat>
  <Paragraphs>179</Paragraphs>
  <Slides>30</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Times New Roman</vt:lpstr>
      <vt:lpstr>Calibri Light</vt:lpstr>
      <vt:lpstr>宋体</vt:lpstr>
      <vt:lpstr>思源黑体 CN Normal</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简约质感毕业答辩模板（4333）</dc:title>
  <dc:creator>熊猫设计</dc:creator>
  <cp:lastModifiedBy>宗岳 李</cp:lastModifiedBy>
  <cp:revision>469</cp:revision>
  <dcterms:created xsi:type="dcterms:W3CDTF">2016-04-24T15:52:00Z</dcterms:created>
  <dcterms:modified xsi:type="dcterms:W3CDTF">2023-12-03T09:57:33Z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