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6" r:id="rId4"/>
    <p:sldId id="263" r:id="rId5"/>
    <p:sldId id="264" r:id="rId6"/>
    <p:sldId id="265" r:id="rId7"/>
    <p:sldId id="268" r:id="rId8"/>
    <p:sldId id="269" r:id="rId9"/>
    <p:sldId id="257" r:id="rId10"/>
    <p:sldId id="270" r:id="rId11"/>
    <p:sldId id="271" r:id="rId12"/>
    <p:sldId id="258" r:id="rId13"/>
    <p:sldId id="259" r:id="rId14"/>
    <p:sldId id="260" r:id="rId15"/>
    <p:sldId id="261" r:id="rId16"/>
    <p:sldId id="274" r:id="rId17"/>
    <p:sldId id="275" r:id="rId18"/>
    <p:sldId id="276" r:id="rId19"/>
    <p:sldId id="279" r:id="rId20"/>
    <p:sldId id="280" r:id="rId21"/>
    <p:sldId id="272" r:id="rId22"/>
    <p:sldId id="27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660"/>
  </p:normalViewPr>
  <p:slideViewPr>
    <p:cSldViewPr snapToGrid="0">
      <p:cViewPr>
        <p:scale>
          <a:sx n="66" d="100"/>
          <a:sy n="66" d="100"/>
        </p:scale>
        <p:origin x="55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74AEB-04CA-4F8E-9C82-04646B8D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6FC1C-4EA8-451B-83A9-7E8AAC8D8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1C9C9-9F2A-4FF4-AD9F-B3829D6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08179-A07B-475A-9123-3BBD091C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FC389-D271-4BA6-9DA1-5406C988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9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67149-1C14-41BA-B2D7-6B53E475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52BC4-6DC9-4593-82FF-CB04C0F34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31C555-9F0D-4594-B268-3599BA61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0D9D5-8D92-4542-A59A-074A752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A7E00-137D-43A1-8AA3-44190502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2B880E-4290-4729-8B3C-EF2F6821B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A183AC-66D9-4190-95D4-985A624A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D8611-806B-4639-9E77-3844276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551FA-5A75-4899-8BD0-F5A65E7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CE59B-8A4F-4A9A-8C16-DE2F7FA6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62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6BDE2-2BF9-4B5D-8863-4B0B35AA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7E68-4C86-4D3B-8BFC-64241BD9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52995-5122-4327-AC5B-602A31FF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B8E0B-3F17-40EE-B7FA-89C32CCD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15163-6D10-47AE-804F-5F3B7F14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77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F1191-F164-452A-AF7B-F2340BD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5D9BFC-31D6-4936-AA8B-06F9B497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38F78-9FC6-47F7-8971-1FD8044E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8A5568-E763-4163-B856-C525706F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794D-25CB-48B8-A942-33040E28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6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30B72-C4C0-4B34-B520-9D7638E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C3037-4BDD-4866-B1E0-FBE53796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2DBD3-94A1-4195-9B8A-5AC7AFC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3E867-BEEB-4F5F-8768-4BD4A243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60DF6-1B67-4B16-9A8D-E3BF20D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4D0C2-ED71-4520-AF17-63B4C0BB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78EC7-48F6-4C29-B064-A97EDA30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4FF13-88BE-443A-8FA8-5E2C5A6AC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F2DB8-9D2A-42D2-8130-07E698BC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C8228B-597B-4D28-B6BA-BAAA0120E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BE818-F4A2-4E72-B0B5-E8725529A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B87C4B-9517-4A3E-B8AA-74549436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E8E4A0-DA07-43C3-A511-27A263CB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0F94-B06D-4497-B485-34A43869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12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0F02-BB98-43B8-8AF5-78F1A15C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C6E550-0E41-42AE-8853-3D74D92C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A6C0BB-7496-4705-9B76-02A7F2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322384-E340-4DCC-BDA8-A89C2A8D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95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A2ACA9-E8A9-4566-9F2F-527438E9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50F801-89E8-4C8A-A63B-F50AC9B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473776-1539-4716-BBE9-43D77D80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4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DAE7E-0875-414A-9184-5B02AEAD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88401-BE3B-4669-BA61-8F2B2717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AEFC00-9B38-4ECC-9456-97C53735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17AD2-FBD6-4031-B239-B5F056C4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FBED47-331D-4943-95E4-C8F07AA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F2E81-00AE-449C-9762-B82A2E52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3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FDD92-287D-45C9-A107-EAC275C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6AB794-FE8B-4532-ABFC-AC4C5C75C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061289-16FB-4576-BF19-678B7897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A6859-5A77-4F88-8355-5A6029F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3377A-EB91-48B2-BDC8-D5D49A98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84F49-6C4A-4A45-9497-78EF799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652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E11FEA-B28E-445C-96D6-E410EF18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9A477-3A4E-423B-BBFB-ED15008E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F0C9B-CE03-40DB-A530-F337AF569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059E-9B62-4D99-8832-7FB0B71B1E8C}" type="datetimeFigureOut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7A342-C6C0-4015-8CC2-1EBEEADD2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DC082-E687-436F-AB2D-24E3466D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0ECA-5AC6-49BC-857C-5D9510422C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1521F75-0135-433A-B22E-BF7E5A022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Beware of the Bias – </a:t>
            </a:r>
            <a:br>
              <a:rPr lang="de-DE" dirty="0"/>
            </a:br>
            <a:r>
              <a:rPr lang="de-DE" sz="3800" dirty="0"/>
              <a:t>Wann Daten zu diskriminierenden Entscheidungen führen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DC1D9F8-42FB-47F4-9671-A1CF2DC3D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Eine Bias-Simulationsstudie von Gesa Götte, Marcel Öfele und Viviane Wolters</a:t>
            </a:r>
          </a:p>
        </p:txBody>
      </p:sp>
    </p:spTree>
    <p:extLst>
      <p:ext uri="{BB962C8B-B14F-4D97-AF65-F5344CB8AC3E}">
        <p14:creationId xmlns:p14="http://schemas.microsoft.com/office/powerpoint/2010/main" val="31601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AE45-2015-42E4-8409-84BCFF97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271"/>
            <a:ext cx="10515600" cy="1167113"/>
          </a:xfrm>
        </p:spPr>
        <p:txBody>
          <a:bodyPr>
            <a:normAutofit/>
          </a:bodyPr>
          <a:lstStyle/>
          <a:p>
            <a:r>
              <a:rPr lang="en-US" sz="2400" b="1" dirty="0"/>
              <a:t>Hypothese 2</a:t>
            </a:r>
            <a:r>
              <a:rPr lang="en-US" sz="2400" dirty="0"/>
              <a:t>: Gleiche </a:t>
            </a:r>
            <a:r>
              <a:rPr lang="en-US" sz="2400" dirty="0" err="1"/>
              <a:t>Repräsentation</a:t>
            </a:r>
            <a:r>
              <a:rPr lang="en-US" sz="2400" dirty="0"/>
              <a:t> der Populationen im Lerndatensatz -&gt; Kein Bias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45261504-3172-460E-87E3-05F75B18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2" y="620529"/>
            <a:ext cx="10281168" cy="612947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589D436-EE40-4C08-98C7-6E4C491FD847}"/>
              </a:ext>
            </a:extLst>
          </p:cNvPr>
          <p:cNvSpPr txBox="1"/>
          <p:nvPr/>
        </p:nvSpPr>
        <p:spPr>
          <a:xfrm>
            <a:off x="9494438" y="1106842"/>
            <a:ext cx="251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Hypothese kann nicht bestätigt werden!</a:t>
            </a:r>
          </a:p>
          <a:p>
            <a:pPr marL="285750" indent="-285750">
              <a:buFontTx/>
              <a:buChar char="-"/>
            </a:pPr>
            <a:r>
              <a:rPr lang="de-DE" dirty="0"/>
              <a:t>Zum Teil sogar sehr großer Bias, auch wenn 50% Männer im Lerndatensatz waren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3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0668-BF67-43BE-98C9-711DF5BB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96838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Hypothese 3</a:t>
            </a:r>
            <a:r>
              <a:rPr lang="en-US" sz="2700" dirty="0"/>
              <a:t>: Unterschiedliche Labelverteilungen + Überrepresentation -&gt; Bias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44419CD-CFCF-4EE5-90CB-D1303DD8A0E4}"/>
              </a:ext>
            </a:extLst>
          </p:cNvPr>
          <p:cNvSpPr txBox="1"/>
          <p:nvPr/>
        </p:nvSpPr>
        <p:spPr>
          <a:xfrm>
            <a:off x="10315075" y="779843"/>
            <a:ext cx="1712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Hypothese kann im Allgemeinen nicht bestätigt werden!</a:t>
            </a:r>
          </a:p>
          <a:p>
            <a:pPr marL="285750" indent="-285750">
              <a:buFontTx/>
              <a:buChar char="-"/>
            </a:pPr>
            <a:r>
              <a:rPr lang="de-DE" dirty="0"/>
              <a:t>Zum Teil kein Bias vorhanden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00CDB11-95A3-41FB-BA88-803245A7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584201"/>
            <a:ext cx="9673390" cy="62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8DFD67-AA52-49CF-9921-6DA038F3C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" y="569495"/>
            <a:ext cx="6396789" cy="639678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D09DD0-4985-4D9A-B48E-2367BA79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0" y="130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Hypothese 3.1</a:t>
            </a:r>
            <a:r>
              <a:rPr lang="en-US" sz="2400" dirty="0"/>
              <a:t>: Umso größer der Unterschied der Labelverteilungen der Populationen umso größer der Bias</a:t>
            </a:r>
            <a:endParaRPr lang="en-US" sz="26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4D6423-7765-430C-8CEE-3EF50130D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411" y="1456238"/>
            <a:ext cx="5939589" cy="4623301"/>
          </a:xfrm>
        </p:spPr>
        <p:txBody>
          <a:bodyPr/>
          <a:lstStyle/>
          <a:p>
            <a:r>
              <a:rPr lang="en-US" dirty="0"/>
              <a:t>Hypothese für Lerndatensatz mit </a:t>
            </a:r>
            <a:r>
              <a:rPr lang="en-US" dirty="0" err="1"/>
              <a:t>Geschlechterinformationen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nicht </a:t>
            </a:r>
            <a:r>
              <a:rPr lang="en-US" dirty="0" err="1"/>
              <a:t>bestätigt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Wenn</a:t>
            </a:r>
            <a:r>
              <a:rPr lang="en-US" dirty="0"/>
              <a:t> das Geschlecht (und </a:t>
            </a:r>
            <a:r>
              <a:rPr lang="en-US" dirty="0" err="1"/>
              <a:t>geschlechtsspezifische</a:t>
            </a:r>
            <a:r>
              <a:rPr lang="en-US" dirty="0"/>
              <a:t> Informationen) </a:t>
            </a:r>
            <a:r>
              <a:rPr lang="en-US" dirty="0" err="1"/>
              <a:t>ausgeschlossen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die Hypothese </a:t>
            </a:r>
            <a:r>
              <a:rPr lang="en-US" dirty="0" err="1"/>
              <a:t>bestätigt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9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8DFD67-AA52-49CF-9921-6DA038F3C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1" y="942561"/>
            <a:ext cx="5915439" cy="591543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D09DD0-4985-4D9A-B48E-2367BA79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b="1" dirty="0">
                <a:latin typeface="+mj-lt"/>
              </a:rPr>
              <a:t>Hypothese 3.2</a:t>
            </a:r>
            <a:r>
              <a:rPr lang="en-US" sz="2500" dirty="0">
                <a:latin typeface="+mj-lt"/>
              </a:rPr>
              <a:t>: Umso stärker die Überrepresentation einer Population umso größer der Bias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4D6423-7765-430C-8CEE-3EF50130D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Hypothese für Lerndatensatz mit </a:t>
            </a:r>
            <a:r>
              <a:rPr lang="en-US" dirty="0" err="1"/>
              <a:t>Geschlechterinformationen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nicht </a:t>
            </a:r>
            <a:r>
              <a:rPr lang="en-US" dirty="0" err="1"/>
              <a:t>bestätigt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-&gt; Nur </a:t>
            </a:r>
            <a:r>
              <a:rPr lang="en-US" dirty="0" err="1"/>
              <a:t>bei</a:t>
            </a:r>
            <a:r>
              <a:rPr lang="en-US" dirty="0"/>
              <a:t> starker Überrepresentation (95%) </a:t>
            </a:r>
            <a:r>
              <a:rPr lang="en-US" dirty="0" err="1"/>
              <a:t>tritt</a:t>
            </a:r>
            <a:r>
              <a:rPr lang="en-US" dirty="0"/>
              <a:t> im </a:t>
            </a:r>
            <a:r>
              <a:rPr lang="en-US" dirty="0" err="1"/>
              <a:t>Schnitt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Bias auf</a:t>
            </a:r>
          </a:p>
          <a:p>
            <a:r>
              <a:rPr lang="en-US" dirty="0" err="1"/>
              <a:t>Wenn</a:t>
            </a:r>
            <a:r>
              <a:rPr lang="en-US" dirty="0"/>
              <a:t> das Geschlecht (und </a:t>
            </a:r>
            <a:r>
              <a:rPr lang="en-US" dirty="0" err="1"/>
              <a:t>geschlechtsspezifische</a:t>
            </a:r>
            <a:r>
              <a:rPr lang="en-US" dirty="0"/>
              <a:t> Informationen) </a:t>
            </a:r>
            <a:r>
              <a:rPr lang="en-US" dirty="0" err="1"/>
              <a:t>ausgeschlossen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die Hypothese </a:t>
            </a:r>
            <a:r>
              <a:rPr lang="en-US" dirty="0" err="1"/>
              <a:t>bestätigt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317C530D-1988-4536-872A-DD6FE2FF5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5"/>
            <a:ext cx="5581302" cy="5581302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CCE309-541A-453E-BB86-5CE90DD678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5" y="1027905"/>
            <a:ext cx="5581302" cy="558130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57E2F2-1B1B-49B5-947F-54F283ED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45" y="156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dirty="0" err="1"/>
              <a:t>Gibt</a:t>
            </a:r>
            <a:r>
              <a:rPr lang="en-US" sz="2600" dirty="0"/>
              <a:t> es </a:t>
            </a:r>
            <a:r>
              <a:rPr lang="en-US" sz="2600" dirty="0" err="1"/>
              <a:t>Interaktionen</a:t>
            </a:r>
            <a:r>
              <a:rPr lang="en-US" sz="2600" dirty="0"/>
              <a:t> zwischen der Überrepresentation und den </a:t>
            </a:r>
            <a:r>
              <a:rPr lang="en-US" sz="2600" dirty="0" err="1"/>
              <a:t>Labelverteilungsunterschieden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491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317C530D-1988-4536-872A-DD6FE2FF5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07" y="1027905"/>
            <a:ext cx="5196301" cy="5196301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CCE309-541A-453E-BB86-5CE90DD678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5" y="1027906"/>
            <a:ext cx="5196302" cy="519630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57E2F2-1B1B-49B5-947F-54F283ED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Gibt</a:t>
            </a:r>
            <a:r>
              <a:rPr lang="en-US" sz="2600" dirty="0"/>
              <a:t> es </a:t>
            </a:r>
            <a:r>
              <a:rPr lang="en-US" sz="2600" dirty="0" err="1"/>
              <a:t>Interaktionen</a:t>
            </a:r>
            <a:r>
              <a:rPr lang="en-US" sz="2600" dirty="0"/>
              <a:t> zwischen der Überrepresentation und den </a:t>
            </a:r>
            <a:r>
              <a:rPr lang="en-US" sz="2600" dirty="0" err="1"/>
              <a:t>Labelverteilungsunterschieden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645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91835-DB0E-4271-B0A0-6E3BAFDC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7450"/>
          </a:xfrm>
        </p:spPr>
        <p:txBody>
          <a:bodyPr>
            <a:normAutofit/>
          </a:bodyPr>
          <a:lstStyle/>
          <a:p>
            <a:r>
              <a:rPr lang="en-US" sz="2400" dirty="0" err="1"/>
              <a:t>Einfluss</a:t>
            </a:r>
            <a:r>
              <a:rPr lang="en-US" sz="2400" dirty="0"/>
              <a:t> </a:t>
            </a:r>
            <a:r>
              <a:rPr lang="en-US" sz="2400" dirty="0" err="1"/>
              <a:t>vom</a:t>
            </a:r>
            <a:r>
              <a:rPr lang="en-US" sz="2400" dirty="0"/>
              <a:t> Unterschied der </a:t>
            </a:r>
            <a:r>
              <a:rPr lang="en-US" sz="2400" dirty="0" err="1"/>
              <a:t>Informativität</a:t>
            </a:r>
            <a:r>
              <a:rPr lang="en-US" sz="2400" dirty="0"/>
              <a:t> des </a:t>
            </a:r>
            <a:r>
              <a:rPr lang="en-US" sz="2400" dirty="0" err="1"/>
              <a:t>Geschlechts</a:t>
            </a:r>
            <a:endParaRPr lang="en-US" sz="24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B59E15-9D1E-44D2-8B14-185B0FFEE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0" y="803275"/>
            <a:ext cx="5909470" cy="590947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4FB4C7-2B23-4978-B989-953F2E14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3479" y="1409700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Informativität</a:t>
            </a:r>
            <a:r>
              <a:rPr lang="en-US" dirty="0"/>
              <a:t>: Absolute </a:t>
            </a:r>
            <a:r>
              <a:rPr lang="en-US" dirty="0" err="1"/>
              <a:t>Abweichung</a:t>
            </a:r>
            <a:r>
              <a:rPr lang="en-US" dirty="0"/>
              <a:t> der </a:t>
            </a:r>
            <a:r>
              <a:rPr lang="en-US" dirty="0" err="1"/>
              <a:t>Labelwahrscheinlichkeit</a:t>
            </a:r>
            <a:r>
              <a:rPr lang="en-US" dirty="0"/>
              <a:t> (für Label=1) von 0.5</a:t>
            </a:r>
          </a:p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 </a:t>
            </a:r>
            <a:r>
              <a:rPr lang="en-US" dirty="0" err="1"/>
              <a:t>erkennbar</a:t>
            </a:r>
            <a:r>
              <a:rPr lang="en-US" dirty="0"/>
              <a:t>: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Informativität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Geschlechts</a:t>
            </a:r>
            <a:r>
              <a:rPr lang="en-US" dirty="0"/>
              <a:t> </a:t>
            </a:r>
            <a:r>
              <a:rPr lang="en-US" dirty="0" err="1"/>
              <a:t>höher</a:t>
            </a:r>
            <a:r>
              <a:rPr lang="en-US" dirty="0"/>
              <a:t>, so funktioniert der Classifier für dieses besser</a:t>
            </a:r>
          </a:p>
          <a:p>
            <a:r>
              <a:rPr lang="en-US" dirty="0"/>
              <a:t>Die </a:t>
            </a:r>
            <a:r>
              <a:rPr lang="en-US" dirty="0" err="1"/>
              <a:t>Geschlechtsinformation</a:t>
            </a:r>
            <a:r>
              <a:rPr lang="en-US" dirty="0"/>
              <a:t> zu </a:t>
            </a:r>
            <a:r>
              <a:rPr lang="en-US" dirty="0" err="1"/>
              <a:t>entfernen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den Classifier </a:t>
            </a:r>
            <a:r>
              <a:rPr lang="en-US" dirty="0" err="1"/>
              <a:t>grundsätzlich</a:t>
            </a:r>
            <a:r>
              <a:rPr lang="en-US" dirty="0"/>
              <a:t> besser für die </a:t>
            </a:r>
            <a:r>
              <a:rPr lang="en-US" dirty="0" err="1"/>
              <a:t>überrepräsentierte</a:t>
            </a:r>
            <a:r>
              <a:rPr lang="en-US" dirty="0"/>
              <a:t> Population</a:t>
            </a:r>
          </a:p>
        </p:txBody>
      </p:sp>
    </p:spTree>
    <p:extLst>
      <p:ext uri="{BB962C8B-B14F-4D97-AF65-F5344CB8AC3E}">
        <p14:creationId xmlns:p14="http://schemas.microsoft.com/office/powerpoint/2010/main" val="93239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B09C-0320-403E-B755-ED8F5A96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6714" cy="24941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Unterschiede</a:t>
            </a:r>
            <a:r>
              <a:rPr lang="en-US" dirty="0"/>
              <a:t> zwischen den </a:t>
            </a:r>
            <a:r>
              <a:rPr lang="en-US" dirty="0" err="1"/>
              <a:t>Classifiern</a:t>
            </a:r>
            <a:r>
              <a:rPr lang="en-US" dirty="0"/>
              <a:t> – Ratio Men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DA89E8D-8C56-4105-B933-AB3F88EEE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r="11888" b="8013"/>
          <a:stretch/>
        </p:blipFill>
        <p:spPr>
          <a:xfrm>
            <a:off x="5155677" y="0"/>
            <a:ext cx="6932727" cy="6454015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B9F8939-3D59-483F-8B1B-B2EF3890B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4" r="5838" b="5745"/>
          <a:stretch/>
        </p:blipFill>
        <p:spPr>
          <a:xfrm>
            <a:off x="1663701" y="2710573"/>
            <a:ext cx="3867149" cy="3410828"/>
          </a:xfrm>
        </p:spPr>
      </p:pic>
    </p:spTree>
    <p:extLst>
      <p:ext uri="{BB962C8B-B14F-4D97-AF65-F5344CB8AC3E}">
        <p14:creationId xmlns:p14="http://schemas.microsoft.com/office/powerpoint/2010/main" val="325517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B09C-0320-403E-B755-ED8F5A96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3" y="192506"/>
            <a:ext cx="5137674" cy="23474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Unterschiede</a:t>
            </a:r>
            <a:r>
              <a:rPr lang="en-US" dirty="0"/>
              <a:t> zwischen den </a:t>
            </a:r>
            <a:r>
              <a:rPr lang="en-US" dirty="0" err="1"/>
              <a:t>Classifiern</a:t>
            </a:r>
            <a:r>
              <a:rPr lang="en-US" dirty="0"/>
              <a:t> – Informativeness</a:t>
            </a:r>
            <a:br>
              <a:rPr lang="en-US" dirty="0"/>
            </a:br>
            <a:r>
              <a:rPr lang="en-US" dirty="0"/>
              <a:t>Difference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DA89E8D-8C56-4105-B933-AB3F88EEE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t="11413" r="7674" b="7349"/>
          <a:stretch/>
        </p:blipFill>
        <p:spPr>
          <a:xfrm>
            <a:off x="5161547" y="167435"/>
            <a:ext cx="6797841" cy="6388962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B9F8939-3D59-483F-8B1B-B2EF3890B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8940" r="7563" b="4364"/>
          <a:stretch/>
        </p:blipFill>
        <p:spPr>
          <a:xfrm>
            <a:off x="961379" y="2642399"/>
            <a:ext cx="4091883" cy="4023095"/>
          </a:xfrm>
        </p:spPr>
      </p:pic>
    </p:spTree>
    <p:extLst>
      <p:ext uri="{BB962C8B-B14F-4D97-AF65-F5344CB8AC3E}">
        <p14:creationId xmlns:p14="http://schemas.microsoft.com/office/powerpoint/2010/main" val="278072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B09C-0320-403E-B755-ED8F5A96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17" y="72570"/>
            <a:ext cx="11221566" cy="812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Unterschiede</a:t>
            </a:r>
            <a:r>
              <a:rPr lang="en-US" dirty="0"/>
              <a:t> TPR Bias – Unterschiedliche Classifier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DA89E8D-8C56-4105-B933-AB3F88EEE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5" b="5997"/>
          <a:stretch/>
        </p:blipFill>
        <p:spPr>
          <a:xfrm>
            <a:off x="5737985" y="1371599"/>
            <a:ext cx="6454015" cy="5486400"/>
          </a:xfr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B3D6FC0E-AA80-48D5-88FD-09E1B48E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5843"/>
          <a:stretch/>
        </p:blipFill>
        <p:spPr>
          <a:xfrm>
            <a:off x="0" y="1531257"/>
            <a:ext cx="6388962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364F-6032-4A21-BF04-63E86282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 Szenario</a:t>
            </a:r>
          </a:p>
        </p:txBody>
      </p:sp>
      <p:pic>
        <p:nvPicPr>
          <p:cNvPr id="3076" name="Picture 4" descr="https://documents.lucidchart.com/documents/a05ff723-25d3-4f2e-b2c1-e2b380cd8b23/pages/0_0?a=727&amp;x=-53&amp;y=-24&amp;w=1166&amp;h=528&amp;store=1&amp;accept=image%2F*&amp;auth=LCA%203131600eb49a4beb648a088a2b0e7b22ad407d47-ts%3D1573466664">
            <a:extLst>
              <a:ext uri="{FF2B5EF4-FFF2-40B4-BE49-F238E27FC236}">
                <a16:creationId xmlns:a16="http://schemas.microsoft.com/office/drawing/2014/main" id="{FCDCB271-C29B-45DD-B912-E3B6219FB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1"/>
          <a:stretch/>
        </p:blipFill>
        <p:spPr bwMode="auto">
          <a:xfrm>
            <a:off x="0" y="1690688"/>
            <a:ext cx="12192000" cy="44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5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B09C-0320-403E-B755-ED8F5A96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17" y="72570"/>
            <a:ext cx="11221566" cy="812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Unterschiede</a:t>
            </a:r>
            <a:r>
              <a:rPr lang="en-US" dirty="0"/>
              <a:t> TNR Bias – Unterschiedliche Classifier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DA89E8D-8C56-4105-B933-AB3F88EEE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1" r="5997" b="5159"/>
          <a:stretch/>
        </p:blipFill>
        <p:spPr>
          <a:xfrm>
            <a:off x="6221791" y="1190171"/>
            <a:ext cx="5923835" cy="5384801"/>
          </a:xfr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B3D6FC0E-AA80-48D5-88FD-09E1B48E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3" r="6428" b="5313"/>
          <a:stretch/>
        </p:blipFill>
        <p:spPr>
          <a:xfrm>
            <a:off x="243033" y="1371599"/>
            <a:ext cx="5727176" cy="52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2CBA9-49C5-4EA9-9050-4FF86D98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B370A5-E9C8-47E9-82CE-F1F48790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 mit den Daten mit den “</a:t>
            </a:r>
            <a:r>
              <a:rPr lang="en-US" dirty="0" err="1"/>
              <a:t>richtigen</a:t>
            </a:r>
            <a:r>
              <a:rPr lang="en-US" dirty="0"/>
              <a:t>” </a:t>
            </a:r>
            <a:r>
              <a:rPr lang="en-US" dirty="0" err="1"/>
              <a:t>Verteilungen</a:t>
            </a:r>
            <a:r>
              <a:rPr lang="en-US" dirty="0"/>
              <a:t> im Datensatz </a:t>
            </a:r>
            <a:r>
              <a:rPr lang="en-US" dirty="0" err="1"/>
              <a:t>trainieren</a:t>
            </a:r>
            <a:endParaRPr lang="en-US" dirty="0"/>
          </a:p>
          <a:p>
            <a:r>
              <a:rPr lang="en-US" dirty="0" err="1"/>
              <a:t>Außerdem</a:t>
            </a:r>
            <a:r>
              <a:rPr lang="en-US" dirty="0"/>
              <a:t>: Decision Tree </a:t>
            </a:r>
            <a:r>
              <a:rPr lang="en-US" dirty="0" err="1"/>
              <a:t>optimieren</a:t>
            </a:r>
            <a:r>
              <a:rPr lang="en-US" dirty="0"/>
              <a:t>,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  <a:p>
            <a:r>
              <a:rPr lang="en-US" dirty="0"/>
              <a:t>Bias </a:t>
            </a:r>
            <a:r>
              <a:rPr lang="en-US" dirty="0" err="1"/>
              <a:t>systematisch</a:t>
            </a:r>
            <a:r>
              <a:rPr lang="en-US" dirty="0"/>
              <a:t> mit </a:t>
            </a:r>
            <a:r>
              <a:rPr lang="en-US" dirty="0" err="1"/>
              <a:t>erwartetem</a:t>
            </a:r>
            <a:r>
              <a:rPr lang="en-US" dirty="0"/>
              <a:t> Bias </a:t>
            </a:r>
            <a:r>
              <a:rPr lang="en-US" dirty="0" err="1"/>
              <a:t>vergleichen</a:t>
            </a:r>
            <a:endParaRPr lang="en-US" dirty="0"/>
          </a:p>
          <a:p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Aufbereitung</a:t>
            </a:r>
            <a:r>
              <a:rPr lang="en-US" dirty="0"/>
              <a:t> der Datensätze/</a:t>
            </a:r>
            <a:r>
              <a:rPr lang="en-US" dirty="0" err="1"/>
              <a:t>Ergebnisse</a:t>
            </a:r>
            <a:r>
              <a:rPr lang="en-US" dirty="0"/>
              <a:t> (</a:t>
            </a:r>
            <a:r>
              <a:rPr lang="en-US" dirty="0" err="1"/>
              <a:t>tabellarisch</a:t>
            </a:r>
            <a:r>
              <a:rPr lang="en-US" dirty="0"/>
              <a:t> und </a:t>
            </a:r>
            <a:r>
              <a:rPr lang="en-US" dirty="0" err="1"/>
              <a:t>graphisch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861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8A915-E6E0-4827-AE99-A33B27F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Zeitplan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B90F2-D028-49C0-B054-5A3059B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11.11.2019: </a:t>
            </a:r>
            <a:r>
              <a:rPr lang="en-US" dirty="0" err="1"/>
              <a:t>Besprechung</a:t>
            </a:r>
            <a:r>
              <a:rPr lang="en-US" dirty="0"/>
              <a:t> – </a:t>
            </a:r>
            <a:r>
              <a:rPr lang="en-US" dirty="0" err="1"/>
              <a:t>Aktueller</a:t>
            </a:r>
            <a:r>
              <a:rPr lang="en-US" dirty="0"/>
              <a:t> Stand, </a:t>
            </a:r>
            <a:r>
              <a:rPr lang="en-US" dirty="0" err="1"/>
              <a:t>bestehende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und </a:t>
            </a:r>
            <a:r>
              <a:rPr lang="en-US" dirty="0" err="1"/>
              <a:t>Fragen</a:t>
            </a:r>
            <a:endParaRPr lang="en-US" dirty="0"/>
          </a:p>
          <a:p>
            <a:r>
              <a:rPr lang="en-US" dirty="0"/>
              <a:t>12.11.2019: </a:t>
            </a:r>
            <a:r>
              <a:rPr lang="en-US" dirty="0" err="1"/>
              <a:t>Treffen</a:t>
            </a:r>
            <a:r>
              <a:rPr lang="en-US" dirty="0"/>
              <a:t> – </a:t>
            </a:r>
            <a:r>
              <a:rPr lang="en-US" dirty="0" err="1"/>
              <a:t>Planung</a:t>
            </a:r>
            <a:r>
              <a:rPr lang="en-US" dirty="0"/>
              <a:t> &amp; </a:t>
            </a:r>
            <a:r>
              <a:rPr lang="en-US" dirty="0" err="1"/>
              <a:t>Verteilung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</a:t>
            </a:r>
          </a:p>
          <a:p>
            <a:r>
              <a:rPr lang="en-US" dirty="0"/>
              <a:t>Bis 16.11.2019: Deadline </a:t>
            </a:r>
            <a:r>
              <a:rPr lang="en-US" dirty="0" err="1"/>
              <a:t>Datengenerierung</a:t>
            </a:r>
            <a:endParaRPr lang="en-US" dirty="0"/>
          </a:p>
          <a:p>
            <a:r>
              <a:rPr lang="en-US" dirty="0"/>
              <a:t>16.11.2019: Finale </a:t>
            </a:r>
            <a:r>
              <a:rPr lang="en-US" dirty="0" err="1"/>
              <a:t>Auswertung</a:t>
            </a:r>
            <a:r>
              <a:rPr lang="en-US" dirty="0"/>
              <a:t> der Daten</a:t>
            </a:r>
          </a:p>
          <a:p>
            <a:r>
              <a:rPr lang="en-US" dirty="0"/>
              <a:t>17.11.2019 – 22.11.2019: </a:t>
            </a:r>
            <a:r>
              <a:rPr lang="en-US" dirty="0" err="1"/>
              <a:t>Aufbereitung</a:t>
            </a:r>
            <a:r>
              <a:rPr lang="en-US" dirty="0"/>
              <a:t> der </a:t>
            </a:r>
            <a:r>
              <a:rPr lang="en-US" dirty="0" err="1"/>
              <a:t>Ergebnisse</a:t>
            </a:r>
            <a:r>
              <a:rPr lang="en-US" dirty="0"/>
              <a:t> (</a:t>
            </a:r>
            <a:r>
              <a:rPr lang="en-US" dirty="0" err="1"/>
              <a:t>Präsentation</a:t>
            </a:r>
            <a:r>
              <a:rPr lang="en-US" dirty="0"/>
              <a:t>, Online-</a:t>
            </a:r>
            <a:r>
              <a:rPr lang="en-US" dirty="0" err="1"/>
              <a:t>Dokumentation</a:t>
            </a:r>
            <a:r>
              <a:rPr lang="en-US" dirty="0"/>
              <a:t>)</a:t>
            </a:r>
          </a:p>
          <a:p>
            <a:r>
              <a:rPr lang="en-US" dirty="0"/>
              <a:t>23.11.2019: </a:t>
            </a:r>
            <a:r>
              <a:rPr lang="en-US" dirty="0" err="1"/>
              <a:t>Probevortrag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6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86B8-8196-409B-B2AA-D5DC7DFF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77825"/>
            <a:ext cx="10515600" cy="1325563"/>
          </a:xfrm>
        </p:spPr>
        <p:txBody>
          <a:bodyPr/>
          <a:lstStyle/>
          <a:p>
            <a:r>
              <a:rPr lang="en-US" b="1" dirty="0"/>
              <a:t>Die Daten</a:t>
            </a:r>
          </a:p>
        </p:txBody>
      </p:sp>
      <p:pic>
        <p:nvPicPr>
          <p:cNvPr id="2050" name="Picture 2" descr="https://documents.lucidchart.com/documents/b4ee51da-ca8a-4b30-abec-d6d4dd3f3f58/pages/YGcM5DNywbTK?a=1014&amp;x=-99&amp;y=-29&amp;w=1539&amp;h=652&amp;store=1&amp;accept=image%2F*&amp;auth=LCA%20e3b582abafe877ae0b27993a02aa29dc29e93b15-ts%3D1573466008">
            <a:extLst>
              <a:ext uri="{FF2B5EF4-FFF2-40B4-BE49-F238E27FC236}">
                <a16:creationId xmlns:a16="http://schemas.microsoft.com/office/drawing/2014/main" id="{55AAD066-D316-41BF-9DF1-E7440457E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/>
          <a:stretch/>
        </p:blipFill>
        <p:spPr bwMode="auto">
          <a:xfrm>
            <a:off x="317500" y="1409622"/>
            <a:ext cx="11557000" cy="54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64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C2BC4-B572-4979-B54E-47D67F88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Die Hypothesen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E4D8E-3A86-42DC-8E0B-40E43D69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Hypothese 1</a:t>
            </a:r>
            <a:r>
              <a:rPr lang="en-US" dirty="0"/>
              <a:t>: Kein Unterschied zwischen den Labelverteilungen in den Populationen -&gt; Kein Bias</a:t>
            </a:r>
          </a:p>
          <a:p>
            <a:r>
              <a:rPr lang="en-US" b="1" dirty="0"/>
              <a:t>Hypothese 2</a:t>
            </a:r>
            <a:r>
              <a:rPr lang="en-US" dirty="0"/>
              <a:t>: Gleiche Representation der Populationen im Lerndatensatz -&gt; Kein Bias</a:t>
            </a:r>
          </a:p>
          <a:p>
            <a:r>
              <a:rPr lang="en-US" b="1" dirty="0"/>
              <a:t>Hypothese 3</a:t>
            </a:r>
            <a:r>
              <a:rPr lang="en-US" dirty="0"/>
              <a:t>: Unterschiedliche Labelverteilungen kombiniert mit Überrepresentation -&gt; Bias</a:t>
            </a:r>
          </a:p>
          <a:p>
            <a:pPr lvl="1"/>
            <a:r>
              <a:rPr lang="en-US" b="1" dirty="0"/>
              <a:t>Hypothese 3.1</a:t>
            </a:r>
            <a:r>
              <a:rPr lang="en-US" dirty="0"/>
              <a:t>: Umso größer der Unterschied der Labelverteilungen der Populationen umso größer der Bias</a:t>
            </a:r>
          </a:p>
          <a:p>
            <a:pPr lvl="1"/>
            <a:r>
              <a:rPr lang="en-US" b="1" dirty="0"/>
              <a:t>Hypothese 3.2</a:t>
            </a:r>
            <a:r>
              <a:rPr lang="en-US" dirty="0"/>
              <a:t>: Umso stärker die Überrepresentation einer Population umso größer der Bias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3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C2BC4-B572-4979-B54E-47D67F88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Die Hypothesen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E4D8E-3A86-42DC-8E0B-40E43D69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Hypothese 4: </a:t>
            </a:r>
            <a:r>
              <a:rPr lang="en-US" dirty="0"/>
              <a:t>Das Entfernen der sensitive Variable (Populationsinformation) ändert den Bias nicht</a:t>
            </a:r>
          </a:p>
          <a:p>
            <a:r>
              <a:rPr lang="en-US" b="1" dirty="0"/>
              <a:t>Hypothese 5: </a:t>
            </a:r>
            <a:r>
              <a:rPr lang="en-US" dirty="0"/>
              <a:t>Unterschiedliche Klassifikationsalgorithmen sind unterschiedlich anfällig für Biases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0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fd9f77ac-f77a-4e21-b4a3-79c55583a7bc/pages/0_0?a=573&amp;x=-307&amp;y=-46&amp;w=1910&amp;h=1042&amp;store=1&amp;accept=image%2F*&amp;auth=LCA%20f4ecd2360704ad677a47bc9bde5b1775b38c1156-ts%3D1573466034">
            <a:extLst>
              <a:ext uri="{FF2B5EF4-FFF2-40B4-BE49-F238E27FC236}">
                <a16:creationId xmlns:a16="http://schemas.microsoft.com/office/drawing/2014/main" id="{FE6DAEC5-CF6F-4099-B66F-E275E7C8E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9" y="276072"/>
            <a:ext cx="10909531" cy="59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CE453F2-A641-43AD-84B8-340ECE0520FC}"/>
              </a:ext>
            </a:extLst>
          </p:cNvPr>
          <p:cNvSpPr txBox="1"/>
          <p:nvPr/>
        </p:nvSpPr>
        <p:spPr>
          <a:xfrm>
            <a:off x="3431354" y="714801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 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6E75D4-76AE-42E8-80FC-5C638FFD5143}"/>
              </a:ext>
            </a:extLst>
          </p:cNvPr>
          <p:cNvSpPr txBox="1"/>
          <p:nvPr/>
        </p:nvSpPr>
        <p:spPr>
          <a:xfrm>
            <a:off x="8699500" y="4955401"/>
            <a:ext cx="3155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37 = </a:t>
            </a:r>
            <a:r>
              <a:rPr lang="en-US" sz="4800" b="1" dirty="0"/>
              <a:t>148 EG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FE43E1F-086B-4531-8DE3-15571E69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0" y="365125"/>
            <a:ext cx="4711700" cy="1325563"/>
          </a:xfrm>
        </p:spPr>
        <p:txBody>
          <a:bodyPr/>
          <a:lstStyle/>
          <a:p>
            <a:pPr algn="r"/>
            <a:r>
              <a:rPr lang="en-US" b="1" dirty="0"/>
              <a:t>Das Versuchsdesign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FB8FD5-BC37-4E8F-965A-D50E58961D23}"/>
              </a:ext>
            </a:extLst>
          </p:cNvPr>
          <p:cNvSpPr/>
          <p:nvPr/>
        </p:nvSpPr>
        <p:spPr>
          <a:xfrm>
            <a:off x="230112" y="1014412"/>
            <a:ext cx="1481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Überrepresentation der Männer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073041-D618-4BC3-93D8-6E975EB0FFE9}"/>
              </a:ext>
            </a:extLst>
          </p:cNvPr>
          <p:cNvSpPr/>
          <p:nvPr/>
        </p:nvSpPr>
        <p:spPr>
          <a:xfrm>
            <a:off x="280912" y="4392612"/>
            <a:ext cx="1481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Labelverteilung der Männer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757B96-79AF-403D-B214-8C9BBE89AF45}"/>
              </a:ext>
            </a:extLst>
          </p:cNvPr>
          <p:cNvSpPr/>
          <p:nvPr/>
        </p:nvSpPr>
        <p:spPr>
          <a:xfrm>
            <a:off x="299430" y="2214417"/>
            <a:ext cx="1481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Unterschied Labelverteilung Frauen (im Vergleich zu den Männern)</a:t>
            </a:r>
          </a:p>
        </p:txBody>
      </p:sp>
    </p:spTree>
    <p:extLst>
      <p:ext uri="{BB962C8B-B14F-4D97-AF65-F5344CB8AC3E}">
        <p14:creationId xmlns:p14="http://schemas.microsoft.com/office/powerpoint/2010/main" val="171440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A3058-354D-4847-B3F4-1D8507B2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F9ED9-3175-4A22-AACC-EA7D02AE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148 Experimentalgruppen à 550 Datensätze -&gt; 81.400 Datensätze</a:t>
            </a:r>
          </a:p>
          <a:p>
            <a:r>
              <a:rPr lang="en-US" dirty="0"/>
              <a:t>Datensatz:</a:t>
            </a:r>
          </a:p>
          <a:p>
            <a:pPr lvl="1"/>
            <a:r>
              <a:rPr lang="en-US" dirty="0"/>
              <a:t>Trainingsdatensatz mit 1000 Instanzen</a:t>
            </a:r>
          </a:p>
          <a:p>
            <a:pPr lvl="1"/>
            <a:r>
              <a:rPr lang="en-US" dirty="0"/>
              <a:t>Testdatensatz mit 1000 Instanzen</a:t>
            </a:r>
          </a:p>
          <a:p>
            <a:pPr lvl="1"/>
            <a:r>
              <a:rPr lang="en-US" dirty="0"/>
              <a:t>Pro Instanz:</a:t>
            </a:r>
          </a:p>
          <a:p>
            <a:pPr lvl="2"/>
            <a:r>
              <a:rPr lang="en-US" dirty="0"/>
              <a:t>Geschlecht</a:t>
            </a:r>
          </a:p>
          <a:p>
            <a:pPr lvl="2"/>
            <a:r>
              <a:rPr lang="en-US" dirty="0"/>
              <a:t>Größe</a:t>
            </a:r>
          </a:p>
          <a:p>
            <a:pPr lvl="2"/>
            <a:r>
              <a:rPr lang="en-US" dirty="0"/>
              <a:t>Testwert Bewerbungstest Aufgabe 1</a:t>
            </a:r>
          </a:p>
          <a:p>
            <a:pPr lvl="2"/>
            <a:r>
              <a:rPr lang="en-US" dirty="0"/>
              <a:t>Testwert Bewerbungstest Aufgabe 2</a:t>
            </a:r>
          </a:p>
          <a:p>
            <a:pPr lvl="2"/>
            <a:r>
              <a:rPr lang="en-US" dirty="0"/>
              <a:t>Label: Eignung Ja/Nein</a:t>
            </a:r>
          </a:p>
          <a:p>
            <a:pPr lvl="2"/>
            <a:r>
              <a:rPr lang="en-US" dirty="0"/>
              <a:t>(Informationen zur EG)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7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0CE83-879E-411C-AE5A-9B117294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Die Bias-Messung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0C99A-CD43-4B06-8918-A66EC78E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Accuracy Bias (im Folgenden Bias) = Accuracy Männer –Accuracy Frauen</a:t>
            </a:r>
          </a:p>
          <a:p>
            <a:pPr lvl="1"/>
            <a:r>
              <a:rPr lang="en-US" dirty="0"/>
              <a:t>z.B. für EG1: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True Positive Rate Bias (im Folgenden TPR Bias) = TPR Männer – TPR Frauen</a:t>
            </a:r>
          </a:p>
          <a:p>
            <a:r>
              <a:rPr lang="en-US" dirty="0"/>
              <a:t>True Negative Rate Bias (im Folgenden TNR Bias) = TNR Männer – TNR Frauen</a:t>
            </a:r>
          </a:p>
          <a:p>
            <a:r>
              <a:rPr lang="en-US" dirty="0"/>
              <a:t>Allgemein: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POSITIVER</a:t>
            </a:r>
            <a:r>
              <a:rPr lang="en-US" dirty="0"/>
              <a:t> BIAS -&gt; Classifier funktioniert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besser für Männer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NEGATIVER</a:t>
            </a:r>
            <a:r>
              <a:rPr lang="en-US" dirty="0"/>
              <a:t> BIAS -&gt; Classifier funktioniert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besser für Frauen</a:t>
            </a:r>
          </a:p>
          <a:p>
            <a:endParaRPr lang="en-US" dirty="0"/>
          </a:p>
        </p:txBody>
      </p:sp>
      <p:pic>
        <p:nvPicPr>
          <p:cNvPr id="4100" name="Picture 4" descr="https://www.zahlen-kern.de/editor/equations/uxyw.png">
            <a:extLst>
              <a:ext uri="{FF2B5EF4-FFF2-40B4-BE49-F238E27FC236}">
                <a16:creationId xmlns:a16="http://schemas.microsoft.com/office/drawing/2014/main" id="{4C84414A-954D-4AA3-B553-BDA9A1F3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34" y="2665413"/>
            <a:ext cx="8456441" cy="7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8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F212-5E51-424C-B7F0-74388D6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51" y="51227"/>
            <a:ext cx="11207579" cy="64195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Hypothese 1</a:t>
            </a:r>
            <a:r>
              <a:rPr lang="en-US" sz="2400" dirty="0"/>
              <a:t>: Kein Unterschied zwischen den Labelverteilungen in den Populationen -&gt; Kein Bias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40A1E4D-B35E-4A03-9DE4-05736164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8600"/>
            <a:ext cx="7984214" cy="5700799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21E4C14-D15C-4C4B-ACBF-43ABE370ED63}"/>
              </a:ext>
            </a:extLst>
          </p:cNvPr>
          <p:cNvCxnSpPr>
            <a:cxnSpLocks/>
          </p:cNvCxnSpPr>
          <p:nvPr/>
        </p:nvCxnSpPr>
        <p:spPr>
          <a:xfrm>
            <a:off x="1637731" y="4517409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7C6926A-4B64-495A-9EC7-9AE69326C993}"/>
              </a:ext>
            </a:extLst>
          </p:cNvPr>
          <p:cNvCxnSpPr>
            <a:cxnSpLocks/>
          </p:cNvCxnSpPr>
          <p:nvPr/>
        </p:nvCxnSpPr>
        <p:spPr>
          <a:xfrm>
            <a:off x="1637731" y="3257266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EACE9E9-927F-4B26-BAD5-9E2D11CE8768}"/>
              </a:ext>
            </a:extLst>
          </p:cNvPr>
          <p:cNvCxnSpPr>
            <a:cxnSpLocks/>
          </p:cNvCxnSpPr>
          <p:nvPr/>
        </p:nvCxnSpPr>
        <p:spPr>
          <a:xfrm>
            <a:off x="1637731" y="2001671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696F6CC-0444-4843-90FD-4C9BE985DEFE}"/>
              </a:ext>
            </a:extLst>
          </p:cNvPr>
          <p:cNvSpPr txBox="1"/>
          <p:nvPr/>
        </p:nvSpPr>
        <p:spPr>
          <a:xfrm>
            <a:off x="9239534" y="693177"/>
            <a:ext cx="2511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Hypothesis holds true up to an overrepresentation of 80% of one population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Women are favoured when probability is around 50 %</a:t>
            </a:r>
          </a:p>
          <a:p>
            <a:pPr marL="285750" indent="-285750">
              <a:buFontTx/>
              <a:buChar char="-"/>
            </a:pPr>
            <a:r>
              <a:rPr lang="de-DE" dirty="0"/>
              <a:t>No Improvement when removing the sensible variables</a:t>
            </a:r>
          </a:p>
        </p:txBody>
      </p:sp>
      <p:sp>
        <p:nvSpPr>
          <p:cNvPr id="4" name="Gewitterblitz 3">
            <a:extLst>
              <a:ext uri="{FF2B5EF4-FFF2-40B4-BE49-F238E27FC236}">
                <a16:creationId xmlns:a16="http://schemas.microsoft.com/office/drawing/2014/main" id="{B349AA51-F5F0-487B-8B2D-1DD7522233FC}"/>
              </a:ext>
            </a:extLst>
          </p:cNvPr>
          <p:cNvSpPr/>
          <p:nvPr/>
        </p:nvSpPr>
        <p:spPr>
          <a:xfrm>
            <a:off x="7054850" y="1597554"/>
            <a:ext cx="158750" cy="244317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ewitterblitz 9">
            <a:extLst>
              <a:ext uri="{FF2B5EF4-FFF2-40B4-BE49-F238E27FC236}">
                <a16:creationId xmlns:a16="http://schemas.microsoft.com/office/drawing/2014/main" id="{E6E63BBD-2058-4784-BCF4-913896287361}"/>
              </a:ext>
            </a:extLst>
          </p:cNvPr>
          <p:cNvSpPr/>
          <p:nvPr/>
        </p:nvSpPr>
        <p:spPr>
          <a:xfrm>
            <a:off x="3257550" y="3765179"/>
            <a:ext cx="158750" cy="244317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C63D1FD7-E866-457C-8039-62185CF58FA4}"/>
              </a:ext>
            </a:extLst>
          </p:cNvPr>
          <p:cNvSpPr/>
          <p:nvPr/>
        </p:nvSpPr>
        <p:spPr>
          <a:xfrm>
            <a:off x="3098800" y="5044783"/>
            <a:ext cx="158750" cy="244317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1B2C35-FC9D-4507-BAAC-6997572FC868}"/>
              </a:ext>
            </a:extLst>
          </p:cNvPr>
          <p:cNvSpPr txBox="1"/>
          <p:nvPr/>
        </p:nvSpPr>
        <p:spPr>
          <a:xfrm>
            <a:off x="1684086" y="4951497"/>
            <a:ext cx="161981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Ratio Men 0.5, </a:t>
            </a:r>
          </a:p>
          <a:p>
            <a:r>
              <a:rPr lang="en-US" sz="1000" dirty="0"/>
              <a:t>Prob Men 0.5, Prob Diff 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2D0EB1-D60E-49DE-B04B-AC531ADB11FE}"/>
              </a:ext>
            </a:extLst>
          </p:cNvPr>
          <p:cNvSpPr txBox="1"/>
          <p:nvPr/>
        </p:nvSpPr>
        <p:spPr>
          <a:xfrm>
            <a:off x="1796481" y="3663288"/>
            <a:ext cx="161981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Ratio Men 0.65, </a:t>
            </a:r>
          </a:p>
          <a:p>
            <a:r>
              <a:rPr lang="en-US" sz="1000" dirty="0"/>
              <a:t>Prob Men 0.5, Prob Diff 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499E919-C21E-4161-86A1-3CADBFE16336}"/>
              </a:ext>
            </a:extLst>
          </p:cNvPr>
          <p:cNvSpPr txBox="1"/>
          <p:nvPr/>
        </p:nvSpPr>
        <p:spPr>
          <a:xfrm>
            <a:off x="6384782" y="1043975"/>
            <a:ext cx="102037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Ratio Men 0.95, </a:t>
            </a:r>
          </a:p>
          <a:p>
            <a:r>
              <a:rPr lang="en-US" sz="1000" dirty="0"/>
              <a:t>Prob Men 0.2, Prob Diff 0</a:t>
            </a:r>
          </a:p>
        </p:txBody>
      </p:sp>
    </p:spTree>
    <p:extLst>
      <p:ext uri="{BB962C8B-B14F-4D97-AF65-F5344CB8AC3E}">
        <p14:creationId xmlns:p14="http://schemas.microsoft.com/office/powerpoint/2010/main" val="144090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Breitbild</PresentationFormat>
  <Paragraphs>86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Beware of the Bias –  Wann Daten zu diskriminierenden Entscheidungen führen</vt:lpstr>
      <vt:lpstr>Das Szenario</vt:lpstr>
      <vt:lpstr>Die Daten</vt:lpstr>
      <vt:lpstr>Die Hypothesen</vt:lpstr>
      <vt:lpstr>Die Hypothesen</vt:lpstr>
      <vt:lpstr>Das Versuchsdesign</vt:lpstr>
      <vt:lpstr>Die Daten</vt:lpstr>
      <vt:lpstr>Die Bias-Messung</vt:lpstr>
      <vt:lpstr>Hypothese 1: Kein Unterschied zwischen den Labelverteilungen in den Populationen -&gt; Kein Bias</vt:lpstr>
      <vt:lpstr>Hypothese 2: Gleiche Repräsentation der Populationen im Lerndatensatz -&gt; Kein Bias </vt:lpstr>
      <vt:lpstr>Hypothese 3: Unterschiedliche Labelverteilungen + Überrepresentation -&gt; Bias </vt:lpstr>
      <vt:lpstr>Hypothese 3.1: Umso größer der Unterschied der Labelverteilungen der Populationen umso größer der Bias</vt:lpstr>
      <vt:lpstr>Hypothese 3.2: Umso stärker die Überrepresentation einer Population umso größer der Bias</vt:lpstr>
      <vt:lpstr>Gibt es Interaktionen zwischen der Überrepresentation und den Labelverteilungsunterschieden?</vt:lpstr>
      <vt:lpstr>Gibt es Interaktionen zwischen der Überrepresentation und den Labelverteilungsunterschieden?</vt:lpstr>
      <vt:lpstr>Einfluss vom Unterschied der Informativität des Geschlechts</vt:lpstr>
      <vt:lpstr>Unterschiede zwischen den Classifiern – Ratio Men</vt:lpstr>
      <vt:lpstr>Unterschiede zwischen den Classifiern – Informativeness Difference </vt:lpstr>
      <vt:lpstr>Unterschiede TPR Bias – Unterschiedliche Classifier</vt:lpstr>
      <vt:lpstr>Unterschiede TNR Bias – Unterschiedliche Classifier</vt:lpstr>
      <vt:lpstr>Offene Aufgaben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1: No Bias if label distribution is the same in both populations</dc:title>
  <dc:creator>Marcel Öfele</dc:creator>
  <cp:lastModifiedBy>Gesa Götte</cp:lastModifiedBy>
  <cp:revision>26</cp:revision>
  <dcterms:created xsi:type="dcterms:W3CDTF">2019-11-09T15:53:19Z</dcterms:created>
  <dcterms:modified xsi:type="dcterms:W3CDTF">2019-11-11T13:34:57Z</dcterms:modified>
</cp:coreProperties>
</file>