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91" r:id="rId2"/>
    <p:sldId id="281" r:id="rId3"/>
    <p:sldId id="298" r:id="rId4"/>
    <p:sldId id="293" r:id="rId5"/>
    <p:sldId id="294" r:id="rId6"/>
    <p:sldId id="299" r:id="rId7"/>
    <p:sldId id="297" r:id="rId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snapToObjects="1">
      <p:cViewPr varScale="1">
        <p:scale>
          <a:sx n="78" d="100"/>
          <a:sy n="78" d="100"/>
        </p:scale>
        <p:origin x="854" y="6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10/29/2024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83576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10/29/2024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10/29/2024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10/29/2024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10/29/2024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10/29/2024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10/29/2024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10/29/2024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10/29/2024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10/29/2024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10/29/2024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10/29/2024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10/29/2024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3"/>
          <p:cNvSpPr>
            <a:spLocks noGrp="1"/>
          </p:cNvSpPr>
          <p:nvPr>
            <p:ph type="subTitle" idx="1"/>
          </p:nvPr>
        </p:nvSpPr>
        <p:spPr>
          <a:xfrm>
            <a:off x="2229611" y="1277038"/>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1674113" y="-263633"/>
            <a:ext cx="9144001" cy="1386499"/>
          </a:xfrm>
        </p:spPr>
        <p:txBody>
          <a:bodyPr/>
          <a:lstStyle/>
          <a:p>
            <a:br>
              <a:rPr lang="en-US" sz="4000" b="1" dirty="0">
                <a:solidFill>
                  <a:schemeClr val="tx2"/>
                </a:solidFill>
                <a:latin typeface="Garamond" panose="02020404030301010803" pitchFamily="18" charset="0"/>
              </a:rPr>
            </a:br>
            <a:br>
              <a:rPr lang="en-US" sz="4000" b="1" dirty="0">
                <a:solidFill>
                  <a:schemeClr val="tx2"/>
                </a:solidFill>
                <a:latin typeface="Garamond" panose="02020404030301010803" pitchFamily="18" charset="0"/>
              </a:rPr>
            </a:br>
            <a:r>
              <a:rPr lang="en-US" sz="4000" b="1" dirty="0">
                <a:solidFill>
                  <a:schemeClr val="tx2"/>
                </a:solidFill>
                <a:latin typeface="Garamond" panose="02020404030301010803" pitchFamily="18" charset="0"/>
              </a:rPr>
              <a:t>SHRIDEVI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766798" y="2501612"/>
            <a:ext cx="9734053" cy="3948004"/>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Theme-Monitoring satellite-Based Air Quality Maps Using AI/ML</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Members  Name-Vijeta Vijaykumar Naik</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                                        K V </a:t>
            </a:r>
            <a:r>
              <a:rPr lang="en-US" sz="2400" b="1" dirty="0" err="1">
                <a:latin typeface="Arial" panose="020B0604020202020204" pitchFamily="34" charset="0"/>
                <a:cs typeface="Arial" panose="020B0604020202020204" pitchFamily="34" charset="0"/>
              </a:rPr>
              <a:t>Srujana</a:t>
            </a:r>
            <a:r>
              <a:rPr lang="en-US" sz="2400" b="1" dirty="0">
                <a:latin typeface="Arial" panose="020B0604020202020204" pitchFamily="34" charset="0"/>
                <a:cs typeface="Arial" panose="020B0604020202020204" pitchFamily="34" charset="0"/>
              </a:rPr>
              <a:t> Sree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                                        Bhavani </a:t>
            </a:r>
            <a:r>
              <a:rPr lang="en-US" sz="2400" b="1" dirty="0" err="1">
                <a:latin typeface="Arial" panose="020B0604020202020204" pitchFamily="34" charset="0"/>
                <a:cs typeface="Arial" panose="020B0604020202020204" pitchFamily="34" charset="0"/>
              </a:rPr>
              <a:t>Yellamla</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College Name-PES Institute of Technology And Management</a:t>
            </a:r>
          </a:p>
        </p:txBody>
      </p:sp>
      <p:sp>
        <p:nvSpPr>
          <p:cNvPr id="2" name="Rectangle 1">
            <a:extLst>
              <a:ext uri="{FF2B5EF4-FFF2-40B4-BE49-F238E27FC236}">
                <a16:creationId xmlns:a16="http://schemas.microsoft.com/office/drawing/2014/main" id="{88EEB26C-E097-A4E3-0E9D-F3921EB4E278}"/>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800" b="1" dirty="0">
              <a:solidFill>
                <a:schemeClr val="bg1"/>
              </a:solidFill>
            </a:endParaRPr>
          </a:p>
          <a:p>
            <a:pPr algn="ctr" fontAlgn="auto">
              <a:spcBef>
                <a:spcPts val="0"/>
              </a:spcBef>
              <a:spcAft>
                <a:spcPts val="0"/>
              </a:spcAft>
              <a:defRPr/>
            </a:pPr>
            <a:r>
              <a:rPr lang="en-US" sz="1800" b="1" dirty="0">
                <a:solidFill>
                  <a:schemeClr val="bg1"/>
                </a:solidFill>
              </a:rPr>
              <a:t>SHRIDEVI NATIONAL LEVEL HACKATHON - 2024</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pic>
        <p:nvPicPr>
          <p:cNvPr id="9" name="Picture 8">
            <a:extLst>
              <a:ext uri="{FF2B5EF4-FFF2-40B4-BE49-F238E27FC236}">
                <a16:creationId xmlns:a16="http://schemas.microsoft.com/office/drawing/2014/main" id="{8DD60338-2F2A-9781-9084-7114A55DA73A}"/>
              </a:ext>
            </a:extLst>
          </p:cNvPr>
          <p:cNvPicPr>
            <a:picLocks noChangeAspect="1"/>
          </p:cNvPicPr>
          <p:nvPr/>
        </p:nvPicPr>
        <p:blipFill>
          <a:blip r:embed="rId2"/>
          <a:stretch>
            <a:fillRect/>
          </a:stretch>
        </p:blipFill>
        <p:spPr>
          <a:xfrm>
            <a:off x="10878476" y="84408"/>
            <a:ext cx="1192630" cy="1192630"/>
          </a:xfrm>
          <a:prstGeom prst="rect">
            <a:avLst/>
          </a:prstGeom>
        </p:spPr>
      </p:pic>
      <p:pic>
        <p:nvPicPr>
          <p:cNvPr id="11" name="Picture 10">
            <a:extLst>
              <a:ext uri="{FF2B5EF4-FFF2-40B4-BE49-F238E27FC236}">
                <a16:creationId xmlns:a16="http://schemas.microsoft.com/office/drawing/2014/main" id="{235A5948-CC80-A82F-C3F6-CAD7A75AEBE4}"/>
              </a:ext>
            </a:extLst>
          </p:cNvPr>
          <p:cNvPicPr>
            <a:picLocks noChangeAspect="1"/>
          </p:cNvPicPr>
          <p:nvPr/>
        </p:nvPicPr>
        <p:blipFill>
          <a:blip r:embed="rId3"/>
          <a:stretch>
            <a:fillRect/>
          </a:stretch>
        </p:blipFill>
        <p:spPr>
          <a:xfrm>
            <a:off x="77961" y="41475"/>
            <a:ext cx="1235563" cy="12355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8"/>
          <p:cNvSpPr txBox="1">
            <a:spLocks noChangeArrowheads="1"/>
          </p:cNvSpPr>
          <p:nvPr/>
        </p:nvSpPr>
        <p:spPr bwMode="auto">
          <a:xfrm>
            <a:off x="747949" y="1184475"/>
            <a:ext cx="11316929" cy="6124754"/>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2800" b="1" u="sng" dirty="0">
                <a:solidFill>
                  <a:schemeClr val="tx1">
                    <a:lumMod val="95000"/>
                    <a:lumOff val="5000"/>
                  </a:schemeClr>
                </a:solidFill>
                <a:latin typeface="Arial" pitchFamily="34" charset="0"/>
                <a:cs typeface="Arial" pitchFamily="34" charset="0"/>
              </a:rPr>
              <a:t>Proposed Solution (Describe your Idea/Solution/</a:t>
            </a:r>
            <a:r>
              <a:rPr lang="en-US" sz="2800" b="1" u="sng" dirty="0" err="1">
                <a:solidFill>
                  <a:schemeClr val="tx1">
                    <a:lumMod val="95000"/>
                    <a:lumOff val="5000"/>
                  </a:schemeClr>
                </a:solidFill>
                <a:latin typeface="Arial" pitchFamily="34" charset="0"/>
                <a:cs typeface="Arial" pitchFamily="34" charset="0"/>
              </a:rPr>
              <a:t>PrototypMM</a:t>
            </a:r>
            <a:endParaRPr lang="en-US" sz="2800" b="1" u="sng" dirty="0">
              <a:solidFill>
                <a:schemeClr val="tx1">
                  <a:lumMod val="95000"/>
                  <a:lumOff val="5000"/>
                </a:schemeClr>
              </a:solidFill>
              <a:latin typeface="Arial" pitchFamily="34" charset="0"/>
              <a:cs typeface="Arial" pitchFamily="34" charset="0"/>
            </a:endParaRPr>
          </a:p>
          <a:p>
            <a:endParaRPr lang="en-US" sz="2800" b="1" u="sng" dirty="0">
              <a:solidFill>
                <a:schemeClr val="tx2"/>
              </a:solidFill>
              <a:latin typeface="Arial" pitchFamily="34" charset="0"/>
              <a:cs typeface="Arial" pitchFamily="34" charset="0"/>
            </a:endParaRPr>
          </a:p>
          <a:p>
            <a:pPr marL="342900" indent="-342900">
              <a:buFont typeface="Wingdings" panose="05000000000000000000" pitchFamily="2" charset="2"/>
              <a:buChar char="v"/>
            </a:pPr>
            <a:r>
              <a:rPr lang="en-US" sz="2400" b="1" dirty="0">
                <a:solidFill>
                  <a:schemeClr val="tx2"/>
                </a:solidFill>
                <a:latin typeface="Arial" pitchFamily="34" charset="0"/>
                <a:cs typeface="Arial" pitchFamily="34" charset="0"/>
              </a:rPr>
              <a:t>Monitoring Satellite based air quality maps is a powerful way to track</a:t>
            </a:r>
          </a:p>
          <a:p>
            <a:r>
              <a:rPr lang="en-US" sz="2400" b="1" dirty="0">
                <a:solidFill>
                  <a:schemeClr val="tx2"/>
                </a:solidFill>
                <a:latin typeface="Arial" pitchFamily="34" charset="0"/>
                <a:cs typeface="Arial" pitchFamily="34" charset="0"/>
              </a:rPr>
              <a:t>    and predict pollution on a large scale , bringing together data from space</a:t>
            </a:r>
          </a:p>
          <a:p>
            <a:r>
              <a:rPr lang="en-US" sz="2400" b="1" dirty="0">
                <a:solidFill>
                  <a:schemeClr val="tx2"/>
                </a:solidFill>
                <a:latin typeface="Arial" pitchFamily="34" charset="0"/>
                <a:cs typeface="Arial" pitchFamily="34" charset="0"/>
              </a:rPr>
              <a:t>    advanced analytics to get a clearer picture of air quality everywhere.</a:t>
            </a:r>
          </a:p>
          <a:p>
            <a:endParaRPr lang="en-US" sz="2400" b="1" dirty="0">
              <a:solidFill>
                <a:schemeClr val="tx2"/>
              </a:solidFill>
              <a:latin typeface="Arial" pitchFamily="34" charset="0"/>
              <a:cs typeface="Arial" pitchFamily="34" charset="0"/>
            </a:endParaRPr>
          </a:p>
          <a:p>
            <a:pPr marL="457200" indent="-457200">
              <a:buAutoNum type="arabicPeriod"/>
            </a:pPr>
            <a:r>
              <a:rPr lang="en-US" sz="2400" b="1" dirty="0">
                <a:solidFill>
                  <a:schemeClr val="tx2"/>
                </a:solidFill>
                <a:latin typeface="Arial" pitchFamily="34" charset="0"/>
                <a:cs typeface="Arial" pitchFamily="34" charset="0"/>
              </a:rPr>
              <a:t>Gather Satellite Data: Satellites like Sentinel-5P or GOES collect data on pollutants like nitrogen dioxide, ozone, and particulate matter (PM2.5, PM10) across vast areas. They capture how pollution levels change over time, from daily to seasonal shifts, and even detect sudden spikes.</a:t>
            </a:r>
          </a:p>
          <a:p>
            <a:endParaRPr lang="en-US" sz="2400" b="1" dirty="0">
              <a:solidFill>
                <a:schemeClr val="tx2"/>
              </a:solidFill>
              <a:latin typeface="Arial" pitchFamily="34" charset="0"/>
              <a:cs typeface="Arial" pitchFamily="34" charset="0"/>
            </a:endParaRPr>
          </a:p>
          <a:p>
            <a:endParaRPr lang="en-US" sz="2400" b="1" dirty="0">
              <a:solidFill>
                <a:schemeClr val="tx2"/>
              </a:solidFill>
              <a:latin typeface="Arial" pitchFamily="34" charset="0"/>
              <a:cs typeface="Arial" pitchFamily="34" charset="0"/>
            </a:endParaRPr>
          </a:p>
          <a:p>
            <a:endParaRPr lang="en-US" sz="2400" b="1" dirty="0">
              <a:solidFill>
                <a:schemeClr val="tx2"/>
              </a:solidFill>
              <a:latin typeface="Arial" pitchFamily="34" charset="0"/>
              <a:cs typeface="Arial" pitchFamily="34" charset="0"/>
            </a:endParaRPr>
          </a:p>
          <a:p>
            <a:endParaRPr lang="en-US" sz="2400" b="1" dirty="0">
              <a:solidFill>
                <a:schemeClr val="tx2"/>
              </a:solidFill>
              <a:latin typeface="Arial" pitchFamily="34" charset="0"/>
              <a:cs typeface="Arial" pitchFamily="34" charset="0"/>
            </a:endParaRPr>
          </a:p>
          <a:p>
            <a:r>
              <a:rPr lang="en-US" sz="2400" b="1" dirty="0">
                <a:solidFill>
                  <a:schemeClr val="tx2"/>
                </a:solidFill>
                <a:latin typeface="Arial" pitchFamily="34" charset="0"/>
                <a:cs typeface="Arial" pitchFamily="34" charset="0"/>
              </a:rPr>
              <a:t> </a:t>
            </a:r>
          </a:p>
          <a:p>
            <a:r>
              <a:rPr lang="en-US" sz="2400" b="1" dirty="0">
                <a:solidFill>
                  <a:schemeClr val="tx2"/>
                </a:solidFill>
                <a:latin typeface="Arial" pitchFamily="34" charset="0"/>
                <a:cs typeface="Arial" pitchFamily="34" charset="0"/>
              </a:rPr>
              <a:t>                                                                                                                               </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3" name="Oval 2" descr="Your startup LOGO">
            <a:extLst>
              <a:ext uri="{FF2B5EF4-FFF2-40B4-BE49-F238E27FC236}">
                <a16:creationId xmlns:a16="http://schemas.microsoft.com/office/drawing/2014/main" id="{CE289A3B-C122-9600-5328-B97991CB323D}"/>
              </a:ext>
              <a:ext uri="{C183D7F6-B498-43B3-948B-1728B52AA6E4}">
                <adec:decorative xmlns:adec="http://schemas.microsoft.com/office/drawing/2017/decorative" val="0"/>
              </a:ext>
            </a:extLst>
          </p:cNvPr>
          <p:cNvSpPr/>
          <p:nvPr/>
        </p:nvSpPr>
        <p:spPr>
          <a:xfrm>
            <a:off x="1" y="1366138"/>
            <a:ext cx="1032212" cy="85904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E 14 </a:t>
            </a:r>
            <a:endParaRPr lang="en-IN" dirty="0"/>
          </a:p>
        </p:txBody>
      </p:sp>
      <p:pic>
        <p:nvPicPr>
          <p:cNvPr id="8" name="Picture 7">
            <a:extLst>
              <a:ext uri="{FF2B5EF4-FFF2-40B4-BE49-F238E27FC236}">
                <a16:creationId xmlns:a16="http://schemas.microsoft.com/office/drawing/2014/main" id="{397FEA6A-92B4-6EDA-6E75-3A2909B8C230}"/>
              </a:ext>
            </a:extLst>
          </p:cNvPr>
          <p:cNvPicPr>
            <a:picLocks noChangeAspect="1"/>
          </p:cNvPicPr>
          <p:nvPr/>
        </p:nvPicPr>
        <p:blipFill>
          <a:blip r:embed="rId3"/>
          <a:stretch>
            <a:fillRect/>
          </a:stretch>
        </p:blipFill>
        <p:spPr>
          <a:xfrm>
            <a:off x="10772775" y="44142"/>
            <a:ext cx="1197409" cy="1197409"/>
          </a:xfrm>
          <a:prstGeom prst="rect">
            <a:avLst/>
          </a:prstGeom>
        </p:spPr>
      </p:pic>
      <p:pic>
        <p:nvPicPr>
          <p:cNvPr id="9" name="Picture 8">
            <a:extLst>
              <a:ext uri="{FF2B5EF4-FFF2-40B4-BE49-F238E27FC236}">
                <a16:creationId xmlns:a16="http://schemas.microsoft.com/office/drawing/2014/main" id="{78155756-7796-F8A8-AB51-85D0621E5A98}"/>
              </a:ext>
            </a:extLst>
          </p:cNvPr>
          <p:cNvPicPr>
            <a:picLocks noChangeAspect="1"/>
          </p:cNvPicPr>
          <p:nvPr/>
        </p:nvPicPr>
        <p:blipFill>
          <a:blip r:embed="rId4"/>
          <a:stretch>
            <a:fillRect/>
          </a:stretch>
        </p:blipFill>
        <p:spPr>
          <a:xfrm>
            <a:off x="77961" y="41475"/>
            <a:ext cx="1235563" cy="1235563"/>
          </a:xfrm>
          <a:prstGeom prst="rect">
            <a:avLst/>
          </a:prstGeom>
        </p:spPr>
      </p:pic>
      <p:sp>
        <p:nvSpPr>
          <p:cNvPr id="4" name="Title 3">
            <a:extLst>
              <a:ext uri="{FF2B5EF4-FFF2-40B4-BE49-F238E27FC236}">
                <a16:creationId xmlns:a16="http://schemas.microsoft.com/office/drawing/2014/main" id="{4B07BEAF-617E-F032-1976-AB19561E502C}"/>
              </a:ext>
            </a:extLst>
          </p:cNvPr>
          <p:cNvSpPr>
            <a:spLocks noGrp="1"/>
          </p:cNvSpPr>
          <p:nvPr>
            <p:ph type="title"/>
          </p:nvPr>
        </p:nvSpPr>
        <p:spPr>
          <a:xfrm>
            <a:off x="1061884" y="-47625"/>
            <a:ext cx="9812593" cy="1143000"/>
          </a:xfrm>
        </p:spPr>
        <p:txBody>
          <a:bodyPr/>
          <a:lstStyle/>
          <a:p>
            <a:r>
              <a:rPr lang="en-US" sz="3200" dirty="0"/>
              <a:t>MONITORING SATELLITE BASED AIR QUALITY MAPS USING AI&amp;ML</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88D88-86F8-023B-6484-848D2666F3D1}"/>
              </a:ext>
            </a:extLst>
          </p:cNvPr>
          <p:cNvSpPr>
            <a:spLocks noGrp="1"/>
          </p:cNvSpPr>
          <p:nvPr>
            <p:ph idx="1"/>
          </p:nvPr>
        </p:nvSpPr>
        <p:spPr/>
        <p:txBody>
          <a:bodyPr/>
          <a:lstStyle/>
          <a:p>
            <a:pPr marL="0" indent="0">
              <a:buNone/>
            </a:pPr>
            <a:endParaRPr lang="en-US" sz="2400" b="1" dirty="0">
              <a:solidFill>
                <a:schemeClr val="tx2"/>
              </a:solidFill>
              <a:latin typeface="Arial" pitchFamily="34" charset="0"/>
              <a:cs typeface="Arial" pitchFamily="34" charset="0"/>
            </a:endParaRPr>
          </a:p>
          <a:p>
            <a:pPr marL="0" indent="0">
              <a:buNone/>
            </a:pPr>
            <a:r>
              <a:rPr lang="en-US" sz="2400" b="1" dirty="0">
                <a:solidFill>
                  <a:schemeClr val="tx2"/>
                </a:solidFill>
                <a:latin typeface="Arial" pitchFamily="34" charset="0"/>
                <a:cs typeface="Arial" pitchFamily="34" charset="0"/>
              </a:rPr>
              <a:t> </a:t>
            </a:r>
            <a:endParaRPr lang="en-IN" dirty="0"/>
          </a:p>
        </p:txBody>
      </p:sp>
      <p:sp>
        <p:nvSpPr>
          <p:cNvPr id="4" name="Footer Placeholder 3">
            <a:extLst>
              <a:ext uri="{FF2B5EF4-FFF2-40B4-BE49-F238E27FC236}">
                <a16:creationId xmlns:a16="http://schemas.microsoft.com/office/drawing/2014/main" id="{F6F489FF-A5E0-09EB-EF4B-E61E926FEBFF}"/>
              </a:ext>
            </a:extLst>
          </p:cNvPr>
          <p:cNvSpPr>
            <a:spLocks noGrp="1"/>
          </p:cNvSpPr>
          <p:nvPr>
            <p:ph type="ftr" sz="quarter" idx="11"/>
          </p:nvPr>
        </p:nvSpPr>
        <p:spPr/>
        <p:txBody>
          <a:bodyPr/>
          <a:lstStyle/>
          <a:p>
            <a:pPr>
              <a:defRPr/>
            </a:pPr>
            <a:r>
              <a:rPr lang="en-US"/>
              <a:t>@SIH Idea submission- Template</a:t>
            </a:r>
          </a:p>
        </p:txBody>
      </p:sp>
      <p:sp>
        <p:nvSpPr>
          <p:cNvPr id="5" name="Slide Number Placeholder 4">
            <a:extLst>
              <a:ext uri="{FF2B5EF4-FFF2-40B4-BE49-F238E27FC236}">
                <a16:creationId xmlns:a16="http://schemas.microsoft.com/office/drawing/2014/main" id="{DF7C4F4E-9DC2-A844-1F8F-CCB2535308BA}"/>
              </a:ext>
            </a:extLst>
          </p:cNvPr>
          <p:cNvSpPr>
            <a:spLocks noGrp="1"/>
          </p:cNvSpPr>
          <p:nvPr>
            <p:ph type="sldNum" sz="quarter" idx="12"/>
          </p:nvPr>
        </p:nvSpPr>
        <p:spPr/>
        <p:txBody>
          <a:bodyPr/>
          <a:lstStyle/>
          <a:p>
            <a:fld id="{677C3CE7-23F7-4828-823C-E0205DF2CF97}" type="slidenum">
              <a:rPr lang="en-US" smtClean="0"/>
              <a:pPr/>
              <a:t>3</a:t>
            </a:fld>
            <a:endParaRPr lang="en-US"/>
          </a:p>
        </p:txBody>
      </p:sp>
      <p:sp>
        <p:nvSpPr>
          <p:cNvPr id="6" name="TextBox 8">
            <a:extLst>
              <a:ext uri="{FF2B5EF4-FFF2-40B4-BE49-F238E27FC236}">
                <a16:creationId xmlns:a16="http://schemas.microsoft.com/office/drawing/2014/main" id="{8051F98E-B12F-A158-BC1E-BCB0B543D401}"/>
              </a:ext>
            </a:extLst>
          </p:cNvPr>
          <p:cNvSpPr txBox="1">
            <a:spLocks noChangeArrowheads="1"/>
          </p:cNvSpPr>
          <p:nvPr/>
        </p:nvSpPr>
        <p:spPr bwMode="auto">
          <a:xfrm>
            <a:off x="1584325" y="1192667"/>
            <a:ext cx="9385300" cy="2677656"/>
          </a:xfrm>
          <a:prstGeom prst="rect">
            <a:avLst/>
          </a:prstGeom>
          <a:noFill/>
          <a:ln w="9525">
            <a:noFill/>
            <a:miter lim="800000"/>
            <a:headEnd/>
            <a:tailEnd/>
          </a:ln>
        </p:spPr>
        <p:txBody>
          <a:bodyPr wrap="square">
            <a:spAutoFit/>
          </a:bodyPr>
          <a:lstStyle/>
          <a:p>
            <a:pPr marL="342900" indent="-342900" algn="just">
              <a:buFont typeface="Arial" panose="020B0604020202020204" pitchFamily="34" charset="0"/>
              <a:buChar char="•"/>
            </a:pPr>
            <a:r>
              <a:rPr lang="en-US" sz="2800" dirty="0">
                <a:latin typeface="Arial" pitchFamily="34" charset="0"/>
                <a:cs typeface="Arial" pitchFamily="34" charset="0"/>
              </a:rPr>
              <a:t>Technologies to be use:</a:t>
            </a:r>
          </a:p>
          <a:p>
            <a:pPr marL="342900" indent="-342900" algn="just">
              <a:buFont typeface="Arial" panose="020B0604020202020204" pitchFamily="34" charset="0"/>
              <a:buChar char="•"/>
            </a:pPr>
            <a:r>
              <a:rPr lang="en-US" sz="2800" dirty="0" err="1">
                <a:latin typeface="Arial" pitchFamily="34" charset="0"/>
                <a:cs typeface="Arial" pitchFamily="34" charset="0"/>
              </a:rPr>
              <a:t>Javascript</a:t>
            </a:r>
            <a:r>
              <a:rPr lang="en-US" sz="2800" dirty="0">
                <a:latin typeface="Arial" pitchFamily="34" charset="0"/>
                <a:cs typeface="Arial" pitchFamily="34" charset="0"/>
              </a:rPr>
              <a:t> , </a:t>
            </a:r>
            <a:r>
              <a:rPr lang="en-US" sz="2800" dirty="0" err="1">
                <a:latin typeface="Arial" pitchFamily="34" charset="0"/>
                <a:cs typeface="Arial" pitchFamily="34" charset="0"/>
              </a:rPr>
              <a:t>mySQL</a:t>
            </a:r>
            <a:r>
              <a:rPr lang="en-US" sz="2800" dirty="0">
                <a:latin typeface="Arial" pitchFamily="34" charset="0"/>
                <a:cs typeface="Arial" pitchFamily="34" charset="0"/>
              </a:rPr>
              <a:t> , Python, html, </a:t>
            </a:r>
            <a:r>
              <a:rPr lang="en-US" sz="2800" dirty="0" err="1">
                <a:latin typeface="Arial" pitchFamily="34" charset="0"/>
                <a:cs typeface="Arial" pitchFamily="34" charset="0"/>
              </a:rPr>
              <a:t>css</a:t>
            </a:r>
            <a:r>
              <a:rPr lang="en-US" sz="2800" dirty="0">
                <a:latin typeface="Arial" pitchFamily="34" charset="0"/>
                <a:cs typeface="Arial" pitchFamily="34" charset="0"/>
              </a:rPr>
              <a:t> . </a:t>
            </a:r>
          </a:p>
          <a:p>
            <a:pPr algn="just"/>
            <a:endParaRPr lang="en-US" sz="2800" dirty="0">
              <a:latin typeface="Arial" pitchFamily="34" charset="0"/>
              <a:cs typeface="Arial" pitchFamily="34" charset="0"/>
            </a:endParaRPr>
          </a:p>
          <a:p>
            <a:pPr algn="just"/>
            <a:r>
              <a:rPr lang="en-US" sz="2800" dirty="0">
                <a:latin typeface="Arial" pitchFamily="34" charset="0"/>
                <a:cs typeface="Arial" pitchFamily="34" charset="0"/>
              </a:rPr>
              <a:t>Methodology and process for implementation:</a:t>
            </a:r>
          </a:p>
          <a:p>
            <a:pPr algn="just"/>
            <a:endParaRPr lang="en-US" sz="2800" dirty="0">
              <a:latin typeface="Arial" pitchFamily="34" charset="0"/>
              <a:cs typeface="Arial" pitchFamily="34" charset="0"/>
            </a:endParaRPr>
          </a:p>
          <a:p>
            <a:pPr marL="342900" indent="-342900" algn="just">
              <a:buFont typeface="Arial" panose="020B0604020202020204" pitchFamily="34" charset="0"/>
              <a:buChar char="•"/>
            </a:pPr>
            <a:endParaRPr lang="en-US" sz="2800" dirty="0">
              <a:latin typeface="Arial" pitchFamily="34" charset="0"/>
              <a:cs typeface="Arial" pitchFamily="34" charset="0"/>
            </a:endParaRPr>
          </a:p>
        </p:txBody>
      </p:sp>
      <p:sp>
        <p:nvSpPr>
          <p:cNvPr id="7" name="Title 1">
            <a:extLst>
              <a:ext uri="{FF2B5EF4-FFF2-40B4-BE49-F238E27FC236}">
                <a16:creationId xmlns:a16="http://schemas.microsoft.com/office/drawing/2014/main" id="{D84E16C0-2F0F-0EF5-D481-B75233D1E689}"/>
              </a:ext>
            </a:extLst>
          </p:cNvPr>
          <p:cNvSpPr>
            <a:spLocks noGrp="1"/>
          </p:cNvSpPr>
          <p:nvPr>
            <p:ph type="title"/>
          </p:nvPr>
        </p:nvSpPr>
        <p:spPr>
          <a:xfrm>
            <a:off x="609600" y="-47625"/>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pic>
        <p:nvPicPr>
          <p:cNvPr id="8" name="Picture 7">
            <a:extLst>
              <a:ext uri="{FF2B5EF4-FFF2-40B4-BE49-F238E27FC236}">
                <a16:creationId xmlns:a16="http://schemas.microsoft.com/office/drawing/2014/main" id="{C23B5CA5-AFC6-F7AA-548B-42346A6ACFE3}"/>
              </a:ext>
            </a:extLst>
          </p:cNvPr>
          <p:cNvPicPr>
            <a:picLocks noChangeAspect="1"/>
          </p:cNvPicPr>
          <p:nvPr/>
        </p:nvPicPr>
        <p:blipFill>
          <a:blip r:embed="rId2"/>
          <a:stretch>
            <a:fillRect/>
          </a:stretch>
        </p:blipFill>
        <p:spPr>
          <a:xfrm>
            <a:off x="77961" y="45688"/>
            <a:ext cx="1235563" cy="1235563"/>
          </a:xfrm>
          <a:prstGeom prst="rect">
            <a:avLst/>
          </a:prstGeom>
        </p:spPr>
      </p:pic>
      <p:pic>
        <p:nvPicPr>
          <p:cNvPr id="9" name="Picture 8">
            <a:extLst>
              <a:ext uri="{FF2B5EF4-FFF2-40B4-BE49-F238E27FC236}">
                <a16:creationId xmlns:a16="http://schemas.microsoft.com/office/drawing/2014/main" id="{03CD2FB1-54DF-4ABD-E500-89C2C1EFD726}"/>
              </a:ext>
            </a:extLst>
          </p:cNvPr>
          <p:cNvPicPr>
            <a:picLocks noChangeAspect="1"/>
          </p:cNvPicPr>
          <p:nvPr/>
        </p:nvPicPr>
        <p:blipFill>
          <a:blip r:embed="rId3"/>
          <a:stretch>
            <a:fillRect/>
          </a:stretch>
        </p:blipFill>
        <p:spPr>
          <a:xfrm>
            <a:off x="10844213" y="91970"/>
            <a:ext cx="1123948" cy="1143001"/>
          </a:xfrm>
          <a:prstGeom prst="rect">
            <a:avLst/>
          </a:prstGeom>
        </p:spPr>
      </p:pic>
      <p:sp>
        <p:nvSpPr>
          <p:cNvPr id="10" name="Oval 9" descr="Your startup LOGO">
            <a:extLst>
              <a:ext uri="{FF2B5EF4-FFF2-40B4-BE49-F238E27FC236}">
                <a16:creationId xmlns:a16="http://schemas.microsoft.com/office/drawing/2014/main" id="{F8AABE1F-EDE0-68B2-40EB-CE8C9521009C}"/>
              </a:ext>
              <a:ext uri="{C183D7F6-B498-43B3-948B-1728B52AA6E4}">
                <adec:decorative xmlns:adec="http://schemas.microsoft.com/office/drawing/2017/decorative" val="0"/>
              </a:ext>
            </a:extLst>
          </p:cNvPr>
          <p:cNvSpPr/>
          <p:nvPr/>
        </p:nvSpPr>
        <p:spPr>
          <a:xfrm>
            <a:off x="77961" y="1327533"/>
            <a:ext cx="1251857" cy="81752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E 14 </a:t>
            </a:r>
            <a:endParaRPr lang="en-IN" dirty="0"/>
          </a:p>
        </p:txBody>
      </p:sp>
      <p:pic>
        <p:nvPicPr>
          <p:cNvPr id="13" name="Picture 12">
            <a:extLst>
              <a:ext uri="{FF2B5EF4-FFF2-40B4-BE49-F238E27FC236}">
                <a16:creationId xmlns:a16="http://schemas.microsoft.com/office/drawing/2014/main" id="{E98FEDF5-8E16-94C8-A356-5A02EB74BFF7}"/>
              </a:ext>
            </a:extLst>
          </p:cNvPr>
          <p:cNvPicPr>
            <a:picLocks noChangeAspect="1"/>
          </p:cNvPicPr>
          <p:nvPr/>
        </p:nvPicPr>
        <p:blipFill>
          <a:blip r:embed="rId4"/>
          <a:stretch>
            <a:fillRect/>
          </a:stretch>
        </p:blipFill>
        <p:spPr>
          <a:xfrm>
            <a:off x="1704975" y="3194749"/>
            <a:ext cx="7032625" cy="2931414"/>
          </a:xfrm>
          <a:prstGeom prst="rect">
            <a:avLst/>
          </a:prstGeom>
        </p:spPr>
      </p:pic>
    </p:spTree>
    <p:extLst>
      <p:ext uri="{BB962C8B-B14F-4D97-AF65-F5344CB8AC3E}">
        <p14:creationId xmlns:p14="http://schemas.microsoft.com/office/powerpoint/2010/main" val="694860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889428" y="1556642"/>
            <a:ext cx="10972800" cy="346067"/>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FEATURES</a:t>
            </a:r>
          </a:p>
        </p:txBody>
      </p:sp>
      <p:sp>
        <p:nvSpPr>
          <p:cNvPr id="17410" name="TextBox 8"/>
          <p:cNvSpPr txBox="1">
            <a:spLocks noChangeArrowheads="1"/>
          </p:cNvSpPr>
          <p:nvPr/>
        </p:nvSpPr>
        <p:spPr bwMode="auto">
          <a:xfrm>
            <a:off x="955701" y="2876553"/>
            <a:ext cx="9385300" cy="1384995"/>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dirty="0">
                <a:solidFill>
                  <a:prstClr val="black"/>
                </a:solidFill>
                <a:latin typeface="Arial" pitchFamily="34" charset="0"/>
                <a:cs typeface="Arial" pitchFamily="34" charset="0"/>
              </a:rPr>
              <a:t>Air quality heat map</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Your thoughts our action</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dirty="0" err="1">
                <a:solidFill>
                  <a:prstClr val="black"/>
                </a:solidFill>
                <a:latin typeface="Arial" pitchFamily="34" charset="0"/>
                <a:cs typeface="Arial" pitchFamily="34" charset="0"/>
              </a:rPr>
              <a:t>breathify</a:t>
            </a: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4" name="Footer Placeholder 6">
            <a:extLst>
              <a:ext uri="{FF2B5EF4-FFF2-40B4-BE49-F238E27FC236}">
                <a16:creationId xmlns:a16="http://schemas.microsoft.com/office/drawing/2014/main" id="{C178D2DF-3871-8AE3-4CB9-AE1FE3A58CFD}"/>
              </a:ext>
            </a:extLst>
          </p:cNvPr>
          <p:cNvSpPr>
            <a:spLocks noGrp="1"/>
          </p:cNvSpPr>
          <p:nvPr>
            <p:ph type="ftr" sz="quarter" idx="11"/>
          </p:nvPr>
        </p:nvSpPr>
        <p:spPr>
          <a:xfrm>
            <a:off x="4910540" y="6593598"/>
            <a:ext cx="3813412" cy="197848"/>
          </a:xfrm>
        </p:spPr>
        <p:txBody>
          <a:bodyPr/>
          <a:lstStyle/>
          <a:p>
            <a:pPr>
              <a:defRPr/>
            </a:pPr>
            <a:r>
              <a:rPr lang="en-US" sz="1800" b="1">
                <a:solidFill>
                  <a:schemeClr val="bg1"/>
                </a:solidFill>
              </a:rPr>
              <a:t>SHRIDEVI NATIONAL LEVEL HACKATHON - 2024</a:t>
            </a:r>
          </a:p>
          <a:p>
            <a:pPr>
              <a:defRPr/>
            </a:pPr>
            <a:endParaRPr lang="en-US" sz="1800" b="1" dirty="0">
              <a:solidFill>
                <a:schemeClr val="bg1"/>
              </a:solidFill>
            </a:endParaRPr>
          </a:p>
        </p:txBody>
      </p:sp>
      <p:pic>
        <p:nvPicPr>
          <p:cNvPr id="5" name="Picture 4">
            <a:extLst>
              <a:ext uri="{FF2B5EF4-FFF2-40B4-BE49-F238E27FC236}">
                <a16:creationId xmlns:a16="http://schemas.microsoft.com/office/drawing/2014/main" id="{7A9BA810-7A7B-19CD-A6AB-42AA818C3043}"/>
              </a:ext>
            </a:extLst>
          </p:cNvPr>
          <p:cNvPicPr>
            <a:picLocks noChangeAspect="1"/>
          </p:cNvPicPr>
          <p:nvPr/>
        </p:nvPicPr>
        <p:blipFill>
          <a:blip r:embed="rId3"/>
          <a:stretch>
            <a:fillRect/>
          </a:stretch>
        </p:blipFill>
        <p:spPr>
          <a:xfrm>
            <a:off x="10637107" y="0"/>
            <a:ext cx="1225121" cy="1225121"/>
          </a:xfrm>
          <a:prstGeom prst="rect">
            <a:avLst/>
          </a:prstGeom>
        </p:spPr>
      </p:pic>
      <p:sp>
        <p:nvSpPr>
          <p:cNvPr id="7" name="Rectangle 6">
            <a:extLst>
              <a:ext uri="{FF2B5EF4-FFF2-40B4-BE49-F238E27FC236}">
                <a16:creationId xmlns:a16="http://schemas.microsoft.com/office/drawing/2014/main" id="{3F7D6E8E-877B-4E20-546A-8DCC9B99481F}"/>
              </a:ext>
            </a:extLst>
          </p:cNvPr>
          <p:cNvSpPr>
            <a:spLocks noChangeArrowheads="1"/>
          </p:cNvSpPr>
          <p:nvPr/>
        </p:nvSpPr>
        <p:spPr bwMode="auto">
          <a:xfrm>
            <a:off x="0" y="6356353"/>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800" b="1" dirty="0">
              <a:solidFill>
                <a:schemeClr val="bg1"/>
              </a:solidFill>
            </a:endParaRPr>
          </a:p>
          <a:p>
            <a:pPr algn="ctr" fontAlgn="auto">
              <a:spcBef>
                <a:spcPts val="0"/>
              </a:spcBef>
              <a:spcAft>
                <a:spcPts val="0"/>
              </a:spcAft>
              <a:defRPr/>
            </a:pPr>
            <a:r>
              <a:rPr lang="en-US" sz="1800" b="1" dirty="0">
                <a:solidFill>
                  <a:schemeClr val="bg1"/>
                </a:solidFill>
              </a:rPr>
              <a:t>SHRIDEVI NATIONAL LEVEL HACKATHON - 2024</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pic>
        <p:nvPicPr>
          <p:cNvPr id="8" name="Picture 7">
            <a:extLst>
              <a:ext uri="{FF2B5EF4-FFF2-40B4-BE49-F238E27FC236}">
                <a16:creationId xmlns:a16="http://schemas.microsoft.com/office/drawing/2014/main" id="{40F15799-5DD5-1AE4-0573-D79109BEF977}"/>
              </a:ext>
            </a:extLst>
          </p:cNvPr>
          <p:cNvPicPr>
            <a:picLocks noChangeAspect="1"/>
          </p:cNvPicPr>
          <p:nvPr/>
        </p:nvPicPr>
        <p:blipFill>
          <a:blip r:embed="rId4"/>
          <a:stretch>
            <a:fillRect/>
          </a:stretch>
        </p:blipFill>
        <p:spPr>
          <a:xfrm>
            <a:off x="77961" y="41475"/>
            <a:ext cx="1235563" cy="1235563"/>
          </a:xfrm>
          <a:prstGeom prst="rect">
            <a:avLst/>
          </a:prstGeom>
        </p:spPr>
      </p:pic>
      <p:sp>
        <p:nvSpPr>
          <p:cNvPr id="3" name="Oval 2" descr="Your startup LOGO">
            <a:extLst>
              <a:ext uri="{FF2B5EF4-FFF2-40B4-BE49-F238E27FC236}">
                <a16:creationId xmlns:a16="http://schemas.microsoft.com/office/drawing/2014/main" id="{B8EEAB3B-B6BD-4E49-7595-A65FF5F0C380}"/>
              </a:ext>
              <a:ext uri="{C183D7F6-B498-43B3-948B-1728B52AA6E4}">
                <adec:decorative xmlns:adec="http://schemas.microsoft.com/office/drawing/2017/decorative" val="0"/>
              </a:ext>
            </a:extLst>
          </p:cNvPr>
          <p:cNvSpPr/>
          <p:nvPr/>
        </p:nvSpPr>
        <p:spPr>
          <a:xfrm>
            <a:off x="77961" y="1327533"/>
            <a:ext cx="1251857" cy="81752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E 14 </a:t>
            </a:r>
            <a:endParaRPr lang="en-IN" dirty="0"/>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914400" y="1625601"/>
            <a:ext cx="10972800" cy="503239"/>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CHALLENGES FACED</a:t>
            </a:r>
          </a:p>
        </p:txBody>
      </p:sp>
      <p:sp>
        <p:nvSpPr>
          <p:cNvPr id="17410" name="TextBox 8"/>
          <p:cNvSpPr txBox="1">
            <a:spLocks noChangeArrowheads="1"/>
          </p:cNvSpPr>
          <p:nvPr/>
        </p:nvSpPr>
        <p:spPr bwMode="auto">
          <a:xfrm>
            <a:off x="609600" y="2533653"/>
            <a:ext cx="9385300" cy="3539430"/>
          </a:xfrm>
          <a:prstGeom prst="rect">
            <a:avLst/>
          </a:prstGeom>
          <a:noFill/>
          <a:ln w="9525">
            <a:noFill/>
            <a:miter lim="800000"/>
            <a:headEnd/>
            <a:tailEnd/>
          </a:ln>
        </p:spPr>
        <p:txBody>
          <a:bodyPr wrap="square">
            <a:spAutoFit/>
          </a:bodyPr>
          <a:lstStyle/>
          <a:p>
            <a:pPr lvl="1" algn="just">
              <a:defRPr/>
            </a:pPr>
            <a:r>
              <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1.Monitoring : locally we cannot access </a:t>
            </a:r>
            <a:r>
              <a:rPr kumimoji="0" lang="en-US" sz="2800" b="0" i="0" u="none" strike="noStrike" kern="1200" cap="none" spc="0" normalizeH="0" baseline="0" noProof="0" dirty="0" err="1">
                <a:ln>
                  <a:noFill/>
                </a:ln>
                <a:solidFill>
                  <a:prstClr val="black"/>
                </a:solidFill>
                <a:effectLst/>
                <a:uLnTx/>
                <a:uFillTx/>
                <a:latin typeface="Arial" pitchFamily="34" charset="0"/>
                <a:ea typeface="ＭＳ Ｐゴシック" pitchFamily="1" charset="-128"/>
                <a:cs typeface="Arial" pitchFamily="34" charset="0"/>
              </a:rPr>
              <a:t>datas</a:t>
            </a:r>
            <a:r>
              <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 for air quality, it is difficult for an individual to know air quality index of his/her own locality. </a:t>
            </a:r>
          </a:p>
          <a:p>
            <a:pPr lvl="1" algn="just">
              <a:defRPr/>
            </a:pPr>
            <a:r>
              <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2.individually we cannot take initiatives to plan for bigger projects like helping in the reduction of air quality without support</a:t>
            </a:r>
          </a:p>
          <a:p>
            <a:pPr lvl="1" algn="just">
              <a:defRPr/>
            </a:pPr>
            <a:r>
              <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3.There ls less interest in people to take small steps in improvement of air quality</a:t>
            </a:r>
          </a:p>
        </p:txBody>
      </p:sp>
      <p:sp>
        <p:nvSpPr>
          <p:cNvPr id="4" name="Footer Placeholder 6">
            <a:extLst>
              <a:ext uri="{FF2B5EF4-FFF2-40B4-BE49-F238E27FC236}">
                <a16:creationId xmlns:a16="http://schemas.microsoft.com/office/drawing/2014/main" id="{095285F5-B89C-6179-845D-E3BFBD17E033}"/>
              </a:ext>
            </a:extLst>
          </p:cNvPr>
          <p:cNvSpPr>
            <a:spLocks noGrp="1"/>
          </p:cNvSpPr>
          <p:nvPr>
            <p:ph type="ftr" sz="quarter" idx="11"/>
          </p:nvPr>
        </p:nvSpPr>
        <p:spPr>
          <a:xfrm>
            <a:off x="2989764" y="6407152"/>
            <a:ext cx="5747836" cy="365125"/>
          </a:xfrm>
        </p:spPr>
        <p:txBody>
          <a:bodyPr/>
          <a:lstStyle/>
          <a:p>
            <a:pPr>
              <a:defRPr/>
            </a:pPr>
            <a:r>
              <a:rPr lang="en-US" sz="1800" b="1" dirty="0">
                <a:solidFill>
                  <a:schemeClr val="bg1"/>
                </a:solidFill>
                <a:latin typeface="+mj-lt"/>
              </a:rPr>
              <a:t>SHRIDEVI</a:t>
            </a:r>
            <a:r>
              <a:rPr lang="en-US" sz="1800" b="1" dirty="0">
                <a:solidFill>
                  <a:schemeClr val="bg1"/>
                </a:solidFill>
              </a:rPr>
              <a:t> </a:t>
            </a:r>
            <a:r>
              <a:rPr lang="en-US" sz="1800" b="1" dirty="0">
                <a:solidFill>
                  <a:schemeClr val="bg1"/>
                </a:solidFill>
                <a:latin typeface="+mj-lt"/>
              </a:rPr>
              <a:t>NATIONAL</a:t>
            </a:r>
            <a:r>
              <a:rPr lang="en-US" sz="1800" b="1" dirty="0">
                <a:solidFill>
                  <a:schemeClr val="bg1"/>
                </a:solidFill>
              </a:rPr>
              <a:t> LEVEL HACKATHON - 2024</a:t>
            </a:r>
          </a:p>
        </p:txBody>
      </p:sp>
      <p:pic>
        <p:nvPicPr>
          <p:cNvPr id="5" name="Picture 4">
            <a:extLst>
              <a:ext uri="{FF2B5EF4-FFF2-40B4-BE49-F238E27FC236}">
                <a16:creationId xmlns:a16="http://schemas.microsoft.com/office/drawing/2014/main" id="{70ECCD65-6AF4-0FB9-515C-EB6A453751C3}"/>
              </a:ext>
            </a:extLst>
          </p:cNvPr>
          <p:cNvPicPr>
            <a:picLocks noChangeAspect="1"/>
          </p:cNvPicPr>
          <p:nvPr/>
        </p:nvPicPr>
        <p:blipFill>
          <a:blip r:embed="rId3"/>
          <a:stretch>
            <a:fillRect/>
          </a:stretch>
        </p:blipFill>
        <p:spPr>
          <a:xfrm>
            <a:off x="10769174" y="81786"/>
            <a:ext cx="1118026" cy="1118026"/>
          </a:xfrm>
          <a:prstGeom prst="rect">
            <a:avLst/>
          </a:prstGeom>
        </p:spPr>
      </p:pic>
      <p:pic>
        <p:nvPicPr>
          <p:cNvPr id="6" name="Picture 5">
            <a:extLst>
              <a:ext uri="{FF2B5EF4-FFF2-40B4-BE49-F238E27FC236}">
                <a16:creationId xmlns:a16="http://schemas.microsoft.com/office/drawing/2014/main" id="{1B5FDB14-90A2-4FDE-040D-0CCA4F3C700D}"/>
              </a:ext>
            </a:extLst>
          </p:cNvPr>
          <p:cNvPicPr>
            <a:picLocks noChangeAspect="1"/>
          </p:cNvPicPr>
          <p:nvPr/>
        </p:nvPicPr>
        <p:blipFill>
          <a:blip r:embed="rId4"/>
          <a:stretch>
            <a:fillRect/>
          </a:stretch>
        </p:blipFill>
        <p:spPr>
          <a:xfrm>
            <a:off x="77961" y="41475"/>
            <a:ext cx="1235563" cy="1235563"/>
          </a:xfrm>
          <a:prstGeom prst="rect">
            <a:avLst/>
          </a:prstGeom>
        </p:spPr>
      </p:pic>
      <p:sp>
        <p:nvSpPr>
          <p:cNvPr id="3" name="Oval 2" descr="Your startup LOGO">
            <a:extLst>
              <a:ext uri="{FF2B5EF4-FFF2-40B4-BE49-F238E27FC236}">
                <a16:creationId xmlns:a16="http://schemas.microsoft.com/office/drawing/2014/main" id="{335D59A5-F128-0930-80C2-F5FFE16716CF}"/>
              </a:ext>
              <a:ext uri="{C183D7F6-B498-43B3-948B-1728B52AA6E4}">
                <adec:decorative xmlns:adec="http://schemas.microsoft.com/office/drawing/2017/decorative" val="0"/>
              </a:ext>
            </a:extLst>
          </p:cNvPr>
          <p:cNvSpPr/>
          <p:nvPr/>
        </p:nvSpPr>
        <p:spPr>
          <a:xfrm>
            <a:off x="77961" y="1327533"/>
            <a:ext cx="1251857" cy="81752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E 14 </a:t>
            </a:r>
            <a:endParaRPr lang="en-IN" dirty="0"/>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6F5E72-813B-0459-68C2-2366B32BCE24}"/>
              </a:ext>
            </a:extLst>
          </p:cNvPr>
          <p:cNvSpPr>
            <a:spLocks noGrp="1"/>
          </p:cNvSpPr>
          <p:nvPr>
            <p:ph idx="1"/>
          </p:nvPr>
        </p:nvSpPr>
        <p:spPr/>
        <p:txBody>
          <a:bodyPr/>
          <a:lstStyle/>
          <a:p>
            <a:r>
              <a:rPr lang="en-US" dirty="0"/>
              <a:t>Overcome :</a:t>
            </a:r>
          </a:p>
          <a:p>
            <a:r>
              <a:rPr lang="en-US" dirty="0"/>
              <a:t>1.our website uses real time based satellite data for air quality through which an individual comes to know about their locality</a:t>
            </a:r>
          </a:p>
          <a:p>
            <a:r>
              <a:rPr lang="en-US" dirty="0"/>
              <a:t>2.This website helps in helping users to target issues on air quality by taking their inputs</a:t>
            </a:r>
          </a:p>
          <a:p>
            <a:r>
              <a:rPr lang="en-US" dirty="0"/>
              <a:t>3.with the help of B</a:t>
            </a:r>
            <a:r>
              <a:rPr lang="en-US"/>
              <a:t>reathify</a:t>
            </a:r>
            <a:r>
              <a:rPr lang="en-US" dirty="0"/>
              <a:t> , people develop </a:t>
            </a:r>
            <a:r>
              <a:rPr lang="en-US" dirty="0" err="1"/>
              <a:t>intrest</a:t>
            </a:r>
            <a:r>
              <a:rPr lang="en-US" dirty="0"/>
              <a:t> in their small steps as they can maintain daily streaks and their small steps leads to big difference</a:t>
            </a:r>
            <a:endParaRPr lang="en-IN" dirty="0"/>
          </a:p>
        </p:txBody>
      </p:sp>
      <p:sp>
        <p:nvSpPr>
          <p:cNvPr id="4" name="Footer Placeholder 3">
            <a:extLst>
              <a:ext uri="{FF2B5EF4-FFF2-40B4-BE49-F238E27FC236}">
                <a16:creationId xmlns:a16="http://schemas.microsoft.com/office/drawing/2014/main" id="{4E9D7FA3-6978-5D75-11CD-143B39CE8E8A}"/>
              </a:ext>
            </a:extLst>
          </p:cNvPr>
          <p:cNvSpPr>
            <a:spLocks noGrp="1"/>
          </p:cNvSpPr>
          <p:nvPr>
            <p:ph type="ftr" sz="quarter" idx="11"/>
          </p:nvPr>
        </p:nvSpPr>
        <p:spPr/>
        <p:txBody>
          <a:bodyPr/>
          <a:lstStyle/>
          <a:p>
            <a:pPr>
              <a:defRPr/>
            </a:pPr>
            <a:r>
              <a:rPr lang="en-US"/>
              <a:t>@SIH Idea submission- Template</a:t>
            </a:r>
          </a:p>
        </p:txBody>
      </p:sp>
      <p:sp>
        <p:nvSpPr>
          <p:cNvPr id="5" name="Slide Number Placeholder 4">
            <a:extLst>
              <a:ext uri="{FF2B5EF4-FFF2-40B4-BE49-F238E27FC236}">
                <a16:creationId xmlns:a16="http://schemas.microsoft.com/office/drawing/2014/main" id="{A876CC63-18E3-7F80-A52B-182E526D10C9}"/>
              </a:ext>
            </a:extLst>
          </p:cNvPr>
          <p:cNvSpPr>
            <a:spLocks noGrp="1"/>
          </p:cNvSpPr>
          <p:nvPr>
            <p:ph type="sldNum" sz="quarter" idx="12"/>
          </p:nvPr>
        </p:nvSpPr>
        <p:spPr/>
        <p:txBody>
          <a:bodyPr/>
          <a:lstStyle/>
          <a:p>
            <a:fld id="{677C3CE7-23F7-4828-823C-E0205DF2CF97}" type="slidenum">
              <a:rPr lang="en-US" smtClean="0"/>
              <a:pPr/>
              <a:t>6</a:t>
            </a:fld>
            <a:endParaRPr lang="en-US"/>
          </a:p>
        </p:txBody>
      </p:sp>
    </p:spTree>
    <p:extLst>
      <p:ext uri="{BB962C8B-B14F-4D97-AF65-F5344CB8AC3E}">
        <p14:creationId xmlns:p14="http://schemas.microsoft.com/office/powerpoint/2010/main" val="3582057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3" name="Round Diagonal Corner Rectangle 2"/>
          <p:cNvSpPr/>
          <p:nvPr/>
        </p:nvSpPr>
        <p:spPr>
          <a:xfrm>
            <a:off x="0" y="1915454"/>
            <a:ext cx="12192000" cy="4194778"/>
          </a:xfrm>
          <a:prstGeom prst="round2DiagRect">
            <a:avLst/>
          </a:prstGeom>
          <a:solidFill>
            <a:schemeClr val="accent1">
              <a:lumMod val="20000"/>
              <a:lumOff val="80000"/>
            </a:schemeClr>
          </a:solid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Google Shape;100;p3"/>
          <p:cNvSpPr txBox="1"/>
          <p:nvPr/>
        </p:nvSpPr>
        <p:spPr>
          <a:xfrm>
            <a:off x="485774" y="2524124"/>
            <a:ext cx="11096625" cy="3461685"/>
          </a:xfrm>
          <a:prstGeom prst="rect">
            <a:avLst/>
          </a:prstGeom>
          <a:noFill/>
          <a:ln>
            <a:noFill/>
          </a:ln>
        </p:spPr>
        <p:txBody>
          <a:bodyPr spcFirstLastPara="1" wrap="square" lIns="91425" tIns="45700" rIns="91425" bIns="45700" anchor="t" anchorCtr="0">
            <a:noAutofit/>
          </a:bodyPr>
          <a:lstStyle/>
          <a:p>
            <a:pPr marL="914400" marR="0" lvl="1" indent="-316230" algn="just" rtl="0">
              <a:lnSpc>
                <a:spcPct val="90000"/>
              </a:lnSpc>
              <a:spcBef>
                <a:spcPts val="500"/>
              </a:spcBef>
              <a:spcAft>
                <a:spcPts val="0"/>
              </a:spcAft>
              <a:buClr>
                <a:schemeClr val="dk1"/>
              </a:buClr>
              <a:buSzPct val="100000"/>
              <a:buFont typeface="Calibri"/>
              <a:buNone/>
            </a:pPr>
            <a:endParaRPr lang="en-IN" sz="2000" b="1" dirty="0">
              <a:solidFill>
                <a:schemeClr val="dk1"/>
              </a:solidFill>
              <a:latin typeface="Arial" panose="020B0604020202020204" pitchFamily="34" charset="0"/>
              <a:ea typeface="Calibri"/>
              <a:cs typeface="Arial" panose="020B0604020202020204" pitchFamily="34" charset="0"/>
              <a:sym typeface="Calibri"/>
            </a:endParaRPr>
          </a:p>
          <a:p>
            <a:pPr marL="914400" marR="0" lvl="1" indent="-316230" algn="just" rtl="0">
              <a:lnSpc>
                <a:spcPct val="90000"/>
              </a:lnSpc>
              <a:spcBef>
                <a:spcPts val="500"/>
              </a:spcBef>
              <a:spcAft>
                <a:spcPts val="0"/>
              </a:spcAft>
              <a:buClr>
                <a:schemeClr val="dk1"/>
              </a:buClr>
              <a:buSzPct val="100000"/>
              <a:buFont typeface="Calibri"/>
              <a:buNone/>
            </a:pPr>
            <a:r>
              <a:rPr lang="en-IN" sz="2000" b="1" dirty="0">
                <a:solidFill>
                  <a:schemeClr val="dk1"/>
                </a:solidFill>
                <a:latin typeface="Arial" panose="020B0604020202020204" pitchFamily="34" charset="0"/>
                <a:ea typeface="Calibri"/>
                <a:cs typeface="Arial" panose="020B0604020202020204" pitchFamily="34" charset="0"/>
                <a:sym typeface="Calibri"/>
              </a:rPr>
              <a:t>  </a:t>
            </a:r>
          </a:p>
          <a:p>
            <a:pPr marL="914400" marR="0" lvl="1" indent="-316230" algn="just" rtl="0">
              <a:lnSpc>
                <a:spcPct val="90000"/>
              </a:lnSpc>
              <a:spcBef>
                <a:spcPts val="500"/>
              </a:spcBef>
              <a:spcAft>
                <a:spcPts val="0"/>
              </a:spcAft>
              <a:buClr>
                <a:schemeClr val="dk1"/>
              </a:buClr>
              <a:buSzPct val="100000"/>
              <a:buFont typeface="Calibri"/>
              <a:buNone/>
            </a:pPr>
            <a:endParaRPr lang="en-IN" sz="2000" b="1" i="1" dirty="0">
              <a:solidFill>
                <a:schemeClr val="dk1"/>
              </a:solidFill>
              <a:latin typeface="Arial" panose="020B0604020202020204" pitchFamily="34" charset="0"/>
              <a:ea typeface="Calibri"/>
              <a:cs typeface="Arial" panose="020B0604020202020204" pitchFamily="34" charset="0"/>
              <a:sym typeface="Calibri"/>
            </a:endParaRPr>
          </a:p>
          <a:p>
            <a:pPr marL="914400" marR="0" lvl="1" indent="-316230" algn="just" rtl="0">
              <a:lnSpc>
                <a:spcPct val="90000"/>
              </a:lnSpc>
              <a:spcBef>
                <a:spcPts val="500"/>
              </a:spcBef>
              <a:spcAft>
                <a:spcPts val="0"/>
              </a:spcAft>
              <a:buClr>
                <a:schemeClr val="dk1"/>
              </a:buClr>
              <a:buSzPct val="100000"/>
              <a:buFont typeface="Calibri"/>
              <a:buNone/>
            </a:pPr>
            <a:r>
              <a:rPr lang="en-IN" sz="2000" b="1" i="1" dirty="0">
                <a:solidFill>
                  <a:srgbClr val="002060"/>
                </a:solidFill>
                <a:latin typeface="Arial" panose="020B0604020202020204" pitchFamily="34" charset="0"/>
                <a:ea typeface="Calibri"/>
                <a:cs typeface="Arial" panose="020B0604020202020204" pitchFamily="34" charset="0"/>
                <a:sym typeface="Calibri"/>
              </a:rPr>
              <a:t>                                          </a:t>
            </a:r>
            <a:r>
              <a:rPr lang="en-IN" sz="5400" i="1" dirty="0">
                <a:solidFill>
                  <a:srgbClr val="002060"/>
                </a:solidFill>
                <a:latin typeface="Arial" panose="020B0604020202020204" pitchFamily="34" charset="0"/>
                <a:ea typeface="Calibri"/>
                <a:cs typeface="Arial" panose="020B0604020202020204" pitchFamily="34" charset="0"/>
                <a:sym typeface="Calibri"/>
              </a:rPr>
              <a:t>thank you</a:t>
            </a:r>
          </a:p>
        </p:txBody>
      </p:sp>
      <p:sp>
        <p:nvSpPr>
          <p:cNvPr id="7" name="Footer Placeholder 6">
            <a:extLst>
              <a:ext uri="{FF2B5EF4-FFF2-40B4-BE49-F238E27FC236}">
                <a16:creationId xmlns:a16="http://schemas.microsoft.com/office/drawing/2014/main" id="{8BC56484-5CE6-7A9D-5747-1855E508DBE5}"/>
              </a:ext>
            </a:extLst>
          </p:cNvPr>
          <p:cNvSpPr>
            <a:spLocks noGrp="1"/>
          </p:cNvSpPr>
          <p:nvPr>
            <p:ph type="ftr" sz="quarter" idx="11"/>
          </p:nvPr>
        </p:nvSpPr>
        <p:spPr>
          <a:xfrm>
            <a:off x="4648200" y="6356353"/>
            <a:ext cx="3204000" cy="365125"/>
          </a:xfrm>
        </p:spPr>
        <p:txBody>
          <a:bodyPr/>
          <a:lstStyle/>
          <a:p>
            <a:pPr>
              <a:defRPr/>
            </a:pPr>
            <a:r>
              <a:rPr lang="en-US">
                <a:solidFill>
                  <a:schemeClr val="bg1"/>
                </a:solidFill>
              </a:rPr>
              <a:t>SHRIDEVI NATIONAL LEVEL HACKATHON 2024</a:t>
            </a:r>
            <a:endParaRPr lang="en-US" dirty="0">
              <a:solidFill>
                <a:schemeClr val="bg1"/>
              </a:solidFill>
            </a:endParaRPr>
          </a:p>
        </p:txBody>
      </p:sp>
      <p:pic>
        <p:nvPicPr>
          <p:cNvPr id="8" name="Picture 7">
            <a:extLst>
              <a:ext uri="{FF2B5EF4-FFF2-40B4-BE49-F238E27FC236}">
                <a16:creationId xmlns:a16="http://schemas.microsoft.com/office/drawing/2014/main" id="{E484037E-88E6-9990-F723-E05291EFFBA8}"/>
              </a:ext>
            </a:extLst>
          </p:cNvPr>
          <p:cNvPicPr>
            <a:picLocks noChangeAspect="1"/>
          </p:cNvPicPr>
          <p:nvPr/>
        </p:nvPicPr>
        <p:blipFill>
          <a:blip r:embed="rId3"/>
          <a:stretch>
            <a:fillRect/>
          </a:stretch>
        </p:blipFill>
        <p:spPr>
          <a:xfrm>
            <a:off x="10798629" y="65777"/>
            <a:ext cx="1220500" cy="1220500"/>
          </a:xfrm>
          <a:prstGeom prst="rect">
            <a:avLst/>
          </a:prstGeom>
        </p:spPr>
      </p:pic>
      <p:sp>
        <p:nvSpPr>
          <p:cNvPr id="9" name="Rectangle 8">
            <a:extLst>
              <a:ext uri="{FF2B5EF4-FFF2-40B4-BE49-F238E27FC236}">
                <a16:creationId xmlns:a16="http://schemas.microsoft.com/office/drawing/2014/main" id="{E73AE62C-3754-3322-8317-D980B261B5A0}"/>
              </a:ext>
            </a:extLst>
          </p:cNvPr>
          <p:cNvSpPr>
            <a:spLocks noChangeArrowheads="1"/>
          </p:cNvSpPr>
          <p:nvPr/>
        </p:nvSpPr>
        <p:spPr bwMode="auto">
          <a:xfrm>
            <a:off x="0" y="6356353"/>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sz="1800" b="1" dirty="0">
              <a:solidFill>
                <a:schemeClr val="bg1"/>
              </a:solidFill>
            </a:endParaRPr>
          </a:p>
          <a:p>
            <a:pPr algn="ctr" fontAlgn="auto">
              <a:spcBef>
                <a:spcPts val="0"/>
              </a:spcBef>
              <a:spcAft>
                <a:spcPts val="0"/>
              </a:spcAft>
              <a:defRPr/>
            </a:pPr>
            <a:r>
              <a:rPr lang="en-US" sz="1800" b="1" dirty="0">
                <a:solidFill>
                  <a:schemeClr val="bg1"/>
                </a:solidFill>
              </a:rPr>
              <a:t>SHRIDEVI NATIONAL LEVEL HACKATHON - 2024</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pic>
        <p:nvPicPr>
          <p:cNvPr id="2" name="Picture 1">
            <a:extLst>
              <a:ext uri="{FF2B5EF4-FFF2-40B4-BE49-F238E27FC236}">
                <a16:creationId xmlns:a16="http://schemas.microsoft.com/office/drawing/2014/main" id="{A6E47AD0-620C-D5FC-B73F-0AF21E92544E}"/>
              </a:ext>
            </a:extLst>
          </p:cNvPr>
          <p:cNvPicPr>
            <a:picLocks noChangeAspect="1"/>
          </p:cNvPicPr>
          <p:nvPr/>
        </p:nvPicPr>
        <p:blipFill>
          <a:blip r:embed="rId4"/>
          <a:stretch>
            <a:fillRect/>
          </a:stretch>
        </p:blipFill>
        <p:spPr>
          <a:xfrm>
            <a:off x="77961" y="41475"/>
            <a:ext cx="1235563" cy="1235563"/>
          </a:xfrm>
          <a:prstGeom prst="rect">
            <a:avLst/>
          </a:prstGeom>
        </p:spPr>
      </p:pic>
      <p:sp>
        <p:nvSpPr>
          <p:cNvPr id="4" name="Oval 3" descr="Your startup LOGO">
            <a:extLst>
              <a:ext uri="{FF2B5EF4-FFF2-40B4-BE49-F238E27FC236}">
                <a16:creationId xmlns:a16="http://schemas.microsoft.com/office/drawing/2014/main" id="{2EA702FE-C860-1D83-FF1C-393D1136D02D}"/>
              </a:ext>
              <a:ext uri="{C183D7F6-B498-43B3-948B-1728B52AA6E4}">
                <adec:decorative xmlns:adec="http://schemas.microsoft.com/office/drawing/2017/decorative" val="0"/>
              </a:ext>
            </a:extLst>
          </p:cNvPr>
          <p:cNvSpPr/>
          <p:nvPr/>
        </p:nvSpPr>
        <p:spPr>
          <a:xfrm>
            <a:off x="172871" y="1260568"/>
            <a:ext cx="1251857" cy="81752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E 14 </a:t>
            </a:r>
            <a:endParaRPr lang="en-IN" dirty="0"/>
          </a:p>
        </p:txBody>
      </p:sp>
    </p:spTree>
    <p:extLst>
      <p:ext uri="{BB962C8B-B14F-4D97-AF65-F5344CB8AC3E}">
        <p14:creationId xmlns:p14="http://schemas.microsoft.com/office/powerpoint/2010/main" val="1588084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8070</TotalTime>
  <Words>395</Words>
  <Application>Microsoft Office PowerPoint</Application>
  <PresentationFormat>Widescreen</PresentationFormat>
  <Paragraphs>71</Paragraphs>
  <Slides>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ＭＳ Ｐゴシック</vt:lpstr>
      <vt:lpstr>Arial</vt:lpstr>
      <vt:lpstr>Calibri</vt:lpstr>
      <vt:lpstr>Garamond</vt:lpstr>
      <vt:lpstr>Times New Roman</vt:lpstr>
      <vt:lpstr>TradeGothic</vt:lpstr>
      <vt:lpstr>Wingdings</vt:lpstr>
      <vt:lpstr>Office Theme</vt:lpstr>
      <vt:lpstr>  SHRIDEVI HACKATHON 2024</vt:lpstr>
      <vt:lpstr>MONITORING SATELLITE BASED AIR QUALITY MAPS USING AI&amp;ML</vt:lpstr>
      <vt:lpstr>TECHNICAL APPROACH</vt:lpstr>
      <vt:lpstr>FEATURES</vt:lpstr>
      <vt:lpstr>CHALLENGES FACED</vt:lpstr>
      <vt:lpstr>PowerPoint Presentation</vt:lpstr>
      <vt:lpstr>PowerPoint Presentation</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Bhavani Yellamla</cp:lastModifiedBy>
  <cp:revision>160</cp:revision>
  <dcterms:created xsi:type="dcterms:W3CDTF">2013-12-12T18:46:50Z</dcterms:created>
  <dcterms:modified xsi:type="dcterms:W3CDTF">2024-10-29T02:10:49Z</dcterms:modified>
  <cp:category/>
</cp:coreProperties>
</file>