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042F0-AAED-43A3-A204-F744A54743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62E9C5A-6E7A-40D8-9B15-19FE7BB06B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629D1F-AF4C-4958-B944-D5DE66F1CF17}"/>
              </a:ext>
            </a:extLst>
          </p:cNvPr>
          <p:cNvSpPr>
            <a:spLocks noGrp="1"/>
          </p:cNvSpPr>
          <p:nvPr>
            <p:ph type="dt" sz="half" idx="10"/>
          </p:nvPr>
        </p:nvSpPr>
        <p:spPr/>
        <p:txBody>
          <a:bodyPr/>
          <a:lstStyle/>
          <a:p>
            <a:fld id="{954C3825-F422-448C-A3B0-F020E5037F50}" type="datetimeFigureOut">
              <a:rPr lang="en-IN" smtClean="0"/>
              <a:t>19-04-2022</a:t>
            </a:fld>
            <a:endParaRPr lang="en-IN"/>
          </a:p>
        </p:txBody>
      </p:sp>
      <p:sp>
        <p:nvSpPr>
          <p:cNvPr id="5" name="Footer Placeholder 4">
            <a:extLst>
              <a:ext uri="{FF2B5EF4-FFF2-40B4-BE49-F238E27FC236}">
                <a16:creationId xmlns:a16="http://schemas.microsoft.com/office/drawing/2014/main" id="{98C94364-B5D2-4151-8D1E-21DB984C00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AB7774-D9B9-457E-A49D-B343EE2B928B}"/>
              </a:ext>
            </a:extLst>
          </p:cNvPr>
          <p:cNvSpPr>
            <a:spLocks noGrp="1"/>
          </p:cNvSpPr>
          <p:nvPr>
            <p:ph type="sldNum" sz="quarter" idx="12"/>
          </p:nvPr>
        </p:nvSpPr>
        <p:spPr/>
        <p:txBody>
          <a:bodyPr/>
          <a:lstStyle/>
          <a:p>
            <a:fld id="{B7C1F7FC-9A5A-47CB-BB00-5A5AFEFB55AE}" type="slidenum">
              <a:rPr lang="en-IN" smtClean="0"/>
              <a:t>‹#›</a:t>
            </a:fld>
            <a:endParaRPr lang="en-IN"/>
          </a:p>
        </p:txBody>
      </p:sp>
    </p:spTree>
    <p:extLst>
      <p:ext uri="{BB962C8B-B14F-4D97-AF65-F5344CB8AC3E}">
        <p14:creationId xmlns:p14="http://schemas.microsoft.com/office/powerpoint/2010/main" val="2234076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E3142-097D-4E6E-B56E-22ED0F57B8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6705C7-5E5F-475A-96C2-1020F7A4DE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4BF1EF-DA23-4B5D-8C6E-83120F543DC7}"/>
              </a:ext>
            </a:extLst>
          </p:cNvPr>
          <p:cNvSpPr>
            <a:spLocks noGrp="1"/>
          </p:cNvSpPr>
          <p:nvPr>
            <p:ph type="dt" sz="half" idx="10"/>
          </p:nvPr>
        </p:nvSpPr>
        <p:spPr/>
        <p:txBody>
          <a:bodyPr/>
          <a:lstStyle/>
          <a:p>
            <a:fld id="{954C3825-F422-448C-A3B0-F020E5037F50}" type="datetimeFigureOut">
              <a:rPr lang="en-IN" smtClean="0"/>
              <a:t>19-04-2022</a:t>
            </a:fld>
            <a:endParaRPr lang="en-IN"/>
          </a:p>
        </p:txBody>
      </p:sp>
      <p:sp>
        <p:nvSpPr>
          <p:cNvPr id="5" name="Footer Placeholder 4">
            <a:extLst>
              <a:ext uri="{FF2B5EF4-FFF2-40B4-BE49-F238E27FC236}">
                <a16:creationId xmlns:a16="http://schemas.microsoft.com/office/drawing/2014/main" id="{7693FDBA-8C17-4C8D-A510-FEE051CF43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1D0D8B-27C3-4DCF-9111-39C8294E721E}"/>
              </a:ext>
            </a:extLst>
          </p:cNvPr>
          <p:cNvSpPr>
            <a:spLocks noGrp="1"/>
          </p:cNvSpPr>
          <p:nvPr>
            <p:ph type="sldNum" sz="quarter" idx="12"/>
          </p:nvPr>
        </p:nvSpPr>
        <p:spPr/>
        <p:txBody>
          <a:bodyPr/>
          <a:lstStyle/>
          <a:p>
            <a:fld id="{B7C1F7FC-9A5A-47CB-BB00-5A5AFEFB55AE}" type="slidenum">
              <a:rPr lang="en-IN" smtClean="0"/>
              <a:t>‹#›</a:t>
            </a:fld>
            <a:endParaRPr lang="en-IN"/>
          </a:p>
        </p:txBody>
      </p:sp>
    </p:spTree>
    <p:extLst>
      <p:ext uri="{BB962C8B-B14F-4D97-AF65-F5344CB8AC3E}">
        <p14:creationId xmlns:p14="http://schemas.microsoft.com/office/powerpoint/2010/main" val="2973336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B8F81-9DE4-434C-A50F-DAFE059AD6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51E978-791C-4F95-A3B3-4AD9331DA4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1D2A9A-54C1-407A-9DB7-022562D84DE6}"/>
              </a:ext>
            </a:extLst>
          </p:cNvPr>
          <p:cNvSpPr>
            <a:spLocks noGrp="1"/>
          </p:cNvSpPr>
          <p:nvPr>
            <p:ph type="dt" sz="half" idx="10"/>
          </p:nvPr>
        </p:nvSpPr>
        <p:spPr/>
        <p:txBody>
          <a:bodyPr/>
          <a:lstStyle/>
          <a:p>
            <a:fld id="{954C3825-F422-448C-A3B0-F020E5037F50}" type="datetimeFigureOut">
              <a:rPr lang="en-IN" smtClean="0"/>
              <a:t>19-04-2022</a:t>
            </a:fld>
            <a:endParaRPr lang="en-IN"/>
          </a:p>
        </p:txBody>
      </p:sp>
      <p:sp>
        <p:nvSpPr>
          <p:cNvPr id="5" name="Footer Placeholder 4">
            <a:extLst>
              <a:ext uri="{FF2B5EF4-FFF2-40B4-BE49-F238E27FC236}">
                <a16:creationId xmlns:a16="http://schemas.microsoft.com/office/drawing/2014/main" id="{DB3072DC-EFDD-48DA-9A98-8B047FB961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8F16C8-57E8-42CB-92DC-7730823B9AF5}"/>
              </a:ext>
            </a:extLst>
          </p:cNvPr>
          <p:cNvSpPr>
            <a:spLocks noGrp="1"/>
          </p:cNvSpPr>
          <p:nvPr>
            <p:ph type="sldNum" sz="quarter" idx="12"/>
          </p:nvPr>
        </p:nvSpPr>
        <p:spPr/>
        <p:txBody>
          <a:bodyPr/>
          <a:lstStyle/>
          <a:p>
            <a:fld id="{B7C1F7FC-9A5A-47CB-BB00-5A5AFEFB55AE}" type="slidenum">
              <a:rPr lang="en-IN" smtClean="0"/>
              <a:t>‹#›</a:t>
            </a:fld>
            <a:endParaRPr lang="en-IN"/>
          </a:p>
        </p:txBody>
      </p:sp>
    </p:spTree>
    <p:extLst>
      <p:ext uri="{BB962C8B-B14F-4D97-AF65-F5344CB8AC3E}">
        <p14:creationId xmlns:p14="http://schemas.microsoft.com/office/powerpoint/2010/main" val="1167227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FC00B-4D1A-46C2-AC82-1FFB50CCB0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84DD43-8533-4F9D-B14B-A42BAE3DED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3934B6-A5FD-4EB5-89FA-5BE95C785446}"/>
              </a:ext>
            </a:extLst>
          </p:cNvPr>
          <p:cNvSpPr>
            <a:spLocks noGrp="1"/>
          </p:cNvSpPr>
          <p:nvPr>
            <p:ph type="dt" sz="half" idx="10"/>
          </p:nvPr>
        </p:nvSpPr>
        <p:spPr/>
        <p:txBody>
          <a:bodyPr/>
          <a:lstStyle/>
          <a:p>
            <a:fld id="{954C3825-F422-448C-A3B0-F020E5037F50}" type="datetimeFigureOut">
              <a:rPr lang="en-IN" smtClean="0"/>
              <a:t>19-04-2022</a:t>
            </a:fld>
            <a:endParaRPr lang="en-IN"/>
          </a:p>
        </p:txBody>
      </p:sp>
      <p:sp>
        <p:nvSpPr>
          <p:cNvPr id="5" name="Footer Placeholder 4">
            <a:extLst>
              <a:ext uri="{FF2B5EF4-FFF2-40B4-BE49-F238E27FC236}">
                <a16:creationId xmlns:a16="http://schemas.microsoft.com/office/drawing/2014/main" id="{EEF2087D-D7E9-43F8-A4C2-E9E7E90643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44F6C4-7E24-4A61-A0A3-3978E28230D9}"/>
              </a:ext>
            </a:extLst>
          </p:cNvPr>
          <p:cNvSpPr>
            <a:spLocks noGrp="1"/>
          </p:cNvSpPr>
          <p:nvPr>
            <p:ph type="sldNum" sz="quarter" idx="12"/>
          </p:nvPr>
        </p:nvSpPr>
        <p:spPr/>
        <p:txBody>
          <a:bodyPr/>
          <a:lstStyle/>
          <a:p>
            <a:fld id="{B7C1F7FC-9A5A-47CB-BB00-5A5AFEFB55AE}" type="slidenum">
              <a:rPr lang="en-IN" smtClean="0"/>
              <a:t>‹#›</a:t>
            </a:fld>
            <a:endParaRPr lang="en-IN"/>
          </a:p>
        </p:txBody>
      </p:sp>
    </p:spTree>
    <p:extLst>
      <p:ext uri="{BB962C8B-B14F-4D97-AF65-F5344CB8AC3E}">
        <p14:creationId xmlns:p14="http://schemas.microsoft.com/office/powerpoint/2010/main" val="207383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9EBFE-4ECA-44E8-8257-E971725F2E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C07E42-9B1D-41C9-B080-17A6DF790B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ADA8A3-8D82-4888-934A-1E2BF4290405}"/>
              </a:ext>
            </a:extLst>
          </p:cNvPr>
          <p:cNvSpPr>
            <a:spLocks noGrp="1"/>
          </p:cNvSpPr>
          <p:nvPr>
            <p:ph type="dt" sz="half" idx="10"/>
          </p:nvPr>
        </p:nvSpPr>
        <p:spPr/>
        <p:txBody>
          <a:bodyPr/>
          <a:lstStyle/>
          <a:p>
            <a:fld id="{954C3825-F422-448C-A3B0-F020E5037F50}" type="datetimeFigureOut">
              <a:rPr lang="en-IN" smtClean="0"/>
              <a:t>19-04-2022</a:t>
            </a:fld>
            <a:endParaRPr lang="en-IN"/>
          </a:p>
        </p:txBody>
      </p:sp>
      <p:sp>
        <p:nvSpPr>
          <p:cNvPr id="5" name="Footer Placeholder 4">
            <a:extLst>
              <a:ext uri="{FF2B5EF4-FFF2-40B4-BE49-F238E27FC236}">
                <a16:creationId xmlns:a16="http://schemas.microsoft.com/office/drawing/2014/main" id="{C1C2C309-C76A-4761-AA68-0D175CA834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2007BE-03A9-438E-BA47-ECAC46568FFE}"/>
              </a:ext>
            </a:extLst>
          </p:cNvPr>
          <p:cNvSpPr>
            <a:spLocks noGrp="1"/>
          </p:cNvSpPr>
          <p:nvPr>
            <p:ph type="sldNum" sz="quarter" idx="12"/>
          </p:nvPr>
        </p:nvSpPr>
        <p:spPr/>
        <p:txBody>
          <a:bodyPr/>
          <a:lstStyle/>
          <a:p>
            <a:fld id="{B7C1F7FC-9A5A-47CB-BB00-5A5AFEFB55AE}" type="slidenum">
              <a:rPr lang="en-IN" smtClean="0"/>
              <a:t>‹#›</a:t>
            </a:fld>
            <a:endParaRPr lang="en-IN"/>
          </a:p>
        </p:txBody>
      </p:sp>
    </p:spTree>
    <p:extLst>
      <p:ext uri="{BB962C8B-B14F-4D97-AF65-F5344CB8AC3E}">
        <p14:creationId xmlns:p14="http://schemas.microsoft.com/office/powerpoint/2010/main" val="48519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C445C-8FE7-416A-A452-037C7974E7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EF99E9-DCC2-4C9E-A2BD-B37BE1FBEA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2212E2D-6D2C-419E-A5E6-415EBFF871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3B7115-20CD-447A-8CF4-58CC389A3CBE}"/>
              </a:ext>
            </a:extLst>
          </p:cNvPr>
          <p:cNvSpPr>
            <a:spLocks noGrp="1"/>
          </p:cNvSpPr>
          <p:nvPr>
            <p:ph type="dt" sz="half" idx="10"/>
          </p:nvPr>
        </p:nvSpPr>
        <p:spPr/>
        <p:txBody>
          <a:bodyPr/>
          <a:lstStyle/>
          <a:p>
            <a:fld id="{954C3825-F422-448C-A3B0-F020E5037F50}" type="datetimeFigureOut">
              <a:rPr lang="en-IN" smtClean="0"/>
              <a:t>19-04-2022</a:t>
            </a:fld>
            <a:endParaRPr lang="en-IN"/>
          </a:p>
        </p:txBody>
      </p:sp>
      <p:sp>
        <p:nvSpPr>
          <p:cNvPr id="6" name="Footer Placeholder 5">
            <a:extLst>
              <a:ext uri="{FF2B5EF4-FFF2-40B4-BE49-F238E27FC236}">
                <a16:creationId xmlns:a16="http://schemas.microsoft.com/office/drawing/2014/main" id="{6EFD25A2-8E75-4631-8A2A-CC4AB401D1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5E7126-4F97-4035-BF12-7B309FCB3DAC}"/>
              </a:ext>
            </a:extLst>
          </p:cNvPr>
          <p:cNvSpPr>
            <a:spLocks noGrp="1"/>
          </p:cNvSpPr>
          <p:nvPr>
            <p:ph type="sldNum" sz="quarter" idx="12"/>
          </p:nvPr>
        </p:nvSpPr>
        <p:spPr/>
        <p:txBody>
          <a:bodyPr/>
          <a:lstStyle/>
          <a:p>
            <a:fld id="{B7C1F7FC-9A5A-47CB-BB00-5A5AFEFB55AE}" type="slidenum">
              <a:rPr lang="en-IN" smtClean="0"/>
              <a:t>‹#›</a:t>
            </a:fld>
            <a:endParaRPr lang="en-IN"/>
          </a:p>
        </p:txBody>
      </p:sp>
    </p:spTree>
    <p:extLst>
      <p:ext uri="{BB962C8B-B14F-4D97-AF65-F5344CB8AC3E}">
        <p14:creationId xmlns:p14="http://schemas.microsoft.com/office/powerpoint/2010/main" val="2614513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5CB22-C810-4123-85F2-89E8843473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99F6FB-775C-4D78-A09F-4801DC1980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2A8C98-D25D-4841-9742-C7AA110F11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92C4FB4-C55D-47C2-9277-B83784AED2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708DB4-BAD9-4700-9E3B-DCDAD443AC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D149759-0CD1-4F5E-86AE-B45112058B71}"/>
              </a:ext>
            </a:extLst>
          </p:cNvPr>
          <p:cNvSpPr>
            <a:spLocks noGrp="1"/>
          </p:cNvSpPr>
          <p:nvPr>
            <p:ph type="dt" sz="half" idx="10"/>
          </p:nvPr>
        </p:nvSpPr>
        <p:spPr/>
        <p:txBody>
          <a:bodyPr/>
          <a:lstStyle/>
          <a:p>
            <a:fld id="{954C3825-F422-448C-A3B0-F020E5037F50}" type="datetimeFigureOut">
              <a:rPr lang="en-IN" smtClean="0"/>
              <a:t>19-04-2022</a:t>
            </a:fld>
            <a:endParaRPr lang="en-IN"/>
          </a:p>
        </p:txBody>
      </p:sp>
      <p:sp>
        <p:nvSpPr>
          <p:cNvPr id="8" name="Footer Placeholder 7">
            <a:extLst>
              <a:ext uri="{FF2B5EF4-FFF2-40B4-BE49-F238E27FC236}">
                <a16:creationId xmlns:a16="http://schemas.microsoft.com/office/drawing/2014/main" id="{4B7374A6-34A5-4A5D-A8E6-57C5CD0236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C0E0A91-AA75-497F-AA2F-3DCD9706D9B4}"/>
              </a:ext>
            </a:extLst>
          </p:cNvPr>
          <p:cNvSpPr>
            <a:spLocks noGrp="1"/>
          </p:cNvSpPr>
          <p:nvPr>
            <p:ph type="sldNum" sz="quarter" idx="12"/>
          </p:nvPr>
        </p:nvSpPr>
        <p:spPr/>
        <p:txBody>
          <a:bodyPr/>
          <a:lstStyle/>
          <a:p>
            <a:fld id="{B7C1F7FC-9A5A-47CB-BB00-5A5AFEFB55AE}" type="slidenum">
              <a:rPr lang="en-IN" smtClean="0"/>
              <a:t>‹#›</a:t>
            </a:fld>
            <a:endParaRPr lang="en-IN"/>
          </a:p>
        </p:txBody>
      </p:sp>
    </p:spTree>
    <p:extLst>
      <p:ext uri="{BB962C8B-B14F-4D97-AF65-F5344CB8AC3E}">
        <p14:creationId xmlns:p14="http://schemas.microsoft.com/office/powerpoint/2010/main" val="4196135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D214C-BBB1-45C9-BD03-39EEB174F2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5DF4617-E51A-4C16-8216-B465DDFFCB49}"/>
              </a:ext>
            </a:extLst>
          </p:cNvPr>
          <p:cNvSpPr>
            <a:spLocks noGrp="1"/>
          </p:cNvSpPr>
          <p:nvPr>
            <p:ph type="dt" sz="half" idx="10"/>
          </p:nvPr>
        </p:nvSpPr>
        <p:spPr/>
        <p:txBody>
          <a:bodyPr/>
          <a:lstStyle/>
          <a:p>
            <a:fld id="{954C3825-F422-448C-A3B0-F020E5037F50}" type="datetimeFigureOut">
              <a:rPr lang="en-IN" smtClean="0"/>
              <a:t>19-04-2022</a:t>
            </a:fld>
            <a:endParaRPr lang="en-IN"/>
          </a:p>
        </p:txBody>
      </p:sp>
      <p:sp>
        <p:nvSpPr>
          <p:cNvPr id="4" name="Footer Placeholder 3">
            <a:extLst>
              <a:ext uri="{FF2B5EF4-FFF2-40B4-BE49-F238E27FC236}">
                <a16:creationId xmlns:a16="http://schemas.microsoft.com/office/drawing/2014/main" id="{70F6C9FB-E9D7-47B0-BF32-CB8EA2C4E3C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32A069-90DC-4660-B8E0-36097E7B26CA}"/>
              </a:ext>
            </a:extLst>
          </p:cNvPr>
          <p:cNvSpPr>
            <a:spLocks noGrp="1"/>
          </p:cNvSpPr>
          <p:nvPr>
            <p:ph type="sldNum" sz="quarter" idx="12"/>
          </p:nvPr>
        </p:nvSpPr>
        <p:spPr/>
        <p:txBody>
          <a:bodyPr/>
          <a:lstStyle/>
          <a:p>
            <a:fld id="{B7C1F7FC-9A5A-47CB-BB00-5A5AFEFB55AE}" type="slidenum">
              <a:rPr lang="en-IN" smtClean="0"/>
              <a:t>‹#›</a:t>
            </a:fld>
            <a:endParaRPr lang="en-IN"/>
          </a:p>
        </p:txBody>
      </p:sp>
    </p:spTree>
    <p:extLst>
      <p:ext uri="{BB962C8B-B14F-4D97-AF65-F5344CB8AC3E}">
        <p14:creationId xmlns:p14="http://schemas.microsoft.com/office/powerpoint/2010/main" val="167122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AA588E-77C2-4161-BF98-302AAA689646}"/>
              </a:ext>
            </a:extLst>
          </p:cNvPr>
          <p:cNvSpPr>
            <a:spLocks noGrp="1"/>
          </p:cNvSpPr>
          <p:nvPr>
            <p:ph type="dt" sz="half" idx="10"/>
          </p:nvPr>
        </p:nvSpPr>
        <p:spPr/>
        <p:txBody>
          <a:bodyPr/>
          <a:lstStyle/>
          <a:p>
            <a:fld id="{954C3825-F422-448C-A3B0-F020E5037F50}" type="datetimeFigureOut">
              <a:rPr lang="en-IN" smtClean="0"/>
              <a:t>19-04-2022</a:t>
            </a:fld>
            <a:endParaRPr lang="en-IN"/>
          </a:p>
        </p:txBody>
      </p:sp>
      <p:sp>
        <p:nvSpPr>
          <p:cNvPr id="3" name="Footer Placeholder 2">
            <a:extLst>
              <a:ext uri="{FF2B5EF4-FFF2-40B4-BE49-F238E27FC236}">
                <a16:creationId xmlns:a16="http://schemas.microsoft.com/office/drawing/2014/main" id="{6253EE4C-E80C-4C76-8417-6E5B616F363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772278C-6DE3-409A-8706-61EEFF44E25C}"/>
              </a:ext>
            </a:extLst>
          </p:cNvPr>
          <p:cNvSpPr>
            <a:spLocks noGrp="1"/>
          </p:cNvSpPr>
          <p:nvPr>
            <p:ph type="sldNum" sz="quarter" idx="12"/>
          </p:nvPr>
        </p:nvSpPr>
        <p:spPr/>
        <p:txBody>
          <a:bodyPr/>
          <a:lstStyle/>
          <a:p>
            <a:fld id="{B7C1F7FC-9A5A-47CB-BB00-5A5AFEFB55AE}" type="slidenum">
              <a:rPr lang="en-IN" smtClean="0"/>
              <a:t>‹#›</a:t>
            </a:fld>
            <a:endParaRPr lang="en-IN"/>
          </a:p>
        </p:txBody>
      </p:sp>
    </p:spTree>
    <p:extLst>
      <p:ext uri="{BB962C8B-B14F-4D97-AF65-F5344CB8AC3E}">
        <p14:creationId xmlns:p14="http://schemas.microsoft.com/office/powerpoint/2010/main" val="1241914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E5F79-37BB-489A-9738-670C8C9FAD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6B5ADCD-AA4C-4EB9-9665-43B9578A69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8361DA-29E5-43F9-9572-F6277CCA7D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816BFA-55DD-42E3-8121-5A1BC7FE49E9}"/>
              </a:ext>
            </a:extLst>
          </p:cNvPr>
          <p:cNvSpPr>
            <a:spLocks noGrp="1"/>
          </p:cNvSpPr>
          <p:nvPr>
            <p:ph type="dt" sz="half" idx="10"/>
          </p:nvPr>
        </p:nvSpPr>
        <p:spPr/>
        <p:txBody>
          <a:bodyPr/>
          <a:lstStyle/>
          <a:p>
            <a:fld id="{954C3825-F422-448C-A3B0-F020E5037F50}" type="datetimeFigureOut">
              <a:rPr lang="en-IN" smtClean="0"/>
              <a:t>19-04-2022</a:t>
            </a:fld>
            <a:endParaRPr lang="en-IN"/>
          </a:p>
        </p:txBody>
      </p:sp>
      <p:sp>
        <p:nvSpPr>
          <p:cNvPr id="6" name="Footer Placeholder 5">
            <a:extLst>
              <a:ext uri="{FF2B5EF4-FFF2-40B4-BE49-F238E27FC236}">
                <a16:creationId xmlns:a16="http://schemas.microsoft.com/office/drawing/2014/main" id="{2EC446B7-EAC7-4708-80FF-6B10EF00EC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A03FCA-F467-46E1-B7D2-308FB890E9FD}"/>
              </a:ext>
            </a:extLst>
          </p:cNvPr>
          <p:cNvSpPr>
            <a:spLocks noGrp="1"/>
          </p:cNvSpPr>
          <p:nvPr>
            <p:ph type="sldNum" sz="quarter" idx="12"/>
          </p:nvPr>
        </p:nvSpPr>
        <p:spPr/>
        <p:txBody>
          <a:bodyPr/>
          <a:lstStyle/>
          <a:p>
            <a:fld id="{B7C1F7FC-9A5A-47CB-BB00-5A5AFEFB55AE}" type="slidenum">
              <a:rPr lang="en-IN" smtClean="0"/>
              <a:t>‹#›</a:t>
            </a:fld>
            <a:endParaRPr lang="en-IN"/>
          </a:p>
        </p:txBody>
      </p:sp>
    </p:spTree>
    <p:extLst>
      <p:ext uri="{BB962C8B-B14F-4D97-AF65-F5344CB8AC3E}">
        <p14:creationId xmlns:p14="http://schemas.microsoft.com/office/powerpoint/2010/main" val="46121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AC559-8AAC-4E48-A5B9-B898B13753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F5AD32-2C0C-4DC7-9F61-68C997C568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AB0DBD6-5503-48E9-A02E-2A769A64DD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0C4854-5DB6-4E1F-8151-BD71CCFF443F}"/>
              </a:ext>
            </a:extLst>
          </p:cNvPr>
          <p:cNvSpPr>
            <a:spLocks noGrp="1"/>
          </p:cNvSpPr>
          <p:nvPr>
            <p:ph type="dt" sz="half" idx="10"/>
          </p:nvPr>
        </p:nvSpPr>
        <p:spPr/>
        <p:txBody>
          <a:bodyPr/>
          <a:lstStyle/>
          <a:p>
            <a:fld id="{954C3825-F422-448C-A3B0-F020E5037F50}" type="datetimeFigureOut">
              <a:rPr lang="en-IN" smtClean="0"/>
              <a:t>19-04-2022</a:t>
            </a:fld>
            <a:endParaRPr lang="en-IN"/>
          </a:p>
        </p:txBody>
      </p:sp>
      <p:sp>
        <p:nvSpPr>
          <p:cNvPr id="6" name="Footer Placeholder 5">
            <a:extLst>
              <a:ext uri="{FF2B5EF4-FFF2-40B4-BE49-F238E27FC236}">
                <a16:creationId xmlns:a16="http://schemas.microsoft.com/office/drawing/2014/main" id="{D3A88848-204A-4A0F-944E-7DB8DCA63A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B68BA6-236F-4EA9-9EDF-AE0473EDDBCA}"/>
              </a:ext>
            </a:extLst>
          </p:cNvPr>
          <p:cNvSpPr>
            <a:spLocks noGrp="1"/>
          </p:cNvSpPr>
          <p:nvPr>
            <p:ph type="sldNum" sz="quarter" idx="12"/>
          </p:nvPr>
        </p:nvSpPr>
        <p:spPr/>
        <p:txBody>
          <a:bodyPr/>
          <a:lstStyle/>
          <a:p>
            <a:fld id="{B7C1F7FC-9A5A-47CB-BB00-5A5AFEFB55AE}" type="slidenum">
              <a:rPr lang="en-IN" smtClean="0"/>
              <a:t>‹#›</a:t>
            </a:fld>
            <a:endParaRPr lang="en-IN"/>
          </a:p>
        </p:txBody>
      </p:sp>
    </p:spTree>
    <p:extLst>
      <p:ext uri="{BB962C8B-B14F-4D97-AF65-F5344CB8AC3E}">
        <p14:creationId xmlns:p14="http://schemas.microsoft.com/office/powerpoint/2010/main" val="1479573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2BE2B9-F3D6-458E-AC7C-689053F51C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220F9A-7291-4888-813F-5114752BD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8CE917-2422-4A38-AD55-4B0E2C87A1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C3825-F422-448C-A3B0-F020E5037F50}" type="datetimeFigureOut">
              <a:rPr lang="en-IN" smtClean="0"/>
              <a:t>19-04-2022</a:t>
            </a:fld>
            <a:endParaRPr lang="en-IN"/>
          </a:p>
        </p:txBody>
      </p:sp>
      <p:sp>
        <p:nvSpPr>
          <p:cNvPr id="5" name="Footer Placeholder 4">
            <a:extLst>
              <a:ext uri="{FF2B5EF4-FFF2-40B4-BE49-F238E27FC236}">
                <a16:creationId xmlns:a16="http://schemas.microsoft.com/office/drawing/2014/main" id="{390DF0B7-F96B-42B5-ADD0-AFF46EBC3C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81992D5-CFC7-4346-88BB-9673EBB31D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C1F7FC-9A5A-47CB-BB00-5A5AFEFB55AE}" type="slidenum">
              <a:rPr lang="en-IN" smtClean="0"/>
              <a:t>‹#›</a:t>
            </a:fld>
            <a:endParaRPr lang="en-IN"/>
          </a:p>
        </p:txBody>
      </p:sp>
    </p:spTree>
    <p:extLst>
      <p:ext uri="{BB962C8B-B14F-4D97-AF65-F5344CB8AC3E}">
        <p14:creationId xmlns:p14="http://schemas.microsoft.com/office/powerpoint/2010/main" val="553974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9988"/>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32F383BD-1A45-450C-A397-FB40E3B8BA6F}"/>
              </a:ext>
            </a:extLst>
          </p:cNvPr>
          <p:cNvSpPr txBox="1"/>
          <p:nvPr/>
        </p:nvSpPr>
        <p:spPr>
          <a:xfrm>
            <a:off x="2761129" y="2413336"/>
            <a:ext cx="8839200" cy="1015663"/>
          </a:xfrm>
          <a:prstGeom prst="rect">
            <a:avLst/>
          </a:prstGeom>
          <a:noFill/>
        </p:spPr>
        <p:txBody>
          <a:bodyPr wrap="square" rtlCol="0">
            <a:spAutoFit/>
          </a:bodyPr>
          <a:lstStyle/>
          <a:p>
            <a:r>
              <a:rPr lang="en-IN" sz="6000" b="1" dirty="0"/>
              <a:t>Online Voting System</a:t>
            </a:r>
          </a:p>
        </p:txBody>
      </p:sp>
      <p:sp>
        <p:nvSpPr>
          <p:cNvPr id="7" name="TextBox 6">
            <a:extLst>
              <a:ext uri="{FF2B5EF4-FFF2-40B4-BE49-F238E27FC236}">
                <a16:creationId xmlns:a16="http://schemas.microsoft.com/office/drawing/2014/main" id="{03DC0369-8D86-4345-9360-48796D01E58B}"/>
              </a:ext>
            </a:extLst>
          </p:cNvPr>
          <p:cNvSpPr txBox="1"/>
          <p:nvPr/>
        </p:nvSpPr>
        <p:spPr>
          <a:xfrm>
            <a:off x="2294964" y="856164"/>
            <a:ext cx="8749553" cy="830997"/>
          </a:xfrm>
          <a:prstGeom prst="rect">
            <a:avLst/>
          </a:prstGeom>
          <a:noFill/>
        </p:spPr>
        <p:txBody>
          <a:bodyPr wrap="square" rtlCol="0">
            <a:spAutoFit/>
          </a:bodyPr>
          <a:lstStyle/>
          <a:p>
            <a:r>
              <a:rPr lang="en-IN" sz="4800" b="1" dirty="0"/>
              <a:t>M.A.M College of Engineering</a:t>
            </a:r>
          </a:p>
        </p:txBody>
      </p:sp>
      <p:sp>
        <p:nvSpPr>
          <p:cNvPr id="8" name="TextBox 7">
            <a:extLst>
              <a:ext uri="{FF2B5EF4-FFF2-40B4-BE49-F238E27FC236}">
                <a16:creationId xmlns:a16="http://schemas.microsoft.com/office/drawing/2014/main" id="{2443DFB8-A67F-4A45-83A4-1AEEEBD0548A}"/>
              </a:ext>
            </a:extLst>
          </p:cNvPr>
          <p:cNvSpPr txBox="1"/>
          <p:nvPr/>
        </p:nvSpPr>
        <p:spPr>
          <a:xfrm>
            <a:off x="573741" y="4007224"/>
            <a:ext cx="4948518" cy="2805063"/>
          </a:xfrm>
          <a:prstGeom prst="rect">
            <a:avLst/>
          </a:prstGeom>
          <a:noFill/>
        </p:spPr>
        <p:txBody>
          <a:bodyPr wrap="square" rtlCol="0">
            <a:spAutoFit/>
          </a:bodyPr>
          <a:lstStyle/>
          <a:p>
            <a:pPr>
              <a:lnSpc>
                <a:spcPct val="150000"/>
              </a:lnSpc>
            </a:pPr>
            <a:r>
              <a:rPr lang="en-IN" sz="2400" dirty="0"/>
              <a:t>Team,</a:t>
            </a:r>
          </a:p>
          <a:p>
            <a:pPr>
              <a:lnSpc>
                <a:spcPct val="150000"/>
              </a:lnSpc>
            </a:pPr>
            <a:r>
              <a:rPr lang="en-IN" sz="2400" dirty="0"/>
              <a:t>    Ganesh M (812618205008)</a:t>
            </a:r>
          </a:p>
          <a:p>
            <a:pPr>
              <a:lnSpc>
                <a:spcPct val="150000"/>
              </a:lnSpc>
            </a:pPr>
            <a:r>
              <a:rPr lang="en-IN" sz="2400" dirty="0"/>
              <a:t>    Santhosh I (812618205016)</a:t>
            </a:r>
          </a:p>
          <a:p>
            <a:pPr>
              <a:lnSpc>
                <a:spcPct val="150000"/>
              </a:lnSpc>
            </a:pPr>
            <a:r>
              <a:rPr lang="en-IN" sz="2400" dirty="0"/>
              <a:t>    Vijayakumar M (812618205023)</a:t>
            </a:r>
          </a:p>
          <a:p>
            <a:pPr>
              <a:lnSpc>
                <a:spcPct val="150000"/>
              </a:lnSpc>
            </a:pPr>
            <a:endParaRPr lang="en-IN" sz="2400" dirty="0"/>
          </a:p>
        </p:txBody>
      </p:sp>
      <p:sp>
        <p:nvSpPr>
          <p:cNvPr id="9" name="TextBox 8">
            <a:extLst>
              <a:ext uri="{FF2B5EF4-FFF2-40B4-BE49-F238E27FC236}">
                <a16:creationId xmlns:a16="http://schemas.microsoft.com/office/drawing/2014/main" id="{2969206E-F22D-49EF-BF21-28C25330E63D}"/>
              </a:ext>
            </a:extLst>
          </p:cNvPr>
          <p:cNvSpPr txBox="1"/>
          <p:nvPr/>
        </p:nvSpPr>
        <p:spPr>
          <a:xfrm>
            <a:off x="6777315" y="4016184"/>
            <a:ext cx="4948518" cy="2805063"/>
          </a:xfrm>
          <a:prstGeom prst="rect">
            <a:avLst/>
          </a:prstGeom>
          <a:noFill/>
        </p:spPr>
        <p:txBody>
          <a:bodyPr wrap="square" rtlCol="0">
            <a:spAutoFit/>
          </a:bodyPr>
          <a:lstStyle/>
          <a:p>
            <a:pPr>
              <a:lnSpc>
                <a:spcPct val="150000"/>
              </a:lnSpc>
            </a:pPr>
            <a:r>
              <a:rPr lang="en-IN" sz="2400" dirty="0"/>
              <a:t>Guided by,</a:t>
            </a:r>
          </a:p>
          <a:p>
            <a:pPr>
              <a:lnSpc>
                <a:spcPct val="150000"/>
              </a:lnSpc>
            </a:pPr>
            <a:r>
              <a:rPr lang="en-IN" sz="2400" dirty="0"/>
              <a:t>    </a:t>
            </a:r>
            <a:r>
              <a:rPr lang="en-US" sz="2400" dirty="0"/>
              <a:t>Mrs.K.Udhaya Suriya, </a:t>
            </a:r>
          </a:p>
          <a:p>
            <a:pPr>
              <a:lnSpc>
                <a:spcPct val="150000"/>
              </a:lnSpc>
            </a:pPr>
            <a:r>
              <a:rPr lang="en-US" sz="2400" dirty="0"/>
              <a:t>    Assistant Professor, Department of </a:t>
            </a:r>
          </a:p>
          <a:p>
            <a:pPr>
              <a:lnSpc>
                <a:spcPct val="150000"/>
              </a:lnSpc>
            </a:pPr>
            <a:r>
              <a:rPr lang="en-US" sz="2400" dirty="0"/>
              <a:t>    Information Technology</a:t>
            </a:r>
            <a:endParaRPr lang="en-IN" sz="2400" dirty="0"/>
          </a:p>
          <a:p>
            <a:pPr>
              <a:lnSpc>
                <a:spcPct val="150000"/>
              </a:lnSpc>
            </a:pPr>
            <a:endParaRPr lang="en-IN" sz="2400" dirty="0"/>
          </a:p>
        </p:txBody>
      </p:sp>
      <p:sp>
        <p:nvSpPr>
          <p:cNvPr id="10" name="TextBox 9">
            <a:extLst>
              <a:ext uri="{FF2B5EF4-FFF2-40B4-BE49-F238E27FC236}">
                <a16:creationId xmlns:a16="http://schemas.microsoft.com/office/drawing/2014/main" id="{66BD811D-8F1B-452B-836F-8A0D02F2B05B}"/>
              </a:ext>
            </a:extLst>
          </p:cNvPr>
          <p:cNvSpPr txBox="1"/>
          <p:nvPr/>
        </p:nvSpPr>
        <p:spPr>
          <a:xfrm>
            <a:off x="134471" y="129988"/>
            <a:ext cx="1786693" cy="461665"/>
          </a:xfrm>
          <a:prstGeom prst="rect">
            <a:avLst/>
          </a:prstGeom>
          <a:noFill/>
        </p:spPr>
        <p:txBody>
          <a:bodyPr wrap="square" rtlCol="0">
            <a:spAutoFit/>
          </a:bodyPr>
          <a:lstStyle/>
          <a:p>
            <a:r>
              <a:rPr lang="en-IN" sz="2400" b="1" dirty="0"/>
              <a:t>Batch - 7</a:t>
            </a:r>
          </a:p>
        </p:txBody>
      </p:sp>
    </p:spTree>
    <p:extLst>
      <p:ext uri="{BB962C8B-B14F-4D97-AF65-F5344CB8AC3E}">
        <p14:creationId xmlns:p14="http://schemas.microsoft.com/office/powerpoint/2010/main" val="1218162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9988"/>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Title 1">
            <a:extLst>
              <a:ext uri="{FF2B5EF4-FFF2-40B4-BE49-F238E27FC236}">
                <a16:creationId xmlns:a16="http://schemas.microsoft.com/office/drawing/2014/main" id="{F86A4527-FF60-4ADF-B359-B8CE944C2AD8}"/>
              </a:ext>
            </a:extLst>
          </p:cNvPr>
          <p:cNvSpPr txBox="1">
            <a:spLocks/>
          </p:cNvSpPr>
          <p:nvPr/>
        </p:nvSpPr>
        <p:spPr>
          <a:xfrm>
            <a:off x="914394" y="340191"/>
            <a:ext cx="10327340" cy="640976"/>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marL="0" marR="0" lvl="0" indent="0" algn="l" defTabSz="914400" rtl="0" eaLnBrk="1" fontAlgn="auto" latinLnBrk="0" hangingPunct="1">
              <a:lnSpc>
                <a:spcPct val="89000"/>
              </a:lnSpc>
              <a:spcBef>
                <a:spcPct val="0"/>
              </a:spcBef>
              <a:spcAft>
                <a:spcPts val="0"/>
              </a:spcAft>
              <a:buClrTx/>
              <a:buSzTx/>
              <a:buFontTx/>
              <a:buNone/>
              <a:tabLst/>
              <a:defRPr/>
            </a:pPr>
            <a:r>
              <a:rPr kumimoji="0" lang="en-IN" sz="4400" b="1" i="0" u="none" strike="noStrike" kern="1200" cap="none" spc="0" normalizeH="0" baseline="0" noProof="0">
                <a:ln>
                  <a:noFill/>
                </a:ln>
                <a:solidFill>
                  <a:srgbClr val="202124"/>
                </a:solidFill>
                <a:effectLst/>
                <a:uLnTx/>
                <a:uFillTx/>
                <a:latin typeface="Roboto" panose="020B0604020202020204" pitchFamily="2" charset="0"/>
                <a:ea typeface="+mj-ea"/>
                <a:cs typeface="+mj-cs"/>
              </a:rPr>
              <a:t>Proposed Work:</a:t>
            </a:r>
            <a:endParaRPr kumimoji="0" lang="en-US" sz="4400" b="1" i="0" u="none" strike="noStrike" kern="1200" cap="none" spc="0" normalizeH="0" baseline="0" noProof="0" dirty="0">
              <a:ln>
                <a:noFill/>
              </a:ln>
              <a:solidFill>
                <a:srgbClr val="191B0E"/>
              </a:solidFill>
              <a:effectLst/>
              <a:uLnTx/>
              <a:uFillTx/>
              <a:latin typeface="Franklin Gothic Book" panose="020B0503020102020204"/>
              <a:ea typeface="+mj-ea"/>
              <a:cs typeface="+mj-cs"/>
            </a:endParaRPr>
          </a:p>
        </p:txBody>
      </p:sp>
      <p:sp>
        <p:nvSpPr>
          <p:cNvPr id="12" name="TextBox 11">
            <a:extLst>
              <a:ext uri="{FF2B5EF4-FFF2-40B4-BE49-F238E27FC236}">
                <a16:creationId xmlns:a16="http://schemas.microsoft.com/office/drawing/2014/main" id="{ADAB90BE-4F10-4779-B7FD-B109E2443EE2}"/>
              </a:ext>
            </a:extLst>
          </p:cNvPr>
          <p:cNvSpPr txBox="1"/>
          <p:nvPr/>
        </p:nvSpPr>
        <p:spPr>
          <a:xfrm>
            <a:off x="1380913" y="960523"/>
            <a:ext cx="9587755" cy="5262979"/>
          </a:xfrm>
          <a:prstGeom prst="rect">
            <a:avLst/>
          </a:prstGeom>
          <a:noFill/>
        </p:spPr>
        <p:txBody>
          <a:bodyPr wrap="square" rtlCol="0">
            <a:spAutoFit/>
          </a:bodyPr>
          <a:lstStyle/>
          <a:p>
            <a:pPr marL="342900" indent="-342900" defTabSz="457200">
              <a:buFont typeface="Wingdings" panose="05000000000000000000" pitchFamily="2" charset="2"/>
              <a:buChar char="ü"/>
            </a:pPr>
            <a:r>
              <a:rPr lang="en-US" sz="2400" dirty="0">
                <a:solidFill>
                  <a:prstClr val="black"/>
                </a:solidFill>
                <a:latin typeface="Franklin Gothic Book" panose="020B0503020102020204"/>
              </a:rPr>
              <a:t>The proposed system will develop a website that generates online voting and voter vote for the eligible candidates. </a:t>
            </a:r>
          </a:p>
          <a:p>
            <a:pPr marL="342900" indent="-342900" defTabSz="457200">
              <a:buFont typeface="Wingdings" panose="05000000000000000000" pitchFamily="2" charset="2"/>
              <a:buChar char="ü"/>
            </a:pPr>
            <a:endParaRPr lang="en-US" sz="2400" dirty="0">
              <a:solidFill>
                <a:prstClr val="black"/>
              </a:solidFill>
              <a:latin typeface="Franklin Gothic Book" panose="020B0503020102020204"/>
            </a:endParaRPr>
          </a:p>
          <a:p>
            <a:pPr marL="342900" indent="-342900" defTabSz="457200">
              <a:buFont typeface="Wingdings" panose="05000000000000000000" pitchFamily="2" charset="2"/>
              <a:buChar char="ü"/>
            </a:pPr>
            <a:r>
              <a:rPr lang="en-US" sz="2400" dirty="0">
                <a:solidFill>
                  <a:prstClr val="black"/>
                </a:solidFill>
                <a:latin typeface="Franklin Gothic Book" panose="020B0503020102020204"/>
              </a:rPr>
              <a:t>In this project, all the details of the candidate are stored by the administrator of the society. </a:t>
            </a:r>
          </a:p>
          <a:p>
            <a:pPr marL="342900" indent="-342900" defTabSz="457200">
              <a:buFont typeface="Wingdings" panose="05000000000000000000" pitchFamily="2" charset="2"/>
              <a:buChar char="ü"/>
            </a:pPr>
            <a:endParaRPr lang="en-US" sz="2400" dirty="0">
              <a:solidFill>
                <a:prstClr val="black"/>
              </a:solidFill>
              <a:latin typeface="Franklin Gothic Book" panose="020B0503020102020204"/>
            </a:endParaRPr>
          </a:p>
          <a:p>
            <a:pPr marL="342900" indent="-342900" defTabSz="457200">
              <a:buFont typeface="Wingdings" panose="05000000000000000000" pitchFamily="2" charset="2"/>
              <a:buChar char="ü"/>
            </a:pPr>
            <a:r>
              <a:rPr lang="en-US" sz="2400" dirty="0">
                <a:solidFill>
                  <a:prstClr val="black"/>
                </a:solidFill>
                <a:latin typeface="Franklin Gothic Book" panose="020B0503020102020204"/>
              </a:rPr>
              <a:t>The end user can easily get the required specifications by using those details. So, that the system is developed to reduce the manual work involved in the voting. </a:t>
            </a:r>
          </a:p>
          <a:p>
            <a:pPr marL="342900" indent="-342900" defTabSz="457200">
              <a:buFont typeface="Wingdings" panose="05000000000000000000" pitchFamily="2" charset="2"/>
              <a:buChar char="ü"/>
            </a:pPr>
            <a:endParaRPr lang="en-US" sz="2400" dirty="0">
              <a:solidFill>
                <a:prstClr val="black"/>
              </a:solidFill>
              <a:latin typeface="Franklin Gothic Book" panose="020B0503020102020204"/>
            </a:endParaRPr>
          </a:p>
          <a:p>
            <a:pPr marL="342900" indent="-342900" defTabSz="457200">
              <a:buFont typeface="Wingdings" panose="05000000000000000000" pitchFamily="2" charset="2"/>
              <a:buChar char="ü"/>
            </a:pPr>
            <a:r>
              <a:rPr lang="en-US" sz="2400" dirty="0">
                <a:solidFill>
                  <a:prstClr val="black"/>
                </a:solidFill>
                <a:latin typeface="Franklin Gothic Book" panose="020B0503020102020204"/>
              </a:rPr>
              <a:t>This proposed online voting will pass voting information through web services and the admin of the website can view the winner's list and information reports based on polling votes this helps to facilitate the speed of the process.</a:t>
            </a:r>
          </a:p>
        </p:txBody>
      </p:sp>
    </p:spTree>
    <p:extLst>
      <p:ext uri="{BB962C8B-B14F-4D97-AF65-F5344CB8AC3E}">
        <p14:creationId xmlns:p14="http://schemas.microsoft.com/office/powerpoint/2010/main" val="4111396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9988"/>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Title 1">
            <a:extLst>
              <a:ext uri="{FF2B5EF4-FFF2-40B4-BE49-F238E27FC236}">
                <a16:creationId xmlns:a16="http://schemas.microsoft.com/office/drawing/2014/main" id="{F86A4527-FF60-4ADF-B359-B8CE944C2AD8}"/>
              </a:ext>
            </a:extLst>
          </p:cNvPr>
          <p:cNvSpPr txBox="1">
            <a:spLocks/>
          </p:cNvSpPr>
          <p:nvPr/>
        </p:nvSpPr>
        <p:spPr>
          <a:xfrm>
            <a:off x="914394" y="340191"/>
            <a:ext cx="10327340" cy="640976"/>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marL="0" marR="0" lvl="0" indent="0" algn="l" defTabSz="914400" rtl="0" eaLnBrk="1" fontAlgn="auto" latinLnBrk="0" hangingPunct="1">
              <a:lnSpc>
                <a:spcPct val="89000"/>
              </a:lnSpc>
              <a:spcBef>
                <a:spcPct val="0"/>
              </a:spcBef>
              <a:spcAft>
                <a:spcPts val="0"/>
              </a:spcAft>
              <a:buClrTx/>
              <a:buSzTx/>
              <a:buFontTx/>
              <a:buNone/>
              <a:tabLst/>
              <a:defRPr/>
            </a:pPr>
            <a:r>
              <a:rPr kumimoji="0" lang="en-IN" sz="4400" b="1" i="0" u="none" strike="noStrike" kern="1200" cap="none" spc="0" normalizeH="0" baseline="0" noProof="0">
                <a:ln>
                  <a:noFill/>
                </a:ln>
                <a:solidFill>
                  <a:srgbClr val="202124"/>
                </a:solidFill>
                <a:effectLst/>
                <a:uLnTx/>
                <a:uFillTx/>
                <a:latin typeface="Roboto" panose="020B0604020202020204" pitchFamily="2" charset="0"/>
                <a:ea typeface="+mj-ea"/>
                <a:cs typeface="+mj-cs"/>
              </a:rPr>
              <a:t>Proposed Work:</a:t>
            </a:r>
            <a:endParaRPr kumimoji="0" lang="en-US" sz="4400" b="1" i="0" u="none" strike="noStrike" kern="1200" cap="none" spc="0" normalizeH="0" baseline="0" noProof="0" dirty="0">
              <a:ln>
                <a:noFill/>
              </a:ln>
              <a:solidFill>
                <a:srgbClr val="191B0E"/>
              </a:solidFill>
              <a:effectLst/>
              <a:uLnTx/>
              <a:uFillTx/>
              <a:latin typeface="Franklin Gothic Book" panose="020B0503020102020204"/>
              <a:ea typeface="+mj-ea"/>
              <a:cs typeface="+mj-cs"/>
            </a:endParaRPr>
          </a:p>
        </p:txBody>
      </p:sp>
      <p:sp>
        <p:nvSpPr>
          <p:cNvPr id="11" name="TextBox 10">
            <a:extLst>
              <a:ext uri="{FF2B5EF4-FFF2-40B4-BE49-F238E27FC236}">
                <a16:creationId xmlns:a16="http://schemas.microsoft.com/office/drawing/2014/main" id="{5E8C9178-168C-43A6-8DDC-471E9B8542B5}"/>
              </a:ext>
            </a:extLst>
          </p:cNvPr>
          <p:cNvSpPr txBox="1"/>
          <p:nvPr/>
        </p:nvSpPr>
        <p:spPr>
          <a:xfrm>
            <a:off x="1380913" y="1005348"/>
            <a:ext cx="9587755" cy="3416320"/>
          </a:xfrm>
          <a:prstGeom prst="rect">
            <a:avLst/>
          </a:prstGeom>
          <a:noFill/>
        </p:spPr>
        <p:txBody>
          <a:bodyPr wrap="square" rtlCol="0">
            <a:spAutoFit/>
          </a:bodyPr>
          <a:lstStyle/>
          <a:p>
            <a:pPr marL="342900" indent="-342900" defTabSz="457200">
              <a:buFont typeface="Wingdings" panose="05000000000000000000" pitchFamily="2" charset="2"/>
              <a:buChar char="ü"/>
            </a:pPr>
            <a:r>
              <a:rPr lang="en-US" sz="2400" dirty="0">
                <a:solidFill>
                  <a:prstClr val="black"/>
                </a:solidFill>
                <a:latin typeface="Franklin Gothic Book" panose="020B0503020102020204"/>
              </a:rPr>
              <a:t>An unique secret key is shared each voter to ensure the Security.</a:t>
            </a:r>
          </a:p>
          <a:p>
            <a:pPr marL="342900" indent="-342900" defTabSz="457200">
              <a:buFont typeface="Wingdings" panose="05000000000000000000" pitchFamily="2" charset="2"/>
              <a:buChar char="ü"/>
            </a:pPr>
            <a:endParaRPr lang="en-US" sz="2400" dirty="0">
              <a:solidFill>
                <a:prstClr val="black"/>
              </a:solidFill>
              <a:latin typeface="Franklin Gothic Book" panose="020B0503020102020204"/>
            </a:endParaRPr>
          </a:p>
          <a:p>
            <a:pPr marL="342900" indent="-342900" defTabSz="457200">
              <a:buFont typeface="Wingdings" panose="05000000000000000000" pitchFamily="2" charset="2"/>
              <a:buChar char="ü"/>
            </a:pPr>
            <a:r>
              <a:rPr lang="en-US" sz="2400" dirty="0">
                <a:solidFill>
                  <a:prstClr val="black"/>
                </a:solidFill>
                <a:latin typeface="Franklin Gothic Book" panose="020B0503020102020204"/>
              </a:rPr>
              <a:t>This secret key is this secret key is encrypted using cryptography and the encrypted key is embedded to the stego image of the finger print to provide a double security for the secret key.</a:t>
            </a:r>
          </a:p>
          <a:p>
            <a:pPr marL="342900" indent="-342900" defTabSz="457200">
              <a:buFont typeface="Wingdings" panose="05000000000000000000" pitchFamily="2" charset="2"/>
              <a:buChar char="ü"/>
            </a:pPr>
            <a:endParaRPr lang="en-US" sz="2400" dirty="0">
              <a:solidFill>
                <a:prstClr val="black"/>
              </a:solidFill>
              <a:latin typeface="Franklin Gothic Book" panose="020B0503020102020204"/>
            </a:endParaRPr>
          </a:p>
          <a:p>
            <a:pPr marL="342900" indent="-342900" defTabSz="457200">
              <a:buFont typeface="Wingdings" panose="05000000000000000000" pitchFamily="2" charset="2"/>
              <a:buChar char="ü"/>
            </a:pPr>
            <a:r>
              <a:rPr lang="en-US" sz="2400" dirty="0">
                <a:solidFill>
                  <a:prstClr val="black"/>
                </a:solidFill>
                <a:latin typeface="Franklin Gothic Book" panose="020B0503020102020204"/>
              </a:rPr>
              <a:t>So that if an intruder got the stego image and manage to split the secret key from the image they only see the encrypted key. Using these two techniques we provide double security to our voter’s credential.</a:t>
            </a:r>
          </a:p>
        </p:txBody>
      </p:sp>
    </p:spTree>
    <p:extLst>
      <p:ext uri="{BB962C8B-B14F-4D97-AF65-F5344CB8AC3E}">
        <p14:creationId xmlns:p14="http://schemas.microsoft.com/office/powerpoint/2010/main" val="3421264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9988"/>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Title 1">
            <a:extLst>
              <a:ext uri="{FF2B5EF4-FFF2-40B4-BE49-F238E27FC236}">
                <a16:creationId xmlns:a16="http://schemas.microsoft.com/office/drawing/2014/main" id="{F86A4527-FF60-4ADF-B359-B8CE944C2AD8}"/>
              </a:ext>
            </a:extLst>
          </p:cNvPr>
          <p:cNvSpPr txBox="1">
            <a:spLocks/>
          </p:cNvSpPr>
          <p:nvPr/>
        </p:nvSpPr>
        <p:spPr>
          <a:xfrm>
            <a:off x="914394" y="340191"/>
            <a:ext cx="10327340" cy="640976"/>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marL="0" marR="0" lvl="0" indent="0" algn="l" defTabSz="914400" rtl="0" eaLnBrk="1" fontAlgn="auto" latinLnBrk="0" hangingPunct="1">
              <a:lnSpc>
                <a:spcPct val="89000"/>
              </a:lnSpc>
              <a:spcBef>
                <a:spcPct val="0"/>
              </a:spcBef>
              <a:spcAft>
                <a:spcPts val="0"/>
              </a:spcAft>
              <a:buClrTx/>
              <a:buSzTx/>
              <a:buFontTx/>
              <a:buNone/>
              <a:tabLst/>
              <a:defRPr/>
            </a:pPr>
            <a:r>
              <a:rPr lang="en-IN" b="1" i="0" dirty="0">
                <a:solidFill>
                  <a:srgbClr val="202124"/>
                </a:solidFill>
                <a:effectLst/>
                <a:latin typeface="Roboto" panose="020B0604020202020204" pitchFamily="2" charset="0"/>
              </a:rPr>
              <a:t>Work Phase:</a:t>
            </a:r>
            <a:endParaRPr kumimoji="0" lang="en-US" sz="4400" b="1" i="0" u="none" strike="noStrike" kern="1200" cap="none" spc="0" normalizeH="0" baseline="0" noProof="0" dirty="0">
              <a:ln>
                <a:noFill/>
              </a:ln>
              <a:solidFill>
                <a:srgbClr val="191B0E"/>
              </a:solidFill>
              <a:effectLst/>
              <a:uLnTx/>
              <a:uFillTx/>
              <a:latin typeface="Franklin Gothic Book" panose="020B0503020102020204"/>
              <a:ea typeface="+mj-ea"/>
              <a:cs typeface="+mj-cs"/>
            </a:endParaRPr>
          </a:p>
        </p:txBody>
      </p:sp>
      <p:sp>
        <p:nvSpPr>
          <p:cNvPr id="7" name="TextBox 6">
            <a:extLst>
              <a:ext uri="{FF2B5EF4-FFF2-40B4-BE49-F238E27FC236}">
                <a16:creationId xmlns:a16="http://schemas.microsoft.com/office/drawing/2014/main" id="{96F2C6CF-91A9-4054-BB8A-ACBF96A277F4}"/>
              </a:ext>
            </a:extLst>
          </p:cNvPr>
          <p:cNvSpPr txBox="1"/>
          <p:nvPr/>
        </p:nvSpPr>
        <p:spPr>
          <a:xfrm>
            <a:off x="1470563" y="1157749"/>
            <a:ext cx="9587755" cy="4401205"/>
          </a:xfrm>
          <a:prstGeom prst="rect">
            <a:avLst/>
          </a:prstGeom>
          <a:noFill/>
        </p:spPr>
        <p:txBody>
          <a:bodyPr wrap="square" rtlCol="0">
            <a:spAutoFit/>
          </a:bodyPr>
          <a:lstStyle/>
          <a:p>
            <a:r>
              <a:rPr lang="en-US" sz="3200" b="1" dirty="0"/>
              <a:t>Authentication:</a:t>
            </a:r>
          </a:p>
          <a:p>
            <a:pPr marL="342900" indent="-342900">
              <a:buFont typeface="Wingdings" panose="05000000000000000000" pitchFamily="2" charset="2"/>
              <a:buChar char="ü"/>
            </a:pPr>
            <a:r>
              <a:rPr lang="en-US" sz="2400" dirty="0"/>
              <a:t>This module is mainly based on user/admin. The system will check the user/admin user name and password for authentication. After the verification for authorization, the user/admin can be able to precede the process. All works are done under his control.</a:t>
            </a:r>
          </a:p>
          <a:p>
            <a:pPr marL="342900" indent="-342900">
              <a:buFont typeface="Wingdings" panose="05000000000000000000" pitchFamily="2" charset="2"/>
              <a:buChar char="ü"/>
            </a:pPr>
            <a:endParaRPr lang="en-US" sz="2400" dirty="0"/>
          </a:p>
          <a:p>
            <a:r>
              <a:rPr lang="en-US" sz="3200" b="1" dirty="0"/>
              <a:t>Add Party Details:</a:t>
            </a:r>
          </a:p>
          <a:p>
            <a:pPr marL="342900" indent="-342900">
              <a:buFont typeface="Wingdings" panose="05000000000000000000" pitchFamily="2" charset="2"/>
              <a:buChar char="ü"/>
            </a:pPr>
            <a:r>
              <a:rPr lang="en-US" sz="2400" dirty="0"/>
              <a:t>This modules admin can enter the Party details in the form admin has to fill with Party details such as name, address, DOJ, Party Symbol, posting and experience, year of experience. This entire information is stored in tables Party details.</a:t>
            </a:r>
          </a:p>
        </p:txBody>
      </p:sp>
    </p:spTree>
    <p:extLst>
      <p:ext uri="{BB962C8B-B14F-4D97-AF65-F5344CB8AC3E}">
        <p14:creationId xmlns:p14="http://schemas.microsoft.com/office/powerpoint/2010/main" val="1308958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9988"/>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Title 1">
            <a:extLst>
              <a:ext uri="{FF2B5EF4-FFF2-40B4-BE49-F238E27FC236}">
                <a16:creationId xmlns:a16="http://schemas.microsoft.com/office/drawing/2014/main" id="{F86A4527-FF60-4ADF-B359-B8CE944C2AD8}"/>
              </a:ext>
            </a:extLst>
          </p:cNvPr>
          <p:cNvSpPr txBox="1">
            <a:spLocks/>
          </p:cNvSpPr>
          <p:nvPr/>
        </p:nvSpPr>
        <p:spPr>
          <a:xfrm>
            <a:off x="914394" y="340191"/>
            <a:ext cx="10327340" cy="640976"/>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marL="0" marR="0" lvl="0" indent="0" algn="l" defTabSz="914400" rtl="0" eaLnBrk="1" fontAlgn="auto" latinLnBrk="0" hangingPunct="1">
              <a:lnSpc>
                <a:spcPct val="89000"/>
              </a:lnSpc>
              <a:spcBef>
                <a:spcPct val="0"/>
              </a:spcBef>
              <a:spcAft>
                <a:spcPts val="0"/>
              </a:spcAft>
              <a:buClrTx/>
              <a:buSzTx/>
              <a:buFontTx/>
              <a:buNone/>
              <a:tabLst/>
              <a:defRPr/>
            </a:pPr>
            <a:r>
              <a:rPr lang="en-IN" b="1" i="0" dirty="0">
                <a:solidFill>
                  <a:srgbClr val="202124"/>
                </a:solidFill>
                <a:effectLst/>
                <a:latin typeface="Roboto" panose="020B0604020202020204" pitchFamily="2" charset="0"/>
              </a:rPr>
              <a:t>Work Phase:</a:t>
            </a:r>
            <a:endParaRPr kumimoji="0" lang="en-US" sz="4400" b="1" i="0" u="none" strike="noStrike" kern="1200" cap="none" spc="0" normalizeH="0" baseline="0" noProof="0" dirty="0">
              <a:ln>
                <a:noFill/>
              </a:ln>
              <a:solidFill>
                <a:srgbClr val="191B0E"/>
              </a:solidFill>
              <a:effectLst/>
              <a:uLnTx/>
              <a:uFillTx/>
              <a:latin typeface="Franklin Gothic Book" panose="020B0503020102020204"/>
              <a:ea typeface="+mj-ea"/>
              <a:cs typeface="+mj-cs"/>
            </a:endParaRPr>
          </a:p>
        </p:txBody>
      </p:sp>
      <p:sp>
        <p:nvSpPr>
          <p:cNvPr id="4" name="TextBox 3">
            <a:extLst>
              <a:ext uri="{FF2B5EF4-FFF2-40B4-BE49-F238E27FC236}">
                <a16:creationId xmlns:a16="http://schemas.microsoft.com/office/drawing/2014/main" id="{DCFCFC78-9668-4DE9-8A2A-25FA65ABD75A}"/>
              </a:ext>
            </a:extLst>
          </p:cNvPr>
          <p:cNvSpPr txBox="1"/>
          <p:nvPr/>
        </p:nvSpPr>
        <p:spPr>
          <a:xfrm>
            <a:off x="1497459" y="1094998"/>
            <a:ext cx="9587755" cy="5139869"/>
          </a:xfrm>
          <a:prstGeom prst="rect">
            <a:avLst/>
          </a:prstGeom>
          <a:noFill/>
        </p:spPr>
        <p:txBody>
          <a:bodyPr wrap="square" rtlCol="0">
            <a:spAutoFit/>
          </a:bodyPr>
          <a:lstStyle/>
          <a:p>
            <a:r>
              <a:rPr lang="en-US" sz="3200" b="1" dirty="0"/>
              <a:t>User Registration:</a:t>
            </a:r>
          </a:p>
          <a:p>
            <a:pPr marL="342900" indent="-342900">
              <a:buFont typeface="Wingdings" panose="05000000000000000000" pitchFamily="2" charset="2"/>
              <a:buChar char="ü"/>
            </a:pPr>
            <a:r>
              <a:rPr lang="en-US" sz="2400" dirty="0"/>
              <a:t>This module is fully based on User control User can register the User's registration form. User has to fill with User personal details such as name, address, DOJ, Voter ID, </a:t>
            </a:r>
            <a:r>
              <a:rPr lang="en-US" sz="2400" dirty="0" err="1"/>
              <a:t>Aaddhar</a:t>
            </a:r>
            <a:r>
              <a:rPr lang="en-US" sz="2400" dirty="0"/>
              <a:t> number, and the mobile number and mail Id. And also These User details will maintain in a separate table.</a:t>
            </a:r>
          </a:p>
          <a:p>
            <a:endParaRPr lang="en-US" sz="2400" dirty="0"/>
          </a:p>
          <a:p>
            <a:r>
              <a:rPr lang="en-US" sz="3200" b="1" dirty="0"/>
              <a:t>Voting Details:</a:t>
            </a:r>
          </a:p>
          <a:p>
            <a:pPr marL="342900" indent="-342900">
              <a:buFont typeface="Wingdings" panose="05000000000000000000" pitchFamily="2" charset="2"/>
              <a:buChar char="ü"/>
            </a:pPr>
            <a:r>
              <a:rPr lang="en-US" sz="2400" dirty="0"/>
              <a:t>This module is fully based on User control this module checks the user name and password for the User for authentication. After the verification for authorization, they can be able to put voting for their desired candidate these all voting information is stored in the voting table.</a:t>
            </a:r>
          </a:p>
        </p:txBody>
      </p:sp>
    </p:spTree>
    <p:extLst>
      <p:ext uri="{BB962C8B-B14F-4D97-AF65-F5344CB8AC3E}">
        <p14:creationId xmlns:p14="http://schemas.microsoft.com/office/powerpoint/2010/main" val="2869246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9988"/>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Title 1">
            <a:extLst>
              <a:ext uri="{FF2B5EF4-FFF2-40B4-BE49-F238E27FC236}">
                <a16:creationId xmlns:a16="http://schemas.microsoft.com/office/drawing/2014/main" id="{F86A4527-FF60-4ADF-B359-B8CE944C2AD8}"/>
              </a:ext>
            </a:extLst>
          </p:cNvPr>
          <p:cNvSpPr txBox="1">
            <a:spLocks/>
          </p:cNvSpPr>
          <p:nvPr/>
        </p:nvSpPr>
        <p:spPr>
          <a:xfrm>
            <a:off x="914394" y="340191"/>
            <a:ext cx="10327340" cy="640976"/>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marL="0" marR="0" lvl="0" indent="0" algn="l" defTabSz="914400" rtl="0" eaLnBrk="1" fontAlgn="auto" latinLnBrk="0" hangingPunct="1">
              <a:lnSpc>
                <a:spcPct val="89000"/>
              </a:lnSpc>
              <a:spcBef>
                <a:spcPct val="0"/>
              </a:spcBef>
              <a:spcAft>
                <a:spcPts val="0"/>
              </a:spcAft>
              <a:buClrTx/>
              <a:buSzTx/>
              <a:buFontTx/>
              <a:buNone/>
              <a:tabLst/>
              <a:defRPr/>
            </a:pPr>
            <a:r>
              <a:rPr lang="en-IN" b="1" i="0" dirty="0">
                <a:solidFill>
                  <a:srgbClr val="202124"/>
                </a:solidFill>
                <a:effectLst/>
                <a:latin typeface="Roboto" panose="020B0604020202020204" pitchFamily="2" charset="0"/>
              </a:rPr>
              <a:t>Work Phase:</a:t>
            </a:r>
            <a:endParaRPr kumimoji="0" lang="en-US" sz="4400" b="1" i="0" u="none" strike="noStrike" kern="1200" cap="none" spc="0" normalizeH="0" baseline="0" noProof="0" dirty="0">
              <a:ln>
                <a:noFill/>
              </a:ln>
              <a:solidFill>
                <a:srgbClr val="191B0E"/>
              </a:solidFill>
              <a:effectLst/>
              <a:uLnTx/>
              <a:uFillTx/>
              <a:latin typeface="Franklin Gothic Book" panose="020B0503020102020204"/>
              <a:ea typeface="+mj-ea"/>
              <a:cs typeface="+mj-cs"/>
            </a:endParaRPr>
          </a:p>
        </p:txBody>
      </p:sp>
      <p:sp>
        <p:nvSpPr>
          <p:cNvPr id="4" name="TextBox 3">
            <a:extLst>
              <a:ext uri="{FF2B5EF4-FFF2-40B4-BE49-F238E27FC236}">
                <a16:creationId xmlns:a16="http://schemas.microsoft.com/office/drawing/2014/main" id="{C25E66C5-BD11-4082-BD3B-A545B6083FFB}"/>
              </a:ext>
            </a:extLst>
          </p:cNvPr>
          <p:cNvSpPr txBox="1"/>
          <p:nvPr/>
        </p:nvSpPr>
        <p:spPr>
          <a:xfrm>
            <a:off x="1506426" y="960523"/>
            <a:ext cx="9587755" cy="5509200"/>
          </a:xfrm>
          <a:prstGeom prst="rect">
            <a:avLst/>
          </a:prstGeom>
          <a:noFill/>
        </p:spPr>
        <p:txBody>
          <a:bodyPr wrap="square" rtlCol="0">
            <a:spAutoFit/>
          </a:bodyPr>
          <a:lstStyle/>
          <a:p>
            <a:r>
              <a:rPr lang="en-US" sz="3200" b="1" dirty="0"/>
              <a:t>User Feedback:</a:t>
            </a:r>
          </a:p>
          <a:p>
            <a:pPr marL="342900" indent="-342900">
              <a:buFont typeface="Wingdings" panose="05000000000000000000" pitchFamily="2" charset="2"/>
              <a:buChar char="ü"/>
            </a:pPr>
            <a:r>
              <a:rPr lang="en-US" sz="2400" dirty="0"/>
              <a:t>This module is fully based on User control User can log on to the system using the user name and password provided by management, System will check the user name and password for authentication after the verification for authorization the User can be able to precede the feedback. This entire feedback information is stored in tables feedback details.</a:t>
            </a:r>
          </a:p>
          <a:p>
            <a:endParaRPr lang="en-US" sz="2400" dirty="0"/>
          </a:p>
          <a:p>
            <a:r>
              <a:rPr lang="en-US" sz="3200" b="1" dirty="0"/>
              <a:t>Admin Result:</a:t>
            </a:r>
          </a:p>
          <a:p>
            <a:pPr marL="342900" indent="-342900">
              <a:buFont typeface="Wingdings" panose="05000000000000000000" pitchFamily="2" charset="2"/>
              <a:buChar char="ü"/>
            </a:pPr>
            <a:r>
              <a:rPr lang="en-US" sz="2400" dirty="0"/>
              <a:t>This module helps to admin to know the winner result. This module interacts with the database automatically calculates the total of vote details from the voting table and the result will pass through the admin of the application can view the winner's list and information efficient way.</a:t>
            </a:r>
          </a:p>
        </p:txBody>
      </p:sp>
    </p:spTree>
    <p:extLst>
      <p:ext uri="{BB962C8B-B14F-4D97-AF65-F5344CB8AC3E}">
        <p14:creationId xmlns:p14="http://schemas.microsoft.com/office/powerpoint/2010/main" val="3060597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9988"/>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Title 1">
            <a:extLst>
              <a:ext uri="{FF2B5EF4-FFF2-40B4-BE49-F238E27FC236}">
                <a16:creationId xmlns:a16="http://schemas.microsoft.com/office/drawing/2014/main" id="{F86A4527-FF60-4ADF-B359-B8CE944C2AD8}"/>
              </a:ext>
            </a:extLst>
          </p:cNvPr>
          <p:cNvSpPr txBox="1">
            <a:spLocks/>
          </p:cNvSpPr>
          <p:nvPr/>
        </p:nvSpPr>
        <p:spPr>
          <a:xfrm>
            <a:off x="914394" y="340191"/>
            <a:ext cx="10327340" cy="640976"/>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marL="0" marR="0" lvl="0" indent="0" algn="l" defTabSz="914400" rtl="0" eaLnBrk="1" fontAlgn="auto" latinLnBrk="0" hangingPunct="1">
              <a:lnSpc>
                <a:spcPct val="89000"/>
              </a:lnSpc>
              <a:spcBef>
                <a:spcPct val="0"/>
              </a:spcBef>
              <a:spcAft>
                <a:spcPts val="0"/>
              </a:spcAft>
              <a:buClrTx/>
              <a:buSzTx/>
              <a:buFontTx/>
              <a:buNone/>
              <a:tabLst/>
              <a:defRPr/>
            </a:pPr>
            <a:r>
              <a:rPr lang="en-IN" b="1" i="0" dirty="0">
                <a:solidFill>
                  <a:srgbClr val="202124"/>
                </a:solidFill>
                <a:effectLst/>
                <a:latin typeface="Roboto" panose="020B0604020202020204" pitchFamily="2" charset="0"/>
              </a:rPr>
              <a:t>Work Phase:</a:t>
            </a:r>
            <a:endParaRPr kumimoji="0" lang="en-US" sz="4400" b="1" i="0" u="none" strike="noStrike" kern="1200" cap="none" spc="0" normalizeH="0" baseline="0" noProof="0" dirty="0">
              <a:ln>
                <a:noFill/>
              </a:ln>
              <a:solidFill>
                <a:srgbClr val="191B0E"/>
              </a:solidFill>
              <a:effectLst/>
              <a:uLnTx/>
              <a:uFillTx/>
              <a:latin typeface="Franklin Gothic Book" panose="020B0503020102020204"/>
              <a:ea typeface="+mj-ea"/>
              <a:cs typeface="+mj-cs"/>
            </a:endParaRPr>
          </a:p>
        </p:txBody>
      </p:sp>
      <p:sp>
        <p:nvSpPr>
          <p:cNvPr id="4" name="TextBox 3">
            <a:extLst>
              <a:ext uri="{FF2B5EF4-FFF2-40B4-BE49-F238E27FC236}">
                <a16:creationId xmlns:a16="http://schemas.microsoft.com/office/drawing/2014/main" id="{302C927D-F67D-498C-8CAC-2F04746EFFE2}"/>
              </a:ext>
            </a:extLst>
          </p:cNvPr>
          <p:cNvSpPr txBox="1"/>
          <p:nvPr/>
        </p:nvSpPr>
        <p:spPr>
          <a:xfrm>
            <a:off x="1488493" y="1103958"/>
            <a:ext cx="9587755" cy="1692771"/>
          </a:xfrm>
          <a:prstGeom prst="rect">
            <a:avLst/>
          </a:prstGeom>
          <a:noFill/>
        </p:spPr>
        <p:txBody>
          <a:bodyPr wrap="square" rtlCol="0">
            <a:spAutoFit/>
          </a:bodyPr>
          <a:lstStyle/>
          <a:p>
            <a:r>
              <a:rPr lang="en-US" sz="3200" b="1" dirty="0"/>
              <a:t>Report:</a:t>
            </a:r>
          </a:p>
          <a:p>
            <a:pPr marL="342900" indent="-342900">
              <a:buFont typeface="Wingdings" panose="05000000000000000000" pitchFamily="2" charset="2"/>
              <a:buChar char="ü"/>
            </a:pPr>
            <a:r>
              <a:rPr lang="en-US" sz="2400" dirty="0"/>
              <a:t>Admin can generate different reports such as Party report, and User Details report, and voting report. Report generation module is used to generate the reports through crystal report.</a:t>
            </a:r>
          </a:p>
        </p:txBody>
      </p:sp>
    </p:spTree>
    <p:extLst>
      <p:ext uri="{BB962C8B-B14F-4D97-AF65-F5344CB8AC3E}">
        <p14:creationId xmlns:p14="http://schemas.microsoft.com/office/powerpoint/2010/main" val="1529404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9988"/>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Title 1">
            <a:extLst>
              <a:ext uri="{FF2B5EF4-FFF2-40B4-BE49-F238E27FC236}">
                <a16:creationId xmlns:a16="http://schemas.microsoft.com/office/drawing/2014/main" id="{E2B3DEB9-7A35-43EB-9B18-71D7C9474F55}"/>
              </a:ext>
            </a:extLst>
          </p:cNvPr>
          <p:cNvSpPr txBox="1">
            <a:spLocks/>
          </p:cNvSpPr>
          <p:nvPr/>
        </p:nvSpPr>
        <p:spPr>
          <a:xfrm>
            <a:off x="950258" y="295366"/>
            <a:ext cx="10327340" cy="640976"/>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IN" b="1">
                <a:solidFill>
                  <a:srgbClr val="202124"/>
                </a:solidFill>
                <a:latin typeface="Roboto" panose="020B0604020202020204" pitchFamily="2" charset="0"/>
              </a:rPr>
              <a:t>Conclusion:</a:t>
            </a:r>
            <a:endParaRPr lang="en-US" b="1" dirty="0"/>
          </a:p>
        </p:txBody>
      </p:sp>
      <p:sp>
        <p:nvSpPr>
          <p:cNvPr id="7" name="TextBox 6">
            <a:extLst>
              <a:ext uri="{FF2B5EF4-FFF2-40B4-BE49-F238E27FC236}">
                <a16:creationId xmlns:a16="http://schemas.microsoft.com/office/drawing/2014/main" id="{DB7AC7EB-D3A6-4299-A43C-35770E5D8DB6}"/>
              </a:ext>
            </a:extLst>
          </p:cNvPr>
          <p:cNvSpPr txBox="1"/>
          <p:nvPr/>
        </p:nvSpPr>
        <p:spPr>
          <a:xfrm>
            <a:off x="1461245" y="1141196"/>
            <a:ext cx="9439836" cy="5262979"/>
          </a:xfrm>
          <a:prstGeom prst="rect">
            <a:avLst/>
          </a:prstGeom>
          <a:noFill/>
        </p:spPr>
        <p:txBody>
          <a:bodyPr wrap="square" rtlCol="0">
            <a:spAutoFit/>
          </a:bodyPr>
          <a:lstStyle/>
          <a:p>
            <a:pPr marL="342900" indent="-342900" defTabSz="457200">
              <a:buFont typeface="Wingdings" panose="05000000000000000000" pitchFamily="2" charset="2"/>
              <a:buChar char="ü"/>
            </a:pPr>
            <a:r>
              <a:rPr lang="en-US" sz="2400" dirty="0">
                <a:solidFill>
                  <a:prstClr val="black"/>
                </a:solidFill>
                <a:latin typeface="Franklin Gothic Book" panose="020B0503020102020204"/>
              </a:rPr>
              <a:t>Online Voting Systems have many advantages over the traditional voting system. </a:t>
            </a:r>
          </a:p>
          <a:p>
            <a:pPr defTabSz="457200"/>
            <a:endParaRPr lang="en-US" sz="2400" dirty="0">
              <a:solidFill>
                <a:prstClr val="black"/>
              </a:solidFill>
              <a:latin typeface="Franklin Gothic Book" panose="020B0503020102020204"/>
            </a:endParaRPr>
          </a:p>
          <a:p>
            <a:pPr marL="342900" indent="-342900" defTabSz="457200">
              <a:buFont typeface="Wingdings" panose="05000000000000000000" pitchFamily="2" charset="2"/>
              <a:buChar char="ü"/>
            </a:pPr>
            <a:r>
              <a:rPr lang="en-US" sz="2400" dirty="0">
                <a:solidFill>
                  <a:prstClr val="black"/>
                </a:solidFill>
                <a:latin typeface="Franklin Gothic Book" panose="020B0503020102020204"/>
              </a:rPr>
              <a:t>Some of these advantages are less cost, faster generation results, easy accessibility, accuracy, and low risk of human and mechanical errors. </a:t>
            </a:r>
          </a:p>
          <a:p>
            <a:pPr marL="342900" indent="-342900" defTabSz="457200">
              <a:buFont typeface="Wingdings" panose="05000000000000000000" pitchFamily="2" charset="2"/>
              <a:buChar char="ü"/>
            </a:pPr>
            <a:endParaRPr lang="en-US" sz="2400" dirty="0">
              <a:solidFill>
                <a:prstClr val="black"/>
              </a:solidFill>
              <a:latin typeface="Franklin Gothic Book" panose="020B0503020102020204"/>
            </a:endParaRPr>
          </a:p>
          <a:p>
            <a:pPr marL="342900" indent="-342900" defTabSz="457200">
              <a:buFont typeface="Wingdings" panose="05000000000000000000" pitchFamily="2" charset="2"/>
              <a:buChar char="ü"/>
            </a:pPr>
            <a:r>
              <a:rPr lang="en-US" sz="2400" dirty="0">
                <a:solidFill>
                  <a:prstClr val="black"/>
                </a:solidFill>
                <a:latin typeface="Franklin Gothic Book" panose="020B0503020102020204"/>
              </a:rPr>
              <a:t>It is very difficult to develop online voting system which can allow security and privacy on the high level. </a:t>
            </a:r>
          </a:p>
          <a:p>
            <a:pPr marL="342900" indent="-342900" defTabSz="457200">
              <a:buFont typeface="Wingdings" panose="05000000000000000000" pitchFamily="2" charset="2"/>
              <a:buChar char="ü"/>
            </a:pPr>
            <a:endParaRPr lang="en-US" sz="2400" dirty="0">
              <a:solidFill>
                <a:prstClr val="black"/>
              </a:solidFill>
              <a:latin typeface="Franklin Gothic Book" panose="020B0503020102020204"/>
            </a:endParaRPr>
          </a:p>
          <a:p>
            <a:pPr marL="342900" indent="-342900" defTabSz="457200">
              <a:buFont typeface="Wingdings" panose="05000000000000000000" pitchFamily="2" charset="2"/>
              <a:buChar char="ü"/>
            </a:pPr>
            <a:r>
              <a:rPr lang="en-US" sz="2400" dirty="0">
                <a:solidFill>
                  <a:prstClr val="black"/>
                </a:solidFill>
                <a:latin typeface="Franklin Gothic Book" panose="020B0503020102020204"/>
              </a:rPr>
              <a:t>Future development focused to design a system which can be easy to use and will provide security and privacy of votes on acceptable level by proper authentication and processing section. It is easy to use and it is less time consuming. It is very easy to debug.</a:t>
            </a:r>
          </a:p>
        </p:txBody>
      </p:sp>
    </p:spTree>
    <p:extLst>
      <p:ext uri="{BB962C8B-B14F-4D97-AF65-F5344CB8AC3E}">
        <p14:creationId xmlns:p14="http://schemas.microsoft.com/office/powerpoint/2010/main" val="708566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9988"/>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Title 1">
            <a:extLst>
              <a:ext uri="{FF2B5EF4-FFF2-40B4-BE49-F238E27FC236}">
                <a16:creationId xmlns:a16="http://schemas.microsoft.com/office/drawing/2014/main" id="{E2B3DEB9-7A35-43EB-9B18-71D7C9474F55}"/>
              </a:ext>
            </a:extLst>
          </p:cNvPr>
          <p:cNvSpPr txBox="1">
            <a:spLocks/>
          </p:cNvSpPr>
          <p:nvPr/>
        </p:nvSpPr>
        <p:spPr>
          <a:xfrm>
            <a:off x="950258" y="295366"/>
            <a:ext cx="10327340" cy="640976"/>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IN" b="1" dirty="0">
                <a:solidFill>
                  <a:srgbClr val="202124"/>
                </a:solidFill>
                <a:latin typeface="Roboto" panose="020B0604020202020204" pitchFamily="2" charset="0"/>
              </a:rPr>
              <a:t>Reference:</a:t>
            </a:r>
            <a:endParaRPr lang="en-US" b="1" dirty="0"/>
          </a:p>
        </p:txBody>
      </p:sp>
      <p:sp>
        <p:nvSpPr>
          <p:cNvPr id="7" name="TextBox 6">
            <a:extLst>
              <a:ext uri="{FF2B5EF4-FFF2-40B4-BE49-F238E27FC236}">
                <a16:creationId xmlns:a16="http://schemas.microsoft.com/office/drawing/2014/main" id="{DB7AC7EB-D3A6-4299-A43C-35770E5D8DB6}"/>
              </a:ext>
            </a:extLst>
          </p:cNvPr>
          <p:cNvSpPr txBox="1"/>
          <p:nvPr/>
        </p:nvSpPr>
        <p:spPr>
          <a:xfrm>
            <a:off x="1461245" y="1141196"/>
            <a:ext cx="9439836" cy="5262979"/>
          </a:xfrm>
          <a:prstGeom prst="rect">
            <a:avLst/>
          </a:prstGeom>
          <a:noFill/>
        </p:spPr>
        <p:txBody>
          <a:bodyPr wrap="square" rtlCol="0">
            <a:spAutoFit/>
          </a:bodyPr>
          <a:lstStyle/>
          <a:p>
            <a:pPr defTabSz="457200"/>
            <a:r>
              <a:rPr lang="en-US" sz="2400" dirty="0">
                <a:solidFill>
                  <a:prstClr val="black"/>
                </a:solidFill>
                <a:latin typeface="Franklin Gothic Book" panose="020B0503020102020204"/>
              </a:rPr>
              <a:t>[1]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William Stallings, “Cryptography and Network Security Principle and Practices”, Third Edition, pp. 67-68 and 317-375, Prentice Hall, 2003</a:t>
            </a:r>
            <a:endParaRPr kumimoji="0" lang="en-IN" altLang="en-US" sz="2400" b="0"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p>
            <a:pPr marL="342900" indent="-342900" defTabSz="457200">
              <a:buFont typeface="Wingdings" panose="05000000000000000000" pitchFamily="2" charset="2"/>
              <a:buChar char="ü"/>
            </a:pPr>
            <a:endParaRPr lang="en-US" sz="2400" dirty="0">
              <a:solidFill>
                <a:prstClr val="black"/>
              </a:solidFill>
              <a:latin typeface="Franklin Gothic Book" panose="020B0503020102020204"/>
            </a:endParaRPr>
          </a:p>
          <a:p>
            <a:pPr defTabSz="457200"/>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Sutaone, M.S. and Khandare, M.V., “Image based steganography Using LSB insertion technique”, IEEE WMMN, pp. 146-151, January 2008.</a:t>
            </a:r>
            <a:endParaRPr kumimoji="0" lang="en-IN" altLang="en-US" sz="2400" b="0"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p>
            <a:pPr marL="342900" indent="-342900" defTabSz="457200">
              <a:buFont typeface="Wingdings" panose="05000000000000000000" pitchFamily="2" charset="2"/>
              <a:buChar char="ü"/>
            </a:pPr>
            <a:endParaRPr lang="en-US" sz="2400" dirty="0">
              <a:solidFill>
                <a:prstClr val="black"/>
              </a:solidFill>
              <a:latin typeface="Franklin Gothic Book" panose="020B0503020102020204"/>
            </a:endParaRPr>
          </a:p>
          <a:p>
            <a:pPr defTabSz="457200"/>
            <a:r>
              <a:rPr lang="en-US" sz="2400" dirty="0">
                <a:solidFill>
                  <a:prstClr val="black"/>
                </a:solidFill>
                <a:latin typeface="Franklin Gothic Book" panose="020B0503020102020204"/>
              </a:rPr>
              <a:t>[3] </a:t>
            </a:r>
            <a:r>
              <a:rPr lang="en-US" sz="2400" dirty="0"/>
              <a:t>“Electronic Voting,” Encyclopedia of Computers and Computer History, prepared by Lorrie Faith Cranor and edited by Raul Rojas, published by Fitzroy Dearborn, 2001.</a:t>
            </a:r>
          </a:p>
          <a:p>
            <a:pPr marL="342900" indent="-342900" defTabSz="457200">
              <a:buFont typeface="Wingdings" panose="05000000000000000000" pitchFamily="2" charset="2"/>
              <a:buChar char="ü"/>
            </a:pPr>
            <a:endParaRPr lang="en-US" sz="2400" dirty="0">
              <a:solidFill>
                <a:prstClr val="black"/>
              </a:solidFill>
              <a:latin typeface="Franklin Gothic Book" panose="020B0503020102020204"/>
            </a:endParaRPr>
          </a:p>
          <a:p>
            <a:r>
              <a:rPr lang="en-US" sz="2400" dirty="0">
                <a:solidFill>
                  <a:prstClr val="black"/>
                </a:solidFill>
                <a:latin typeface="Franklin Gothic Book" panose="020B0503020102020204"/>
              </a:rPr>
              <a:t>[4] </a:t>
            </a:r>
            <a:r>
              <a:rPr lang="en-US" sz="2400" dirty="0"/>
              <a:t>Rossler T.G (2011),”E-voting: A survey and Introduction”, Available at</a:t>
            </a:r>
          </a:p>
          <a:p>
            <a:r>
              <a:rPr lang="en-US" sz="2400" dirty="0"/>
              <a:t>http://wiki.agoraciudadana.org/images/5/56/An%2BIntroduction%2Bto%2BElectronic%2BVoting%2B Schemes.pdf Retrieved on 15th June 2012.</a:t>
            </a:r>
          </a:p>
          <a:p>
            <a:pPr marL="342900" indent="-342900" defTabSz="457200">
              <a:buFont typeface="Wingdings" panose="05000000000000000000" pitchFamily="2" charset="2"/>
              <a:buChar char="ü"/>
            </a:pPr>
            <a:endParaRPr lang="en-US" sz="2400" dirty="0">
              <a:solidFill>
                <a:prstClr val="black"/>
              </a:solidFill>
              <a:latin typeface="Franklin Gothic Book" panose="020B0503020102020204"/>
            </a:endParaRPr>
          </a:p>
        </p:txBody>
      </p:sp>
    </p:spTree>
    <p:extLst>
      <p:ext uri="{BB962C8B-B14F-4D97-AF65-F5344CB8AC3E}">
        <p14:creationId xmlns:p14="http://schemas.microsoft.com/office/powerpoint/2010/main" val="2160923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9988"/>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 name="Title 1">
            <a:extLst>
              <a:ext uri="{FF2B5EF4-FFF2-40B4-BE49-F238E27FC236}">
                <a16:creationId xmlns:a16="http://schemas.microsoft.com/office/drawing/2014/main" id="{AE6020AB-8C0F-42BA-8F9A-2B6890D5A7EA}"/>
              </a:ext>
            </a:extLst>
          </p:cNvPr>
          <p:cNvSpPr txBox="1">
            <a:spLocks/>
          </p:cNvSpPr>
          <p:nvPr/>
        </p:nvSpPr>
        <p:spPr>
          <a:xfrm>
            <a:off x="1138519" y="375693"/>
            <a:ext cx="2761129" cy="640976"/>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b="1" dirty="0">
                <a:solidFill>
                  <a:srgbClr val="202124"/>
                </a:solidFill>
                <a:latin typeface="Roboto" panose="020B0604020202020204" pitchFamily="2" charset="0"/>
              </a:rPr>
              <a:t>Agenda:</a:t>
            </a:r>
            <a:endParaRPr lang="en-US" b="1" dirty="0"/>
          </a:p>
        </p:txBody>
      </p:sp>
      <p:sp>
        <p:nvSpPr>
          <p:cNvPr id="4" name="TextBox 3">
            <a:extLst>
              <a:ext uri="{FF2B5EF4-FFF2-40B4-BE49-F238E27FC236}">
                <a16:creationId xmlns:a16="http://schemas.microsoft.com/office/drawing/2014/main" id="{3BE2080A-70FD-4D38-816A-0C5C7FAD0109}"/>
              </a:ext>
            </a:extLst>
          </p:cNvPr>
          <p:cNvSpPr txBox="1"/>
          <p:nvPr/>
        </p:nvSpPr>
        <p:spPr>
          <a:xfrm>
            <a:off x="2075329" y="1016669"/>
            <a:ext cx="8041341" cy="5189690"/>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IN" sz="2800" b="0" i="0" dirty="0">
                <a:solidFill>
                  <a:srgbClr val="202124"/>
                </a:solidFill>
                <a:effectLst/>
                <a:latin typeface="Roboto" panose="02000000000000000000" pitchFamily="2" charset="0"/>
              </a:rPr>
              <a:t>Abstract</a:t>
            </a:r>
          </a:p>
          <a:p>
            <a:pPr marL="285750" indent="-285750">
              <a:lnSpc>
                <a:spcPct val="150000"/>
              </a:lnSpc>
              <a:buFont typeface="Wingdings" panose="05000000000000000000" pitchFamily="2" charset="2"/>
              <a:buChar char="ü"/>
            </a:pPr>
            <a:r>
              <a:rPr lang="en-IN" sz="2800" b="0" i="0" dirty="0">
                <a:solidFill>
                  <a:srgbClr val="202124"/>
                </a:solidFill>
                <a:effectLst/>
                <a:latin typeface="Roboto" panose="02000000000000000000" pitchFamily="2" charset="0"/>
              </a:rPr>
              <a:t>Introduction</a:t>
            </a:r>
            <a:endParaRPr lang="en-IN" sz="2800" dirty="0">
              <a:solidFill>
                <a:srgbClr val="202124"/>
              </a:solidFill>
              <a:latin typeface="Roboto" panose="02000000000000000000" pitchFamily="2" charset="0"/>
            </a:endParaRPr>
          </a:p>
          <a:p>
            <a:pPr marL="285750" indent="-285750">
              <a:lnSpc>
                <a:spcPct val="150000"/>
              </a:lnSpc>
              <a:buFont typeface="Wingdings" panose="05000000000000000000" pitchFamily="2" charset="2"/>
              <a:buChar char="ü"/>
            </a:pPr>
            <a:r>
              <a:rPr lang="en-IN" sz="2800" b="0" i="0" dirty="0">
                <a:solidFill>
                  <a:srgbClr val="202124"/>
                </a:solidFill>
                <a:effectLst/>
                <a:latin typeface="Roboto" panose="02000000000000000000" pitchFamily="2" charset="0"/>
              </a:rPr>
              <a:t>Literature review</a:t>
            </a:r>
          </a:p>
          <a:p>
            <a:pPr marL="285750" indent="-285750">
              <a:lnSpc>
                <a:spcPct val="150000"/>
              </a:lnSpc>
              <a:buFont typeface="Wingdings" panose="05000000000000000000" pitchFamily="2" charset="2"/>
              <a:buChar char="ü"/>
            </a:pPr>
            <a:r>
              <a:rPr lang="en-IN" sz="2800" b="0" i="0" dirty="0">
                <a:solidFill>
                  <a:srgbClr val="202124"/>
                </a:solidFill>
                <a:effectLst/>
                <a:latin typeface="Roboto" panose="02000000000000000000" pitchFamily="2" charset="0"/>
              </a:rPr>
              <a:t>Objective</a:t>
            </a:r>
          </a:p>
          <a:p>
            <a:pPr marL="285750" indent="-285750">
              <a:lnSpc>
                <a:spcPct val="150000"/>
              </a:lnSpc>
              <a:buFont typeface="Wingdings" panose="05000000000000000000" pitchFamily="2" charset="2"/>
              <a:buChar char="ü"/>
            </a:pPr>
            <a:r>
              <a:rPr lang="en-IN" sz="2800" dirty="0">
                <a:solidFill>
                  <a:srgbClr val="202124"/>
                </a:solidFill>
                <a:latin typeface="Roboto" panose="02000000000000000000" pitchFamily="2" charset="0"/>
              </a:rPr>
              <a:t>Proposed work </a:t>
            </a:r>
          </a:p>
          <a:p>
            <a:pPr marL="285750" indent="-285750">
              <a:lnSpc>
                <a:spcPct val="150000"/>
              </a:lnSpc>
              <a:buFont typeface="Wingdings" panose="05000000000000000000" pitchFamily="2" charset="2"/>
              <a:buChar char="ü"/>
            </a:pPr>
            <a:r>
              <a:rPr lang="en-IN" sz="2800" b="0" i="0" dirty="0">
                <a:solidFill>
                  <a:srgbClr val="202124"/>
                </a:solidFill>
                <a:effectLst/>
                <a:latin typeface="Roboto" panose="02000000000000000000" pitchFamily="2" charset="0"/>
              </a:rPr>
              <a:t>Work phase</a:t>
            </a:r>
          </a:p>
          <a:p>
            <a:pPr marL="285750" indent="-285750">
              <a:lnSpc>
                <a:spcPct val="150000"/>
              </a:lnSpc>
              <a:buFont typeface="Wingdings" panose="05000000000000000000" pitchFamily="2" charset="2"/>
              <a:buChar char="ü"/>
            </a:pPr>
            <a:r>
              <a:rPr lang="en-IN" sz="2800" b="0" i="0" dirty="0">
                <a:solidFill>
                  <a:srgbClr val="202124"/>
                </a:solidFill>
                <a:effectLst/>
                <a:latin typeface="Roboto" panose="02000000000000000000" pitchFamily="2" charset="0"/>
              </a:rPr>
              <a:t>Conclusion</a:t>
            </a:r>
          </a:p>
          <a:p>
            <a:pPr marL="285750" indent="-285750">
              <a:lnSpc>
                <a:spcPct val="150000"/>
              </a:lnSpc>
              <a:buFont typeface="Wingdings" panose="05000000000000000000" pitchFamily="2" charset="2"/>
              <a:buChar char="ü"/>
            </a:pPr>
            <a:r>
              <a:rPr lang="en-IN" sz="2800" b="0" i="0" dirty="0">
                <a:solidFill>
                  <a:srgbClr val="202124"/>
                </a:solidFill>
                <a:effectLst/>
                <a:latin typeface="Roboto" panose="02000000000000000000" pitchFamily="2" charset="0"/>
              </a:rPr>
              <a:t>Reference</a:t>
            </a:r>
            <a:endParaRPr lang="en-IN" sz="2800" dirty="0"/>
          </a:p>
        </p:txBody>
      </p:sp>
    </p:spTree>
    <p:extLst>
      <p:ext uri="{BB962C8B-B14F-4D97-AF65-F5344CB8AC3E}">
        <p14:creationId xmlns:p14="http://schemas.microsoft.com/office/powerpoint/2010/main" val="16703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9988"/>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 name="Title 1">
            <a:extLst>
              <a:ext uri="{FF2B5EF4-FFF2-40B4-BE49-F238E27FC236}">
                <a16:creationId xmlns:a16="http://schemas.microsoft.com/office/drawing/2014/main" id="{AE6020AB-8C0F-42BA-8F9A-2B6890D5A7EA}"/>
              </a:ext>
            </a:extLst>
          </p:cNvPr>
          <p:cNvSpPr txBox="1">
            <a:spLocks/>
          </p:cNvSpPr>
          <p:nvPr/>
        </p:nvSpPr>
        <p:spPr>
          <a:xfrm>
            <a:off x="1138519" y="375693"/>
            <a:ext cx="2761129" cy="640976"/>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b="1" dirty="0">
                <a:solidFill>
                  <a:srgbClr val="202124"/>
                </a:solidFill>
                <a:latin typeface="Roboto" panose="020B0604020202020204" pitchFamily="2" charset="0"/>
              </a:rPr>
              <a:t>Abstract:</a:t>
            </a:r>
            <a:endParaRPr lang="en-US" b="1" dirty="0"/>
          </a:p>
        </p:txBody>
      </p:sp>
      <p:sp>
        <p:nvSpPr>
          <p:cNvPr id="4" name="TextBox 3">
            <a:extLst>
              <a:ext uri="{FF2B5EF4-FFF2-40B4-BE49-F238E27FC236}">
                <a16:creationId xmlns:a16="http://schemas.microsoft.com/office/drawing/2014/main" id="{3BE2080A-70FD-4D38-816A-0C5C7FAD0109}"/>
              </a:ext>
            </a:extLst>
          </p:cNvPr>
          <p:cNvSpPr txBox="1"/>
          <p:nvPr/>
        </p:nvSpPr>
        <p:spPr>
          <a:xfrm>
            <a:off x="1452283" y="1016669"/>
            <a:ext cx="9601198" cy="4832092"/>
          </a:xfrm>
          <a:prstGeom prst="rect">
            <a:avLst/>
          </a:prstGeom>
          <a:noFill/>
        </p:spPr>
        <p:txBody>
          <a:bodyPr wrap="square" rtlCol="0">
            <a:spAutoFit/>
          </a:bodyPr>
          <a:lstStyle/>
          <a:p>
            <a:pPr marL="285750" indent="-285750">
              <a:buFont typeface="Wingdings" panose="05000000000000000000" pitchFamily="2" charset="2"/>
              <a:buChar char="ü"/>
            </a:pPr>
            <a:r>
              <a:rPr lang="en-US" sz="2800" b="0" i="0" dirty="0">
                <a:solidFill>
                  <a:srgbClr val="202124"/>
                </a:solidFill>
                <a:effectLst/>
                <a:latin typeface="Roboto" panose="02000000000000000000" pitchFamily="2" charset="0"/>
              </a:rPr>
              <a:t>Using Cryptography and Steganography at the same time, we try to provide Biometric as well as Password security to voter accounts. </a:t>
            </a:r>
          </a:p>
          <a:p>
            <a:pPr marL="285750" indent="-285750">
              <a:buFont typeface="Wingdings" panose="05000000000000000000" pitchFamily="2" charset="2"/>
              <a:buChar char="ü"/>
            </a:pPr>
            <a:endParaRPr lang="en-US" sz="2800" b="0" i="0" dirty="0">
              <a:solidFill>
                <a:srgbClr val="202124"/>
              </a:solidFill>
              <a:effectLst/>
              <a:latin typeface="Roboto" panose="02000000000000000000" pitchFamily="2" charset="0"/>
            </a:endParaRPr>
          </a:p>
          <a:p>
            <a:pPr marL="285750" indent="-285750">
              <a:buFont typeface="Wingdings" panose="05000000000000000000" pitchFamily="2" charset="2"/>
              <a:buChar char="ü"/>
            </a:pPr>
            <a:r>
              <a:rPr lang="en-US" sz="2800" b="0" i="0" dirty="0">
                <a:solidFill>
                  <a:srgbClr val="202124"/>
                </a:solidFill>
                <a:effectLst/>
                <a:latin typeface="Roboto" panose="02000000000000000000" pitchFamily="2" charset="0"/>
              </a:rPr>
              <a:t>The scheme uses images as cover objects for Steganography and as keys for Cryptography. </a:t>
            </a:r>
          </a:p>
          <a:p>
            <a:pPr marL="285750" indent="-285750">
              <a:buFont typeface="Wingdings" panose="05000000000000000000" pitchFamily="2" charset="2"/>
              <a:buChar char="ü"/>
            </a:pPr>
            <a:endParaRPr lang="en-US" sz="2800" dirty="0">
              <a:solidFill>
                <a:srgbClr val="202124"/>
              </a:solidFill>
              <a:latin typeface="Roboto" panose="02000000000000000000" pitchFamily="2" charset="0"/>
            </a:endParaRPr>
          </a:p>
          <a:p>
            <a:pPr marL="285750" indent="-285750">
              <a:buFont typeface="Wingdings" panose="05000000000000000000" pitchFamily="2" charset="2"/>
              <a:buChar char="ü"/>
            </a:pPr>
            <a:r>
              <a:rPr lang="en-US" sz="2800" b="0" i="0" dirty="0">
                <a:solidFill>
                  <a:srgbClr val="202124"/>
                </a:solidFill>
                <a:effectLst/>
                <a:latin typeface="Roboto" panose="02000000000000000000" pitchFamily="2" charset="0"/>
              </a:rPr>
              <a:t>The key image is a Biometric measure, such as a fingerprint image. Proper use of Cryptography greatly reduces the risks in these systems as the hackers have to find both secret key and the template. </a:t>
            </a:r>
          </a:p>
        </p:txBody>
      </p:sp>
    </p:spTree>
    <p:extLst>
      <p:ext uri="{BB962C8B-B14F-4D97-AF65-F5344CB8AC3E}">
        <p14:creationId xmlns:p14="http://schemas.microsoft.com/office/powerpoint/2010/main" val="42491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9988"/>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 name="Title 1">
            <a:extLst>
              <a:ext uri="{FF2B5EF4-FFF2-40B4-BE49-F238E27FC236}">
                <a16:creationId xmlns:a16="http://schemas.microsoft.com/office/drawing/2014/main" id="{AE6020AB-8C0F-42BA-8F9A-2B6890D5A7EA}"/>
              </a:ext>
            </a:extLst>
          </p:cNvPr>
          <p:cNvSpPr txBox="1">
            <a:spLocks/>
          </p:cNvSpPr>
          <p:nvPr/>
        </p:nvSpPr>
        <p:spPr>
          <a:xfrm>
            <a:off x="1138519" y="375693"/>
            <a:ext cx="2761129" cy="640976"/>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b="1" dirty="0">
                <a:solidFill>
                  <a:srgbClr val="202124"/>
                </a:solidFill>
                <a:latin typeface="Roboto" panose="020B0604020202020204" pitchFamily="2" charset="0"/>
              </a:rPr>
              <a:t>Abstract:</a:t>
            </a:r>
            <a:endParaRPr lang="en-US" b="1" dirty="0"/>
          </a:p>
        </p:txBody>
      </p:sp>
      <p:sp>
        <p:nvSpPr>
          <p:cNvPr id="4" name="TextBox 3">
            <a:extLst>
              <a:ext uri="{FF2B5EF4-FFF2-40B4-BE49-F238E27FC236}">
                <a16:creationId xmlns:a16="http://schemas.microsoft.com/office/drawing/2014/main" id="{3BE2080A-70FD-4D38-816A-0C5C7FAD0109}"/>
              </a:ext>
            </a:extLst>
          </p:cNvPr>
          <p:cNvSpPr txBox="1"/>
          <p:nvPr/>
        </p:nvSpPr>
        <p:spPr>
          <a:xfrm>
            <a:off x="1452283" y="1016669"/>
            <a:ext cx="9601198" cy="3970318"/>
          </a:xfrm>
          <a:prstGeom prst="rect">
            <a:avLst/>
          </a:prstGeom>
          <a:noFill/>
        </p:spPr>
        <p:txBody>
          <a:bodyPr wrap="square" rtlCol="0">
            <a:spAutoFit/>
          </a:bodyPr>
          <a:lstStyle/>
          <a:p>
            <a:pPr marL="285750" indent="-285750">
              <a:buFont typeface="Wingdings" panose="05000000000000000000" pitchFamily="2" charset="2"/>
              <a:buChar char="ü"/>
            </a:pPr>
            <a:r>
              <a:rPr lang="en-US" sz="2800" b="0" i="0" dirty="0">
                <a:solidFill>
                  <a:srgbClr val="202124"/>
                </a:solidFill>
                <a:effectLst/>
                <a:latin typeface="Roboto" panose="02000000000000000000" pitchFamily="2" charset="0"/>
              </a:rPr>
              <a:t>The basic idea is to merge the secret key with the cover image on the basis of key image. </a:t>
            </a:r>
          </a:p>
          <a:p>
            <a:endParaRPr lang="en-US" sz="2800" b="0" i="0" dirty="0">
              <a:solidFill>
                <a:srgbClr val="202124"/>
              </a:solidFill>
              <a:effectLst/>
              <a:latin typeface="Roboto" panose="02000000000000000000" pitchFamily="2" charset="0"/>
            </a:endParaRPr>
          </a:p>
          <a:p>
            <a:pPr marL="285750" indent="-285750">
              <a:buFont typeface="Wingdings" panose="05000000000000000000" pitchFamily="2" charset="2"/>
              <a:buChar char="ü"/>
            </a:pPr>
            <a:r>
              <a:rPr lang="en-US" sz="2800" b="0" i="0" dirty="0">
                <a:solidFill>
                  <a:srgbClr val="202124"/>
                </a:solidFill>
                <a:effectLst/>
                <a:latin typeface="Roboto" panose="02000000000000000000" pitchFamily="2" charset="0"/>
              </a:rPr>
              <a:t>The result of this process produces a stego image which looks quite similar to the cover image but not detectable by human eye.</a:t>
            </a:r>
          </a:p>
          <a:p>
            <a:pPr marL="285750" indent="-285750">
              <a:buFont typeface="Wingdings" panose="05000000000000000000" pitchFamily="2" charset="2"/>
              <a:buChar char="ü"/>
            </a:pPr>
            <a:endParaRPr lang="en-US" sz="2800" dirty="0">
              <a:solidFill>
                <a:srgbClr val="202124"/>
              </a:solidFill>
              <a:latin typeface="Roboto" panose="02000000000000000000" pitchFamily="2" charset="0"/>
            </a:endParaRPr>
          </a:p>
          <a:p>
            <a:pPr marL="285750" indent="-285750">
              <a:buFont typeface="Wingdings" panose="05000000000000000000" pitchFamily="2" charset="2"/>
              <a:buChar char="ü"/>
            </a:pPr>
            <a:r>
              <a:rPr lang="en-US" sz="2800" b="0" i="0" dirty="0">
                <a:solidFill>
                  <a:srgbClr val="202124"/>
                </a:solidFill>
                <a:effectLst/>
                <a:latin typeface="Roboto" panose="02000000000000000000" pitchFamily="2" charset="0"/>
              </a:rPr>
              <a:t>The system targets the authentication requirement of a voting system.</a:t>
            </a:r>
            <a:endParaRPr lang="en-IN" sz="2800" dirty="0"/>
          </a:p>
        </p:txBody>
      </p:sp>
    </p:spTree>
    <p:extLst>
      <p:ext uri="{BB962C8B-B14F-4D97-AF65-F5344CB8AC3E}">
        <p14:creationId xmlns:p14="http://schemas.microsoft.com/office/powerpoint/2010/main" val="3664296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9988"/>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 name="Title 1">
            <a:extLst>
              <a:ext uri="{FF2B5EF4-FFF2-40B4-BE49-F238E27FC236}">
                <a16:creationId xmlns:a16="http://schemas.microsoft.com/office/drawing/2014/main" id="{AE6020AB-8C0F-42BA-8F9A-2B6890D5A7EA}"/>
              </a:ext>
            </a:extLst>
          </p:cNvPr>
          <p:cNvSpPr txBox="1">
            <a:spLocks/>
          </p:cNvSpPr>
          <p:nvPr/>
        </p:nvSpPr>
        <p:spPr>
          <a:xfrm>
            <a:off x="1021983" y="375693"/>
            <a:ext cx="4186516" cy="640976"/>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b="1" dirty="0">
                <a:solidFill>
                  <a:srgbClr val="202124"/>
                </a:solidFill>
                <a:latin typeface="Roboto" panose="020B0604020202020204" pitchFamily="2" charset="0"/>
              </a:rPr>
              <a:t>Introduction:</a:t>
            </a:r>
            <a:endParaRPr lang="en-US" b="1" dirty="0"/>
          </a:p>
        </p:txBody>
      </p:sp>
      <p:sp>
        <p:nvSpPr>
          <p:cNvPr id="4" name="TextBox 3">
            <a:extLst>
              <a:ext uri="{FF2B5EF4-FFF2-40B4-BE49-F238E27FC236}">
                <a16:creationId xmlns:a16="http://schemas.microsoft.com/office/drawing/2014/main" id="{3BE2080A-70FD-4D38-816A-0C5C7FAD0109}"/>
              </a:ext>
            </a:extLst>
          </p:cNvPr>
          <p:cNvSpPr txBox="1"/>
          <p:nvPr/>
        </p:nvSpPr>
        <p:spPr>
          <a:xfrm>
            <a:off x="1452283" y="1016669"/>
            <a:ext cx="9601198" cy="4524315"/>
          </a:xfrm>
          <a:prstGeom prst="rect">
            <a:avLst/>
          </a:prstGeom>
          <a:noFill/>
        </p:spPr>
        <p:txBody>
          <a:bodyPr wrap="square" rtlCol="0">
            <a:spAutoFit/>
          </a:bodyPr>
          <a:lstStyle/>
          <a:p>
            <a:pPr marL="285750" indent="-285750">
              <a:buFont typeface="Wingdings" panose="05000000000000000000" pitchFamily="2" charset="2"/>
              <a:buChar char="ü"/>
            </a:pPr>
            <a:r>
              <a:rPr lang="en-US" sz="2400" b="0" i="0" dirty="0">
                <a:solidFill>
                  <a:srgbClr val="202124"/>
                </a:solidFill>
                <a:effectLst/>
                <a:latin typeface="Roboto" panose="02000000000000000000" pitchFamily="2" charset="0"/>
              </a:rPr>
              <a:t>An election is an official process by which person chooses an individual to hold all kind of public issues. </a:t>
            </a:r>
          </a:p>
          <a:p>
            <a:endParaRPr lang="en-US" sz="2400" dirty="0">
              <a:solidFill>
                <a:srgbClr val="202124"/>
              </a:solidFill>
              <a:latin typeface="Roboto" panose="02000000000000000000" pitchFamily="2" charset="0"/>
            </a:endParaRPr>
          </a:p>
          <a:p>
            <a:pPr marL="285750" indent="-285750">
              <a:buFont typeface="Wingdings" panose="05000000000000000000" pitchFamily="2" charset="2"/>
              <a:buChar char="ü"/>
            </a:pPr>
            <a:r>
              <a:rPr lang="en-US" sz="2400" b="0" i="0" dirty="0">
                <a:solidFill>
                  <a:srgbClr val="202124"/>
                </a:solidFill>
                <a:effectLst/>
                <a:latin typeface="Roboto" panose="02000000000000000000" pitchFamily="2" charset="0"/>
              </a:rPr>
              <a:t>The elected person should satisfy all necessary needs of common people so the system of whole country works properly. </a:t>
            </a:r>
          </a:p>
          <a:p>
            <a:endParaRPr lang="en-US" sz="2400" dirty="0">
              <a:solidFill>
                <a:srgbClr val="202124"/>
              </a:solidFill>
              <a:latin typeface="Roboto" panose="02000000000000000000" pitchFamily="2" charset="0"/>
            </a:endParaRPr>
          </a:p>
          <a:p>
            <a:pPr marL="285750" indent="-285750">
              <a:buFont typeface="Wingdings" panose="05000000000000000000" pitchFamily="2" charset="2"/>
              <a:buChar char="ü"/>
            </a:pPr>
            <a:r>
              <a:rPr lang="en-US" sz="2400" b="0" i="0" dirty="0">
                <a:solidFill>
                  <a:srgbClr val="202124"/>
                </a:solidFill>
                <a:effectLst/>
                <a:latin typeface="Roboto" panose="02000000000000000000" pitchFamily="2" charset="0"/>
              </a:rPr>
              <a:t>The main requirements of election system are like authentication, speed, accuracy, cost efficient and safety. </a:t>
            </a:r>
          </a:p>
          <a:p>
            <a:endParaRPr lang="en-US" sz="2400" dirty="0">
              <a:solidFill>
                <a:srgbClr val="202124"/>
              </a:solidFill>
              <a:latin typeface="Roboto" panose="02000000000000000000" pitchFamily="2" charset="0"/>
            </a:endParaRPr>
          </a:p>
          <a:p>
            <a:pPr marL="285750" indent="-285750">
              <a:buFont typeface="Wingdings" panose="05000000000000000000" pitchFamily="2" charset="2"/>
              <a:buChar char="ü"/>
            </a:pPr>
            <a:r>
              <a:rPr lang="en-US" sz="2400" b="0" i="0" dirty="0">
                <a:solidFill>
                  <a:srgbClr val="202124"/>
                </a:solidFill>
                <a:effectLst/>
                <a:latin typeface="Roboto" panose="02000000000000000000" pitchFamily="2" charset="0"/>
              </a:rPr>
              <a:t>The voting system should be speedy so the valuable time of voters as well as the voting system conductors will be saved. </a:t>
            </a:r>
          </a:p>
          <a:p>
            <a:endParaRPr lang="en-US" sz="2400" dirty="0">
              <a:solidFill>
                <a:srgbClr val="202124"/>
              </a:solidFill>
              <a:latin typeface="Roboto" panose="02000000000000000000" pitchFamily="2" charset="0"/>
            </a:endParaRPr>
          </a:p>
        </p:txBody>
      </p:sp>
    </p:spTree>
    <p:extLst>
      <p:ext uri="{BB962C8B-B14F-4D97-AF65-F5344CB8AC3E}">
        <p14:creationId xmlns:p14="http://schemas.microsoft.com/office/powerpoint/2010/main" val="719739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9988"/>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 name="Title 1">
            <a:extLst>
              <a:ext uri="{FF2B5EF4-FFF2-40B4-BE49-F238E27FC236}">
                <a16:creationId xmlns:a16="http://schemas.microsoft.com/office/drawing/2014/main" id="{AE6020AB-8C0F-42BA-8F9A-2B6890D5A7EA}"/>
              </a:ext>
            </a:extLst>
          </p:cNvPr>
          <p:cNvSpPr txBox="1">
            <a:spLocks/>
          </p:cNvSpPr>
          <p:nvPr/>
        </p:nvSpPr>
        <p:spPr>
          <a:xfrm>
            <a:off x="1021976" y="375693"/>
            <a:ext cx="4186516" cy="640976"/>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b="1" dirty="0">
                <a:solidFill>
                  <a:srgbClr val="202124"/>
                </a:solidFill>
                <a:latin typeface="Roboto" panose="020B0604020202020204" pitchFamily="2" charset="0"/>
              </a:rPr>
              <a:t>Introduction:</a:t>
            </a:r>
            <a:endParaRPr lang="en-US" b="1" dirty="0"/>
          </a:p>
        </p:txBody>
      </p:sp>
      <p:sp>
        <p:nvSpPr>
          <p:cNvPr id="4" name="TextBox 3">
            <a:extLst>
              <a:ext uri="{FF2B5EF4-FFF2-40B4-BE49-F238E27FC236}">
                <a16:creationId xmlns:a16="http://schemas.microsoft.com/office/drawing/2014/main" id="{3BE2080A-70FD-4D38-816A-0C5C7FAD0109}"/>
              </a:ext>
            </a:extLst>
          </p:cNvPr>
          <p:cNvSpPr txBox="1"/>
          <p:nvPr/>
        </p:nvSpPr>
        <p:spPr>
          <a:xfrm>
            <a:off x="1452283" y="1016669"/>
            <a:ext cx="9601198" cy="4524315"/>
          </a:xfrm>
          <a:prstGeom prst="rect">
            <a:avLst/>
          </a:prstGeom>
          <a:noFill/>
        </p:spPr>
        <p:txBody>
          <a:bodyPr wrap="square" rtlCol="0">
            <a:spAutoFit/>
          </a:bodyPr>
          <a:lstStyle/>
          <a:p>
            <a:pPr marL="285750" indent="-285750">
              <a:buFont typeface="Wingdings" panose="05000000000000000000" pitchFamily="2" charset="2"/>
              <a:buChar char="ü"/>
            </a:pPr>
            <a:r>
              <a:rPr lang="en-US" sz="2400" b="0" i="0" dirty="0">
                <a:solidFill>
                  <a:srgbClr val="202124"/>
                </a:solidFill>
                <a:effectLst/>
                <a:latin typeface="Roboto" panose="02000000000000000000" pitchFamily="2" charset="0"/>
              </a:rPr>
              <a:t>Accuracy means the whole system should be accurate with respect to result.</a:t>
            </a:r>
            <a:endParaRPr lang="en-US" sz="2400" dirty="0">
              <a:solidFill>
                <a:srgbClr val="202124"/>
              </a:solidFill>
              <a:latin typeface="Roboto" panose="02000000000000000000" pitchFamily="2" charset="0"/>
            </a:endParaRPr>
          </a:p>
          <a:p>
            <a:pPr marL="285750" indent="-285750">
              <a:buFont typeface="Wingdings" panose="05000000000000000000" pitchFamily="2" charset="2"/>
              <a:buChar char="ü"/>
            </a:pPr>
            <a:endParaRPr lang="en-US" sz="2400" dirty="0">
              <a:solidFill>
                <a:srgbClr val="202124"/>
              </a:solidFill>
              <a:latin typeface="Roboto" panose="02000000000000000000" pitchFamily="2" charset="0"/>
            </a:endParaRPr>
          </a:p>
          <a:p>
            <a:pPr marL="285750" indent="-285750">
              <a:buFont typeface="Wingdings" panose="05000000000000000000" pitchFamily="2" charset="2"/>
              <a:buChar char="ü"/>
            </a:pPr>
            <a:r>
              <a:rPr lang="en-US" sz="2400" dirty="0">
                <a:solidFill>
                  <a:srgbClr val="202124"/>
                </a:solidFill>
                <a:latin typeface="Roboto" panose="02000000000000000000" pitchFamily="2" charset="0"/>
              </a:rPr>
              <a:t>If an election is going to be conducted then lot of money and manpower is needed by using online voting system these two can be eliminated.</a:t>
            </a:r>
          </a:p>
          <a:p>
            <a:pPr marL="285750" indent="-285750">
              <a:buFont typeface="Wingdings" panose="05000000000000000000" pitchFamily="2" charset="2"/>
              <a:buChar char="ü"/>
            </a:pPr>
            <a:endParaRPr lang="en-US" sz="2400" dirty="0">
              <a:solidFill>
                <a:srgbClr val="202124"/>
              </a:solidFill>
              <a:latin typeface="Roboto" panose="02000000000000000000" pitchFamily="2" charset="0"/>
            </a:endParaRPr>
          </a:p>
          <a:p>
            <a:pPr marL="285750" indent="-285750">
              <a:buFont typeface="Wingdings" panose="05000000000000000000" pitchFamily="2" charset="2"/>
              <a:buChar char="ü"/>
            </a:pPr>
            <a:r>
              <a:rPr lang="en-US" sz="2400" dirty="0">
                <a:solidFill>
                  <a:srgbClr val="202124"/>
                </a:solidFill>
                <a:latin typeface="Roboto" panose="02000000000000000000" pitchFamily="2" charset="0"/>
              </a:rPr>
              <a:t>Safety involves the secure environment around the election area so that voters will not be under any force. In online voting system main aim is to concentrate the focus on security of voters account.</a:t>
            </a:r>
          </a:p>
          <a:p>
            <a:pPr marL="285750" indent="-285750">
              <a:buFont typeface="Wingdings" panose="05000000000000000000" pitchFamily="2" charset="2"/>
              <a:buChar char="ü"/>
            </a:pPr>
            <a:endParaRPr lang="en-US" sz="2400" dirty="0">
              <a:solidFill>
                <a:srgbClr val="202124"/>
              </a:solidFill>
              <a:latin typeface="Roboto" panose="02000000000000000000" pitchFamily="2" charset="0"/>
            </a:endParaRPr>
          </a:p>
          <a:p>
            <a:pPr marL="285750" indent="-285750">
              <a:buFont typeface="Wingdings" panose="05000000000000000000" pitchFamily="2" charset="2"/>
              <a:buChar char="ü"/>
            </a:pPr>
            <a:endParaRPr lang="en-US" sz="2400" dirty="0">
              <a:solidFill>
                <a:srgbClr val="202124"/>
              </a:solidFill>
              <a:latin typeface="Roboto" panose="02000000000000000000" pitchFamily="2" charset="0"/>
            </a:endParaRPr>
          </a:p>
        </p:txBody>
      </p:sp>
    </p:spTree>
    <p:extLst>
      <p:ext uri="{BB962C8B-B14F-4D97-AF65-F5344CB8AC3E}">
        <p14:creationId xmlns:p14="http://schemas.microsoft.com/office/powerpoint/2010/main" val="206836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26090" y="129988"/>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 name="Title 1">
            <a:extLst>
              <a:ext uri="{FF2B5EF4-FFF2-40B4-BE49-F238E27FC236}">
                <a16:creationId xmlns:a16="http://schemas.microsoft.com/office/drawing/2014/main" id="{AE6020AB-8C0F-42BA-8F9A-2B6890D5A7EA}"/>
              </a:ext>
            </a:extLst>
          </p:cNvPr>
          <p:cNvSpPr txBox="1">
            <a:spLocks/>
          </p:cNvSpPr>
          <p:nvPr/>
        </p:nvSpPr>
        <p:spPr>
          <a:xfrm>
            <a:off x="806824" y="375693"/>
            <a:ext cx="9377081" cy="640976"/>
          </a:xfrm>
          <a:prstGeom prst="rect">
            <a:avLst/>
          </a:prstGeom>
        </p:spPr>
        <p:txBody>
          <a:bodyPr vert="horz" lIns="91440" tIns="45720" rIns="91440" bIns="45720"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b="1" dirty="0">
                <a:solidFill>
                  <a:srgbClr val="202124"/>
                </a:solidFill>
                <a:latin typeface="Roboto" panose="020B0604020202020204" pitchFamily="2" charset="0"/>
              </a:rPr>
              <a:t>Literature Review:</a:t>
            </a:r>
            <a:endParaRPr lang="en-US" b="1" dirty="0"/>
          </a:p>
        </p:txBody>
      </p:sp>
      <p:graphicFrame>
        <p:nvGraphicFramePr>
          <p:cNvPr id="6" name="Group 2">
            <a:extLst>
              <a:ext uri="{FF2B5EF4-FFF2-40B4-BE49-F238E27FC236}">
                <a16:creationId xmlns:a16="http://schemas.microsoft.com/office/drawing/2014/main" id="{9485002F-B5E9-4DEB-BA5D-00CF439F82CF}"/>
              </a:ext>
            </a:extLst>
          </p:cNvPr>
          <p:cNvGraphicFramePr>
            <a:graphicFrameLocks noGrp="1"/>
          </p:cNvGraphicFramePr>
          <p:nvPr>
            <p:extLst>
              <p:ext uri="{D42A27DB-BD31-4B8C-83A1-F6EECF244321}">
                <p14:modId xmlns:p14="http://schemas.microsoft.com/office/powerpoint/2010/main" val="356056437"/>
              </p:ext>
            </p:extLst>
          </p:nvPr>
        </p:nvGraphicFramePr>
        <p:xfrm>
          <a:off x="453859" y="1506444"/>
          <a:ext cx="11316800" cy="4721352"/>
        </p:xfrm>
        <a:graphic>
          <a:graphicData uri="http://schemas.openxmlformats.org/drawingml/2006/table">
            <a:tbl>
              <a:tblPr/>
              <a:tblGrid>
                <a:gridCol w="980608">
                  <a:extLst>
                    <a:ext uri="{9D8B030D-6E8A-4147-A177-3AD203B41FA5}">
                      <a16:colId xmlns:a16="http://schemas.microsoft.com/office/drawing/2014/main" val="20000"/>
                    </a:ext>
                  </a:extLst>
                </a:gridCol>
                <a:gridCol w="3545723">
                  <a:extLst>
                    <a:ext uri="{9D8B030D-6E8A-4147-A177-3AD203B41FA5}">
                      <a16:colId xmlns:a16="http://schemas.microsoft.com/office/drawing/2014/main" val="20001"/>
                    </a:ext>
                  </a:extLst>
                </a:gridCol>
                <a:gridCol w="2264137">
                  <a:extLst>
                    <a:ext uri="{9D8B030D-6E8A-4147-A177-3AD203B41FA5}">
                      <a16:colId xmlns:a16="http://schemas.microsoft.com/office/drawing/2014/main" val="20002"/>
                    </a:ext>
                  </a:extLst>
                </a:gridCol>
                <a:gridCol w="2262195">
                  <a:extLst>
                    <a:ext uri="{9D8B030D-6E8A-4147-A177-3AD203B41FA5}">
                      <a16:colId xmlns:a16="http://schemas.microsoft.com/office/drawing/2014/main" val="20003"/>
                    </a:ext>
                  </a:extLst>
                </a:gridCol>
                <a:gridCol w="2264137">
                  <a:extLst>
                    <a:ext uri="{9D8B030D-6E8A-4147-A177-3AD203B41FA5}">
                      <a16:colId xmlns:a16="http://schemas.microsoft.com/office/drawing/2014/main" val="20004"/>
                    </a:ext>
                  </a:extLst>
                </a:gridCol>
              </a:tblGrid>
              <a:tr h="842694">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S\No</a:t>
                      </a:r>
                      <a:endParaRPr kumimoji="0" lang="en-IN" altLang="en-US" sz="1800" b="1"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Paper Title (Author Name, Title of the paper, Publication Name, Year of publication)</a:t>
                      </a:r>
                      <a:endParaRPr kumimoji="0" lang="en-IN" altLang="en-US" sz="1800" b="1"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Technique </a:t>
                      </a:r>
                      <a:endParaRPr kumimoji="0" lang="en-IN" altLang="en-US" sz="1800" b="1"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Merits</a:t>
                      </a:r>
                      <a:endParaRPr kumimoji="0" lang="en-IN" altLang="en-US" sz="1800" b="1"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Demerits</a:t>
                      </a:r>
                      <a:endParaRPr kumimoji="0" lang="en-IN" altLang="en-US" sz="1800" b="1"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60005">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endParaRPr kumimoji="0" lang="en-IN" altLang="en-US" sz="1600" b="0"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William Stallings, “Cryptography and Network Security Principle and Practices”, Third Edition, pp. 67-68 and 317-375, Prentice Hall, 2003</a:t>
                      </a:r>
                      <a:endParaRPr kumimoji="0" lang="en-IN" altLang="en-US" sz="1600" b="0"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Cryptography</a:t>
                      </a:r>
                      <a:endParaRPr kumimoji="0" lang="en-IN" altLang="en-US" sz="1600" b="0"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Encryption technique can guard the information and communication from unauthorized revelation and access of information.</a:t>
                      </a:r>
                      <a:endParaRPr kumimoji="0" lang="en-IN" altLang="en-US" sz="1600" b="0"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strongly encrypted, authentic, and digitally signed information can be difficult to access even for a legitimate user at a crucial time of decision-making.</a:t>
                      </a:r>
                      <a:endParaRPr kumimoji="0" lang="en-IN" altLang="en-US" sz="1600" b="0"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52385">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IN" altLang="en-US" sz="1600" b="0"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rPr>
                        <a:t>2.</a:t>
                      </a: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755650">
                        <a:lnSpc>
                          <a:spcPct val="90000"/>
                        </a:lnSpc>
                        <a:spcBef>
                          <a:spcPts val="825"/>
                        </a:spcBef>
                        <a:buFont typeface="Arial" panose="020B0604020202020204" pitchFamily="34" charset="0"/>
                        <a:defRPr sz="2100">
                          <a:solidFill>
                            <a:schemeClr val="tx1"/>
                          </a:solidFill>
                          <a:latin typeface="Calibri" panose="020F0502020204030204" pitchFamily="34" charset="0"/>
                        </a:defRPr>
                      </a:lvl1pPr>
                      <a:lvl2pPr marL="742950" indent="-285750" defTabSz="755650">
                        <a:lnSpc>
                          <a:spcPct val="90000"/>
                        </a:lnSpc>
                        <a:spcBef>
                          <a:spcPts val="413"/>
                        </a:spcBef>
                        <a:buFont typeface="Arial" panose="020B0604020202020204" pitchFamily="34" charset="0"/>
                        <a:defRPr sz="1700">
                          <a:solidFill>
                            <a:schemeClr val="tx1"/>
                          </a:solidFill>
                          <a:latin typeface="Calibri" panose="020F0502020204030204" pitchFamily="34" charset="0"/>
                        </a:defRPr>
                      </a:lvl2pPr>
                      <a:lvl3pPr marL="1143000" indent="-228600" defTabSz="755650">
                        <a:lnSpc>
                          <a:spcPct val="90000"/>
                        </a:lnSpc>
                        <a:spcBef>
                          <a:spcPts val="413"/>
                        </a:spcBef>
                        <a:buFont typeface="Arial" panose="020B0604020202020204" pitchFamily="34" charset="0"/>
                        <a:defRPr sz="1400">
                          <a:solidFill>
                            <a:schemeClr val="tx1"/>
                          </a:solidFill>
                          <a:latin typeface="Calibri" panose="020F0502020204030204" pitchFamily="34" charset="0"/>
                        </a:defRPr>
                      </a:lvl3pPr>
                      <a:lvl4pPr marL="1600200" indent="-228600" defTabSz="755650">
                        <a:lnSpc>
                          <a:spcPct val="90000"/>
                        </a:lnSpc>
                        <a:spcBef>
                          <a:spcPts val="413"/>
                        </a:spcBef>
                        <a:buFont typeface="Arial" panose="020B0604020202020204" pitchFamily="34" charset="0"/>
                        <a:defRPr sz="1200">
                          <a:solidFill>
                            <a:schemeClr val="tx1"/>
                          </a:solidFill>
                          <a:latin typeface="Calibri" panose="020F0502020204030204" pitchFamily="34" charset="0"/>
                        </a:defRPr>
                      </a:lvl4pPr>
                      <a:lvl5pPr marL="2057400" indent="-228600" defTabSz="755650">
                        <a:lnSpc>
                          <a:spcPct val="90000"/>
                        </a:lnSpc>
                        <a:spcBef>
                          <a:spcPts val="413"/>
                        </a:spcBef>
                        <a:buFont typeface="Arial" panose="020B0604020202020204" pitchFamily="34" charset="0"/>
                        <a:defRPr sz="1200">
                          <a:solidFill>
                            <a:schemeClr val="tx1"/>
                          </a:solidFill>
                          <a:latin typeface="Calibri" panose="020F0502020204030204" pitchFamily="34" charset="0"/>
                        </a:defRPr>
                      </a:lvl5pPr>
                      <a:lvl6pPr marL="2514600" indent="-228600" defTabSz="755650" fontAlgn="base">
                        <a:lnSpc>
                          <a:spcPct val="90000"/>
                        </a:lnSpc>
                        <a:spcBef>
                          <a:spcPts val="413"/>
                        </a:spcBef>
                        <a:spcAft>
                          <a:spcPct val="0"/>
                        </a:spcAft>
                        <a:buFont typeface="Arial" panose="020B0604020202020204" pitchFamily="34" charset="0"/>
                        <a:defRPr sz="1200">
                          <a:solidFill>
                            <a:schemeClr val="tx1"/>
                          </a:solidFill>
                          <a:latin typeface="Calibri" panose="020F0502020204030204" pitchFamily="34" charset="0"/>
                        </a:defRPr>
                      </a:lvl6pPr>
                      <a:lvl7pPr marL="2971800" indent="-228600" defTabSz="755650" fontAlgn="base">
                        <a:lnSpc>
                          <a:spcPct val="90000"/>
                        </a:lnSpc>
                        <a:spcBef>
                          <a:spcPts val="413"/>
                        </a:spcBef>
                        <a:spcAft>
                          <a:spcPct val="0"/>
                        </a:spcAft>
                        <a:buFont typeface="Arial" panose="020B0604020202020204" pitchFamily="34" charset="0"/>
                        <a:defRPr sz="1200">
                          <a:solidFill>
                            <a:schemeClr val="tx1"/>
                          </a:solidFill>
                          <a:latin typeface="Calibri" panose="020F0502020204030204" pitchFamily="34" charset="0"/>
                        </a:defRPr>
                      </a:lvl7pPr>
                      <a:lvl8pPr marL="3429000" indent="-228600" defTabSz="755650" fontAlgn="base">
                        <a:lnSpc>
                          <a:spcPct val="90000"/>
                        </a:lnSpc>
                        <a:spcBef>
                          <a:spcPts val="413"/>
                        </a:spcBef>
                        <a:spcAft>
                          <a:spcPct val="0"/>
                        </a:spcAft>
                        <a:buFont typeface="Arial" panose="020B0604020202020204" pitchFamily="34" charset="0"/>
                        <a:defRPr sz="1200">
                          <a:solidFill>
                            <a:schemeClr val="tx1"/>
                          </a:solidFill>
                          <a:latin typeface="Calibri" panose="020F0502020204030204" pitchFamily="34" charset="0"/>
                        </a:defRPr>
                      </a:lvl8pPr>
                      <a:lvl9pPr marL="3886200" indent="-228600" defTabSz="755650" fontAlgn="base">
                        <a:lnSpc>
                          <a:spcPct val="90000"/>
                        </a:lnSpc>
                        <a:spcBef>
                          <a:spcPts val="413"/>
                        </a:spcBef>
                        <a:spcAft>
                          <a:spcPct val="0"/>
                        </a:spcAft>
                        <a:buFont typeface="Arial" panose="020B0604020202020204" pitchFamily="34" charset="0"/>
                        <a:defRPr sz="1200">
                          <a:solidFill>
                            <a:schemeClr val="tx1"/>
                          </a:solidFill>
                          <a:latin typeface="Calibri" panose="020F0502020204030204" pitchFamily="34" charset="0"/>
                        </a:defRPr>
                      </a:lvl9pPr>
                    </a:lstStyle>
                    <a:p>
                      <a:pPr marL="0" marR="0" lvl="0" indent="0" algn="just" defTabSz="75565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Sutaone, M.S. and Khandare, M.V., “Image based steganography Using LSB insertion technique”, IEEE WMMN, pp. 146-151, January 2008.</a:t>
                      </a:r>
                      <a:endParaRPr kumimoji="0" lang="en-IN" altLang="en-US" sz="1600" b="0"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ctr"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Steganography – </a:t>
                      </a:r>
                    </a:p>
                    <a:p>
                      <a:pPr marL="0" marR="0" lvl="0" indent="0" algn="ctr"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Noto Sans CJK SC Regular" pitchFamily="34" charset="-128"/>
                          <a:cs typeface="Times New Roman" panose="02020603050405020304" pitchFamily="18" charset="0"/>
                        </a:rPr>
                        <a:t>LSB Insertion </a:t>
                      </a:r>
                    </a:p>
                    <a:p>
                      <a:pPr marL="0" marR="0" lvl="0" indent="0" algn="ctr"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Noto Sans CJK SC Regular" pitchFamily="34" charset="-128"/>
                          <a:cs typeface="Times New Roman" panose="02020603050405020304" pitchFamily="18" charset="0"/>
                        </a:rPr>
                        <a:t>Technique</a:t>
                      </a: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Using steganography we can hide sensitive information in the cover image’s redundant pixels.</a:t>
                      </a:r>
                    </a:p>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kumimoji="0" lang="en-IN" altLang="en-US" sz="1600" b="0"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449263">
                        <a:lnSpc>
                          <a:spcPct val="90000"/>
                        </a:lnSpc>
                        <a:spcBef>
                          <a:spcPts val="825"/>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2100">
                          <a:solidFill>
                            <a:schemeClr val="tx1"/>
                          </a:solidFill>
                          <a:latin typeface="Calibri" panose="020F0502020204030204" pitchFamily="34" charset="0"/>
                        </a:defRPr>
                      </a:lvl1pPr>
                      <a:lvl2pPr marL="742950" indent="-28575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700">
                          <a:solidFill>
                            <a:schemeClr val="tx1"/>
                          </a:solidFill>
                          <a:latin typeface="Calibri" panose="020F0502020204030204" pitchFamily="34" charset="0"/>
                        </a:defRPr>
                      </a:lvl2pPr>
                      <a:lvl3pPr marL="11430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400">
                          <a:solidFill>
                            <a:schemeClr val="tx1"/>
                          </a:solidFill>
                          <a:latin typeface="Calibri" panose="020F0502020204030204" pitchFamily="34" charset="0"/>
                        </a:defRPr>
                      </a:lvl3pPr>
                      <a:lvl4pPr marL="16002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4pPr>
                      <a:lvl5pPr marL="2057400" indent="-228600" defTabSz="449263">
                        <a:lnSpc>
                          <a:spcPct val="90000"/>
                        </a:lnSpc>
                        <a:spcBef>
                          <a:spcPts val="413"/>
                        </a:spcBef>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5pPr>
                      <a:lvl6pPr marL="25146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6pPr>
                      <a:lvl7pPr marL="29718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7pPr>
                      <a:lvl8pPr marL="34290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8pPr>
                      <a:lvl9pPr marL="3886200" indent="-228600" defTabSz="449263" fontAlgn="base">
                        <a:lnSpc>
                          <a:spcPct val="90000"/>
                        </a:lnSpc>
                        <a:spcBef>
                          <a:spcPts val="413"/>
                        </a:spcBef>
                        <a:spcAft>
                          <a:spcPct val="0"/>
                        </a:spcAft>
                        <a:buFont typeface="Arial" panose="020B0604020202020204" pitchFamily="34"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sz="1200">
                          <a:solidFill>
                            <a:schemeClr val="tx1"/>
                          </a:solidFill>
                          <a:latin typeface="Calibri" panose="020F0502020204030204" pitchFamily="34" charset="0"/>
                        </a:defRPr>
                      </a:lvl9pPr>
                    </a:lstStyle>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an intruder got the stego image and they know steganography they can easily split the information from the image by observing the distorted pixels.</a:t>
                      </a:r>
                    </a:p>
                    <a:p>
                      <a:pPr marL="0" marR="0" lvl="0" indent="0" algn="l" defTabSz="449263" rtl="0" eaLnBrk="1"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kumimoji="0" lang="en-IN" altLang="en-US" sz="1600" b="0" i="0" u="none" strike="noStrike" cap="none" normalizeH="0" baseline="0" dirty="0">
                        <a:ln>
                          <a:noFill/>
                        </a:ln>
                        <a:solidFill>
                          <a:srgbClr val="000000"/>
                        </a:solidFill>
                        <a:effectLst/>
                        <a:latin typeface="Times New Roman" panose="02020603050405020304" pitchFamily="18" charset="0"/>
                        <a:ea typeface="Noto Sans CJK SC Regular" pitchFamily="34" charset="-128"/>
                        <a:cs typeface="Times New Roman" panose="02020603050405020304" pitchFamily="18" charset="0"/>
                      </a:endParaRPr>
                    </a:p>
                  </a:txBody>
                  <a:tcPr marL="81638" marR="81638" marT="56979" marB="4246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68889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9988"/>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 name="Title 1">
            <a:extLst>
              <a:ext uri="{FF2B5EF4-FFF2-40B4-BE49-F238E27FC236}">
                <a16:creationId xmlns:a16="http://schemas.microsoft.com/office/drawing/2014/main" id="{88992EFF-332F-48F0-8488-0E2638056A40}"/>
              </a:ext>
            </a:extLst>
          </p:cNvPr>
          <p:cNvSpPr txBox="1">
            <a:spLocks/>
          </p:cNvSpPr>
          <p:nvPr/>
        </p:nvSpPr>
        <p:spPr>
          <a:xfrm>
            <a:off x="762002" y="438804"/>
            <a:ext cx="10327340" cy="640976"/>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marL="0" marR="0" lvl="0" indent="0" algn="l" defTabSz="914400" rtl="0" eaLnBrk="1" fontAlgn="auto" latinLnBrk="0" hangingPunct="1">
              <a:lnSpc>
                <a:spcPct val="89000"/>
              </a:lnSpc>
              <a:spcBef>
                <a:spcPct val="0"/>
              </a:spcBef>
              <a:spcAft>
                <a:spcPts val="0"/>
              </a:spcAft>
              <a:buClrTx/>
              <a:buSzTx/>
              <a:buFontTx/>
              <a:buNone/>
              <a:tabLst/>
              <a:defRPr/>
            </a:pPr>
            <a:r>
              <a:rPr kumimoji="0" lang="en-IN" sz="4400" b="1" i="0" u="none" strike="noStrike" kern="1200" cap="none" spc="0" normalizeH="0" baseline="0" noProof="0">
                <a:ln>
                  <a:noFill/>
                </a:ln>
                <a:solidFill>
                  <a:srgbClr val="202124"/>
                </a:solidFill>
                <a:effectLst/>
                <a:uLnTx/>
                <a:uFillTx/>
                <a:latin typeface="Roboto" panose="020B0604020202020204" pitchFamily="2" charset="0"/>
                <a:ea typeface="+mj-ea"/>
                <a:cs typeface="+mj-cs"/>
              </a:rPr>
              <a:t>Objective:</a:t>
            </a:r>
            <a:endParaRPr kumimoji="0" lang="en-US" sz="4400" b="1" i="0" u="none" strike="noStrike" kern="1200" cap="none" spc="0" normalizeH="0" baseline="0" noProof="0" dirty="0">
              <a:ln>
                <a:noFill/>
              </a:ln>
              <a:solidFill>
                <a:srgbClr val="191B0E"/>
              </a:solidFill>
              <a:effectLst/>
              <a:uLnTx/>
              <a:uFillTx/>
              <a:latin typeface="Franklin Gothic Book" panose="020B0503020102020204"/>
              <a:ea typeface="+mj-ea"/>
              <a:cs typeface="+mj-cs"/>
            </a:endParaRPr>
          </a:p>
        </p:txBody>
      </p:sp>
      <p:sp>
        <p:nvSpPr>
          <p:cNvPr id="9" name="TextBox 8">
            <a:extLst>
              <a:ext uri="{FF2B5EF4-FFF2-40B4-BE49-F238E27FC236}">
                <a16:creationId xmlns:a16="http://schemas.microsoft.com/office/drawing/2014/main" id="{BFA14467-5A07-47D0-B576-E0096896AA5C}"/>
              </a:ext>
            </a:extLst>
          </p:cNvPr>
          <p:cNvSpPr txBox="1"/>
          <p:nvPr/>
        </p:nvSpPr>
        <p:spPr>
          <a:xfrm>
            <a:off x="1282133" y="1229232"/>
            <a:ext cx="9439836" cy="4524315"/>
          </a:xfrm>
          <a:prstGeom prst="rect">
            <a:avLst/>
          </a:prstGeom>
          <a:noFill/>
        </p:spPr>
        <p:txBody>
          <a:bodyPr wrap="square" rtlCol="0">
            <a:spAutoFit/>
          </a:bodyPr>
          <a:lstStyle/>
          <a:p>
            <a:pPr marL="342900" indent="-342900" defTabSz="457200">
              <a:buFont typeface="Wingdings" panose="05000000000000000000" pitchFamily="2" charset="2"/>
              <a:buChar char="ü"/>
            </a:pPr>
            <a:r>
              <a:rPr lang="en-US" sz="2400" dirty="0">
                <a:solidFill>
                  <a:prstClr val="black"/>
                </a:solidFill>
                <a:latin typeface="Franklin Gothic Book" panose="020B0503020102020204"/>
              </a:rPr>
              <a:t>To build an online system this would enable voters to cast their votes on chosen candidates.</a:t>
            </a:r>
          </a:p>
          <a:p>
            <a:pPr marL="342900" indent="-342900" defTabSz="457200">
              <a:buFont typeface="Wingdings" panose="05000000000000000000" pitchFamily="2" charset="2"/>
              <a:buChar char="ü"/>
            </a:pPr>
            <a:endParaRPr lang="en-US" sz="2400" dirty="0">
              <a:solidFill>
                <a:prstClr val="black"/>
              </a:solidFill>
              <a:latin typeface="Franklin Gothic Book" panose="020B0503020102020204"/>
            </a:endParaRPr>
          </a:p>
          <a:p>
            <a:pPr marL="342900" indent="-342900" defTabSz="457200">
              <a:buFont typeface="Wingdings" panose="05000000000000000000" pitchFamily="2" charset="2"/>
              <a:buChar char="ü"/>
            </a:pPr>
            <a:r>
              <a:rPr lang="en-US" sz="2400" dirty="0">
                <a:solidFill>
                  <a:prstClr val="black"/>
                </a:solidFill>
                <a:latin typeface="Franklin Gothic Book" panose="020B0503020102020204"/>
              </a:rPr>
              <a:t>Create a secure authentication facility to check validate users logging into the voting system.</a:t>
            </a:r>
          </a:p>
          <a:p>
            <a:pPr marL="342900" indent="-342900" defTabSz="457200">
              <a:buFont typeface="Wingdings" panose="05000000000000000000" pitchFamily="2" charset="2"/>
              <a:buChar char="ü"/>
            </a:pPr>
            <a:endParaRPr lang="en-US" sz="2400" dirty="0">
              <a:solidFill>
                <a:prstClr val="black"/>
              </a:solidFill>
              <a:latin typeface="Franklin Gothic Book" panose="020B0503020102020204"/>
            </a:endParaRPr>
          </a:p>
          <a:p>
            <a:pPr marL="342900" indent="-342900" defTabSz="457200">
              <a:buFont typeface="Wingdings" panose="05000000000000000000" pitchFamily="2" charset="2"/>
              <a:buChar char="ü"/>
            </a:pPr>
            <a:r>
              <a:rPr lang="en-US" sz="2400" dirty="0">
                <a:solidFill>
                  <a:prstClr val="black"/>
                </a:solidFill>
                <a:latin typeface="Franklin Gothic Book" panose="020B0503020102020204"/>
              </a:rPr>
              <a:t>Create a database to be used to stored votes, and user information on the system.</a:t>
            </a:r>
          </a:p>
          <a:p>
            <a:pPr marL="342900" indent="-342900" defTabSz="457200">
              <a:buFont typeface="Wingdings" panose="05000000000000000000" pitchFamily="2" charset="2"/>
              <a:buChar char="ü"/>
            </a:pPr>
            <a:endParaRPr lang="en-US" sz="2400" dirty="0">
              <a:solidFill>
                <a:prstClr val="black"/>
              </a:solidFill>
              <a:latin typeface="Franklin Gothic Book" panose="020B0503020102020204"/>
            </a:endParaRPr>
          </a:p>
          <a:p>
            <a:pPr marL="342900" indent="-342900" defTabSz="457200">
              <a:buFont typeface="Wingdings" panose="05000000000000000000" pitchFamily="2" charset="2"/>
              <a:buChar char="ü"/>
            </a:pPr>
            <a:r>
              <a:rPr lang="en-US" sz="2400" dirty="0">
                <a:solidFill>
                  <a:prstClr val="black"/>
                </a:solidFill>
                <a:latin typeface="Franklin Gothic Book" panose="020B0503020102020204"/>
              </a:rPr>
              <a:t>Study and implement a security method to be used to ensure that votes being cast in the system will not be compromised and any outside attack.</a:t>
            </a:r>
          </a:p>
        </p:txBody>
      </p:sp>
    </p:spTree>
    <p:extLst>
      <p:ext uri="{BB962C8B-B14F-4D97-AF65-F5344CB8AC3E}">
        <p14:creationId xmlns:p14="http://schemas.microsoft.com/office/powerpoint/2010/main" val="1900469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EC6BF1D-57B7-4D5B-B010-829E47CECA6F}"/>
              </a:ext>
            </a:extLst>
          </p:cNvPr>
          <p:cNvSpPr/>
          <p:nvPr/>
        </p:nvSpPr>
        <p:spPr>
          <a:xfrm>
            <a:off x="134471" y="129988"/>
            <a:ext cx="11923058" cy="659802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 name="Title 1">
            <a:extLst>
              <a:ext uri="{FF2B5EF4-FFF2-40B4-BE49-F238E27FC236}">
                <a16:creationId xmlns:a16="http://schemas.microsoft.com/office/drawing/2014/main" id="{88992EFF-332F-48F0-8488-0E2638056A40}"/>
              </a:ext>
            </a:extLst>
          </p:cNvPr>
          <p:cNvSpPr txBox="1">
            <a:spLocks/>
          </p:cNvSpPr>
          <p:nvPr/>
        </p:nvSpPr>
        <p:spPr>
          <a:xfrm>
            <a:off x="762002" y="438804"/>
            <a:ext cx="10327340" cy="640976"/>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marL="0" marR="0" lvl="0" indent="0" algn="l" defTabSz="914400" rtl="0" eaLnBrk="1" fontAlgn="auto" latinLnBrk="0" hangingPunct="1">
              <a:lnSpc>
                <a:spcPct val="89000"/>
              </a:lnSpc>
              <a:spcBef>
                <a:spcPct val="0"/>
              </a:spcBef>
              <a:spcAft>
                <a:spcPts val="0"/>
              </a:spcAft>
              <a:buClrTx/>
              <a:buSzTx/>
              <a:buFontTx/>
              <a:buNone/>
              <a:tabLst/>
              <a:defRPr/>
            </a:pPr>
            <a:r>
              <a:rPr kumimoji="0" lang="en-IN" sz="4400" b="1" i="0" u="none" strike="noStrike" kern="1200" cap="none" spc="0" normalizeH="0" baseline="0" noProof="0">
                <a:ln>
                  <a:noFill/>
                </a:ln>
                <a:solidFill>
                  <a:srgbClr val="202124"/>
                </a:solidFill>
                <a:effectLst/>
                <a:uLnTx/>
                <a:uFillTx/>
                <a:latin typeface="Roboto" panose="020B0604020202020204" pitchFamily="2" charset="0"/>
                <a:ea typeface="+mj-ea"/>
                <a:cs typeface="+mj-cs"/>
              </a:rPr>
              <a:t>Objective:</a:t>
            </a:r>
            <a:endParaRPr kumimoji="0" lang="en-US" sz="4400" b="1" i="0" u="none" strike="noStrike" kern="1200" cap="none" spc="0" normalizeH="0" baseline="0" noProof="0" dirty="0">
              <a:ln>
                <a:noFill/>
              </a:ln>
              <a:solidFill>
                <a:srgbClr val="191B0E"/>
              </a:solidFill>
              <a:effectLst/>
              <a:uLnTx/>
              <a:uFillTx/>
              <a:latin typeface="Franklin Gothic Book" panose="020B0503020102020204"/>
              <a:ea typeface="+mj-ea"/>
              <a:cs typeface="+mj-cs"/>
            </a:endParaRPr>
          </a:p>
        </p:txBody>
      </p:sp>
      <p:sp>
        <p:nvSpPr>
          <p:cNvPr id="9" name="TextBox 8">
            <a:extLst>
              <a:ext uri="{FF2B5EF4-FFF2-40B4-BE49-F238E27FC236}">
                <a16:creationId xmlns:a16="http://schemas.microsoft.com/office/drawing/2014/main" id="{BFA14467-5A07-47D0-B576-E0096896AA5C}"/>
              </a:ext>
            </a:extLst>
          </p:cNvPr>
          <p:cNvSpPr txBox="1"/>
          <p:nvPr/>
        </p:nvSpPr>
        <p:spPr>
          <a:xfrm>
            <a:off x="1282133" y="1229232"/>
            <a:ext cx="9439836" cy="2308324"/>
          </a:xfrm>
          <a:prstGeom prst="rect">
            <a:avLst/>
          </a:prstGeom>
          <a:noFill/>
        </p:spPr>
        <p:txBody>
          <a:bodyPr wrap="square" rtlCol="0">
            <a:spAutoFit/>
          </a:bodyPr>
          <a:lstStyle/>
          <a:p>
            <a:pPr marL="342900" indent="-342900">
              <a:buFont typeface="Wingdings" panose="05000000000000000000" pitchFamily="2" charset="2"/>
              <a:buChar char="ü"/>
            </a:pPr>
            <a:r>
              <a:rPr lang="en-US" sz="2400" dirty="0"/>
              <a:t>Create tools for the administrator to add, delete and update details of voters, candidates and sub administrators on the system.</a:t>
            </a:r>
          </a:p>
          <a:p>
            <a:pPr marL="342900" indent="-342900">
              <a:buFont typeface="Wingdings" panose="05000000000000000000" pitchFamily="2" charset="2"/>
              <a:buChar char="ü"/>
            </a:pPr>
            <a:endParaRPr lang="en-US" sz="2400" dirty="0"/>
          </a:p>
          <a:p>
            <a:pPr marL="342900" indent="-342900">
              <a:buFont typeface="Wingdings" panose="05000000000000000000" pitchFamily="2" charset="2"/>
              <a:buChar char="ü"/>
            </a:pPr>
            <a:r>
              <a:rPr lang="en-US" sz="2400" dirty="0"/>
              <a:t>Enable administrators to generate reports on the vote results. </a:t>
            </a:r>
          </a:p>
          <a:p>
            <a:pPr marL="342900" indent="-342900">
              <a:buFont typeface="Wingdings" panose="05000000000000000000" pitchFamily="2" charset="2"/>
              <a:buChar char="ü"/>
            </a:pPr>
            <a:endParaRPr lang="en-US" sz="2400" dirty="0"/>
          </a:p>
          <a:p>
            <a:pPr marL="342900" indent="-342900">
              <a:buFont typeface="Wingdings" panose="05000000000000000000" pitchFamily="2" charset="2"/>
              <a:buChar char="ü"/>
            </a:pPr>
            <a:r>
              <a:rPr lang="en-US" sz="2400" dirty="0"/>
              <a:t>Prevent voters from voting more than once for their choose candidates.</a:t>
            </a:r>
          </a:p>
        </p:txBody>
      </p:sp>
    </p:spTree>
    <p:extLst>
      <p:ext uri="{BB962C8B-B14F-4D97-AF65-F5344CB8AC3E}">
        <p14:creationId xmlns:p14="http://schemas.microsoft.com/office/powerpoint/2010/main" val="628512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57150"/>
      </a:spPr>
      <a:bodyPr rtlCol="0" anchor="ctr"/>
      <a:lstStyle>
        <a:defPPr algn="ctr">
          <a:defRPr/>
        </a:defPPr>
      </a:lstStyle>
      <a:style>
        <a:lnRef idx="2">
          <a:schemeClr val="dk1"/>
        </a:lnRef>
        <a:fillRef idx="1">
          <a:schemeClr val="lt1"/>
        </a:fillRef>
        <a:effectRef idx="0">
          <a:schemeClr val="dk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1506</Words>
  <Application>Microsoft Office PowerPoint</Application>
  <PresentationFormat>Widescreen</PresentationFormat>
  <Paragraphs>131</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Roboto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Santhosh I</dc:creator>
  <cp:lastModifiedBy>Santhosh I</cp:lastModifiedBy>
  <cp:revision>5</cp:revision>
  <dcterms:created xsi:type="dcterms:W3CDTF">2022-04-19T10:17:07Z</dcterms:created>
  <dcterms:modified xsi:type="dcterms:W3CDTF">2022-04-19T12:21:18Z</dcterms:modified>
</cp:coreProperties>
</file>