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73" r:id="rId14"/>
    <p:sldId id="274"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2F0-AAED-43A3-A204-F744A5474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2E9C5A-6E7A-40D8-9B15-19FE7BB06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629D1F-AF4C-4958-B944-D5DE66F1CF17}"/>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5" name="Footer Placeholder 4">
            <a:extLst>
              <a:ext uri="{FF2B5EF4-FFF2-40B4-BE49-F238E27FC236}">
                <a16:creationId xmlns:a16="http://schemas.microsoft.com/office/drawing/2014/main" id="{98C94364-B5D2-4151-8D1E-21DB984C0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B7774-D9B9-457E-A49D-B343EE2B928B}"/>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23407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3142-097D-4E6E-B56E-22ED0F57B8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705C7-5E5F-475A-96C2-1020F7A4D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BF1EF-DA23-4B5D-8C6E-83120F543DC7}"/>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5" name="Footer Placeholder 4">
            <a:extLst>
              <a:ext uri="{FF2B5EF4-FFF2-40B4-BE49-F238E27FC236}">
                <a16:creationId xmlns:a16="http://schemas.microsoft.com/office/drawing/2014/main" id="{7693FDBA-8C17-4C8D-A510-FEE051CF4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D0D8B-27C3-4DCF-9111-39C8294E721E}"/>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97333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B8F81-9DE4-434C-A50F-DAFE059AD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1E978-791C-4F95-A3B3-4AD9331DA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D2A9A-54C1-407A-9DB7-022562D84DE6}"/>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5" name="Footer Placeholder 4">
            <a:extLst>
              <a:ext uri="{FF2B5EF4-FFF2-40B4-BE49-F238E27FC236}">
                <a16:creationId xmlns:a16="http://schemas.microsoft.com/office/drawing/2014/main" id="{DB3072DC-EFDD-48DA-9A98-8B047FB96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F16C8-57E8-42CB-92DC-7730823B9AF5}"/>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16722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C00B-4D1A-46C2-AC82-1FFB50CCB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4DD43-8533-4F9D-B14B-A42BAE3DE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934B6-A5FD-4EB5-89FA-5BE95C785446}"/>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5" name="Footer Placeholder 4">
            <a:extLst>
              <a:ext uri="{FF2B5EF4-FFF2-40B4-BE49-F238E27FC236}">
                <a16:creationId xmlns:a16="http://schemas.microsoft.com/office/drawing/2014/main" id="{EEF2087D-D7E9-43F8-A4C2-E9E7E9064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4F6C4-7E24-4A61-A0A3-3978E28230D9}"/>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07383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EBFE-4ECA-44E8-8257-E971725F2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C07E42-9B1D-41C9-B080-17A6DF790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DA8A3-8D82-4888-934A-1E2BF4290405}"/>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5" name="Footer Placeholder 4">
            <a:extLst>
              <a:ext uri="{FF2B5EF4-FFF2-40B4-BE49-F238E27FC236}">
                <a16:creationId xmlns:a16="http://schemas.microsoft.com/office/drawing/2014/main" id="{C1C2C309-C76A-4761-AA68-0D175CA83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007BE-03A9-438E-BA47-ECAC46568FFE}"/>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8519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445C-8FE7-416A-A452-037C7974E7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EF99E9-DCC2-4C9E-A2BD-B37BE1FBE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212E2D-6D2C-419E-A5E6-415EBFF87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3B7115-20CD-447A-8CF4-58CC389A3CBE}"/>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6" name="Footer Placeholder 5">
            <a:extLst>
              <a:ext uri="{FF2B5EF4-FFF2-40B4-BE49-F238E27FC236}">
                <a16:creationId xmlns:a16="http://schemas.microsoft.com/office/drawing/2014/main" id="{6EFD25A2-8E75-4631-8A2A-CC4AB401D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5E7126-4F97-4035-BF12-7B309FCB3DAC}"/>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61451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CB22-C810-4123-85F2-89E8843473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9F6FB-775C-4D78-A09F-4801DC1980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A8C98-D25D-4841-9742-C7AA110F1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2C4FB4-C55D-47C2-9277-B83784AED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08DB4-BAD9-4700-9E3B-DCDAD443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49759-0CD1-4F5E-86AE-B45112058B71}"/>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8" name="Footer Placeholder 7">
            <a:extLst>
              <a:ext uri="{FF2B5EF4-FFF2-40B4-BE49-F238E27FC236}">
                <a16:creationId xmlns:a16="http://schemas.microsoft.com/office/drawing/2014/main" id="{4B7374A6-34A5-4A5D-A8E6-57C5CD0236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E0A91-AA75-497F-AA2F-3DCD9706D9B4}"/>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19613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214C-BBB1-45C9-BD03-39EEB174F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DF4617-E51A-4C16-8216-B465DDFFCB49}"/>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4" name="Footer Placeholder 3">
            <a:extLst>
              <a:ext uri="{FF2B5EF4-FFF2-40B4-BE49-F238E27FC236}">
                <a16:creationId xmlns:a16="http://schemas.microsoft.com/office/drawing/2014/main" id="{70F6C9FB-E9D7-47B0-BF32-CB8EA2C4E3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32A069-90DC-4660-B8E0-36097E7B26CA}"/>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6712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A588E-77C2-4161-BF98-302AAA689646}"/>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3" name="Footer Placeholder 2">
            <a:extLst>
              <a:ext uri="{FF2B5EF4-FFF2-40B4-BE49-F238E27FC236}">
                <a16:creationId xmlns:a16="http://schemas.microsoft.com/office/drawing/2014/main" id="{6253EE4C-E80C-4C76-8417-6E5B616F36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72278C-6DE3-409A-8706-61EEFF44E25C}"/>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24191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5F79-37BB-489A-9738-670C8C9FA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5ADCD-AA4C-4EB9-9665-43B9578A6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8361DA-29E5-43F9-9572-F6277CCA7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6BFA-55DD-42E3-8121-5A1BC7FE49E9}"/>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6" name="Footer Placeholder 5">
            <a:extLst>
              <a:ext uri="{FF2B5EF4-FFF2-40B4-BE49-F238E27FC236}">
                <a16:creationId xmlns:a16="http://schemas.microsoft.com/office/drawing/2014/main" id="{2EC446B7-EAC7-4708-80FF-6B10EF00E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03FCA-F467-46E1-B7D2-308FB890E9FD}"/>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612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C559-8AAC-4E48-A5B9-B898B137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F5AD32-2C0C-4DC7-9F61-68C997C56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B0DBD6-5503-48E9-A02E-2A769A64D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C4854-5DB6-4E1F-8151-BD71CCFF443F}"/>
              </a:ext>
            </a:extLst>
          </p:cNvPr>
          <p:cNvSpPr>
            <a:spLocks noGrp="1"/>
          </p:cNvSpPr>
          <p:nvPr>
            <p:ph type="dt" sz="half" idx="10"/>
          </p:nvPr>
        </p:nvSpPr>
        <p:spPr/>
        <p:txBody>
          <a:bodyPr/>
          <a:lstStyle/>
          <a:p>
            <a:fld id="{954C3825-F422-448C-A3B0-F020E5037F50}" type="datetimeFigureOut">
              <a:rPr lang="en-IN" smtClean="0"/>
              <a:t>10-05-2022</a:t>
            </a:fld>
            <a:endParaRPr lang="en-IN"/>
          </a:p>
        </p:txBody>
      </p:sp>
      <p:sp>
        <p:nvSpPr>
          <p:cNvPr id="6" name="Footer Placeholder 5">
            <a:extLst>
              <a:ext uri="{FF2B5EF4-FFF2-40B4-BE49-F238E27FC236}">
                <a16:creationId xmlns:a16="http://schemas.microsoft.com/office/drawing/2014/main" id="{D3A88848-204A-4A0F-944E-7DB8DCA63A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68BA6-236F-4EA9-9EDF-AE0473EDDBCA}"/>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47957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BE2B9-F3D6-458E-AC7C-689053F51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220F9A-7291-4888-813F-5114752BD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CE917-2422-4A38-AD55-4B0E2C87A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C3825-F422-448C-A3B0-F020E5037F50}" type="datetimeFigureOut">
              <a:rPr lang="en-IN" smtClean="0"/>
              <a:t>10-05-2022</a:t>
            </a:fld>
            <a:endParaRPr lang="en-IN"/>
          </a:p>
        </p:txBody>
      </p:sp>
      <p:sp>
        <p:nvSpPr>
          <p:cNvPr id="5" name="Footer Placeholder 4">
            <a:extLst>
              <a:ext uri="{FF2B5EF4-FFF2-40B4-BE49-F238E27FC236}">
                <a16:creationId xmlns:a16="http://schemas.microsoft.com/office/drawing/2014/main" id="{390DF0B7-F96B-42B5-ADD0-AFF46EBC3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1992D5-CFC7-4346-88BB-9673EBB31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F7FC-9A5A-47CB-BB00-5A5AFEFB55AE}" type="slidenum">
              <a:rPr lang="en-IN" smtClean="0"/>
              <a:t>‹#›</a:t>
            </a:fld>
            <a:endParaRPr lang="en-IN"/>
          </a:p>
        </p:txBody>
      </p:sp>
    </p:spTree>
    <p:extLst>
      <p:ext uri="{BB962C8B-B14F-4D97-AF65-F5344CB8AC3E}">
        <p14:creationId xmlns:p14="http://schemas.microsoft.com/office/powerpoint/2010/main" val="55397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32F383BD-1A45-450C-A397-FB40E3B8BA6F}"/>
              </a:ext>
            </a:extLst>
          </p:cNvPr>
          <p:cNvSpPr txBox="1"/>
          <p:nvPr/>
        </p:nvSpPr>
        <p:spPr>
          <a:xfrm>
            <a:off x="2761129" y="2413336"/>
            <a:ext cx="8839200" cy="1015663"/>
          </a:xfrm>
          <a:prstGeom prst="rect">
            <a:avLst/>
          </a:prstGeom>
          <a:noFill/>
        </p:spPr>
        <p:txBody>
          <a:bodyPr wrap="square" rtlCol="0">
            <a:spAutoFit/>
          </a:bodyPr>
          <a:lstStyle/>
          <a:p>
            <a:r>
              <a:rPr lang="en-IN" sz="6000" b="1" dirty="0"/>
              <a:t>Online Voting System</a:t>
            </a:r>
          </a:p>
        </p:txBody>
      </p:sp>
      <p:sp>
        <p:nvSpPr>
          <p:cNvPr id="7" name="TextBox 6">
            <a:extLst>
              <a:ext uri="{FF2B5EF4-FFF2-40B4-BE49-F238E27FC236}">
                <a16:creationId xmlns:a16="http://schemas.microsoft.com/office/drawing/2014/main" id="{03DC0369-8D86-4345-9360-48796D01E58B}"/>
              </a:ext>
            </a:extLst>
          </p:cNvPr>
          <p:cNvSpPr txBox="1"/>
          <p:nvPr/>
        </p:nvSpPr>
        <p:spPr>
          <a:xfrm>
            <a:off x="2294964" y="856164"/>
            <a:ext cx="8749553" cy="830997"/>
          </a:xfrm>
          <a:prstGeom prst="rect">
            <a:avLst/>
          </a:prstGeom>
          <a:noFill/>
        </p:spPr>
        <p:txBody>
          <a:bodyPr wrap="square" rtlCol="0">
            <a:spAutoFit/>
          </a:bodyPr>
          <a:lstStyle/>
          <a:p>
            <a:r>
              <a:rPr lang="en-IN" sz="4800" b="1" dirty="0"/>
              <a:t>M.A.M College of Engineering</a:t>
            </a:r>
          </a:p>
        </p:txBody>
      </p:sp>
      <p:sp>
        <p:nvSpPr>
          <p:cNvPr id="8" name="TextBox 7">
            <a:extLst>
              <a:ext uri="{FF2B5EF4-FFF2-40B4-BE49-F238E27FC236}">
                <a16:creationId xmlns:a16="http://schemas.microsoft.com/office/drawing/2014/main" id="{2443DFB8-A67F-4A45-83A4-1AEEEBD0548A}"/>
              </a:ext>
            </a:extLst>
          </p:cNvPr>
          <p:cNvSpPr txBox="1"/>
          <p:nvPr/>
        </p:nvSpPr>
        <p:spPr>
          <a:xfrm>
            <a:off x="573741" y="4007224"/>
            <a:ext cx="4948518" cy="2805063"/>
          </a:xfrm>
          <a:prstGeom prst="rect">
            <a:avLst/>
          </a:prstGeom>
          <a:noFill/>
        </p:spPr>
        <p:txBody>
          <a:bodyPr wrap="square" rtlCol="0">
            <a:spAutoFit/>
          </a:bodyPr>
          <a:lstStyle/>
          <a:p>
            <a:pPr>
              <a:lnSpc>
                <a:spcPct val="150000"/>
              </a:lnSpc>
            </a:pPr>
            <a:r>
              <a:rPr lang="en-IN" sz="2400" dirty="0"/>
              <a:t>Team,</a:t>
            </a:r>
          </a:p>
          <a:p>
            <a:pPr>
              <a:lnSpc>
                <a:spcPct val="150000"/>
              </a:lnSpc>
            </a:pPr>
            <a:r>
              <a:rPr lang="en-IN" sz="2400" dirty="0"/>
              <a:t>    Ganesh M (812618205008)</a:t>
            </a:r>
          </a:p>
          <a:p>
            <a:pPr>
              <a:lnSpc>
                <a:spcPct val="150000"/>
              </a:lnSpc>
            </a:pPr>
            <a:r>
              <a:rPr lang="en-IN" sz="2400" dirty="0"/>
              <a:t>    Santhosh I (812618205016)</a:t>
            </a:r>
          </a:p>
          <a:p>
            <a:pPr>
              <a:lnSpc>
                <a:spcPct val="150000"/>
              </a:lnSpc>
            </a:pPr>
            <a:r>
              <a:rPr lang="en-IN" sz="2400" dirty="0"/>
              <a:t>    Vijayakumar M (812618205023)</a:t>
            </a:r>
          </a:p>
          <a:p>
            <a:pPr>
              <a:lnSpc>
                <a:spcPct val="150000"/>
              </a:lnSpc>
            </a:pPr>
            <a:endParaRPr lang="en-IN" sz="2400" dirty="0"/>
          </a:p>
        </p:txBody>
      </p:sp>
      <p:sp>
        <p:nvSpPr>
          <p:cNvPr id="9" name="TextBox 8">
            <a:extLst>
              <a:ext uri="{FF2B5EF4-FFF2-40B4-BE49-F238E27FC236}">
                <a16:creationId xmlns:a16="http://schemas.microsoft.com/office/drawing/2014/main" id="{2969206E-F22D-49EF-BF21-28C25330E63D}"/>
              </a:ext>
            </a:extLst>
          </p:cNvPr>
          <p:cNvSpPr txBox="1"/>
          <p:nvPr/>
        </p:nvSpPr>
        <p:spPr>
          <a:xfrm>
            <a:off x="6777315" y="4016184"/>
            <a:ext cx="4948518" cy="2805063"/>
          </a:xfrm>
          <a:prstGeom prst="rect">
            <a:avLst/>
          </a:prstGeom>
          <a:noFill/>
        </p:spPr>
        <p:txBody>
          <a:bodyPr wrap="square" rtlCol="0">
            <a:spAutoFit/>
          </a:bodyPr>
          <a:lstStyle/>
          <a:p>
            <a:pPr>
              <a:lnSpc>
                <a:spcPct val="150000"/>
              </a:lnSpc>
            </a:pPr>
            <a:r>
              <a:rPr lang="en-IN" sz="2400" dirty="0"/>
              <a:t>Guided by,</a:t>
            </a:r>
          </a:p>
          <a:p>
            <a:pPr>
              <a:lnSpc>
                <a:spcPct val="150000"/>
              </a:lnSpc>
            </a:pPr>
            <a:r>
              <a:rPr lang="en-IN" sz="2400" dirty="0"/>
              <a:t>    </a:t>
            </a:r>
            <a:r>
              <a:rPr lang="en-US" sz="2400" dirty="0"/>
              <a:t>Mrs.K.Udhaya Suriya, </a:t>
            </a:r>
          </a:p>
          <a:p>
            <a:pPr>
              <a:lnSpc>
                <a:spcPct val="150000"/>
              </a:lnSpc>
            </a:pPr>
            <a:r>
              <a:rPr lang="en-US" sz="2400" dirty="0"/>
              <a:t>    Assistant Professor, Department of </a:t>
            </a:r>
          </a:p>
          <a:p>
            <a:pPr>
              <a:lnSpc>
                <a:spcPct val="150000"/>
              </a:lnSpc>
            </a:pPr>
            <a:r>
              <a:rPr lang="en-US" sz="2400" dirty="0"/>
              <a:t>    Information Technology</a:t>
            </a:r>
            <a:endParaRPr lang="en-IN" sz="2400" dirty="0"/>
          </a:p>
          <a:p>
            <a:pPr>
              <a:lnSpc>
                <a:spcPct val="150000"/>
              </a:lnSpc>
            </a:pPr>
            <a:endParaRPr lang="en-IN" sz="2400" dirty="0"/>
          </a:p>
        </p:txBody>
      </p:sp>
      <p:sp>
        <p:nvSpPr>
          <p:cNvPr id="10" name="TextBox 9">
            <a:extLst>
              <a:ext uri="{FF2B5EF4-FFF2-40B4-BE49-F238E27FC236}">
                <a16:creationId xmlns:a16="http://schemas.microsoft.com/office/drawing/2014/main" id="{66BD811D-8F1B-452B-836F-8A0D02F2B05B}"/>
              </a:ext>
            </a:extLst>
          </p:cNvPr>
          <p:cNvSpPr txBox="1"/>
          <p:nvPr/>
        </p:nvSpPr>
        <p:spPr>
          <a:xfrm>
            <a:off x="134471" y="129988"/>
            <a:ext cx="1786693" cy="461665"/>
          </a:xfrm>
          <a:prstGeom prst="rect">
            <a:avLst/>
          </a:prstGeom>
          <a:noFill/>
        </p:spPr>
        <p:txBody>
          <a:bodyPr wrap="square" rtlCol="0">
            <a:spAutoFit/>
          </a:bodyPr>
          <a:lstStyle/>
          <a:p>
            <a:r>
              <a:rPr lang="en-IN" sz="2400" b="1" dirty="0"/>
              <a:t>Batch - 7</a:t>
            </a:r>
          </a:p>
        </p:txBody>
      </p:sp>
    </p:spTree>
    <p:extLst>
      <p:ext uri="{BB962C8B-B14F-4D97-AF65-F5344CB8AC3E}">
        <p14:creationId xmlns:p14="http://schemas.microsoft.com/office/powerpoint/2010/main" val="121816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itle 1">
            <a:extLst>
              <a:ext uri="{FF2B5EF4-FFF2-40B4-BE49-F238E27FC236}">
                <a16:creationId xmlns:a16="http://schemas.microsoft.com/office/drawing/2014/main" id="{88992EFF-332F-48F0-8488-0E2638056A40}"/>
              </a:ext>
            </a:extLst>
          </p:cNvPr>
          <p:cNvSpPr txBox="1">
            <a:spLocks/>
          </p:cNvSpPr>
          <p:nvPr/>
        </p:nvSpPr>
        <p:spPr>
          <a:xfrm>
            <a:off x="762002" y="438804"/>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a:ln>
                  <a:noFill/>
                </a:ln>
                <a:solidFill>
                  <a:srgbClr val="202124"/>
                </a:solidFill>
                <a:effectLst/>
                <a:uLnTx/>
                <a:uFillTx/>
                <a:latin typeface="Roboto" panose="020B0604020202020204" pitchFamily="2" charset="0"/>
                <a:ea typeface="+mj-ea"/>
                <a:cs typeface="+mj-cs"/>
              </a:rPr>
              <a:t>Objective: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9" name="TextBox 8">
            <a:extLst>
              <a:ext uri="{FF2B5EF4-FFF2-40B4-BE49-F238E27FC236}">
                <a16:creationId xmlns:a16="http://schemas.microsoft.com/office/drawing/2014/main" id="{BFA14467-5A07-47D0-B576-E0096896AA5C}"/>
              </a:ext>
            </a:extLst>
          </p:cNvPr>
          <p:cNvSpPr txBox="1"/>
          <p:nvPr/>
        </p:nvSpPr>
        <p:spPr>
          <a:xfrm>
            <a:off x="1282133" y="1229232"/>
            <a:ext cx="9439836" cy="2308324"/>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Create tools for the administrator to add, delete and update details of voters, candidates and sub administrators on the system.</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Enable administrators to generate reports on the vote results. </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Prevent voters from voting more than once for their choose candidates.</a:t>
            </a:r>
          </a:p>
        </p:txBody>
      </p:sp>
    </p:spTree>
    <p:extLst>
      <p:ext uri="{BB962C8B-B14F-4D97-AF65-F5344CB8AC3E}">
        <p14:creationId xmlns:p14="http://schemas.microsoft.com/office/powerpoint/2010/main" val="62851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a:ln>
                  <a:noFill/>
                </a:ln>
                <a:solidFill>
                  <a:srgbClr val="202124"/>
                </a:solidFill>
                <a:effectLst/>
                <a:uLnTx/>
                <a:uFillTx/>
                <a:latin typeface="Roboto" panose="020B0604020202020204" pitchFamily="2" charset="0"/>
                <a:ea typeface="+mj-ea"/>
                <a:cs typeface="+mj-cs"/>
              </a:rPr>
              <a:t>Proposed Work:</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12" name="TextBox 11">
            <a:extLst>
              <a:ext uri="{FF2B5EF4-FFF2-40B4-BE49-F238E27FC236}">
                <a16:creationId xmlns:a16="http://schemas.microsoft.com/office/drawing/2014/main" id="{ADAB90BE-4F10-4779-B7FD-B109E2443EE2}"/>
              </a:ext>
            </a:extLst>
          </p:cNvPr>
          <p:cNvSpPr txBox="1"/>
          <p:nvPr/>
        </p:nvSpPr>
        <p:spPr>
          <a:xfrm>
            <a:off x="1380913" y="960523"/>
            <a:ext cx="9587755" cy="5262979"/>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The proposed system will develop a website that generates online voting and voter vote for the eligible candidates.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In this project, all the details of the candidate are stored by the administrator of the society.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The end user can easily get the required specifications by using those details. So, that the system is developed to reduce the manual work involved in the voting.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This proposed online voting will pass voting information through web services and the admin of the website can view the winner's list and information reports based on polling votes this helps to facilitate the speed of the process.</a:t>
            </a:r>
          </a:p>
        </p:txBody>
      </p:sp>
    </p:spTree>
    <p:extLst>
      <p:ext uri="{BB962C8B-B14F-4D97-AF65-F5344CB8AC3E}">
        <p14:creationId xmlns:p14="http://schemas.microsoft.com/office/powerpoint/2010/main" val="411139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56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dirty="0">
                <a:ln>
                  <a:noFill/>
                </a:ln>
                <a:solidFill>
                  <a:srgbClr val="202124"/>
                </a:solidFill>
                <a:effectLst/>
                <a:uLnTx/>
                <a:uFillTx/>
                <a:latin typeface="Roboto" panose="020B0604020202020204" pitchFamily="2" charset="0"/>
                <a:ea typeface="+mj-ea"/>
                <a:cs typeface="+mj-cs"/>
              </a:rPr>
              <a:t>Proposed Work:</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11" name="TextBox 10">
            <a:extLst>
              <a:ext uri="{FF2B5EF4-FFF2-40B4-BE49-F238E27FC236}">
                <a16:creationId xmlns:a16="http://schemas.microsoft.com/office/drawing/2014/main" id="{5E8C9178-168C-43A6-8DDC-471E9B8542B5}"/>
              </a:ext>
            </a:extLst>
          </p:cNvPr>
          <p:cNvSpPr txBox="1"/>
          <p:nvPr/>
        </p:nvSpPr>
        <p:spPr>
          <a:xfrm>
            <a:off x="1380913" y="1005348"/>
            <a:ext cx="9587755" cy="3416320"/>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An unique secret key is shared each voter to ensure the Security.</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This secret key is this secret key is encrypted using cryptography and the encrypted key is embedded to the stego image of the finger print to provide a double security for the secret key.</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So that if an intruder got the stego image and manage to split the secret key from the image they only see the encrypted key. Using these two techniques we provide double security to our voter’s credential.</a:t>
            </a:r>
          </a:p>
        </p:txBody>
      </p:sp>
    </p:spTree>
    <p:extLst>
      <p:ext uri="{BB962C8B-B14F-4D97-AF65-F5344CB8AC3E}">
        <p14:creationId xmlns:p14="http://schemas.microsoft.com/office/powerpoint/2010/main" val="342126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D4E3F7-5E14-E61C-8687-F2F3A12C2C17}"/>
              </a:ext>
            </a:extLst>
          </p:cNvPr>
          <p:cNvSpPr/>
          <p:nvPr/>
        </p:nvSpPr>
        <p:spPr>
          <a:xfrm>
            <a:off x="134471" y="0"/>
            <a:ext cx="11923058" cy="662939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D237AC84-5E1E-4988-D76B-7FE430B231CB}"/>
              </a:ext>
            </a:extLst>
          </p:cNvPr>
          <p:cNvSpPr>
            <a:spLocks noGrp="1"/>
          </p:cNvSpPr>
          <p:nvPr>
            <p:ph type="title"/>
          </p:nvPr>
        </p:nvSpPr>
        <p:spPr>
          <a:xfrm>
            <a:off x="838200" y="0"/>
            <a:ext cx="10515600" cy="1325563"/>
          </a:xfrm>
        </p:spPr>
        <p:txBody>
          <a:bodyPr/>
          <a:lstStyle/>
          <a:p>
            <a:pPr algn="ctr"/>
            <a:r>
              <a:rPr lang="en-IN" b="1" dirty="0">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3E44A13C-27B2-5A8C-C116-633D6A5E7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093" y="1506023"/>
            <a:ext cx="4653919" cy="4549689"/>
          </a:xfrm>
        </p:spPr>
      </p:pic>
      <p:pic>
        <p:nvPicPr>
          <p:cNvPr id="7" name="Picture 6">
            <a:extLst>
              <a:ext uri="{FF2B5EF4-FFF2-40B4-BE49-F238E27FC236}">
                <a16:creationId xmlns:a16="http://schemas.microsoft.com/office/drawing/2014/main" id="{B5696116-5C6B-90A2-4AB1-C723A5E98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013" y="1390557"/>
            <a:ext cx="5521894" cy="4614684"/>
          </a:xfrm>
          <a:prstGeom prst="rect">
            <a:avLst/>
          </a:prstGeom>
        </p:spPr>
      </p:pic>
      <p:sp>
        <p:nvSpPr>
          <p:cNvPr id="9" name="TextBox 8">
            <a:extLst>
              <a:ext uri="{FF2B5EF4-FFF2-40B4-BE49-F238E27FC236}">
                <a16:creationId xmlns:a16="http://schemas.microsoft.com/office/drawing/2014/main" id="{C93A1BC6-CCBE-F5C6-B577-EBDD4113F820}"/>
              </a:ext>
            </a:extLst>
          </p:cNvPr>
          <p:cNvSpPr txBox="1"/>
          <p:nvPr/>
        </p:nvSpPr>
        <p:spPr>
          <a:xfrm>
            <a:off x="1900990" y="6055712"/>
            <a:ext cx="1458123" cy="477054"/>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L</a:t>
            </a:r>
            <a:r>
              <a:rPr lang="en-IN" sz="2500" b="1" dirty="0" err="1">
                <a:latin typeface="Times New Roman" panose="02020603050405020304" pitchFamily="18" charset="0"/>
                <a:cs typeface="Times New Roman" panose="02020603050405020304" pitchFamily="18" charset="0"/>
              </a:rPr>
              <a:t>ogin</a:t>
            </a:r>
            <a:r>
              <a:rPr lang="en-IN" sz="2500" b="1"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EB56CD4-55D9-96C6-E277-DB17E250997A}"/>
              </a:ext>
            </a:extLst>
          </p:cNvPr>
          <p:cNvSpPr txBox="1"/>
          <p:nvPr/>
        </p:nvSpPr>
        <p:spPr>
          <a:xfrm>
            <a:off x="8157411" y="6055712"/>
            <a:ext cx="6096000" cy="477054"/>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OTP Verification</a:t>
            </a:r>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29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18E75D-1FB0-6AB9-5B80-537F15DB0CE1}"/>
              </a:ext>
            </a:extLst>
          </p:cNvPr>
          <p:cNvSpPr/>
          <p:nvPr/>
        </p:nvSpPr>
        <p:spPr>
          <a:xfrm>
            <a:off x="134471" y="194593"/>
            <a:ext cx="11923058" cy="650624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6AFF145A-2084-3AD4-334D-0FA2C49ED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68" y="1035267"/>
            <a:ext cx="5277853" cy="4787463"/>
          </a:xfrm>
          <a:prstGeom prst="rect">
            <a:avLst/>
          </a:prstGeom>
        </p:spPr>
      </p:pic>
      <p:pic>
        <p:nvPicPr>
          <p:cNvPr id="13" name="Picture 12">
            <a:extLst>
              <a:ext uri="{FF2B5EF4-FFF2-40B4-BE49-F238E27FC236}">
                <a16:creationId xmlns:a16="http://schemas.microsoft.com/office/drawing/2014/main" id="{4B2873B0-0148-4EA7-45AB-8DFF59CFE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682" y="957262"/>
            <a:ext cx="5277853" cy="4865468"/>
          </a:xfrm>
          <a:prstGeom prst="rect">
            <a:avLst/>
          </a:prstGeom>
        </p:spPr>
      </p:pic>
      <p:sp>
        <p:nvSpPr>
          <p:cNvPr id="14" name="TextBox 13">
            <a:extLst>
              <a:ext uri="{FF2B5EF4-FFF2-40B4-BE49-F238E27FC236}">
                <a16:creationId xmlns:a16="http://schemas.microsoft.com/office/drawing/2014/main" id="{FE8B3461-A5FF-AA90-2F08-1BB0428515EF}"/>
              </a:ext>
            </a:extLst>
          </p:cNvPr>
          <p:cNvSpPr txBox="1"/>
          <p:nvPr/>
        </p:nvSpPr>
        <p:spPr>
          <a:xfrm>
            <a:off x="1713999" y="5879248"/>
            <a:ext cx="2662990" cy="477054"/>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Candidates List</a:t>
            </a:r>
            <a:endParaRPr lang="en-IN" sz="25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04E0CE-5907-5C90-5031-32E1EE50B9D5}"/>
              </a:ext>
            </a:extLst>
          </p:cNvPr>
          <p:cNvSpPr txBox="1"/>
          <p:nvPr/>
        </p:nvSpPr>
        <p:spPr>
          <a:xfrm>
            <a:off x="8318898" y="5874888"/>
            <a:ext cx="6093618" cy="477054"/>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F</a:t>
            </a:r>
            <a:r>
              <a:rPr lang="en-IN" sz="2500" b="1" dirty="0" err="1">
                <a:latin typeface="Times New Roman" panose="02020603050405020304" pitchFamily="18" charset="0"/>
                <a:cs typeface="Times New Roman" panose="02020603050405020304" pitchFamily="18" charset="0"/>
              </a:rPr>
              <a:t>inal</a:t>
            </a:r>
            <a:r>
              <a:rPr lang="en-IN" sz="2500" b="1" dirty="0">
                <a:latin typeface="Times New Roman" panose="02020603050405020304" pitchFamily="18" charset="0"/>
                <a:cs typeface="Times New Roman" panose="02020603050405020304" pitchFamily="18" charset="0"/>
              </a:rPr>
              <a:t> Greeting </a:t>
            </a:r>
            <a:endParaRPr lang="en-IN" sz="2500" dirty="0"/>
          </a:p>
        </p:txBody>
      </p:sp>
      <p:sp>
        <p:nvSpPr>
          <p:cNvPr id="8" name="Title 1">
            <a:extLst>
              <a:ext uri="{FF2B5EF4-FFF2-40B4-BE49-F238E27FC236}">
                <a16:creationId xmlns:a16="http://schemas.microsoft.com/office/drawing/2014/main" id="{D3CA743C-6F37-820C-92A9-24E37F6E12B1}"/>
              </a:ext>
            </a:extLst>
          </p:cNvPr>
          <p:cNvSpPr>
            <a:spLocks noGrp="1"/>
          </p:cNvSpPr>
          <p:nvPr>
            <p:ph type="title"/>
          </p:nvPr>
        </p:nvSpPr>
        <p:spPr>
          <a:xfrm>
            <a:off x="838200" y="-161084"/>
            <a:ext cx="10515600" cy="1325563"/>
          </a:xfrm>
        </p:spPr>
        <p:txBody>
          <a:bodyPr/>
          <a:lstStyle/>
          <a:p>
            <a:pPr algn="ctr"/>
            <a:r>
              <a:rPr lang="en-IN"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18724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E2B3DEB9-7A35-43EB-9B18-71D7C9474F55}"/>
              </a:ext>
            </a:extLst>
          </p:cNvPr>
          <p:cNvSpPr txBox="1">
            <a:spLocks/>
          </p:cNvSpPr>
          <p:nvPr/>
        </p:nvSpPr>
        <p:spPr>
          <a:xfrm>
            <a:off x="950258" y="295366"/>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a:solidFill>
                  <a:srgbClr val="202124"/>
                </a:solidFill>
                <a:latin typeface="Roboto" panose="020B0604020202020204" pitchFamily="2" charset="0"/>
              </a:rPr>
              <a:t>Conclusion:</a:t>
            </a:r>
            <a:endParaRPr lang="en-US" b="1" dirty="0"/>
          </a:p>
        </p:txBody>
      </p:sp>
      <p:sp>
        <p:nvSpPr>
          <p:cNvPr id="7" name="TextBox 6">
            <a:extLst>
              <a:ext uri="{FF2B5EF4-FFF2-40B4-BE49-F238E27FC236}">
                <a16:creationId xmlns:a16="http://schemas.microsoft.com/office/drawing/2014/main" id="{DB7AC7EB-D3A6-4299-A43C-35770E5D8DB6}"/>
              </a:ext>
            </a:extLst>
          </p:cNvPr>
          <p:cNvSpPr txBox="1"/>
          <p:nvPr/>
        </p:nvSpPr>
        <p:spPr>
          <a:xfrm>
            <a:off x="1461245" y="1141196"/>
            <a:ext cx="9439836" cy="5262979"/>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Online Voting Systems have many advantages over the traditional voting system. </a:t>
            </a:r>
          </a:p>
          <a:p>
            <a:pPr defTabSz="457200"/>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Some of these advantages are less cost, faster generation results, easy accessibility, accuracy, and low risk of human and mechanical errors.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It is very difficult to develop online voting system which can allow security and privacy on the high level.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Future development focused to design a system which can be easy to use and will provide security and privacy of votes on acceptable level by proper authentication and processing section. It is easy to use and it is less time consuming. It is very easy to debug.</a:t>
            </a:r>
          </a:p>
        </p:txBody>
      </p:sp>
    </p:spTree>
    <p:extLst>
      <p:ext uri="{BB962C8B-B14F-4D97-AF65-F5344CB8AC3E}">
        <p14:creationId xmlns:p14="http://schemas.microsoft.com/office/powerpoint/2010/main" val="70856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E2B3DEB9-7A35-43EB-9B18-71D7C9474F55}"/>
              </a:ext>
            </a:extLst>
          </p:cNvPr>
          <p:cNvSpPr txBox="1">
            <a:spLocks/>
          </p:cNvSpPr>
          <p:nvPr/>
        </p:nvSpPr>
        <p:spPr>
          <a:xfrm>
            <a:off x="950258" y="295366"/>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dirty="0">
                <a:solidFill>
                  <a:srgbClr val="202124"/>
                </a:solidFill>
                <a:latin typeface="Roboto" panose="020B0604020202020204" pitchFamily="2" charset="0"/>
              </a:rPr>
              <a:t>Reference:</a:t>
            </a:r>
            <a:endParaRPr lang="en-US" b="1" dirty="0"/>
          </a:p>
        </p:txBody>
      </p:sp>
      <p:sp>
        <p:nvSpPr>
          <p:cNvPr id="7" name="TextBox 6">
            <a:extLst>
              <a:ext uri="{FF2B5EF4-FFF2-40B4-BE49-F238E27FC236}">
                <a16:creationId xmlns:a16="http://schemas.microsoft.com/office/drawing/2014/main" id="{DB7AC7EB-D3A6-4299-A43C-35770E5D8DB6}"/>
              </a:ext>
            </a:extLst>
          </p:cNvPr>
          <p:cNvSpPr txBox="1"/>
          <p:nvPr/>
        </p:nvSpPr>
        <p:spPr>
          <a:xfrm>
            <a:off x="1461245" y="1141196"/>
            <a:ext cx="9439836" cy="5262979"/>
          </a:xfrm>
          <a:prstGeom prst="rect">
            <a:avLst/>
          </a:prstGeom>
          <a:noFill/>
        </p:spPr>
        <p:txBody>
          <a:bodyPr wrap="square" rtlCol="0">
            <a:spAutoFit/>
          </a:bodyPr>
          <a:lstStyle/>
          <a:p>
            <a:pPr defTabSz="457200"/>
            <a:r>
              <a:rPr lang="en-US" sz="2400" dirty="0">
                <a:solidFill>
                  <a:prstClr val="black"/>
                </a:solidFill>
                <a:latin typeface="Franklin Gothic Book" panose="020B0503020102020204"/>
              </a:rPr>
              <a:t>[1]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William Stallings, “Cryptography and Network Security Principle and Practices”, Third Edition, pp. 67-68 and 317-375, Prentice Hall, 2003</a:t>
            </a:r>
            <a:endParaRPr kumimoji="0" lang="en-IN" altLang="en-US" sz="24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defTabSz="45720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Sutaone, M.S. and Khandare, M.V., “Image based steganography Using LSB insertion technique”, IEEE WMMN, pp. 146-151, January 2008.</a:t>
            </a:r>
            <a:endParaRPr kumimoji="0" lang="en-IN" altLang="en-US" sz="24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defTabSz="457200"/>
            <a:r>
              <a:rPr lang="en-US" sz="2400" dirty="0">
                <a:solidFill>
                  <a:prstClr val="black"/>
                </a:solidFill>
                <a:latin typeface="Franklin Gothic Book" panose="020B0503020102020204"/>
              </a:rPr>
              <a:t>[3] </a:t>
            </a:r>
            <a:r>
              <a:rPr lang="en-US" sz="2400" dirty="0"/>
              <a:t>“Electronic Voting,” Encyclopedia of Computers and Computer History, prepared by Lorrie Faith Cranor and edited by Raul Rojas, published by Fitzroy Dearborn, 2001.</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r>
              <a:rPr lang="en-US" sz="2400" dirty="0">
                <a:solidFill>
                  <a:prstClr val="black"/>
                </a:solidFill>
                <a:latin typeface="Franklin Gothic Book" panose="020B0503020102020204"/>
              </a:rPr>
              <a:t>[4] </a:t>
            </a:r>
            <a:r>
              <a:rPr lang="en-US" sz="2400" dirty="0"/>
              <a:t>Rossler T.G (2011),”E-voting: A survey and Introduction”, Available at</a:t>
            </a:r>
          </a:p>
          <a:p>
            <a:r>
              <a:rPr lang="en-US" sz="2400" dirty="0"/>
              <a:t>http://wiki.agoraciudadana.org/images/5/56/An%2BIntroduction%2Bto%2BElectronic%2BVoting%2B Schemes.pdf Retrieved on 15th June 2012.</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p:txBody>
      </p:sp>
    </p:spTree>
    <p:extLst>
      <p:ext uri="{BB962C8B-B14F-4D97-AF65-F5344CB8AC3E}">
        <p14:creationId xmlns:p14="http://schemas.microsoft.com/office/powerpoint/2010/main" val="216092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2761129"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Agenda:</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2075329" y="1016669"/>
            <a:ext cx="8041341" cy="518969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Abstract</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Introduction</a:t>
            </a:r>
            <a:endParaRPr lang="en-IN" sz="2800" dirty="0">
              <a:solidFill>
                <a:srgbClr val="202124"/>
              </a:solidFill>
              <a:latin typeface="Roboto" panose="02000000000000000000" pitchFamily="2" charset="0"/>
            </a:endParaRP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Literature review</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Objective</a:t>
            </a:r>
          </a:p>
          <a:p>
            <a:pPr marL="285750" indent="-285750">
              <a:lnSpc>
                <a:spcPct val="150000"/>
              </a:lnSpc>
              <a:buFont typeface="Wingdings" panose="05000000000000000000" pitchFamily="2" charset="2"/>
              <a:buChar char="ü"/>
            </a:pPr>
            <a:r>
              <a:rPr lang="en-IN" sz="2800" dirty="0">
                <a:solidFill>
                  <a:srgbClr val="202124"/>
                </a:solidFill>
                <a:latin typeface="Roboto" panose="02000000000000000000" pitchFamily="2" charset="0"/>
              </a:rPr>
              <a:t>Proposed work </a:t>
            </a:r>
          </a:p>
          <a:p>
            <a:pPr marL="285750" indent="-285750">
              <a:lnSpc>
                <a:spcPct val="150000"/>
              </a:lnSpc>
              <a:buFont typeface="Wingdings" panose="05000000000000000000" pitchFamily="2" charset="2"/>
              <a:buChar char="ü"/>
            </a:pPr>
            <a:r>
              <a:rPr lang="en-IN" sz="2800" dirty="0">
                <a:solidFill>
                  <a:srgbClr val="202124"/>
                </a:solidFill>
                <a:latin typeface="Roboto" panose="02000000000000000000" pitchFamily="2" charset="0"/>
              </a:rPr>
              <a:t>Implementation</a:t>
            </a:r>
            <a:endParaRPr lang="en-IN" sz="2800" b="0" i="0" dirty="0">
              <a:solidFill>
                <a:srgbClr val="202124"/>
              </a:solidFill>
              <a:effectLst/>
              <a:latin typeface="Roboto" panose="02000000000000000000" pitchFamily="2" charset="0"/>
            </a:endParaRP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Conclusion</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Reference</a:t>
            </a:r>
            <a:endParaRPr lang="en-IN" sz="2800" dirty="0"/>
          </a:p>
        </p:txBody>
      </p:sp>
    </p:spTree>
    <p:extLst>
      <p:ext uri="{BB962C8B-B14F-4D97-AF65-F5344CB8AC3E}">
        <p14:creationId xmlns:p14="http://schemas.microsoft.com/office/powerpoint/2010/main" val="1670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2761129"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Abstract:</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4832092"/>
          </a:xfrm>
          <a:prstGeom prst="rect">
            <a:avLst/>
          </a:prstGeom>
          <a:noFill/>
        </p:spPr>
        <p:txBody>
          <a:bodyPr wrap="square" rtlCol="0">
            <a:spAutoFit/>
          </a:bodyPr>
          <a:lstStyle/>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Using Cryptography and Steganography at the same time, we try to provide Biometric as well as Password security to voter accounts. </a:t>
            </a:r>
          </a:p>
          <a:p>
            <a:pPr marL="285750" indent="-285750">
              <a:buFont typeface="Wingdings" panose="05000000000000000000" pitchFamily="2" charset="2"/>
              <a:buChar char="ü"/>
            </a:pPr>
            <a:endParaRPr lang="en-US" sz="2800" b="0" i="0" dirty="0">
              <a:solidFill>
                <a:srgbClr val="202124"/>
              </a:solidFill>
              <a:effectLst/>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scheme uses images as cover objects for Steganography and as keys for Cryptography. </a:t>
            </a:r>
          </a:p>
          <a:p>
            <a:pPr marL="285750" indent="-285750">
              <a:buFont typeface="Wingdings" panose="05000000000000000000" pitchFamily="2" charset="2"/>
              <a:buChar char="ü"/>
            </a:pPr>
            <a:endParaRPr lang="en-US" sz="28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key image is a Biometric measure, such as a fingerprint image. Proper use of Cryptography greatly reduces the risks in these systems as the hackers have to find both secret key and the template. </a:t>
            </a:r>
          </a:p>
        </p:txBody>
      </p:sp>
    </p:spTree>
    <p:extLst>
      <p:ext uri="{BB962C8B-B14F-4D97-AF65-F5344CB8AC3E}">
        <p14:creationId xmlns:p14="http://schemas.microsoft.com/office/powerpoint/2010/main" val="4249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2761129"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Abstract:</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3970318"/>
          </a:xfrm>
          <a:prstGeom prst="rect">
            <a:avLst/>
          </a:prstGeom>
          <a:noFill/>
        </p:spPr>
        <p:txBody>
          <a:bodyPr wrap="square" rtlCol="0">
            <a:spAutoFit/>
          </a:bodyPr>
          <a:lstStyle/>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basic idea is to merge the secret key with the cover image on the basis of key image. </a:t>
            </a:r>
          </a:p>
          <a:p>
            <a:endParaRPr lang="en-US" sz="2800" b="0" i="0" dirty="0">
              <a:solidFill>
                <a:srgbClr val="202124"/>
              </a:solidFill>
              <a:effectLst/>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result of this process produces a stego image which looks quite similar to the cover image but not detectable by human eye.</a:t>
            </a:r>
          </a:p>
          <a:p>
            <a:pPr marL="285750" indent="-285750">
              <a:buFont typeface="Wingdings" panose="05000000000000000000" pitchFamily="2" charset="2"/>
              <a:buChar char="ü"/>
            </a:pPr>
            <a:endParaRPr lang="en-US" sz="28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system targets the authentication requirement of a voting system.</a:t>
            </a:r>
            <a:endParaRPr lang="en-IN" sz="2800" dirty="0"/>
          </a:p>
        </p:txBody>
      </p:sp>
    </p:spTree>
    <p:extLst>
      <p:ext uri="{BB962C8B-B14F-4D97-AF65-F5344CB8AC3E}">
        <p14:creationId xmlns:p14="http://schemas.microsoft.com/office/powerpoint/2010/main" val="366429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021983" y="375693"/>
            <a:ext cx="4186516"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Introduction:</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4524315"/>
          </a:xfrm>
          <a:prstGeom prst="rect">
            <a:avLst/>
          </a:prstGeom>
          <a:noFill/>
        </p:spPr>
        <p:txBody>
          <a:bodyPr wrap="square" rtlCol="0">
            <a:spAutoFit/>
          </a:bodyPr>
          <a:lstStyle/>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An election is an official process by which person chooses an individual to hold all kind of public issues. </a:t>
            </a:r>
          </a:p>
          <a:p>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The elected person should satisfy all necessary needs of common people so the system of whole country works properly. </a:t>
            </a:r>
          </a:p>
          <a:p>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The main requirements of election system are like authentication, speed, accuracy, cost efficient and safety. </a:t>
            </a:r>
          </a:p>
          <a:p>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The voting system should be speedy so the valuable time of voters as well as the voting system conductors will be saved. </a:t>
            </a:r>
          </a:p>
          <a:p>
            <a:endParaRPr lang="en-US" sz="2400" dirty="0">
              <a:solidFill>
                <a:srgbClr val="202124"/>
              </a:solidFill>
              <a:latin typeface="Roboto" panose="02000000000000000000" pitchFamily="2" charset="0"/>
            </a:endParaRPr>
          </a:p>
        </p:txBody>
      </p:sp>
    </p:spTree>
    <p:extLst>
      <p:ext uri="{BB962C8B-B14F-4D97-AF65-F5344CB8AC3E}">
        <p14:creationId xmlns:p14="http://schemas.microsoft.com/office/powerpoint/2010/main" val="71973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021976" y="375693"/>
            <a:ext cx="4186516"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Introduction:</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4524315"/>
          </a:xfrm>
          <a:prstGeom prst="rect">
            <a:avLst/>
          </a:prstGeom>
          <a:noFill/>
        </p:spPr>
        <p:txBody>
          <a:bodyPr wrap="square" rtlCol="0">
            <a:spAutoFit/>
          </a:bodyPr>
          <a:lstStyle/>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Accuracy means the whole system should be accurate with respect to result.</a:t>
            </a: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dirty="0">
                <a:solidFill>
                  <a:srgbClr val="202124"/>
                </a:solidFill>
                <a:latin typeface="Roboto" panose="02000000000000000000" pitchFamily="2" charset="0"/>
              </a:rPr>
              <a:t>If an election is going to be conducted then lot of money and manpower is needed by using online voting system these two can be eliminated.</a:t>
            </a: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dirty="0">
                <a:solidFill>
                  <a:srgbClr val="202124"/>
                </a:solidFill>
                <a:latin typeface="Roboto" panose="02000000000000000000" pitchFamily="2" charset="0"/>
              </a:rPr>
              <a:t>Safety involves the secure environment around the election area so that voters will not be under any force. In online voting system main aim is to concentrate the focus on security of voters account.</a:t>
            </a: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p:txBody>
      </p:sp>
    </p:spTree>
    <p:extLst>
      <p:ext uri="{BB962C8B-B14F-4D97-AF65-F5344CB8AC3E}">
        <p14:creationId xmlns:p14="http://schemas.microsoft.com/office/powerpoint/2010/main" val="20683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26090"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806824" y="261393"/>
            <a:ext cx="9377081"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Literature Review:</a:t>
            </a:r>
            <a:endParaRPr lang="en-US" b="1" dirty="0"/>
          </a:p>
        </p:txBody>
      </p:sp>
      <p:graphicFrame>
        <p:nvGraphicFramePr>
          <p:cNvPr id="6" name="Group 2">
            <a:extLst>
              <a:ext uri="{FF2B5EF4-FFF2-40B4-BE49-F238E27FC236}">
                <a16:creationId xmlns:a16="http://schemas.microsoft.com/office/drawing/2014/main" id="{9485002F-B5E9-4DEB-BA5D-00CF439F82CF}"/>
              </a:ext>
            </a:extLst>
          </p:cNvPr>
          <p:cNvGraphicFramePr>
            <a:graphicFrameLocks noGrp="1"/>
          </p:cNvGraphicFramePr>
          <p:nvPr>
            <p:extLst>
              <p:ext uri="{D42A27DB-BD31-4B8C-83A1-F6EECF244321}">
                <p14:modId xmlns:p14="http://schemas.microsoft.com/office/powerpoint/2010/main" val="3989197416"/>
              </p:ext>
            </p:extLst>
          </p:nvPr>
        </p:nvGraphicFramePr>
        <p:xfrm>
          <a:off x="671513" y="1016669"/>
          <a:ext cx="10299045" cy="5155530"/>
        </p:xfrm>
        <a:graphic>
          <a:graphicData uri="http://schemas.openxmlformats.org/drawingml/2006/table">
            <a:tbl>
              <a:tblPr/>
              <a:tblGrid>
                <a:gridCol w="892419">
                  <a:extLst>
                    <a:ext uri="{9D8B030D-6E8A-4147-A177-3AD203B41FA5}">
                      <a16:colId xmlns:a16="http://schemas.microsoft.com/office/drawing/2014/main" val="20000"/>
                    </a:ext>
                  </a:extLst>
                </a:gridCol>
                <a:gridCol w="3226845">
                  <a:extLst>
                    <a:ext uri="{9D8B030D-6E8A-4147-A177-3AD203B41FA5}">
                      <a16:colId xmlns:a16="http://schemas.microsoft.com/office/drawing/2014/main" val="20001"/>
                    </a:ext>
                  </a:extLst>
                </a:gridCol>
                <a:gridCol w="2060516">
                  <a:extLst>
                    <a:ext uri="{9D8B030D-6E8A-4147-A177-3AD203B41FA5}">
                      <a16:colId xmlns:a16="http://schemas.microsoft.com/office/drawing/2014/main" val="20002"/>
                    </a:ext>
                  </a:extLst>
                </a:gridCol>
                <a:gridCol w="2058749">
                  <a:extLst>
                    <a:ext uri="{9D8B030D-6E8A-4147-A177-3AD203B41FA5}">
                      <a16:colId xmlns:a16="http://schemas.microsoft.com/office/drawing/2014/main" val="20003"/>
                    </a:ext>
                  </a:extLst>
                </a:gridCol>
                <a:gridCol w="2060516">
                  <a:extLst>
                    <a:ext uri="{9D8B030D-6E8A-4147-A177-3AD203B41FA5}">
                      <a16:colId xmlns:a16="http://schemas.microsoft.com/office/drawing/2014/main" val="20004"/>
                    </a:ext>
                  </a:extLst>
                </a:gridCol>
              </a:tblGrid>
              <a:tr h="909187">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S\No</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 Title (Author Name, Title of the paper, Publication Name, Year of publication)</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 </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8879">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Performance Improvement using Pseudorandom One Time Password (OTP) in Online Voting System,(IOSR Journal of Computer Engineering (IOSR-JCE),</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Preeti</a:t>
                      </a:r>
                      <a:r>
                        <a:rPr lang="en-IN" sz="1600" dirty="0">
                          <a:latin typeface="Times New Roman" panose="02020603050405020304" pitchFamily="18" charset="0"/>
                          <a:cs typeface="Times New Roman" panose="02020603050405020304" pitchFamily="18" charset="0"/>
                        </a:rPr>
                        <a:t> Ahlawat, </a:t>
                      </a:r>
                      <a:r>
                        <a:rPr lang="en-IN" sz="1600" dirty="0" err="1">
                          <a:latin typeface="Times New Roman" panose="02020603050405020304" pitchFamily="18" charset="0"/>
                          <a:cs typeface="Times New Roman" panose="02020603050405020304" pitchFamily="18" charset="0"/>
                        </a:rPr>
                        <a:t>Rainu</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Nandal</a:t>
                      </a:r>
                      <a:r>
                        <a:rPr lang="en-IN" sz="1600" dirty="0">
                          <a:latin typeface="Times New Roman" panose="02020603050405020304" pitchFamily="18" charset="0"/>
                          <a:cs typeface="Times New Roman" panose="02020603050405020304" pitchFamily="18" charset="0"/>
                        </a:rPr>
                        <a:t>,</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a:latin typeface="Times New Roman" panose="02020603050405020304" pitchFamily="18" charset="0"/>
                          <a:cs typeface="Times New Roman" panose="02020603050405020304" pitchFamily="18" charset="0"/>
                        </a:rPr>
                        <a:t> (Sep. – Oct. 2015)</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algn="ctr"/>
                      <a:r>
                        <a:rPr lang="en-US" sz="1600" dirty="0">
                          <a:latin typeface="Times New Roman" panose="02020603050405020304" pitchFamily="18" charset="0"/>
                          <a:cs typeface="Times New Roman" panose="02020603050405020304" pitchFamily="18" charset="0"/>
                        </a:rPr>
                        <a:t>Pseudorandom Algorithm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500" b="0" i="0" kern="1200" dirty="0">
                          <a:solidFill>
                            <a:schemeClr val="tx1"/>
                          </a:solidFill>
                          <a:effectLst/>
                          <a:latin typeface="Times New Roman" panose="02020603050405020304" pitchFamily="18" charset="0"/>
                          <a:ea typeface="+mn-ea"/>
                          <a:cs typeface="Times New Roman" panose="02020603050405020304" pitchFamily="18" charset="0"/>
                        </a:rPr>
                        <a:t>The foremost advantage of and primary reason for OTPs is security. Since a single-use password will change with each login attempt, to avoid the risk</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Delay in arrival of OTP ultimately causes delay in transaction completion which could sometimes lead to failure</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7464">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2.</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55650">
                        <a:lnSpc>
                          <a:spcPct val="90000"/>
                        </a:lnSpc>
                        <a:spcBef>
                          <a:spcPts val="825"/>
                        </a:spcBef>
                        <a:buFont typeface="Arial" panose="020B0604020202020204" pitchFamily="34" charset="0"/>
                        <a:defRPr sz="2100">
                          <a:solidFill>
                            <a:schemeClr val="tx1"/>
                          </a:solidFill>
                          <a:latin typeface="Calibri" panose="020F0502020204030204" pitchFamily="34" charset="0"/>
                        </a:defRPr>
                      </a:lvl1pPr>
                      <a:lvl2pPr marL="742950" indent="-285750" defTabSz="755650">
                        <a:lnSpc>
                          <a:spcPct val="90000"/>
                        </a:lnSpc>
                        <a:spcBef>
                          <a:spcPts val="413"/>
                        </a:spcBef>
                        <a:buFont typeface="Arial" panose="020B0604020202020204" pitchFamily="34" charset="0"/>
                        <a:defRPr sz="1700">
                          <a:solidFill>
                            <a:schemeClr val="tx1"/>
                          </a:solidFill>
                          <a:latin typeface="Calibri" panose="020F0502020204030204" pitchFamily="34" charset="0"/>
                        </a:defRPr>
                      </a:lvl2pPr>
                      <a:lvl3pPr marL="1143000" indent="-228600" defTabSz="755650">
                        <a:lnSpc>
                          <a:spcPct val="90000"/>
                        </a:lnSpc>
                        <a:spcBef>
                          <a:spcPts val="413"/>
                        </a:spcBef>
                        <a:buFont typeface="Arial" panose="020B0604020202020204" pitchFamily="34" charset="0"/>
                        <a:defRPr sz="1400">
                          <a:solidFill>
                            <a:schemeClr val="tx1"/>
                          </a:solidFill>
                          <a:latin typeface="Calibri" panose="020F0502020204030204" pitchFamily="34" charset="0"/>
                        </a:defRPr>
                      </a:lvl3pPr>
                      <a:lvl4pPr marL="16002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4pPr>
                      <a:lvl5pPr marL="20574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5pPr>
                      <a:lvl6pPr marL="25146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6pPr>
                      <a:lvl7pPr marL="29718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7pPr>
                      <a:lvl8pPr marL="34290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8pPr>
                      <a:lvl9pPr marL="38862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9pPr>
                    </a:lstStyle>
                    <a:p>
                      <a:pPr algn="ctr"/>
                      <a:r>
                        <a:rPr lang="en-US" sz="1600" dirty="0">
                          <a:latin typeface="Times New Roman" panose="02020603050405020304" pitchFamily="18" charset="0"/>
                          <a:cs typeface="Times New Roman" panose="02020603050405020304" pitchFamily="18" charset="0"/>
                        </a:rPr>
                        <a:t>Online Voting System Security based on Cryptography,</a:t>
                      </a:r>
                      <a:endParaRPr lang="en-US" sz="1600" b="0" i="0" kern="1200" cap="all"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US" sz="1600" b="0" i="0" kern="1200" cap="all" dirty="0">
                          <a:solidFill>
                            <a:schemeClr val="tx1"/>
                          </a:solidFill>
                          <a:effectLst/>
                          <a:latin typeface="Times New Roman" panose="02020603050405020304" pitchFamily="18" charset="0"/>
                          <a:ea typeface="+mn-ea"/>
                          <a:cs typeface="Times New Roman" panose="02020603050405020304" pitchFamily="18" charset="0"/>
                        </a:rPr>
                        <a:t>INTERNATIONAL JOURNAL OF ENGINEERING RESEARCH &amp; TECHNOLOGY (IJERT),</a:t>
                      </a:r>
                    </a:p>
                    <a:p>
                      <a:pPr algn="ctr"/>
                      <a:r>
                        <a:rPr lang="it-IT" sz="2100" b="0" i="0" kern="1200" dirty="0">
                          <a:solidFill>
                            <a:schemeClr val="tx1"/>
                          </a:solidFill>
                          <a:effectLst/>
                          <a:latin typeface="Calibri" panose="020F0502020204030204" pitchFamily="34" charset="0"/>
                          <a:ea typeface="+mn-ea"/>
                          <a:cs typeface="+mn-cs"/>
                        </a:rPr>
                        <a:t> </a:t>
                      </a:r>
                      <a:r>
                        <a:rPr lang="it-IT" sz="1600" b="0" i="0" kern="1200" dirty="0">
                          <a:solidFill>
                            <a:schemeClr val="tx1"/>
                          </a:solidFill>
                          <a:effectLst/>
                          <a:latin typeface="Times New Roman" panose="02020603050405020304" pitchFamily="18" charset="0"/>
                          <a:ea typeface="+mn-ea"/>
                          <a:cs typeface="Times New Roman" panose="02020603050405020304" pitchFamily="18" charset="0"/>
                        </a:rPr>
                        <a:t> Warish Patel, Monal Patel, Bhupendra Ramani,</a:t>
                      </a:r>
                      <a:r>
                        <a:rPr lang="en-IN" sz="2100" b="0" i="0" kern="1200" dirty="0">
                          <a:solidFill>
                            <a:schemeClr val="tx1"/>
                          </a:solidFill>
                          <a:effectLst/>
                          <a:latin typeface="Calibri" panose="020F0502020204030204" pitchFamily="34" charset="0"/>
                          <a:ea typeface="+mn-ea"/>
                          <a:cs typeface="+mn-cs"/>
                        </a:rPr>
                        <a:t> </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17-06-2021</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Cryptography </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The cryptographic techniques such as MAC and digital signatures can protect information against spoofing and forgeries.</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400" dirty="0">
                          <a:latin typeface="Times New Roman" panose="02020603050405020304" pitchFamily="18" charset="0"/>
                          <a:cs typeface="Times New Roman" panose="02020603050405020304" pitchFamily="18" charset="0"/>
                        </a:rPr>
                        <a:t>Cryptography does not guard against the vulnerabilities and threats that emerge from the poor design of systems, protocols, and procedures. These need to be fixed through proper design and setting up of a defensive infrastructure. </a:t>
                      </a:r>
                      <a:endParaRPr kumimoji="0" lang="en-IN" altLang="en-US" sz="14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888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26090"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806824" y="261393"/>
            <a:ext cx="9377081"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Literature Review:</a:t>
            </a:r>
            <a:endParaRPr lang="en-US" b="1" dirty="0"/>
          </a:p>
        </p:txBody>
      </p:sp>
      <p:graphicFrame>
        <p:nvGraphicFramePr>
          <p:cNvPr id="6" name="Group 2">
            <a:extLst>
              <a:ext uri="{FF2B5EF4-FFF2-40B4-BE49-F238E27FC236}">
                <a16:creationId xmlns:a16="http://schemas.microsoft.com/office/drawing/2014/main" id="{9485002F-B5E9-4DEB-BA5D-00CF439F82CF}"/>
              </a:ext>
            </a:extLst>
          </p:cNvPr>
          <p:cNvGraphicFramePr>
            <a:graphicFrameLocks noGrp="1"/>
          </p:cNvGraphicFramePr>
          <p:nvPr>
            <p:extLst>
              <p:ext uri="{D42A27DB-BD31-4B8C-83A1-F6EECF244321}">
                <p14:modId xmlns:p14="http://schemas.microsoft.com/office/powerpoint/2010/main" val="1213932483"/>
              </p:ext>
            </p:extLst>
          </p:nvPr>
        </p:nvGraphicFramePr>
        <p:xfrm>
          <a:off x="700088" y="1033774"/>
          <a:ext cx="10313334" cy="5376575"/>
        </p:xfrm>
        <a:graphic>
          <a:graphicData uri="http://schemas.openxmlformats.org/drawingml/2006/table">
            <a:tbl>
              <a:tblPr/>
              <a:tblGrid>
                <a:gridCol w="893657">
                  <a:extLst>
                    <a:ext uri="{9D8B030D-6E8A-4147-A177-3AD203B41FA5}">
                      <a16:colId xmlns:a16="http://schemas.microsoft.com/office/drawing/2014/main" val="20000"/>
                    </a:ext>
                  </a:extLst>
                </a:gridCol>
                <a:gridCol w="3231322">
                  <a:extLst>
                    <a:ext uri="{9D8B030D-6E8A-4147-A177-3AD203B41FA5}">
                      <a16:colId xmlns:a16="http://schemas.microsoft.com/office/drawing/2014/main" val="20001"/>
                    </a:ext>
                  </a:extLst>
                </a:gridCol>
                <a:gridCol w="2063375">
                  <a:extLst>
                    <a:ext uri="{9D8B030D-6E8A-4147-A177-3AD203B41FA5}">
                      <a16:colId xmlns:a16="http://schemas.microsoft.com/office/drawing/2014/main" val="20002"/>
                    </a:ext>
                  </a:extLst>
                </a:gridCol>
                <a:gridCol w="2061605">
                  <a:extLst>
                    <a:ext uri="{9D8B030D-6E8A-4147-A177-3AD203B41FA5}">
                      <a16:colId xmlns:a16="http://schemas.microsoft.com/office/drawing/2014/main" val="20003"/>
                    </a:ext>
                  </a:extLst>
                </a:gridCol>
                <a:gridCol w="2063375">
                  <a:extLst>
                    <a:ext uri="{9D8B030D-6E8A-4147-A177-3AD203B41FA5}">
                      <a16:colId xmlns:a16="http://schemas.microsoft.com/office/drawing/2014/main" val="20004"/>
                    </a:ext>
                  </a:extLst>
                </a:gridCol>
              </a:tblGrid>
              <a:tr h="784019">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S\No</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 Title (Author Name, Title of the paper, Publication Name, Year of publication)</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 </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79551">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IN"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Fingerprint Voting System Using Arduino </a:t>
                      </a:r>
                      <a:r>
                        <a:rPr kumimoji="0" lang="en-IN"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t>(</a:t>
                      </a:r>
                      <a:r>
                        <a:rPr lang="en-US" sz="1600" dirty="0">
                          <a:latin typeface="Times New Roman" panose="02020603050405020304" pitchFamily="18" charset="0"/>
                          <a:cs typeface="Times New Roman" panose="02020603050405020304" pitchFamily="18" charset="0"/>
                        </a:rPr>
                        <a:t>International Journal of Scientific Research in Computer Science</a:t>
                      </a:r>
                      <a:r>
                        <a:rPr lang="en-US" sz="1600" dirty="0"/>
                        <a:t>,</a:t>
                      </a:r>
                      <a:r>
                        <a:rPr lang="en-IN" sz="1600" dirty="0"/>
                        <a:t> </a:t>
                      </a:r>
                      <a:r>
                        <a:rPr lang="en-IN" sz="1600" dirty="0" err="1"/>
                        <a:t>M.Nathiya</a:t>
                      </a:r>
                      <a:r>
                        <a:rPr lang="en-IN" sz="1600" dirty="0"/>
                        <a:t>, C. </a:t>
                      </a:r>
                      <a:r>
                        <a:rPr lang="en-IN" sz="1600" dirty="0" err="1"/>
                        <a:t>Sivakaran</a:t>
                      </a:r>
                      <a:r>
                        <a:rPr lang="en-IN" sz="1600" dirty="0"/>
                        <a:t>, </a:t>
                      </a:r>
                      <a:r>
                        <a:rPr lang="en-IN" sz="1600" dirty="0" err="1"/>
                        <a:t>N.Thiruchchelvan</a:t>
                      </a:r>
                      <a:r>
                        <a:rPr lang="en-IN" sz="1600" dirty="0"/>
                        <a:t>, and </a:t>
                      </a:r>
                      <a:r>
                        <a:rPr lang="en-IN" sz="1600" dirty="0" err="1"/>
                        <a:t>K.Thiruthanigesan</a:t>
                      </a:r>
                      <a:r>
                        <a:rPr lang="en-IN" sz="1600" dirty="0"/>
                        <a:t>,</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a:t>2017)</a:t>
                      </a:r>
                      <a:endParaRPr lang="en-US" sz="1600" dirty="0">
                        <a:latin typeface="Times New Roman" panose="02020603050405020304" pitchFamily="18" charset="0"/>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algn="ctr"/>
                      <a:r>
                        <a:rPr lang="en-IN" sz="1600" dirty="0">
                          <a:latin typeface="Times New Roman" panose="02020603050405020304" pitchFamily="18" charset="0"/>
                          <a:cs typeface="Times New Roman" panose="02020603050405020304" pitchFamily="18" charset="0"/>
                        </a:rPr>
                        <a:t>Using Arduino </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for the user they are simple and easy to use. No more struggling to remember your last password or being locked out due to leaving your photo ID at home. Your fingerprints are always with you.  </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scanners are subject to the same technical failures and limitations as all other electronic identification systems such as power outages, errors and environmental factors. </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17704">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4.</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55650">
                        <a:lnSpc>
                          <a:spcPct val="90000"/>
                        </a:lnSpc>
                        <a:spcBef>
                          <a:spcPts val="825"/>
                        </a:spcBef>
                        <a:buFont typeface="Arial" panose="020B0604020202020204" pitchFamily="34" charset="0"/>
                        <a:defRPr sz="2100">
                          <a:solidFill>
                            <a:schemeClr val="tx1"/>
                          </a:solidFill>
                          <a:latin typeface="Calibri" panose="020F0502020204030204" pitchFamily="34" charset="0"/>
                        </a:defRPr>
                      </a:lvl1pPr>
                      <a:lvl2pPr marL="742950" indent="-285750" defTabSz="755650">
                        <a:lnSpc>
                          <a:spcPct val="90000"/>
                        </a:lnSpc>
                        <a:spcBef>
                          <a:spcPts val="413"/>
                        </a:spcBef>
                        <a:buFont typeface="Arial" panose="020B0604020202020204" pitchFamily="34" charset="0"/>
                        <a:defRPr sz="1700">
                          <a:solidFill>
                            <a:schemeClr val="tx1"/>
                          </a:solidFill>
                          <a:latin typeface="Calibri" panose="020F0502020204030204" pitchFamily="34" charset="0"/>
                        </a:defRPr>
                      </a:lvl2pPr>
                      <a:lvl3pPr marL="1143000" indent="-228600" defTabSz="755650">
                        <a:lnSpc>
                          <a:spcPct val="90000"/>
                        </a:lnSpc>
                        <a:spcBef>
                          <a:spcPts val="413"/>
                        </a:spcBef>
                        <a:buFont typeface="Arial" panose="020B0604020202020204" pitchFamily="34" charset="0"/>
                        <a:defRPr sz="1400">
                          <a:solidFill>
                            <a:schemeClr val="tx1"/>
                          </a:solidFill>
                          <a:latin typeface="Calibri" panose="020F0502020204030204" pitchFamily="34" charset="0"/>
                        </a:defRPr>
                      </a:lvl3pPr>
                      <a:lvl4pPr marL="16002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4pPr>
                      <a:lvl5pPr marL="20574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5pPr>
                      <a:lvl6pPr marL="25146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6pPr>
                      <a:lvl7pPr marL="29718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7pPr>
                      <a:lvl8pPr marL="34290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8pPr>
                      <a:lvl9pPr marL="38862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9pPr>
                    </a:lstStyle>
                    <a:p>
                      <a:pPr algn="ctr"/>
                      <a:r>
                        <a:rPr lang="en-IN" sz="1600" dirty="0">
                          <a:latin typeface="Times New Roman" panose="02020603050405020304" pitchFamily="18" charset="0"/>
                          <a:cs typeface="Times New Roman" panose="02020603050405020304" pitchFamily="18" charset="0"/>
                        </a:rPr>
                        <a:t>Blockchain-Based E-Voting System,</a:t>
                      </a:r>
                    </a:p>
                    <a:p>
                      <a:pPr algn="ctr"/>
                      <a:r>
                        <a:rPr lang="en-US" sz="1600" dirty="0">
                          <a:latin typeface="Times New Roman" panose="02020603050405020304" pitchFamily="18" charset="0"/>
                          <a:cs typeface="Times New Roman" panose="02020603050405020304" pitchFamily="18" charset="0"/>
                        </a:rPr>
                        <a:t>2018 IEEE 11th International Conference on Cloud Computing,</a:t>
                      </a:r>
                    </a:p>
                    <a:p>
                      <a:pPr algn="ctr"/>
                      <a:r>
                        <a:rPr lang="en-IN" sz="1600" dirty="0" err="1">
                          <a:latin typeface="Times New Roman" panose="02020603050405020304" pitchFamily="18" charset="0"/>
                          <a:cs typeface="Times New Roman" panose="02020603050405020304" pitchFamily="18" charset="0"/>
                        </a:rPr>
                        <a:t>Friðrik</a:t>
                      </a:r>
                      <a:r>
                        <a:rPr lang="en-IN" sz="1600" dirty="0">
                          <a:latin typeface="Times New Roman" panose="02020603050405020304" pitchFamily="18" charset="0"/>
                          <a:cs typeface="Times New Roman" panose="02020603050405020304" pitchFamily="18" charset="0"/>
                        </a:rPr>
                        <a:t> Þ. </a:t>
                      </a:r>
                      <a:r>
                        <a:rPr lang="en-IN" sz="1600" dirty="0" err="1">
                          <a:latin typeface="Times New Roman" panose="02020603050405020304" pitchFamily="18" charset="0"/>
                          <a:cs typeface="Times New Roman" panose="02020603050405020304" pitchFamily="18" charset="0"/>
                        </a:rPr>
                        <a:t>Hjálmarsson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Gunnlaugur</a:t>
                      </a:r>
                      <a:r>
                        <a:rPr lang="en-IN" sz="1600" dirty="0">
                          <a:latin typeface="Times New Roman" panose="02020603050405020304" pitchFamily="18" charset="0"/>
                          <a:cs typeface="Times New Roman" panose="02020603050405020304" pitchFamily="18" charset="0"/>
                        </a:rPr>
                        <a:t> Mohammad </a:t>
                      </a:r>
                      <a:r>
                        <a:rPr lang="en-IN" sz="1600" dirty="0" err="1">
                          <a:latin typeface="Times New Roman" panose="02020603050405020304" pitchFamily="18" charset="0"/>
                          <a:cs typeface="Times New Roman" panose="02020603050405020304" pitchFamily="18" charset="0"/>
                        </a:rPr>
                        <a:t>Hamdaqa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Gísli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Hjálmtýsson</a:t>
                      </a:r>
                      <a:r>
                        <a:rPr lang="en-IN" sz="1600" dirty="0">
                          <a:latin typeface="Times New Roman" panose="02020603050405020304" pitchFamily="18" charset="0"/>
                          <a:cs typeface="Times New Roman" panose="02020603050405020304" pitchFamily="18" charset="0"/>
                        </a:rPr>
                        <a:t>,</a:t>
                      </a:r>
                    </a:p>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10 September 2018</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a:latin typeface="Times New Roman" panose="02020603050405020304" pitchFamily="18" charset="0"/>
                          <a:cs typeface="Times New Roman" panose="02020603050405020304" pitchFamily="18" charset="0"/>
                        </a:rPr>
                        <a:t>Blockchain Technology</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Hacking the block chain is difficult because it requires a huge power for processing</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anose="02020603050405020304" pitchFamily="18" charset="0"/>
                          <a:cs typeface="Times New Roman" panose="02020603050405020304" pitchFamily="18" charset="0"/>
                        </a:rPr>
                        <a:t>It is complex to design and build the a secure block chain system than the comparable centralize system</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490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itle 1">
            <a:extLst>
              <a:ext uri="{FF2B5EF4-FFF2-40B4-BE49-F238E27FC236}">
                <a16:creationId xmlns:a16="http://schemas.microsoft.com/office/drawing/2014/main" id="{88992EFF-332F-48F0-8488-0E2638056A40}"/>
              </a:ext>
            </a:extLst>
          </p:cNvPr>
          <p:cNvSpPr txBox="1">
            <a:spLocks/>
          </p:cNvSpPr>
          <p:nvPr/>
        </p:nvSpPr>
        <p:spPr>
          <a:xfrm>
            <a:off x="762002" y="438804"/>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a:ln>
                  <a:noFill/>
                </a:ln>
                <a:solidFill>
                  <a:srgbClr val="202124"/>
                </a:solidFill>
                <a:effectLst/>
                <a:uLnTx/>
                <a:uFillTx/>
                <a:latin typeface="Roboto" panose="020B0604020202020204" pitchFamily="2" charset="0"/>
                <a:ea typeface="+mj-ea"/>
                <a:cs typeface="+mj-cs"/>
              </a:rPr>
              <a:t>Objective: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9" name="TextBox 8">
            <a:extLst>
              <a:ext uri="{FF2B5EF4-FFF2-40B4-BE49-F238E27FC236}">
                <a16:creationId xmlns:a16="http://schemas.microsoft.com/office/drawing/2014/main" id="{BFA14467-5A07-47D0-B576-E0096896AA5C}"/>
              </a:ext>
            </a:extLst>
          </p:cNvPr>
          <p:cNvSpPr txBox="1"/>
          <p:nvPr/>
        </p:nvSpPr>
        <p:spPr>
          <a:xfrm>
            <a:off x="1282133" y="1229232"/>
            <a:ext cx="9439836" cy="4524315"/>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To build an online system this would enable voters to cast their votes on chosen candidates.</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Create a secure authentication facility to check validate users logging into the voting system.</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Create a database to be used to stored votes, and user information on the system.</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Study and implement a security method to be used to ensure that votes being cast in the system will not be compromised and any outside attack.</a:t>
            </a:r>
          </a:p>
        </p:txBody>
      </p:sp>
    </p:spTree>
    <p:extLst>
      <p:ext uri="{BB962C8B-B14F-4D97-AF65-F5344CB8AC3E}">
        <p14:creationId xmlns:p14="http://schemas.microsoft.com/office/powerpoint/2010/main" val="190046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57150"/>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1355</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Implementation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I</dc:creator>
  <cp:lastModifiedBy>vijay M</cp:lastModifiedBy>
  <cp:revision>11</cp:revision>
  <dcterms:created xsi:type="dcterms:W3CDTF">2022-04-19T10:17:07Z</dcterms:created>
  <dcterms:modified xsi:type="dcterms:W3CDTF">2022-05-10T14:51:06Z</dcterms:modified>
</cp:coreProperties>
</file>