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75" r:id="rId7"/>
    <p:sldId id="263" r:id="rId8"/>
    <p:sldId id="264" r:id="rId9"/>
    <p:sldId id="301" r:id="rId10"/>
    <p:sldId id="302" r:id="rId11"/>
    <p:sldId id="280" r:id="rId12"/>
    <p:sldId id="281" r:id="rId13"/>
    <p:sldId id="282" r:id="rId14"/>
    <p:sldId id="283" r:id="rId15"/>
    <p:sldId id="284" r:id="rId16"/>
    <p:sldId id="286" r:id="rId17"/>
    <p:sldId id="287" r:id="rId18"/>
    <p:sldId id="288" r:id="rId19"/>
    <p:sldId id="289" r:id="rId20"/>
    <p:sldId id="290" r:id="rId21"/>
    <p:sldId id="291" r:id="rId22"/>
    <p:sldId id="292" r:id="rId23"/>
    <p:sldId id="293" r:id="rId24"/>
    <p:sldId id="294" r:id="rId25"/>
    <p:sldId id="295" r:id="rId26"/>
    <p:sldId id="296" r:id="rId27"/>
    <p:sldId id="298" r:id="rId28"/>
    <p:sldId id="299" r:id="rId29"/>
    <p:sldId id="300" r:id="rId30"/>
    <p:sldId id="271"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2F0-AAED-43A3-A204-F744A5474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2E9C5A-6E7A-40D8-9B15-19FE7BB06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629D1F-AF4C-4958-B944-D5DE66F1CF17}"/>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5" name="Footer Placeholder 4">
            <a:extLst>
              <a:ext uri="{FF2B5EF4-FFF2-40B4-BE49-F238E27FC236}">
                <a16:creationId xmlns:a16="http://schemas.microsoft.com/office/drawing/2014/main" id="{98C94364-B5D2-4151-8D1E-21DB984C0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B7774-D9B9-457E-A49D-B343EE2B928B}"/>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23407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3142-097D-4E6E-B56E-22ED0F57B8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705C7-5E5F-475A-96C2-1020F7A4D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BF1EF-DA23-4B5D-8C6E-83120F543DC7}"/>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5" name="Footer Placeholder 4">
            <a:extLst>
              <a:ext uri="{FF2B5EF4-FFF2-40B4-BE49-F238E27FC236}">
                <a16:creationId xmlns:a16="http://schemas.microsoft.com/office/drawing/2014/main" id="{7693FDBA-8C17-4C8D-A510-FEE051CF4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D0D8B-27C3-4DCF-9111-39C8294E721E}"/>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97333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B8F81-9DE4-434C-A50F-DAFE059AD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1E978-791C-4F95-A3B3-4AD9331DA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D2A9A-54C1-407A-9DB7-022562D84DE6}"/>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5" name="Footer Placeholder 4">
            <a:extLst>
              <a:ext uri="{FF2B5EF4-FFF2-40B4-BE49-F238E27FC236}">
                <a16:creationId xmlns:a16="http://schemas.microsoft.com/office/drawing/2014/main" id="{DB3072DC-EFDD-48DA-9A98-8B047FB96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F16C8-57E8-42CB-92DC-7730823B9AF5}"/>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16722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C00B-4D1A-46C2-AC82-1FFB50CCB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4DD43-8533-4F9D-B14B-A42BAE3DE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934B6-A5FD-4EB5-89FA-5BE95C785446}"/>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5" name="Footer Placeholder 4">
            <a:extLst>
              <a:ext uri="{FF2B5EF4-FFF2-40B4-BE49-F238E27FC236}">
                <a16:creationId xmlns:a16="http://schemas.microsoft.com/office/drawing/2014/main" id="{EEF2087D-D7E9-43F8-A4C2-E9E7E9064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4F6C4-7E24-4A61-A0A3-3978E28230D9}"/>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07383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EBFE-4ECA-44E8-8257-E971725F2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C07E42-9B1D-41C9-B080-17A6DF790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DA8A3-8D82-4888-934A-1E2BF4290405}"/>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5" name="Footer Placeholder 4">
            <a:extLst>
              <a:ext uri="{FF2B5EF4-FFF2-40B4-BE49-F238E27FC236}">
                <a16:creationId xmlns:a16="http://schemas.microsoft.com/office/drawing/2014/main" id="{C1C2C309-C76A-4761-AA68-0D175CA83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007BE-03A9-438E-BA47-ECAC46568FFE}"/>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8519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445C-8FE7-416A-A452-037C7974E7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EF99E9-DCC2-4C9E-A2BD-B37BE1FBE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212E2D-6D2C-419E-A5E6-415EBFF87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3B7115-20CD-447A-8CF4-58CC389A3CBE}"/>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6" name="Footer Placeholder 5">
            <a:extLst>
              <a:ext uri="{FF2B5EF4-FFF2-40B4-BE49-F238E27FC236}">
                <a16:creationId xmlns:a16="http://schemas.microsoft.com/office/drawing/2014/main" id="{6EFD25A2-8E75-4631-8A2A-CC4AB401D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5E7126-4F97-4035-BF12-7B309FCB3DAC}"/>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61451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CB22-C810-4123-85F2-89E8843473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9F6FB-775C-4D78-A09F-4801DC1980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A8C98-D25D-4841-9742-C7AA110F1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2C4FB4-C55D-47C2-9277-B83784AED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08DB4-BAD9-4700-9E3B-DCDAD443A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49759-0CD1-4F5E-86AE-B45112058B71}"/>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8" name="Footer Placeholder 7">
            <a:extLst>
              <a:ext uri="{FF2B5EF4-FFF2-40B4-BE49-F238E27FC236}">
                <a16:creationId xmlns:a16="http://schemas.microsoft.com/office/drawing/2014/main" id="{4B7374A6-34A5-4A5D-A8E6-57C5CD0236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0E0A91-AA75-497F-AA2F-3DCD9706D9B4}"/>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19613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214C-BBB1-45C9-BD03-39EEB174F2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DF4617-E51A-4C16-8216-B465DDFFCB49}"/>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4" name="Footer Placeholder 3">
            <a:extLst>
              <a:ext uri="{FF2B5EF4-FFF2-40B4-BE49-F238E27FC236}">
                <a16:creationId xmlns:a16="http://schemas.microsoft.com/office/drawing/2014/main" id="{70F6C9FB-E9D7-47B0-BF32-CB8EA2C4E3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32A069-90DC-4660-B8E0-36097E7B26CA}"/>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6712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A588E-77C2-4161-BF98-302AAA689646}"/>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3" name="Footer Placeholder 2">
            <a:extLst>
              <a:ext uri="{FF2B5EF4-FFF2-40B4-BE49-F238E27FC236}">
                <a16:creationId xmlns:a16="http://schemas.microsoft.com/office/drawing/2014/main" id="{6253EE4C-E80C-4C76-8417-6E5B616F36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72278C-6DE3-409A-8706-61EEFF44E25C}"/>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24191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5F79-37BB-489A-9738-670C8C9FA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5ADCD-AA4C-4EB9-9665-43B9578A6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8361DA-29E5-43F9-9572-F6277CCA7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6BFA-55DD-42E3-8121-5A1BC7FE49E9}"/>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6" name="Footer Placeholder 5">
            <a:extLst>
              <a:ext uri="{FF2B5EF4-FFF2-40B4-BE49-F238E27FC236}">
                <a16:creationId xmlns:a16="http://schemas.microsoft.com/office/drawing/2014/main" id="{2EC446B7-EAC7-4708-80FF-6B10EF00EC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03FCA-F467-46E1-B7D2-308FB890E9FD}"/>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612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C559-8AAC-4E48-A5B9-B898B137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F5AD32-2C0C-4DC7-9F61-68C997C56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B0DBD6-5503-48E9-A02E-2A769A64D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C4854-5DB6-4E1F-8151-BD71CCFF443F}"/>
              </a:ext>
            </a:extLst>
          </p:cNvPr>
          <p:cNvSpPr>
            <a:spLocks noGrp="1"/>
          </p:cNvSpPr>
          <p:nvPr>
            <p:ph type="dt" sz="half" idx="10"/>
          </p:nvPr>
        </p:nvSpPr>
        <p:spPr/>
        <p:txBody>
          <a:bodyPr/>
          <a:lstStyle/>
          <a:p>
            <a:fld id="{954C3825-F422-448C-A3B0-F020E5037F50}" type="datetimeFigureOut">
              <a:rPr lang="en-IN" smtClean="0"/>
              <a:t>22-06-2022</a:t>
            </a:fld>
            <a:endParaRPr lang="en-IN"/>
          </a:p>
        </p:txBody>
      </p:sp>
      <p:sp>
        <p:nvSpPr>
          <p:cNvPr id="6" name="Footer Placeholder 5">
            <a:extLst>
              <a:ext uri="{FF2B5EF4-FFF2-40B4-BE49-F238E27FC236}">
                <a16:creationId xmlns:a16="http://schemas.microsoft.com/office/drawing/2014/main" id="{D3A88848-204A-4A0F-944E-7DB8DCA63A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68BA6-236F-4EA9-9EDF-AE0473EDDBCA}"/>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47957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BE2B9-F3D6-458E-AC7C-689053F51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220F9A-7291-4888-813F-5114752BD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CE917-2422-4A38-AD55-4B0E2C87A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C3825-F422-448C-A3B0-F020E5037F50}" type="datetimeFigureOut">
              <a:rPr lang="en-IN" smtClean="0"/>
              <a:t>22-06-2022</a:t>
            </a:fld>
            <a:endParaRPr lang="en-IN"/>
          </a:p>
        </p:txBody>
      </p:sp>
      <p:sp>
        <p:nvSpPr>
          <p:cNvPr id="5" name="Footer Placeholder 4">
            <a:extLst>
              <a:ext uri="{FF2B5EF4-FFF2-40B4-BE49-F238E27FC236}">
                <a16:creationId xmlns:a16="http://schemas.microsoft.com/office/drawing/2014/main" id="{390DF0B7-F96B-42B5-ADD0-AFF46EBC3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1992D5-CFC7-4346-88BB-9673EBB31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F7FC-9A5A-47CB-BB00-5A5AFEFB55AE}" type="slidenum">
              <a:rPr lang="en-IN" smtClean="0"/>
              <a:t>‹#›</a:t>
            </a:fld>
            <a:endParaRPr lang="en-IN"/>
          </a:p>
        </p:txBody>
      </p:sp>
    </p:spTree>
    <p:extLst>
      <p:ext uri="{BB962C8B-B14F-4D97-AF65-F5344CB8AC3E}">
        <p14:creationId xmlns:p14="http://schemas.microsoft.com/office/powerpoint/2010/main" val="55397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18722"/>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DC0369-8D86-4345-9360-48796D01E58B}"/>
              </a:ext>
            </a:extLst>
          </p:cNvPr>
          <p:cNvSpPr txBox="1"/>
          <p:nvPr/>
        </p:nvSpPr>
        <p:spPr>
          <a:xfrm>
            <a:off x="2288527" y="884906"/>
            <a:ext cx="8749553"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M.A.M College of Engineering</a:t>
            </a:r>
          </a:p>
        </p:txBody>
      </p:sp>
      <p:sp>
        <p:nvSpPr>
          <p:cNvPr id="8" name="TextBox 7">
            <a:extLst>
              <a:ext uri="{FF2B5EF4-FFF2-40B4-BE49-F238E27FC236}">
                <a16:creationId xmlns:a16="http://schemas.microsoft.com/office/drawing/2014/main" id="{2443DFB8-A67F-4A45-83A4-1AEEEBD0548A}"/>
              </a:ext>
            </a:extLst>
          </p:cNvPr>
          <p:cNvSpPr txBox="1"/>
          <p:nvPr/>
        </p:nvSpPr>
        <p:spPr>
          <a:xfrm>
            <a:off x="573741" y="4007224"/>
            <a:ext cx="4948518" cy="2805063"/>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Team,</a:t>
            </a:r>
          </a:p>
          <a:p>
            <a:pPr>
              <a:lnSpc>
                <a:spcPct val="150000"/>
              </a:lnSpc>
            </a:pPr>
            <a:r>
              <a:rPr lang="en-IN" sz="2400" dirty="0">
                <a:latin typeface="Times New Roman" panose="02020603050405020304" pitchFamily="18" charset="0"/>
                <a:cs typeface="Times New Roman" panose="02020603050405020304" pitchFamily="18" charset="0"/>
              </a:rPr>
              <a:t>    Ganesh M (812618205008)</a:t>
            </a:r>
          </a:p>
          <a:p>
            <a:pPr>
              <a:lnSpc>
                <a:spcPct val="150000"/>
              </a:lnSpc>
            </a:pPr>
            <a:r>
              <a:rPr lang="en-IN" sz="2400" dirty="0">
                <a:latin typeface="Times New Roman" panose="02020603050405020304" pitchFamily="18" charset="0"/>
                <a:cs typeface="Times New Roman" panose="02020603050405020304" pitchFamily="18" charset="0"/>
              </a:rPr>
              <a:t>    Santhosh I (812618205016)</a:t>
            </a:r>
          </a:p>
          <a:p>
            <a:pPr>
              <a:lnSpc>
                <a:spcPct val="150000"/>
              </a:lnSpc>
            </a:pPr>
            <a:r>
              <a:rPr lang="en-IN" sz="2400" dirty="0">
                <a:latin typeface="Times New Roman" panose="02020603050405020304" pitchFamily="18" charset="0"/>
                <a:cs typeface="Times New Roman" panose="02020603050405020304" pitchFamily="18" charset="0"/>
              </a:rPr>
              <a:t>    Vijayakumar M (812618205023)</a:t>
            </a: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69206E-F22D-49EF-BF21-28C25330E63D}"/>
              </a:ext>
            </a:extLst>
          </p:cNvPr>
          <p:cNvSpPr txBox="1"/>
          <p:nvPr/>
        </p:nvSpPr>
        <p:spPr>
          <a:xfrm>
            <a:off x="6777315" y="4016184"/>
            <a:ext cx="4948518" cy="2805063"/>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Guided by,</a:t>
            </a:r>
          </a:p>
          <a:p>
            <a:pPr>
              <a:lnSpc>
                <a:spcPct val="150000"/>
              </a:lnSpc>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Mrs.K.Udhaya Suriya, </a:t>
            </a:r>
          </a:p>
          <a:p>
            <a:pPr>
              <a:lnSpc>
                <a:spcPct val="150000"/>
              </a:lnSpc>
            </a:pPr>
            <a:r>
              <a:rPr lang="en-US" sz="2400" dirty="0">
                <a:latin typeface="Times New Roman" panose="02020603050405020304" pitchFamily="18" charset="0"/>
                <a:cs typeface="Times New Roman" panose="02020603050405020304" pitchFamily="18" charset="0"/>
              </a:rPr>
              <a:t>    Assistant Professor, Department of </a:t>
            </a:r>
          </a:p>
          <a:p>
            <a:pPr>
              <a:lnSpc>
                <a:spcPct val="150000"/>
              </a:lnSpc>
            </a:pPr>
            <a:r>
              <a:rPr lang="en-US" sz="2400" dirty="0">
                <a:latin typeface="Times New Roman" panose="02020603050405020304" pitchFamily="18" charset="0"/>
                <a:cs typeface="Times New Roman" panose="02020603050405020304" pitchFamily="18" charset="0"/>
              </a:rPr>
              <a:t>    Information Technology</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7117BFF-AE69-4D3B-964C-A406BB2798A3}"/>
              </a:ext>
            </a:extLst>
          </p:cNvPr>
          <p:cNvSpPr txBox="1"/>
          <p:nvPr/>
        </p:nvSpPr>
        <p:spPr>
          <a:xfrm>
            <a:off x="1676400" y="1902347"/>
            <a:ext cx="8839200" cy="83099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Simplistic Online Voting System</a:t>
            </a:r>
          </a:p>
        </p:txBody>
      </p:sp>
    </p:spTree>
    <p:extLst>
      <p:ext uri="{BB962C8B-B14F-4D97-AF65-F5344CB8AC3E}">
        <p14:creationId xmlns:p14="http://schemas.microsoft.com/office/powerpoint/2010/main" val="121816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92"/>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739796"/>
            <a:ext cx="8228814"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BASE64 ENCODING</a:t>
            </a:r>
          </a:p>
        </p:txBody>
      </p:sp>
      <p:sp>
        <p:nvSpPr>
          <p:cNvPr id="13" name="TextBox 12">
            <a:extLst>
              <a:ext uri="{FF2B5EF4-FFF2-40B4-BE49-F238E27FC236}">
                <a16:creationId xmlns:a16="http://schemas.microsoft.com/office/drawing/2014/main" id="{A698950A-3516-45EC-8F9E-542D550F7746}"/>
              </a:ext>
            </a:extLst>
          </p:cNvPr>
          <p:cNvSpPr txBox="1"/>
          <p:nvPr/>
        </p:nvSpPr>
        <p:spPr>
          <a:xfrm>
            <a:off x="1211020" y="1464889"/>
            <a:ext cx="10109228" cy="3576428"/>
          </a:xfrm>
          <a:prstGeom prst="rect">
            <a:avLst/>
          </a:prstGeom>
          <a:noFill/>
        </p:spPr>
        <p:txBody>
          <a:bodyPr wrap="square">
            <a:spAutoFit/>
          </a:bodyPr>
          <a:lstStyle/>
          <a:p>
            <a:pPr marL="342900" lvl="0" indent="-342900" algn="just">
              <a:lnSpc>
                <a:spcPct val="150000"/>
              </a:lnSpc>
              <a:spcAft>
                <a:spcPts val="800"/>
              </a:spcAft>
              <a:buFont typeface="Wingdings" panose="05000000000000000000" pitchFamily="2" charset="2"/>
              <a:buChar char="ü"/>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Base64 encoding algorithm is used to formats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represent arbitrary binary data as text.</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Base64 is part of the MIME email protocol, used to encode binary attachments.</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Base64 formats encode arbitrary bytes into a stream of characters chosen from a list of 64 ASCII characters. Three arbitrary bytes can be encoded using four ASCII characters. </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Base64 encoding takes the original binary data and operates on it by dividing it into tokens of three bytes. A byte consists of eight bits, so Base64 takes 24bits in total. These 3 bytes are then converted into four printable characters from the ASCII standard.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125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820477"/>
            <a:ext cx="8228814"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400" b="1" i="0" u="none" strike="noStrike" kern="1200" cap="none" spc="0" normalizeH="0" baseline="0" noProof="0" dirty="0">
                <a:ln>
                  <a:noFill/>
                </a:ln>
                <a:solidFill>
                  <a:srgbClr val="202124"/>
                </a:solidFill>
                <a:effectLst/>
                <a:uLnTx/>
                <a:uFillTx/>
                <a:latin typeface="Times New Roman" panose="02020603050405020304" pitchFamily="18" charset="0"/>
                <a:cs typeface="Times New Roman" panose="02020603050405020304" pitchFamily="18" charset="0"/>
              </a:rPr>
              <a:t>HARDWARE REQUIREMENT</a:t>
            </a:r>
          </a:p>
        </p:txBody>
      </p:sp>
      <p:sp>
        <p:nvSpPr>
          <p:cNvPr id="6" name="TextBox 5">
            <a:extLst>
              <a:ext uri="{FF2B5EF4-FFF2-40B4-BE49-F238E27FC236}">
                <a16:creationId xmlns:a16="http://schemas.microsoft.com/office/drawing/2014/main" id="{005D9460-B0D2-4F47-BC5F-7BA8AC38351D}"/>
              </a:ext>
            </a:extLst>
          </p:cNvPr>
          <p:cNvSpPr txBox="1"/>
          <p:nvPr/>
        </p:nvSpPr>
        <p:spPr>
          <a:xfrm>
            <a:off x="1399281" y="1671656"/>
            <a:ext cx="10109228" cy="1477328"/>
          </a:xfrm>
          <a:prstGeom prst="rect">
            <a:avLst/>
          </a:prstGeom>
          <a:noFill/>
        </p:spPr>
        <p:txBody>
          <a:bodyPr wrap="square">
            <a:spAutoFit/>
          </a:bodyPr>
          <a:lstStyle/>
          <a:p>
            <a:pPr marL="342900" indent="-342900" algn="just">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Any device (mobile, tablet, laptop, computer) with internet</a:t>
            </a:r>
          </a:p>
          <a:p>
            <a:pPr marL="342900" indent="-342900" algn="just">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Fingerprint scanner (MFS100).</a:t>
            </a:r>
          </a:p>
          <a:p>
            <a:pPr marL="285750" indent="-285750" algn="just">
              <a:buFont typeface="Wingdings" panose="05000000000000000000" pitchFamily="2" charset="2"/>
              <a:buChar char="ü"/>
            </a:pPr>
            <a:endParaRPr lang="en-IN" dirty="0"/>
          </a:p>
        </p:txBody>
      </p:sp>
      <p:sp>
        <p:nvSpPr>
          <p:cNvPr id="7" name="TextBox 6">
            <a:extLst>
              <a:ext uri="{FF2B5EF4-FFF2-40B4-BE49-F238E27FC236}">
                <a16:creationId xmlns:a16="http://schemas.microsoft.com/office/drawing/2014/main" id="{C5B3FCC6-28C9-442E-A8FC-EBA8EAC4BD4C}"/>
              </a:ext>
            </a:extLst>
          </p:cNvPr>
          <p:cNvSpPr txBox="1"/>
          <p:nvPr/>
        </p:nvSpPr>
        <p:spPr>
          <a:xfrm>
            <a:off x="914394" y="3546812"/>
            <a:ext cx="8228814" cy="600164"/>
          </a:xfrm>
          <a:prstGeom prst="rect">
            <a:avLst/>
          </a:prstGeom>
          <a:noFill/>
        </p:spPr>
        <p:txBody>
          <a:bodyPr wrap="square">
            <a:spAutoFit/>
          </a:bodyPr>
          <a:lstStyle/>
          <a:p>
            <a:r>
              <a:rPr lang="en-US" sz="3300" b="1" dirty="0">
                <a:latin typeface="Times New Roman" panose="02020603050405020304" pitchFamily="18" charset="0"/>
                <a:cs typeface="Times New Roman" panose="02020603050405020304" pitchFamily="18" charset="0"/>
              </a:rPr>
              <a:t>SOFTWARE REQUIREMENT</a:t>
            </a:r>
            <a:endParaRPr lang="en-IN" sz="33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D92C8C8-AF36-47A8-9092-CC0803607BD3}"/>
              </a:ext>
            </a:extLst>
          </p:cNvPr>
          <p:cNvSpPr txBox="1"/>
          <p:nvPr/>
        </p:nvSpPr>
        <p:spPr>
          <a:xfrm>
            <a:off x="1399281" y="4459819"/>
            <a:ext cx="9573519" cy="461665"/>
          </a:xfrm>
          <a:prstGeom prst="rect">
            <a:avLst/>
          </a:prstGeom>
          <a:noFill/>
        </p:spPr>
        <p:txBody>
          <a:bodyPr wrap="square">
            <a:spAutoFit/>
          </a:bodyPr>
          <a:lstStyle/>
          <a:p>
            <a:pPr marL="342900" indent="-342900" algn="just">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Internet browser.</a:t>
            </a:r>
            <a:endParaRPr lang="en-IN" dirty="0"/>
          </a:p>
        </p:txBody>
      </p:sp>
    </p:spTree>
    <p:extLst>
      <p:ext uri="{BB962C8B-B14F-4D97-AF65-F5344CB8AC3E}">
        <p14:creationId xmlns:p14="http://schemas.microsoft.com/office/powerpoint/2010/main" val="331917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2172"/>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820477"/>
            <a:ext cx="8228814"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EXISTING SYSTEM</a:t>
            </a:r>
          </a:p>
        </p:txBody>
      </p:sp>
      <p:sp>
        <p:nvSpPr>
          <p:cNvPr id="6" name="TextBox 5">
            <a:extLst>
              <a:ext uri="{FF2B5EF4-FFF2-40B4-BE49-F238E27FC236}">
                <a16:creationId xmlns:a16="http://schemas.microsoft.com/office/drawing/2014/main" id="{005D9460-B0D2-4F47-BC5F-7BA8AC38351D}"/>
              </a:ext>
            </a:extLst>
          </p:cNvPr>
          <p:cNvSpPr txBox="1"/>
          <p:nvPr/>
        </p:nvSpPr>
        <p:spPr>
          <a:xfrm>
            <a:off x="1399281" y="2528458"/>
            <a:ext cx="9636042" cy="1569660"/>
          </a:xfrm>
          <a:prstGeom prst="rect">
            <a:avLst/>
          </a:prstGeom>
          <a:noFill/>
        </p:spPr>
        <p:txBody>
          <a:bodyPr wrap="square">
            <a:spAutoFit/>
          </a:bodyPr>
          <a:lstStyle/>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voter gets a blank ballot and use a pen or a marker to indicate which candidate to vote. Hand-counted ballots are a time and labour consuming process, but it is easy to manufacture paper ballots and the ballots can be retained for verifying, this type is still the most common way to vote.</a:t>
            </a:r>
            <a:endParaRPr lang="en-IN" dirty="0"/>
          </a:p>
        </p:txBody>
      </p:sp>
      <p:sp>
        <p:nvSpPr>
          <p:cNvPr id="9" name="TextBox 8">
            <a:extLst>
              <a:ext uri="{FF2B5EF4-FFF2-40B4-BE49-F238E27FC236}">
                <a16:creationId xmlns:a16="http://schemas.microsoft.com/office/drawing/2014/main" id="{BC22645A-C662-49EB-BC7B-D832AC4C9FE4}"/>
              </a:ext>
            </a:extLst>
          </p:cNvPr>
          <p:cNvSpPr txBox="1"/>
          <p:nvPr/>
        </p:nvSpPr>
        <p:spPr>
          <a:xfrm>
            <a:off x="1399281" y="1839725"/>
            <a:ext cx="609600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Paper-based voting</a:t>
            </a:r>
            <a:endParaRPr lang="en-IN" sz="2400" b="1" dirty="0"/>
          </a:p>
        </p:txBody>
      </p:sp>
    </p:spTree>
    <p:extLst>
      <p:ext uri="{BB962C8B-B14F-4D97-AF65-F5344CB8AC3E}">
        <p14:creationId xmlns:p14="http://schemas.microsoft.com/office/powerpoint/2010/main" val="156496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005D9460-B0D2-4F47-BC5F-7BA8AC38351D}"/>
              </a:ext>
            </a:extLst>
          </p:cNvPr>
          <p:cNvSpPr txBox="1"/>
          <p:nvPr/>
        </p:nvSpPr>
        <p:spPr>
          <a:xfrm>
            <a:off x="1399281" y="4348293"/>
            <a:ext cx="10109228" cy="830997"/>
          </a:xfrm>
          <a:prstGeom prst="rect">
            <a:avLst/>
          </a:prstGeom>
          <a:noFill/>
        </p:spPr>
        <p:txBody>
          <a:bodyPr wrap="square">
            <a:spAutoFit/>
          </a:bodyPr>
          <a:lstStyle/>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voter uses metallic hole-punch to punch a hole on the blank ballot. It can count votes automatically. </a:t>
            </a:r>
            <a:endParaRPr lang="en-IN" dirty="0"/>
          </a:p>
        </p:txBody>
      </p:sp>
      <p:sp>
        <p:nvSpPr>
          <p:cNvPr id="9" name="TextBox 8">
            <a:extLst>
              <a:ext uri="{FF2B5EF4-FFF2-40B4-BE49-F238E27FC236}">
                <a16:creationId xmlns:a16="http://schemas.microsoft.com/office/drawing/2014/main" id="{BC22645A-C662-49EB-BC7B-D832AC4C9FE4}"/>
              </a:ext>
            </a:extLst>
          </p:cNvPr>
          <p:cNvSpPr txBox="1"/>
          <p:nvPr/>
        </p:nvSpPr>
        <p:spPr>
          <a:xfrm>
            <a:off x="1399281" y="3659560"/>
            <a:ext cx="609600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Punch card</a:t>
            </a:r>
            <a:endParaRPr lang="en-IN" sz="2400" b="1" dirty="0"/>
          </a:p>
        </p:txBody>
      </p:sp>
      <p:sp>
        <p:nvSpPr>
          <p:cNvPr id="8" name="TextBox 7">
            <a:extLst>
              <a:ext uri="{FF2B5EF4-FFF2-40B4-BE49-F238E27FC236}">
                <a16:creationId xmlns:a16="http://schemas.microsoft.com/office/drawing/2014/main" id="{11137F37-23E2-453E-93AC-82777371A68D}"/>
              </a:ext>
            </a:extLst>
          </p:cNvPr>
          <p:cNvSpPr txBox="1"/>
          <p:nvPr/>
        </p:nvSpPr>
        <p:spPr>
          <a:xfrm>
            <a:off x="1399281" y="1631687"/>
            <a:ext cx="609600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Lever voting machine</a:t>
            </a:r>
            <a:endParaRPr lang="en-IN" sz="2400" b="1" dirty="0"/>
          </a:p>
        </p:txBody>
      </p:sp>
      <p:sp>
        <p:nvSpPr>
          <p:cNvPr id="13" name="TextBox 12">
            <a:extLst>
              <a:ext uri="{FF2B5EF4-FFF2-40B4-BE49-F238E27FC236}">
                <a16:creationId xmlns:a16="http://schemas.microsoft.com/office/drawing/2014/main" id="{A698950A-3516-45EC-8F9E-542D550F7746}"/>
              </a:ext>
            </a:extLst>
          </p:cNvPr>
          <p:cNvSpPr txBox="1"/>
          <p:nvPr/>
        </p:nvSpPr>
        <p:spPr>
          <a:xfrm>
            <a:off x="1399281" y="2235654"/>
            <a:ext cx="10109228" cy="1200329"/>
          </a:xfrm>
          <a:prstGeom prst="rect">
            <a:avLst/>
          </a:prstGeom>
          <a:noFill/>
        </p:spPr>
        <p:txBody>
          <a:bodyPr wrap="square">
            <a:spAutoFit/>
          </a:bodyPr>
          <a:lstStyle/>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Lever machine is peculiar equipment, and each lever is assigned for a corresponding candidate. The voter pulls the lever to poll for his favorite candidate.</a:t>
            </a:r>
            <a:endParaRPr lang="en-IN" dirty="0"/>
          </a:p>
        </p:txBody>
      </p:sp>
      <p:sp>
        <p:nvSpPr>
          <p:cNvPr id="11" name="Title 1">
            <a:extLst>
              <a:ext uri="{FF2B5EF4-FFF2-40B4-BE49-F238E27FC236}">
                <a16:creationId xmlns:a16="http://schemas.microsoft.com/office/drawing/2014/main" id="{412A36F0-AB53-4F4D-8581-E8F2F9EBC590}"/>
              </a:ext>
            </a:extLst>
          </p:cNvPr>
          <p:cNvSpPr txBox="1">
            <a:spLocks/>
          </p:cNvSpPr>
          <p:nvPr/>
        </p:nvSpPr>
        <p:spPr>
          <a:xfrm>
            <a:off x="779931" y="848409"/>
            <a:ext cx="10327340"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300" b="1" i="0" u="none" strike="noStrike" kern="1200" cap="none" spc="0" normalizeH="0" baseline="0" noProof="0" dirty="0">
                <a:ln>
                  <a:noFill/>
                </a:ln>
                <a:solidFill>
                  <a:srgbClr val="202124"/>
                </a:solidFill>
                <a:effectLst/>
                <a:uLnTx/>
                <a:uFillTx/>
                <a:latin typeface="Times New Roman" panose="02020603050405020304" pitchFamily="18" charset="0"/>
                <a:cs typeface="Times New Roman" panose="02020603050405020304" pitchFamily="18" charset="0"/>
              </a:rPr>
              <a:t>CONT…</a:t>
            </a:r>
            <a:endParaRPr kumimoji="0" lang="en-US" sz="3300" b="1" i="0" u="none" strike="noStrike" kern="1200" cap="none" spc="0" normalizeH="0" baseline="0" noProof="0" dirty="0">
              <a:ln>
                <a:noFill/>
              </a:ln>
              <a:solidFill>
                <a:srgbClr val="191B0E"/>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42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92"/>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820477"/>
            <a:ext cx="8228814"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DISADVANTAGES</a:t>
            </a:r>
          </a:p>
        </p:txBody>
      </p:sp>
      <p:sp>
        <p:nvSpPr>
          <p:cNvPr id="13" name="TextBox 12">
            <a:extLst>
              <a:ext uri="{FF2B5EF4-FFF2-40B4-BE49-F238E27FC236}">
                <a16:creationId xmlns:a16="http://schemas.microsoft.com/office/drawing/2014/main" id="{A698950A-3516-45EC-8F9E-542D550F7746}"/>
              </a:ext>
            </a:extLst>
          </p:cNvPr>
          <p:cNvSpPr txBox="1"/>
          <p:nvPr/>
        </p:nvSpPr>
        <p:spPr>
          <a:xfrm>
            <a:off x="1255845" y="1464895"/>
            <a:ext cx="10109228" cy="2549737"/>
          </a:xfrm>
          <a:prstGeom prst="rect">
            <a:avLst/>
          </a:prstGeom>
          <a:noFill/>
        </p:spPr>
        <p:txBody>
          <a:bodyPr wrap="square">
            <a:spAutoFit/>
          </a:bodyPr>
          <a:lstStyle/>
          <a:p>
            <a:pPr marL="342900" lvl="0" indent="-342900" algn="just">
              <a:lnSpc>
                <a:spcPct val="150000"/>
              </a:lnSpc>
              <a:spcAft>
                <a:spcPts val="800"/>
              </a:spcAft>
              <a:buFont typeface="Wingdings" panose="05000000000000000000" pitchFamily="2" charset="2"/>
              <a:buChar char="ü"/>
              <a:tabLst>
                <a:tab pos="457200" algn="l"/>
              </a:tabLs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existing system of election is running manually. </a:t>
            </a:r>
          </a:p>
          <a:p>
            <a:pPr marL="342900" lvl="0" indent="-342900" algn="just">
              <a:lnSpc>
                <a:spcPct val="150000"/>
              </a:lnSpc>
              <a:spcAft>
                <a:spcPts val="800"/>
              </a:spcAft>
              <a:buFont typeface="Wingdings" panose="05000000000000000000" pitchFamily="2" charset="2"/>
              <a:buChar char="ü"/>
              <a:tabLst>
                <a:tab pos="457200" algn="l"/>
              </a:tabLs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voter has to visit to booths to vote a candidate so there is wastage of time.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50000"/>
              </a:lnSpc>
              <a:spcAft>
                <a:spcPts val="800"/>
              </a:spcAft>
              <a:buFont typeface="Wingdings" panose="05000000000000000000" pitchFamily="2" charset="2"/>
              <a:buChar char="ü"/>
              <a:tabLst>
                <a:tab pos="457200" algn="l"/>
              </a:tabLs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Vote counting has to be done manually.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ü"/>
              <a:tabLst>
                <a:tab pos="457200" algn="l"/>
              </a:tabLs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Electronic voting machines used which takes more cost.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8846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92"/>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820477"/>
            <a:ext cx="8228814"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PROPOSED SYSTEM</a:t>
            </a:r>
          </a:p>
        </p:txBody>
      </p:sp>
      <p:sp>
        <p:nvSpPr>
          <p:cNvPr id="13" name="TextBox 12">
            <a:extLst>
              <a:ext uri="{FF2B5EF4-FFF2-40B4-BE49-F238E27FC236}">
                <a16:creationId xmlns:a16="http://schemas.microsoft.com/office/drawing/2014/main" id="{A698950A-3516-45EC-8F9E-542D550F7746}"/>
              </a:ext>
            </a:extLst>
          </p:cNvPr>
          <p:cNvSpPr txBox="1"/>
          <p:nvPr/>
        </p:nvSpPr>
        <p:spPr>
          <a:xfrm>
            <a:off x="1255845" y="1464895"/>
            <a:ext cx="10109228" cy="4109138"/>
          </a:xfrm>
          <a:prstGeom prst="rect">
            <a:avLst/>
          </a:prstGeom>
          <a:noFill/>
        </p:spPr>
        <p:txBody>
          <a:bodyPr wrap="square">
            <a:spAutoFit/>
          </a:bodyPr>
          <a:lstStyle/>
          <a:p>
            <a:pPr marL="342900" lvl="0" indent="-342900" algn="just">
              <a:lnSpc>
                <a:spcPct val="150000"/>
              </a:lnSpc>
              <a:spcAft>
                <a:spcPts val="800"/>
              </a:spcAft>
              <a:buFont typeface="Wingdings" panose="05000000000000000000" pitchFamily="2" charset="2"/>
              <a:buChar char="ü"/>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Proposing the new system of online voting system, where the voting is conducted through internet.</a:t>
            </a:r>
          </a:p>
          <a:p>
            <a:pPr marL="342900" lvl="0" indent="-342900" algn="just">
              <a:lnSpc>
                <a:spcPct val="150000"/>
              </a:lnSpc>
              <a:spcAft>
                <a:spcPts val="800"/>
              </a:spcAft>
              <a:buFont typeface="Wingdings" panose="05000000000000000000" pitchFamily="2" charset="2"/>
              <a:buChar char="ü"/>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proposed system will conduct voting very simply and easily with also take care of all the security needs.</a:t>
            </a:r>
          </a:p>
          <a:p>
            <a:pPr marL="342900" lvl="0" indent="-342900" algn="just">
              <a:lnSpc>
                <a:spcPct val="150000"/>
              </a:lnSpc>
              <a:spcAft>
                <a:spcPts val="800"/>
              </a:spcAft>
              <a:buFont typeface="Wingdings" panose="05000000000000000000" pitchFamily="2" charset="2"/>
              <a:buChar char="ü"/>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system voters will have to login with their given user id and password and then complete both OTP and Biometric authentications to vote. They don’t need to go to booth for voting.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283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820477"/>
            <a:ext cx="8228814"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MODULE DESCRIPTION</a:t>
            </a:r>
          </a:p>
        </p:txBody>
      </p:sp>
      <p:sp>
        <p:nvSpPr>
          <p:cNvPr id="13" name="TextBox 12">
            <a:extLst>
              <a:ext uri="{FF2B5EF4-FFF2-40B4-BE49-F238E27FC236}">
                <a16:creationId xmlns:a16="http://schemas.microsoft.com/office/drawing/2014/main" id="{A698950A-3516-45EC-8F9E-542D550F7746}"/>
              </a:ext>
            </a:extLst>
          </p:cNvPr>
          <p:cNvSpPr txBox="1"/>
          <p:nvPr/>
        </p:nvSpPr>
        <p:spPr>
          <a:xfrm>
            <a:off x="1255845" y="1461453"/>
            <a:ext cx="10109228" cy="1405513"/>
          </a:xfrm>
          <a:prstGeom prst="rect">
            <a:avLst/>
          </a:prstGeom>
          <a:noFill/>
        </p:spPr>
        <p:txBody>
          <a:bodyPr wrap="square">
            <a:spAutoFit/>
          </a:bodyPr>
          <a:lstStyle/>
          <a:p>
            <a:pPr lvl="0" algn="just">
              <a:spcAft>
                <a:spcPts val="800"/>
              </a:spcAft>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proposed online voting system contains two main modules,</a:t>
            </a:r>
          </a:p>
          <a:p>
            <a:pPr lvl="4" algn="just">
              <a:spcAft>
                <a:spcPts val="800"/>
              </a:spcAft>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Voter module</a:t>
            </a:r>
          </a:p>
          <a:p>
            <a:pPr lvl="4" algn="just">
              <a:spcAft>
                <a:spcPts val="800"/>
              </a:spcAft>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  Admin module</a:t>
            </a:r>
          </a:p>
        </p:txBody>
      </p:sp>
      <p:sp>
        <p:nvSpPr>
          <p:cNvPr id="6" name="TextBox 5">
            <a:extLst>
              <a:ext uri="{FF2B5EF4-FFF2-40B4-BE49-F238E27FC236}">
                <a16:creationId xmlns:a16="http://schemas.microsoft.com/office/drawing/2014/main" id="{849B0A6E-FB25-4DB4-97D0-8A5A6F333FED}"/>
              </a:ext>
            </a:extLst>
          </p:cNvPr>
          <p:cNvSpPr txBox="1"/>
          <p:nvPr/>
        </p:nvSpPr>
        <p:spPr>
          <a:xfrm>
            <a:off x="1255845" y="3004262"/>
            <a:ext cx="609600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VOTER MODULE</a:t>
            </a:r>
            <a:endParaRPr lang="en-IN" sz="2400" b="1" dirty="0"/>
          </a:p>
        </p:txBody>
      </p:sp>
      <p:sp>
        <p:nvSpPr>
          <p:cNvPr id="7" name="TextBox 6">
            <a:extLst>
              <a:ext uri="{FF2B5EF4-FFF2-40B4-BE49-F238E27FC236}">
                <a16:creationId xmlns:a16="http://schemas.microsoft.com/office/drawing/2014/main" id="{FC727168-98D0-489B-B89C-0D948757AAF7}"/>
              </a:ext>
            </a:extLst>
          </p:cNvPr>
          <p:cNvSpPr txBox="1"/>
          <p:nvPr/>
        </p:nvSpPr>
        <p:spPr>
          <a:xfrm>
            <a:off x="1555177" y="3615162"/>
            <a:ext cx="9081646" cy="2123658"/>
          </a:xfrm>
          <a:prstGeom prst="rect">
            <a:avLst/>
          </a:prstGeom>
          <a:noFill/>
        </p:spPr>
        <p:txBody>
          <a:bodyPr wrap="square">
            <a:spAutoFit/>
          </a:bodyPr>
          <a:lstStyle/>
          <a:p>
            <a:r>
              <a:rPr lang="en-IN" sz="2200" dirty="0">
                <a:latin typeface="Times New Roman" panose="02020603050405020304" pitchFamily="18" charset="0"/>
                <a:ea typeface="Calibri" panose="020F0502020204030204" pitchFamily="34" charset="0"/>
              </a:rPr>
              <a:t>	</a:t>
            </a:r>
            <a:r>
              <a:rPr lang="en-IN" sz="2200" dirty="0">
                <a:effectLst/>
                <a:latin typeface="Times New Roman" panose="02020603050405020304" pitchFamily="18" charset="0"/>
                <a:ea typeface="Calibri" panose="020F0502020204030204" pitchFamily="34" charset="0"/>
              </a:rPr>
              <a:t>This module is the module where voters can vote for candidates. This module has access to all the users of the system. In this module first voter have to login with his/her user id and password. After login a six-digit OTP is sent to the voters register mobile number. That OTP is verified by the voter. Next step is to verify the registered fingerprint. After all the steps, voter can choose his/her candidate and vote.</a:t>
            </a:r>
            <a:endParaRPr lang="en-IN" sz="2200" dirty="0"/>
          </a:p>
        </p:txBody>
      </p:sp>
    </p:spTree>
    <p:extLst>
      <p:ext uri="{BB962C8B-B14F-4D97-AF65-F5344CB8AC3E}">
        <p14:creationId xmlns:p14="http://schemas.microsoft.com/office/powerpoint/2010/main" val="327873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849B0A6E-FB25-4DB4-97D0-8A5A6F333FED}"/>
              </a:ext>
            </a:extLst>
          </p:cNvPr>
          <p:cNvSpPr txBox="1"/>
          <p:nvPr/>
        </p:nvSpPr>
        <p:spPr>
          <a:xfrm>
            <a:off x="1255845" y="1785060"/>
            <a:ext cx="609600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ADMIN MODULE</a:t>
            </a:r>
            <a:endParaRPr lang="en-IN" sz="2400" b="1" dirty="0"/>
          </a:p>
        </p:txBody>
      </p:sp>
      <p:sp>
        <p:nvSpPr>
          <p:cNvPr id="7" name="TextBox 6">
            <a:extLst>
              <a:ext uri="{FF2B5EF4-FFF2-40B4-BE49-F238E27FC236}">
                <a16:creationId xmlns:a16="http://schemas.microsoft.com/office/drawing/2014/main" id="{FC727168-98D0-489B-B89C-0D948757AAF7}"/>
              </a:ext>
            </a:extLst>
          </p:cNvPr>
          <p:cNvSpPr txBox="1"/>
          <p:nvPr/>
        </p:nvSpPr>
        <p:spPr>
          <a:xfrm>
            <a:off x="1555177" y="2395960"/>
            <a:ext cx="9081646" cy="3139321"/>
          </a:xfrm>
          <a:prstGeom prst="rect">
            <a:avLst/>
          </a:prstGeom>
          <a:noFill/>
        </p:spPr>
        <p:txBody>
          <a:bodyPr wrap="square">
            <a:spAutoFit/>
          </a:bodyPr>
          <a:lstStyle/>
          <a:p>
            <a:r>
              <a:rPr lang="en-US" sz="2200" dirty="0">
                <a:latin typeface="Times New Roman" panose="02020603050405020304" pitchFamily="18" charset="0"/>
                <a:ea typeface="Calibri" panose="020F0502020204030204" pitchFamily="34" charset="0"/>
              </a:rPr>
              <a:t>	This module is only accessible for who own’s the system or the administrator of the system. Using this module administrator can conduct voting, add or remove voters, candidates and administrators, view the results of the voting. Administrator module has 4 sub-modules,</a:t>
            </a:r>
          </a:p>
          <a:p>
            <a:endParaRPr lang="en-US" sz="2200" dirty="0">
              <a:latin typeface="Times New Roman" panose="02020603050405020304" pitchFamily="18" charset="0"/>
              <a:ea typeface="Calibri" panose="020F0502020204030204" pitchFamily="34" charset="0"/>
            </a:endParaRPr>
          </a:p>
          <a:p>
            <a:pPr marL="2286000" lvl="4" indent="-457200">
              <a:buFont typeface="+mj-lt"/>
              <a:buAutoNum type="arabicParenR"/>
            </a:pPr>
            <a:r>
              <a:rPr lang="en-US" sz="2200" dirty="0">
                <a:latin typeface="Times New Roman" panose="02020603050405020304" pitchFamily="18" charset="0"/>
                <a:ea typeface="Calibri" panose="020F0502020204030204" pitchFamily="34" charset="0"/>
              </a:rPr>
              <a:t>Candidate module</a:t>
            </a:r>
          </a:p>
          <a:p>
            <a:pPr marL="2286000" lvl="4" indent="-457200">
              <a:buFont typeface="+mj-lt"/>
              <a:buAutoNum type="arabicParenR"/>
            </a:pPr>
            <a:r>
              <a:rPr lang="en-US" sz="2200" dirty="0">
                <a:latin typeface="Times New Roman" panose="02020603050405020304" pitchFamily="18" charset="0"/>
                <a:ea typeface="Calibri" panose="020F0502020204030204" pitchFamily="34" charset="0"/>
              </a:rPr>
              <a:t>Voting module</a:t>
            </a:r>
          </a:p>
          <a:p>
            <a:pPr marL="2286000" lvl="4" indent="-457200">
              <a:buFont typeface="+mj-lt"/>
              <a:buAutoNum type="arabicParenR"/>
            </a:pPr>
            <a:r>
              <a:rPr lang="en-US" sz="2200" dirty="0">
                <a:latin typeface="Times New Roman" panose="02020603050405020304" pitchFamily="18" charset="0"/>
                <a:ea typeface="Calibri" panose="020F0502020204030204" pitchFamily="34" charset="0"/>
              </a:rPr>
              <a:t>Voter module</a:t>
            </a:r>
          </a:p>
          <a:p>
            <a:pPr marL="2286000" lvl="4" indent="-457200">
              <a:buFont typeface="+mj-lt"/>
              <a:buAutoNum type="arabicParenR"/>
            </a:pPr>
            <a:r>
              <a:rPr lang="en-US" sz="2200" dirty="0">
                <a:latin typeface="Times New Roman" panose="02020603050405020304" pitchFamily="18" charset="0"/>
                <a:ea typeface="Calibri" panose="020F0502020204030204" pitchFamily="34" charset="0"/>
              </a:rPr>
              <a:t>Settings module</a:t>
            </a:r>
          </a:p>
        </p:txBody>
      </p:sp>
      <p:sp>
        <p:nvSpPr>
          <p:cNvPr id="8" name="Title 1">
            <a:extLst>
              <a:ext uri="{FF2B5EF4-FFF2-40B4-BE49-F238E27FC236}">
                <a16:creationId xmlns:a16="http://schemas.microsoft.com/office/drawing/2014/main" id="{2952F2BB-29CE-4A97-8D92-32FE7D73E7F7}"/>
              </a:ext>
            </a:extLst>
          </p:cNvPr>
          <p:cNvSpPr txBox="1">
            <a:spLocks/>
          </p:cNvSpPr>
          <p:nvPr/>
        </p:nvSpPr>
        <p:spPr>
          <a:xfrm>
            <a:off x="779931" y="866339"/>
            <a:ext cx="10327340"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300" b="1" i="0" u="none" strike="noStrike" kern="1200" cap="none" spc="0" normalizeH="0" baseline="0" noProof="0" dirty="0">
                <a:ln>
                  <a:noFill/>
                </a:ln>
                <a:solidFill>
                  <a:srgbClr val="202124"/>
                </a:solidFill>
                <a:effectLst/>
                <a:uLnTx/>
                <a:uFillTx/>
                <a:latin typeface="Times New Roman" panose="02020603050405020304" pitchFamily="18" charset="0"/>
                <a:cs typeface="Times New Roman" panose="02020603050405020304" pitchFamily="18" charset="0"/>
              </a:rPr>
              <a:t>CONT…</a:t>
            </a:r>
            <a:endParaRPr kumimoji="0" lang="en-US" sz="3300" b="1" i="0" u="none" strike="noStrike" kern="1200" cap="none" spc="0" normalizeH="0" baseline="0" noProof="0" dirty="0">
              <a:ln>
                <a:noFill/>
              </a:ln>
              <a:solidFill>
                <a:srgbClr val="191B0E"/>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50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408099"/>
            <a:ext cx="8228814"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RESULT</a:t>
            </a:r>
          </a:p>
        </p:txBody>
      </p:sp>
      <p:pic>
        <p:nvPicPr>
          <p:cNvPr id="8" name="Picture 7">
            <a:extLst>
              <a:ext uri="{FF2B5EF4-FFF2-40B4-BE49-F238E27FC236}">
                <a16:creationId xmlns:a16="http://schemas.microsoft.com/office/drawing/2014/main" id="{CBAB82BB-1B0F-4C06-BF40-4AB2316AD7F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988" y="1276068"/>
            <a:ext cx="6436024" cy="3824850"/>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2232211" y="5117031"/>
            <a:ext cx="7574519" cy="923330"/>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Voter login page</a:t>
            </a:r>
          </a:p>
          <a:p>
            <a:pPr algn="ctr"/>
            <a:endParaRPr lang="en-IN" sz="1800" b="1" dirty="0">
              <a:effectLst/>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Each voter has a unique voter id and password. Using them they can login.</a:t>
            </a:r>
            <a:endParaRPr lang="en-IN" dirty="0"/>
          </a:p>
        </p:txBody>
      </p:sp>
    </p:spTree>
    <p:extLst>
      <p:ext uri="{BB962C8B-B14F-4D97-AF65-F5344CB8AC3E}">
        <p14:creationId xmlns:p14="http://schemas.microsoft.com/office/powerpoint/2010/main" val="252595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2" name="Picture 11">
            <a:extLst>
              <a:ext uri="{FF2B5EF4-FFF2-40B4-BE49-F238E27FC236}">
                <a16:creationId xmlns:a16="http://schemas.microsoft.com/office/drawing/2014/main" id="{A7846A51-FCEB-4B27-8574-909F2C024D0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4541" y="989196"/>
            <a:ext cx="6462918" cy="3923463"/>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1877736" y="4913027"/>
            <a:ext cx="8646709" cy="1200329"/>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OTP verification page</a:t>
            </a:r>
          </a:p>
          <a:p>
            <a:pPr algn="ctr"/>
            <a:endParaRPr lang="en-IN" dirty="0">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Voters have authenticate their registered mobile number by clicking the send OTP button and verify the OTP received in their registered mobile number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28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03094"/>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75693"/>
            <a:ext cx="2761129" cy="640976"/>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E2080A-70FD-4D38-816A-0C5C7FAD0109}"/>
              </a:ext>
            </a:extLst>
          </p:cNvPr>
          <p:cNvSpPr txBox="1"/>
          <p:nvPr/>
        </p:nvSpPr>
        <p:spPr>
          <a:xfrm>
            <a:off x="2075329" y="1016669"/>
            <a:ext cx="8041341" cy="5262979"/>
          </a:xfrm>
          <a:prstGeom prst="rect">
            <a:avLst/>
          </a:prstGeom>
          <a:noFill/>
        </p:spPr>
        <p:txBody>
          <a:bodyPr wrap="square" numCol="2" rtlCol="0">
            <a:spAutoFit/>
          </a:bodyPr>
          <a:lstStyle/>
          <a:p>
            <a:pPr marL="285750" indent="-285750">
              <a:lnSpc>
                <a:spcPct val="150000"/>
              </a:lnSpc>
              <a:buFont typeface="Wingdings" panose="05000000000000000000" pitchFamily="2" charset="2"/>
              <a:buChar char="ü"/>
            </a:pPr>
            <a:r>
              <a:rPr lang="en-IN" sz="2400" b="0" i="0" dirty="0">
                <a:solidFill>
                  <a:srgbClr val="202124"/>
                </a:solidFill>
                <a:effectLst/>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ü"/>
            </a:pPr>
            <a:r>
              <a:rPr lang="en-IN" sz="2400" b="0" i="0" dirty="0">
                <a:solidFill>
                  <a:srgbClr val="202124"/>
                </a:solidFill>
                <a:effectLst/>
                <a:latin typeface="Times New Roman" panose="02020603050405020304" pitchFamily="18" charset="0"/>
                <a:cs typeface="Times New Roman" panose="02020603050405020304" pitchFamily="18" charset="0"/>
              </a:rPr>
              <a:t>Introduction</a:t>
            </a:r>
            <a:endParaRPr lang="en-IN" sz="2400" dirty="0">
              <a:solidFill>
                <a:srgbClr val="202124"/>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2400" b="0" i="0" dirty="0">
                <a:solidFill>
                  <a:srgbClr val="202124"/>
                </a:solidFill>
                <a:effectLst/>
                <a:latin typeface="Times New Roman" panose="02020603050405020304" pitchFamily="18" charset="0"/>
                <a:cs typeface="Times New Roman" panose="02020603050405020304" pitchFamily="18" charset="0"/>
              </a:rPr>
              <a:t>Literature review</a:t>
            </a:r>
          </a:p>
          <a:p>
            <a:pPr marL="285750" indent="-285750">
              <a:lnSpc>
                <a:spcPct val="150000"/>
              </a:lnSpc>
              <a:buFont typeface="Wingdings" panose="05000000000000000000" pitchFamily="2" charset="2"/>
              <a:buChar char="ü"/>
            </a:pPr>
            <a:r>
              <a:rPr lang="en-IN" sz="2400" b="0" i="0" dirty="0">
                <a:solidFill>
                  <a:srgbClr val="202124"/>
                </a:solidFill>
                <a:effectLst/>
                <a:latin typeface="Times New Roman" panose="02020603050405020304" pitchFamily="18" charset="0"/>
                <a:cs typeface="Times New Roman" panose="02020603050405020304" pitchFamily="18" charset="0"/>
              </a:rPr>
              <a:t>Objective</a:t>
            </a:r>
          </a:p>
          <a:p>
            <a:pPr marL="285750" indent="-285750">
              <a:lnSpc>
                <a:spcPct val="150000"/>
              </a:lnSpc>
              <a:buFont typeface="Wingdings" panose="05000000000000000000" pitchFamily="2" charset="2"/>
              <a:buChar char="ü"/>
            </a:pPr>
            <a:r>
              <a:rPr lang="en-IN" sz="2400" dirty="0">
                <a:solidFill>
                  <a:srgbClr val="202124"/>
                </a:solidFill>
                <a:latin typeface="Times New Roman" panose="02020603050405020304" pitchFamily="18" charset="0"/>
                <a:cs typeface="Times New Roman" panose="02020603050405020304" pitchFamily="18" charset="0"/>
              </a:rPr>
              <a:t>Blockchain</a:t>
            </a:r>
          </a:p>
          <a:p>
            <a:pPr marL="285750" indent="-285750">
              <a:lnSpc>
                <a:spcPct val="150000"/>
              </a:lnSpc>
              <a:buFont typeface="Wingdings" panose="05000000000000000000" pitchFamily="2" charset="2"/>
              <a:buChar char="ü"/>
            </a:pPr>
            <a:r>
              <a:rPr lang="en-IN" sz="2400" i="0" dirty="0">
                <a:solidFill>
                  <a:srgbClr val="202124"/>
                </a:solidFill>
                <a:effectLst/>
                <a:latin typeface="Times New Roman" panose="02020603050405020304" pitchFamily="18" charset="0"/>
                <a:cs typeface="Times New Roman" panose="02020603050405020304" pitchFamily="18" charset="0"/>
              </a:rPr>
              <a:t>Base64 encoding</a:t>
            </a:r>
            <a:endParaRPr lang="en-IN" sz="2400" dirty="0">
              <a:solidFill>
                <a:srgbClr val="202124"/>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2400" dirty="0">
                <a:solidFill>
                  <a:srgbClr val="202124"/>
                </a:solidFill>
                <a:latin typeface="Times New Roman" panose="02020603050405020304" pitchFamily="18" charset="0"/>
                <a:cs typeface="Times New Roman" panose="02020603050405020304" pitchFamily="18" charset="0"/>
              </a:rPr>
              <a:t>Hardware requirement</a:t>
            </a:r>
          </a:p>
          <a:p>
            <a:pPr marL="285750" indent="-285750">
              <a:lnSpc>
                <a:spcPct val="150000"/>
              </a:lnSpc>
              <a:buFont typeface="Wingdings" panose="05000000000000000000" pitchFamily="2" charset="2"/>
              <a:buChar char="ü"/>
            </a:pPr>
            <a:r>
              <a:rPr lang="en-IN" sz="2400" b="0" i="0" dirty="0">
                <a:solidFill>
                  <a:srgbClr val="202124"/>
                </a:solidFill>
                <a:effectLst/>
                <a:latin typeface="Times New Roman" panose="02020603050405020304" pitchFamily="18" charset="0"/>
                <a:cs typeface="Times New Roman" panose="02020603050405020304" pitchFamily="18" charset="0"/>
              </a:rPr>
              <a:t>Software requirement</a:t>
            </a:r>
          </a:p>
          <a:p>
            <a:pPr marL="285750" indent="-285750">
              <a:lnSpc>
                <a:spcPct val="150000"/>
              </a:lnSpc>
              <a:buFont typeface="Wingdings" panose="05000000000000000000" pitchFamily="2" charset="2"/>
              <a:buChar char="ü"/>
            </a:pPr>
            <a:r>
              <a:rPr lang="en-IN" sz="2400" b="0" i="0" dirty="0">
                <a:solidFill>
                  <a:srgbClr val="202124"/>
                </a:solidFill>
                <a:effectLst/>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P</a:t>
            </a:r>
            <a:r>
              <a:rPr kumimoji="0" lang="en-IN" sz="24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roposed</a:t>
            </a:r>
            <a:r>
              <a:rPr lang="en-IN" sz="2400" dirty="0">
                <a:latin typeface="Times New Roman" panose="02020603050405020304" pitchFamily="18" charset="0"/>
                <a:cs typeface="Times New Roman" panose="02020603050405020304" pitchFamily="18" charset="0"/>
              </a:rPr>
              <a:t> </a:t>
            </a:r>
            <a:r>
              <a:rPr kumimoji="0" lang="en-IN"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system</a:t>
            </a:r>
          </a:p>
          <a:p>
            <a:pPr marL="285750" indent="-285750">
              <a:lnSpc>
                <a:spcPct val="150000"/>
              </a:lnSpc>
              <a:buFont typeface="Wingdings" panose="05000000000000000000" pitchFamily="2" charset="2"/>
              <a:buChar char="ü"/>
            </a:pPr>
            <a:r>
              <a:rPr lang="en-IN" sz="2400" i="0" dirty="0">
                <a:solidFill>
                  <a:srgbClr val="202124"/>
                </a:solidFill>
                <a:effectLst/>
                <a:latin typeface="Times New Roman" panose="02020603050405020304" pitchFamily="18" charset="0"/>
                <a:cs typeface="Times New Roman" panose="02020603050405020304" pitchFamily="18" charset="0"/>
              </a:rPr>
              <a:t>Module Description</a:t>
            </a:r>
          </a:p>
          <a:p>
            <a:pPr marL="285750" indent="-285750">
              <a:lnSpc>
                <a:spcPct val="150000"/>
              </a:lnSpc>
              <a:buFont typeface="Wingdings" panose="05000000000000000000" pitchFamily="2" charset="2"/>
              <a:buChar char="ü"/>
            </a:pPr>
            <a:r>
              <a:rPr lang="en-IN" sz="2400" dirty="0">
                <a:solidFill>
                  <a:srgbClr val="202124"/>
                </a:solidFill>
                <a:latin typeface="Times New Roman" panose="02020603050405020304" pitchFamily="18" charset="0"/>
                <a:cs typeface="Times New Roman" panose="02020603050405020304" pitchFamily="18" charset="0"/>
              </a:rPr>
              <a:t>Result</a:t>
            </a:r>
            <a:endParaRPr lang="en-IN" sz="2400" i="0" dirty="0">
              <a:solidFill>
                <a:srgbClr val="202124"/>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2400" b="0" i="0" dirty="0">
                <a:solidFill>
                  <a:srgbClr val="202124"/>
                </a:solidFill>
                <a:effectLst/>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ü"/>
            </a:pPr>
            <a:r>
              <a:rPr lang="en-IN" sz="2400" b="0" i="0" dirty="0">
                <a:solidFill>
                  <a:srgbClr val="202124"/>
                </a:solidFill>
                <a:effectLst/>
                <a:latin typeface="Times New Roman" panose="02020603050405020304" pitchFamily="18" charset="0"/>
                <a:cs typeface="Times New Roman" panose="02020603050405020304" pitchFamily="18" charset="0"/>
              </a:rPr>
              <a:t>Reference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3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8AFCC3E-4035-4FF4-B6F3-6738BF5B888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2129" y="989197"/>
            <a:ext cx="6507742" cy="3914497"/>
          </a:xfrm>
          <a:prstGeom prst="rect">
            <a:avLst/>
          </a:prstGeom>
          <a:noFill/>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2347468" y="4919011"/>
            <a:ext cx="7497064" cy="1200329"/>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Fingerprint verification page</a:t>
            </a:r>
          </a:p>
          <a:p>
            <a:pPr algn="ctr"/>
            <a:endParaRPr lang="en-IN" dirty="0">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Voters have to verify their fingerprint they gave during the voter registration process for proceeding to the voting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50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62307"/>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8F8229B0-FE84-449F-AD01-DAEFB022A9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483" y="969805"/>
            <a:ext cx="6387035" cy="3835278"/>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1951836" y="4824208"/>
            <a:ext cx="8288323" cy="1477328"/>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Password reset page</a:t>
            </a:r>
          </a:p>
          <a:p>
            <a:pPr algn="ctr"/>
            <a:endParaRPr lang="en-IN" dirty="0">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When a registered voter logged in for the first time they will be asked for reset their password because, when the user id created by administrator the user id and password are to be the same.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44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D9CF10-4A85-4DEC-A13B-F9BABE42253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4542" y="969803"/>
            <a:ext cx="6462917" cy="3852567"/>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1392572" y="4820016"/>
            <a:ext cx="9940954" cy="1405513"/>
          </a:xfrm>
          <a:prstGeom prst="rect">
            <a:avLst/>
          </a:prstGeom>
          <a:noFill/>
        </p:spPr>
        <p:txBody>
          <a:bodyPr wrap="square" rtlCol="0">
            <a:spAutoFit/>
          </a:bodyPr>
          <a:lstStyle/>
          <a:p>
            <a:pPr algn="ctr">
              <a:spcAft>
                <a:spcPts val="800"/>
              </a:spcAft>
            </a:pPr>
            <a:r>
              <a:rPr lang="en-IN" sz="1800" b="1" dirty="0">
                <a:effectLst/>
                <a:latin typeface="Times New Roman" panose="02020603050405020304" pitchFamily="18" charset="0"/>
                <a:ea typeface="Calibri" panose="020F0502020204030204" pitchFamily="34" charset="0"/>
              </a:rPr>
              <a:t>Voting page</a:t>
            </a:r>
          </a:p>
          <a:p>
            <a:pPr algn="ctr">
              <a:spcAft>
                <a:spcPts val="800"/>
              </a:spcAft>
            </a:pPr>
            <a:endParaRPr lang="en-IN" dirty="0">
              <a:latin typeface="Times New Roman" panose="02020603050405020304" pitchFamily="18" charset="0"/>
              <a:ea typeface="Calibri" panose="020F0502020204030204" pitchFamily="34" charset="0"/>
            </a:endParaRPr>
          </a:p>
          <a:p>
            <a:pPr algn="ctr">
              <a:spcAft>
                <a:spcPts val="800"/>
              </a:spcAft>
            </a:pPr>
            <a:r>
              <a:rPr lang="en-IN" sz="1800" dirty="0">
                <a:effectLst/>
                <a:latin typeface="Times New Roman" panose="02020603050405020304" pitchFamily="18" charset="0"/>
                <a:ea typeface="Calibri" panose="020F0502020204030204" pitchFamily="34" charset="0"/>
              </a:rPr>
              <a:t>After all the authentication processes are completed the voter will presented with the voting page where they can select to which candidate they vote for. </a:t>
            </a:r>
          </a:p>
        </p:txBody>
      </p:sp>
    </p:spTree>
    <p:extLst>
      <p:ext uri="{BB962C8B-B14F-4D97-AF65-F5344CB8AC3E}">
        <p14:creationId xmlns:p14="http://schemas.microsoft.com/office/powerpoint/2010/main" val="387699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D8ACD864-4CD8-4C9B-9796-50EC822A9B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293" y="969803"/>
            <a:ext cx="6337414" cy="3781491"/>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2274812" y="4767170"/>
            <a:ext cx="7642370" cy="1200329"/>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Voting page after voted</a:t>
            </a:r>
          </a:p>
          <a:p>
            <a:pPr algn="ctr"/>
            <a:endParaRPr lang="en-IN" dirty="0">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Once a voter casted their vote they can’t visit the visiting page again and vote again. Alternatively they will redirected to this thankyou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29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B8EF94A7-AD9C-472E-B585-4382BC4CAB0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459" y="969803"/>
            <a:ext cx="6629083" cy="3745632"/>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2282995" y="4740276"/>
            <a:ext cx="7626003" cy="1405513"/>
          </a:xfrm>
          <a:prstGeom prst="rect">
            <a:avLst/>
          </a:prstGeom>
          <a:noFill/>
        </p:spPr>
        <p:txBody>
          <a:bodyPr wrap="square" rtlCol="0">
            <a:spAutoFit/>
          </a:bodyPr>
          <a:lstStyle/>
          <a:p>
            <a:pPr algn="ctr">
              <a:spcAft>
                <a:spcPts val="800"/>
              </a:spcAft>
            </a:pPr>
            <a:r>
              <a:rPr lang="en-IN" b="1" dirty="0">
                <a:latin typeface="Times New Roman" panose="02020603050405020304" pitchFamily="18" charset="0"/>
                <a:ea typeface="Calibri" panose="020F0502020204030204" pitchFamily="34" charset="0"/>
              </a:rPr>
              <a:t>Administrator login page</a:t>
            </a:r>
          </a:p>
          <a:p>
            <a:pPr algn="ctr">
              <a:spcAft>
                <a:spcPts val="800"/>
              </a:spcAft>
            </a:pPr>
            <a:endParaRPr lang="en-IN" dirty="0">
              <a:latin typeface="Times New Roman" panose="02020603050405020304" pitchFamily="18" charset="0"/>
              <a:ea typeface="Calibri" panose="020F0502020204030204" pitchFamily="34" charset="0"/>
            </a:endParaRPr>
          </a:p>
          <a:p>
            <a:pPr algn="ctr">
              <a:spcAft>
                <a:spcPts val="800"/>
              </a:spcAft>
            </a:pPr>
            <a:r>
              <a:rPr lang="en-IN" sz="1800" dirty="0">
                <a:effectLst/>
                <a:latin typeface="Times New Roman" panose="02020603050405020304" pitchFamily="18" charset="0"/>
                <a:ea typeface="Calibri" panose="020F0502020204030204" pitchFamily="34" charset="0"/>
              </a:rPr>
              <a:t>This page is responsible for system administrator login. Only administrators can login in this page. </a:t>
            </a:r>
          </a:p>
        </p:txBody>
      </p:sp>
    </p:spTree>
    <p:extLst>
      <p:ext uri="{BB962C8B-B14F-4D97-AF65-F5344CB8AC3E}">
        <p14:creationId xmlns:p14="http://schemas.microsoft.com/office/powerpoint/2010/main" val="17931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BE0E0C34-5DFA-4FB1-9B4E-F2876993829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6270" y="969802"/>
            <a:ext cx="6579461" cy="3718739"/>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2878616" y="4686491"/>
            <a:ext cx="6434767" cy="1405513"/>
          </a:xfrm>
          <a:prstGeom prst="rect">
            <a:avLst/>
          </a:prstGeom>
          <a:noFill/>
        </p:spPr>
        <p:txBody>
          <a:bodyPr wrap="square" rtlCol="0">
            <a:spAutoFit/>
          </a:bodyPr>
          <a:lstStyle/>
          <a:p>
            <a:pPr algn="ctr">
              <a:spcAft>
                <a:spcPts val="800"/>
              </a:spcAft>
            </a:pPr>
            <a:r>
              <a:rPr lang="en-IN" sz="1800" b="1" dirty="0">
                <a:effectLst/>
                <a:latin typeface="Times New Roman" panose="02020603050405020304" pitchFamily="18" charset="0"/>
                <a:ea typeface="Calibri" panose="020F0502020204030204" pitchFamily="34" charset="0"/>
              </a:rPr>
              <a:t>Administrator welcome page</a:t>
            </a:r>
          </a:p>
          <a:p>
            <a:pPr algn="ctr">
              <a:spcAft>
                <a:spcPts val="800"/>
              </a:spcAft>
            </a:pPr>
            <a:endParaRPr lang="en-IN" dirty="0">
              <a:latin typeface="Times New Roman" panose="02020603050405020304" pitchFamily="18" charset="0"/>
              <a:ea typeface="Calibri" panose="020F0502020204030204" pitchFamily="34" charset="0"/>
            </a:endParaRPr>
          </a:p>
          <a:p>
            <a:pPr algn="ctr">
              <a:spcAft>
                <a:spcPts val="800"/>
              </a:spcAft>
            </a:pPr>
            <a:r>
              <a:rPr lang="en-IN" sz="1800" dirty="0">
                <a:effectLst/>
                <a:latin typeface="Times New Roman" panose="02020603050405020304" pitchFamily="18" charset="0"/>
                <a:ea typeface="Calibri" panose="020F0502020204030204" pitchFamily="34" charset="0"/>
              </a:rPr>
              <a:t>When an administrator logged in they will be presented with this welcome page of the administrator module.</a:t>
            </a:r>
          </a:p>
        </p:txBody>
      </p:sp>
    </p:spTree>
    <p:extLst>
      <p:ext uri="{BB962C8B-B14F-4D97-AF65-F5344CB8AC3E}">
        <p14:creationId xmlns:p14="http://schemas.microsoft.com/office/powerpoint/2010/main" val="92500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103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C6DB0E92-CA9C-4957-8BA4-76A77BB2BF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9022" y="969802"/>
            <a:ext cx="6453956" cy="3799422"/>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2055303" y="4790814"/>
            <a:ext cx="8330267" cy="1477328"/>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Candidates page</a:t>
            </a:r>
          </a:p>
          <a:p>
            <a:pPr algn="ctr"/>
            <a:endParaRPr lang="en-IN" dirty="0">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This page shows all the candidates registered for the election. And differentiate them by who are participated in the current voting process or not by showing a green tick in the upper right corner of their profile.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418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0" y="18082"/>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AE069A45-6047-425C-9E08-E555E2622EA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095" y="551159"/>
            <a:ext cx="6189811" cy="4343570"/>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1409351" y="4909851"/>
            <a:ext cx="10133900" cy="1477328"/>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Voting management page</a:t>
            </a:r>
          </a:p>
          <a:p>
            <a:pPr algn="ctr"/>
            <a:endParaRPr lang="en-IN" dirty="0">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The voting process is started from this page by the administrator. Election name and candidates who are participating are chosen from here. And also, all the current live voting details are displayed here like how much vote each candidate got, who are voted and not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7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0"/>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739B317F-BE26-4393-BCC5-D24BD95E096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952" y="351238"/>
            <a:ext cx="6418096" cy="4229727"/>
          </a:xfrm>
          <a:prstGeom prst="rect">
            <a:avLst/>
          </a:prstGeom>
          <a:noFill/>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2004970" y="4602938"/>
            <a:ext cx="8347046" cy="1200329"/>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Voters page</a:t>
            </a:r>
          </a:p>
          <a:p>
            <a:pPr algn="ctr"/>
            <a:endParaRPr lang="en-IN" dirty="0">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This page displays all the details of the voters who are registered in this system. And also this page is responsible for registering new voters to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073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66" y="37595"/>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571908FC-7C4D-4E89-B3FC-4783B643B93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2127" y="812919"/>
            <a:ext cx="6507746" cy="3938375"/>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BA1AC3E-44ED-4F1D-843B-4F444F6F591A}"/>
              </a:ext>
            </a:extLst>
          </p:cNvPr>
          <p:cNvSpPr txBox="1"/>
          <p:nvPr/>
        </p:nvSpPr>
        <p:spPr>
          <a:xfrm>
            <a:off x="1676167" y="4773580"/>
            <a:ext cx="8839656" cy="1405513"/>
          </a:xfrm>
          <a:prstGeom prst="rect">
            <a:avLst/>
          </a:prstGeom>
          <a:noFill/>
        </p:spPr>
        <p:txBody>
          <a:bodyPr wrap="square" rtlCol="0">
            <a:spAutoFit/>
          </a:bodyPr>
          <a:lstStyle/>
          <a:p>
            <a:pPr indent="457200" algn="ctr">
              <a:spcAft>
                <a:spcPts val="800"/>
              </a:spcAft>
            </a:pPr>
            <a:r>
              <a:rPr lang="en-IN" sz="1800" b="1" dirty="0">
                <a:effectLst/>
                <a:latin typeface="Times New Roman" panose="02020603050405020304" pitchFamily="18" charset="0"/>
                <a:ea typeface="Calibri" panose="020F0502020204030204" pitchFamily="34" charset="0"/>
              </a:rPr>
              <a:t>Voters page</a:t>
            </a:r>
          </a:p>
          <a:p>
            <a:pPr indent="457200" algn="ctr">
              <a:spcAft>
                <a:spcPts val="800"/>
              </a:spcAft>
            </a:pPr>
            <a:endParaRPr lang="en-IN" dirty="0">
              <a:latin typeface="Times New Roman" panose="02020603050405020304" pitchFamily="18" charset="0"/>
              <a:ea typeface="Calibri" panose="020F0502020204030204" pitchFamily="34" charset="0"/>
            </a:endParaRPr>
          </a:p>
          <a:p>
            <a:pPr indent="457200" algn="ctr">
              <a:spcAft>
                <a:spcPts val="800"/>
              </a:spcAft>
            </a:pPr>
            <a:r>
              <a:rPr lang="en-IN" sz="1800" dirty="0">
                <a:effectLst/>
                <a:latin typeface="Times New Roman" panose="02020603050405020304" pitchFamily="18" charset="0"/>
                <a:ea typeface="Calibri" panose="020F0502020204030204" pitchFamily="34" charset="0"/>
              </a:rPr>
              <a:t>This page has all the administrator details. It is responsible for adding new administrator, deleting administrator, reset their passwords and edit their details.</a:t>
            </a:r>
          </a:p>
        </p:txBody>
      </p:sp>
    </p:spTree>
    <p:extLst>
      <p:ext uri="{BB962C8B-B14F-4D97-AF65-F5344CB8AC3E}">
        <p14:creationId xmlns:p14="http://schemas.microsoft.com/office/powerpoint/2010/main" val="58028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03094"/>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75693"/>
            <a:ext cx="3747246" cy="64097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b="1" dirty="0">
                <a:solidFill>
                  <a:srgbClr val="202124"/>
                </a:solidFill>
                <a:latin typeface="Times New Roman" panose="02020603050405020304" pitchFamily="18" charset="0"/>
                <a:cs typeface="Times New Roman" panose="02020603050405020304" pitchFamily="18" charset="0"/>
              </a:rPr>
              <a:t>ABSTRACT:</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E2080A-70FD-4D38-816A-0C5C7FAD0109}"/>
              </a:ext>
            </a:extLst>
          </p:cNvPr>
          <p:cNvSpPr txBox="1"/>
          <p:nvPr/>
        </p:nvSpPr>
        <p:spPr>
          <a:xfrm>
            <a:off x="1295401" y="1176332"/>
            <a:ext cx="9601198" cy="4505336"/>
          </a:xfrm>
          <a:prstGeom prst="rect">
            <a:avLst/>
          </a:prstGeom>
          <a:noFill/>
        </p:spPr>
        <p:txBody>
          <a:bodyPr wrap="square" rtlCol="0">
            <a:spAutoFit/>
          </a:bodyPr>
          <a:lstStyle/>
          <a:p>
            <a:pPr marL="342900" indent="-342900"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online voting system provides a convenient, easy and efficient way to vote eliminating the shortcomings of traditional approach. </a:t>
            </a:r>
          </a:p>
          <a:p>
            <a:pPr marL="342900" indent="-342900"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proposed project is to build an E-Voting system which is basically an online voting system through which people can cast their vote through internet. </a:t>
            </a:r>
          </a:p>
          <a:p>
            <a:pPr marL="342900" indent="-342900"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achieve the required security OTP (one time password) and Fingerprint verification approach is used, which is most common on the web to tell the difference between a human using a web service and an automated bot thus making the website more secure against spam-bot attacks. So that fraudulent can be eliminated using this technique. </a:t>
            </a:r>
          </a:p>
          <a:p>
            <a:pPr marL="342900" indent="-342900"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Multiple voting are eliminated by checking particular voter already polled their vote or not. If the voter already polled their vote they will not be allowed to vote again.</a:t>
            </a:r>
          </a:p>
        </p:txBody>
      </p:sp>
    </p:spTree>
    <p:extLst>
      <p:ext uri="{BB962C8B-B14F-4D97-AF65-F5344CB8AC3E}">
        <p14:creationId xmlns:p14="http://schemas.microsoft.com/office/powerpoint/2010/main" val="42491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E2B3DEB9-7A35-43EB-9B18-71D7C9474F55}"/>
              </a:ext>
            </a:extLst>
          </p:cNvPr>
          <p:cNvSpPr txBox="1">
            <a:spLocks/>
          </p:cNvSpPr>
          <p:nvPr/>
        </p:nvSpPr>
        <p:spPr>
          <a:xfrm>
            <a:off x="950258" y="295366"/>
            <a:ext cx="10327340"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300" b="1" dirty="0">
                <a:solidFill>
                  <a:srgbClr val="202124"/>
                </a:solidFill>
                <a:latin typeface="Times New Roman" panose="02020603050405020304" pitchFamily="18" charset="0"/>
                <a:cs typeface="Times New Roman" panose="02020603050405020304" pitchFamily="18" charset="0"/>
              </a:rPr>
              <a:t>CONCLUSION:</a:t>
            </a:r>
            <a:endParaRPr lang="en-US" sz="33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B7AC7EB-D3A6-4299-A43C-35770E5D8DB6}"/>
              </a:ext>
            </a:extLst>
          </p:cNvPr>
          <p:cNvSpPr txBox="1"/>
          <p:nvPr/>
        </p:nvSpPr>
        <p:spPr>
          <a:xfrm>
            <a:off x="1461245" y="1024655"/>
            <a:ext cx="9439836" cy="5170646"/>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200" dirty="0">
                <a:solidFill>
                  <a:prstClr val="black"/>
                </a:solidFill>
                <a:latin typeface="Times New Roman" panose="02020603050405020304" pitchFamily="18" charset="0"/>
                <a:cs typeface="Times New Roman" panose="02020603050405020304" pitchFamily="18" charset="0"/>
              </a:rPr>
              <a:t>Online Voting Systems have many advantages over the traditional voting system. </a:t>
            </a:r>
          </a:p>
          <a:p>
            <a:pPr marL="342900" indent="-342900" defTabSz="457200">
              <a:buFont typeface="Wingdings" panose="05000000000000000000" pitchFamily="2" charset="2"/>
              <a:buChar char="ü"/>
            </a:pPr>
            <a:endParaRPr lang="en-US" sz="2200" dirty="0">
              <a:solidFill>
                <a:prstClr val="black"/>
              </a:solidFill>
              <a:latin typeface="Times New Roman" panose="02020603050405020304" pitchFamily="18" charset="0"/>
              <a:cs typeface="Times New Roman" panose="02020603050405020304" pitchFamily="18" charset="0"/>
            </a:endParaRPr>
          </a:p>
          <a:p>
            <a:pPr marL="342900" indent="-342900" defTabSz="457200">
              <a:buFont typeface="Wingdings" panose="05000000000000000000" pitchFamily="2" charset="2"/>
              <a:buChar char="ü"/>
            </a:pPr>
            <a:r>
              <a:rPr lang="en-US" sz="2200" dirty="0">
                <a:solidFill>
                  <a:prstClr val="black"/>
                </a:solidFill>
                <a:latin typeface="Times New Roman" panose="02020603050405020304" pitchFamily="18" charset="0"/>
                <a:cs typeface="Times New Roman" panose="02020603050405020304" pitchFamily="18" charset="0"/>
              </a:rPr>
              <a:t>Using this system voter cast his/her voter through internet.</a:t>
            </a:r>
          </a:p>
          <a:p>
            <a:pPr defTabSz="457200"/>
            <a:endParaRPr lang="en-US" sz="2200" dirty="0">
              <a:solidFill>
                <a:prstClr val="black"/>
              </a:solidFill>
              <a:latin typeface="Times New Roman" panose="02020603050405020304" pitchFamily="18" charset="0"/>
              <a:cs typeface="Times New Roman" panose="02020603050405020304" pitchFamily="18" charset="0"/>
            </a:endParaRPr>
          </a:p>
          <a:p>
            <a:pPr marL="342900" indent="-342900" defTabSz="457200">
              <a:buFont typeface="Wingdings" panose="05000000000000000000" pitchFamily="2" charset="2"/>
              <a:buChar char="ü"/>
            </a:pPr>
            <a:r>
              <a:rPr lang="en-US" sz="2200" dirty="0">
                <a:solidFill>
                  <a:prstClr val="black"/>
                </a:solidFill>
                <a:latin typeface="Times New Roman" panose="02020603050405020304" pitchFamily="18" charset="0"/>
                <a:cs typeface="Times New Roman" panose="02020603050405020304" pitchFamily="18" charset="0"/>
              </a:rPr>
              <a:t>Some of these advantages are less cost, faster generation results, easy accessibility, accuracy, and low risk of human and mechanical errors. </a:t>
            </a:r>
          </a:p>
          <a:p>
            <a:pPr marL="342900" indent="-342900" defTabSz="457200">
              <a:buFont typeface="Wingdings" panose="05000000000000000000" pitchFamily="2" charset="2"/>
              <a:buChar char="ü"/>
            </a:pPr>
            <a:endParaRPr lang="en-US" sz="2200" dirty="0">
              <a:solidFill>
                <a:prstClr val="black"/>
              </a:solidFill>
              <a:latin typeface="Times New Roman" panose="02020603050405020304" pitchFamily="18" charset="0"/>
              <a:cs typeface="Times New Roman" panose="02020603050405020304" pitchFamily="18" charset="0"/>
            </a:endParaRPr>
          </a:p>
          <a:p>
            <a:pPr marL="342900" indent="-342900" defTabSz="457200">
              <a:buFont typeface="Wingdings" panose="05000000000000000000" pitchFamily="2" charset="2"/>
              <a:buChar char="ü"/>
            </a:pPr>
            <a:r>
              <a:rPr lang="en-US" sz="2200" dirty="0">
                <a:solidFill>
                  <a:prstClr val="black"/>
                </a:solidFill>
                <a:latin typeface="Times New Roman" panose="02020603050405020304" pitchFamily="18" charset="0"/>
                <a:cs typeface="Times New Roman" panose="02020603050405020304" pitchFamily="18" charset="0"/>
              </a:rPr>
              <a:t>It is very difficult to develop online voting system which can allow security and privacy on the high level. </a:t>
            </a:r>
          </a:p>
          <a:p>
            <a:pPr marL="342900" indent="-342900" defTabSz="457200">
              <a:buFont typeface="Wingdings" panose="05000000000000000000" pitchFamily="2" charset="2"/>
              <a:buChar char="ü"/>
            </a:pPr>
            <a:endParaRPr lang="en-US" sz="2200" dirty="0">
              <a:solidFill>
                <a:prstClr val="black"/>
              </a:solidFill>
              <a:latin typeface="Times New Roman" panose="02020603050405020304" pitchFamily="18" charset="0"/>
              <a:cs typeface="Times New Roman" panose="02020603050405020304" pitchFamily="18" charset="0"/>
            </a:endParaRPr>
          </a:p>
          <a:p>
            <a:pPr marL="342900" indent="-342900" defTabSz="457200">
              <a:buFont typeface="Wingdings" panose="05000000000000000000" pitchFamily="2" charset="2"/>
              <a:buChar char="ü"/>
            </a:pPr>
            <a:r>
              <a:rPr lang="en-US" sz="2200" dirty="0">
                <a:solidFill>
                  <a:prstClr val="black"/>
                </a:solidFill>
                <a:latin typeface="Times New Roman" panose="02020603050405020304" pitchFamily="18" charset="0"/>
                <a:cs typeface="Times New Roman" panose="02020603050405020304" pitchFamily="18" charset="0"/>
              </a:rPr>
              <a:t>Future development focused to design a system which can be easy to use and will provide security and privacy of votes on acceptable level by proper authentication and processing section. It is easy to use and it is less time consuming. It is very easy to debug.</a:t>
            </a:r>
          </a:p>
        </p:txBody>
      </p:sp>
    </p:spTree>
    <p:extLst>
      <p:ext uri="{BB962C8B-B14F-4D97-AF65-F5344CB8AC3E}">
        <p14:creationId xmlns:p14="http://schemas.microsoft.com/office/powerpoint/2010/main" val="70856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32231"/>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E2B3DEB9-7A35-43EB-9B18-71D7C9474F55}"/>
              </a:ext>
            </a:extLst>
          </p:cNvPr>
          <p:cNvSpPr txBox="1">
            <a:spLocks/>
          </p:cNvSpPr>
          <p:nvPr/>
        </p:nvSpPr>
        <p:spPr>
          <a:xfrm>
            <a:off x="950258" y="295366"/>
            <a:ext cx="10327340"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300" b="1" dirty="0">
                <a:solidFill>
                  <a:srgbClr val="202124"/>
                </a:solidFill>
                <a:latin typeface="Times New Roman" panose="02020603050405020304" pitchFamily="18" charset="0"/>
                <a:cs typeface="Times New Roman" panose="02020603050405020304" pitchFamily="18" charset="0"/>
              </a:rPr>
              <a:t>REFERENCE:</a:t>
            </a:r>
            <a:endParaRPr lang="en-US" sz="33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B7AC7EB-D3A6-4299-A43C-35770E5D8DB6}"/>
              </a:ext>
            </a:extLst>
          </p:cNvPr>
          <p:cNvSpPr txBox="1"/>
          <p:nvPr/>
        </p:nvSpPr>
        <p:spPr>
          <a:xfrm>
            <a:off x="1456763" y="855578"/>
            <a:ext cx="9439836" cy="5847755"/>
          </a:xfrm>
          <a:prstGeom prst="rect">
            <a:avLst/>
          </a:prstGeom>
          <a:noFill/>
        </p:spPr>
        <p:txBody>
          <a:bodyPr wrap="square" rtlCol="0">
            <a:spAutoFit/>
          </a:bodyPr>
          <a:lstStyle/>
          <a:p>
            <a:pPr marL="0" marR="0" lvl="0" indent="0" algn="just"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2200" dirty="0">
                <a:latin typeface="Times New Roman" panose="02020603050405020304" pitchFamily="18" charset="0"/>
                <a:cs typeface="Times New Roman" panose="02020603050405020304" pitchFamily="18" charset="0"/>
              </a:rPr>
              <a:t>[1] Performance Improvement using Pseudorandom One Time Password (OTP) in Online Voting System,(IOSR Journal of Computer Engineering (IOSR-JCE),</a:t>
            </a:r>
            <a:r>
              <a:rPr lang="en-IN" sz="2200" dirty="0" err="1">
                <a:latin typeface="Times New Roman" panose="02020603050405020304" pitchFamily="18" charset="0"/>
                <a:cs typeface="Times New Roman" panose="02020603050405020304" pitchFamily="18" charset="0"/>
              </a:rPr>
              <a:t>Preeti</a:t>
            </a:r>
            <a:r>
              <a:rPr lang="en-IN" sz="2200" dirty="0">
                <a:latin typeface="Times New Roman" panose="02020603050405020304" pitchFamily="18" charset="0"/>
                <a:cs typeface="Times New Roman" panose="02020603050405020304" pitchFamily="18" charset="0"/>
              </a:rPr>
              <a:t> Ahlawat, </a:t>
            </a:r>
            <a:r>
              <a:rPr lang="en-IN" sz="2200" dirty="0" err="1">
                <a:latin typeface="Times New Roman" panose="02020603050405020304" pitchFamily="18" charset="0"/>
                <a:cs typeface="Times New Roman" panose="02020603050405020304" pitchFamily="18" charset="0"/>
              </a:rPr>
              <a:t>Rainu</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Nandal</a:t>
            </a:r>
            <a:r>
              <a:rPr lang="en-IN" sz="2200" dirty="0">
                <a:latin typeface="Times New Roman" panose="02020603050405020304" pitchFamily="18" charset="0"/>
                <a:cs typeface="Times New Roman" panose="02020603050405020304" pitchFamily="18" charset="0"/>
              </a:rPr>
              <a:t>, (Sep. – Oct. 2015)</a:t>
            </a:r>
            <a:endParaRPr kumimoji="0" lang="en-IN" altLang="en-US" sz="22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p>
            <a:pPr marL="342900" indent="-342900" defTabSz="457200">
              <a:buFont typeface="Wingdings" panose="05000000000000000000" pitchFamily="2" charset="2"/>
              <a:buChar char="ü"/>
            </a:pPr>
            <a:endParaRPr lang="en-US" sz="2200" dirty="0">
              <a:solidFill>
                <a:prstClr val="black"/>
              </a:solidFill>
              <a:latin typeface="Times New Roman" panose="02020603050405020304" pitchFamily="18" charset="0"/>
              <a:cs typeface="Times New Roman" panose="02020603050405020304" pitchFamily="18" charset="0"/>
            </a:endParaRPr>
          </a:p>
          <a:p>
            <a:pPr algn="just"/>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Online Voting System Security based on Cryptography,</a:t>
            </a:r>
            <a:endParaRPr lang="en-US" sz="2200" b="0" i="0" kern="1200" cap="all" dirty="0">
              <a:solidFill>
                <a:schemeClr val="tx1"/>
              </a:solidFill>
              <a:effectLst/>
              <a:latin typeface="Times New Roman" panose="02020603050405020304" pitchFamily="18" charset="0"/>
              <a:cs typeface="Times New Roman" panose="02020603050405020304" pitchFamily="18" charset="0"/>
            </a:endParaRPr>
          </a:p>
          <a:p>
            <a:pPr algn="just"/>
            <a:r>
              <a:rPr lang="en-US" sz="2200" b="0" i="0" kern="1200" cap="all" dirty="0">
                <a:solidFill>
                  <a:schemeClr val="tx1"/>
                </a:solidFill>
                <a:effectLst/>
                <a:latin typeface="Times New Roman" panose="02020603050405020304" pitchFamily="18" charset="0"/>
                <a:cs typeface="Times New Roman" panose="02020603050405020304" pitchFamily="18" charset="0"/>
              </a:rPr>
              <a:t>INTERNATIONAL JOURNAL OF ENGINEERING RESEARCH &amp; TECHNOLOGY</a:t>
            </a:r>
          </a:p>
          <a:p>
            <a:pPr algn="just"/>
            <a:r>
              <a:rPr lang="en-US" sz="2200" b="0" i="0" kern="1200" cap="all" dirty="0">
                <a:solidFill>
                  <a:schemeClr val="tx1"/>
                </a:solidFill>
                <a:effectLst/>
                <a:latin typeface="Times New Roman" panose="02020603050405020304" pitchFamily="18" charset="0"/>
                <a:cs typeface="Times New Roman" panose="02020603050405020304" pitchFamily="18" charset="0"/>
              </a:rPr>
              <a:t>(IJERT),</a:t>
            </a:r>
            <a:r>
              <a:rPr lang="it-IT" sz="2200" b="0" i="0" kern="1200" dirty="0">
                <a:solidFill>
                  <a:schemeClr val="tx1"/>
                </a:solidFill>
                <a:effectLst/>
                <a:latin typeface="Times New Roman" panose="02020603050405020304" pitchFamily="18" charset="0"/>
                <a:cs typeface="Times New Roman" panose="02020603050405020304" pitchFamily="18" charset="0"/>
              </a:rPr>
              <a:t>Warish Patel, Monal Patel, Bhupendra Ramani,</a:t>
            </a:r>
            <a:r>
              <a:rPr lang="en-IN" sz="2200" b="0" i="0" kern="1200" dirty="0">
                <a:solidFill>
                  <a:schemeClr val="tx1"/>
                </a:solidFill>
                <a:effectLst/>
                <a:latin typeface="Times New Roman" panose="02020603050405020304" pitchFamily="18" charset="0"/>
                <a:cs typeface="Times New Roman" panose="02020603050405020304" pitchFamily="18" charset="0"/>
              </a:rPr>
              <a:t> 17-06-2021</a:t>
            </a:r>
            <a:r>
              <a:rPr lang="en-US" sz="2200" dirty="0">
                <a:latin typeface="Times New Roman" panose="02020603050405020304" pitchFamily="18" charset="0"/>
                <a:cs typeface="Times New Roman" panose="02020603050405020304" pitchFamily="18" charset="0"/>
              </a:rPr>
              <a:t>.</a:t>
            </a:r>
            <a:endParaRPr kumimoji="0" lang="en-IN" altLang="en-US" sz="22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p>
            <a:pPr marL="342900" indent="-342900" defTabSz="457200">
              <a:buFont typeface="Wingdings" panose="05000000000000000000" pitchFamily="2" charset="2"/>
              <a:buChar char="ü"/>
            </a:pPr>
            <a:endParaRPr lang="en-US" sz="2200" dirty="0">
              <a:solidFill>
                <a:prstClr val="black"/>
              </a:solidFill>
              <a:latin typeface="Times New Roman" panose="02020603050405020304" pitchFamily="18" charset="0"/>
              <a:cs typeface="Times New Roman" panose="02020603050405020304" pitchFamily="18" charset="0"/>
            </a:endParaRPr>
          </a:p>
          <a:p>
            <a:pPr marL="0" marR="0" lvl="0" indent="0" algn="just"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2200" dirty="0">
                <a:solidFill>
                  <a:prstClr val="black"/>
                </a:solidFill>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Fingerprint Voting System Using Arduino</a:t>
            </a:r>
            <a:r>
              <a:rPr kumimoji="0" lang="en-IN" sz="22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(International Journal of Scientific Research in Computer Science,</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M.Nathiya</a:t>
            </a:r>
            <a:r>
              <a:rPr lang="en-IN" sz="2200" dirty="0">
                <a:latin typeface="Times New Roman" panose="02020603050405020304" pitchFamily="18" charset="0"/>
                <a:cs typeface="Times New Roman" panose="02020603050405020304" pitchFamily="18" charset="0"/>
              </a:rPr>
              <a:t>, C. </a:t>
            </a:r>
            <a:r>
              <a:rPr lang="en-IN" sz="2200" dirty="0" err="1">
                <a:latin typeface="Times New Roman" panose="02020603050405020304" pitchFamily="18" charset="0"/>
                <a:cs typeface="Times New Roman" panose="02020603050405020304" pitchFamily="18" charset="0"/>
              </a:rPr>
              <a:t>Sivakaran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N.Thiruchchelvan</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K.Thiruthanigesan</a:t>
            </a:r>
            <a:r>
              <a:rPr lang="en-IN" sz="2200" dirty="0">
                <a:latin typeface="Times New Roman" panose="02020603050405020304" pitchFamily="18" charset="0"/>
                <a:cs typeface="Times New Roman" panose="02020603050405020304" pitchFamily="18" charset="0"/>
              </a:rPr>
              <a:t>,(2017)</a:t>
            </a:r>
            <a:endParaRPr lang="en-US" sz="2200" dirty="0">
              <a:latin typeface="Times New Roman" panose="02020603050405020304" pitchFamily="18" charset="0"/>
              <a:cs typeface="Times New Roman" panose="02020603050405020304" pitchFamily="18" charset="0"/>
            </a:endParaRPr>
          </a:p>
          <a:p>
            <a:pPr marL="342900" indent="-342900" defTabSz="457200">
              <a:buFont typeface="Wingdings" panose="05000000000000000000" pitchFamily="2" charset="2"/>
              <a:buChar char="ü"/>
            </a:pPr>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[4] </a:t>
            </a:r>
            <a:r>
              <a:rPr lang="en-IN" sz="2200" dirty="0">
                <a:latin typeface="Times New Roman" panose="02020603050405020304" pitchFamily="18" charset="0"/>
                <a:cs typeface="Times New Roman" panose="02020603050405020304" pitchFamily="18" charset="0"/>
              </a:rPr>
              <a:t>Blockchain-Based E-Voting System, </a:t>
            </a:r>
            <a:r>
              <a:rPr lang="en-US" sz="2200" dirty="0">
                <a:latin typeface="Times New Roman" panose="02020603050405020304" pitchFamily="18" charset="0"/>
                <a:cs typeface="Times New Roman" panose="02020603050405020304" pitchFamily="18" charset="0"/>
              </a:rPr>
              <a:t>2018 IEEE 11th International Conference on Cloud Computing,</a:t>
            </a:r>
            <a:r>
              <a:rPr lang="en-IN" sz="2200" dirty="0" err="1">
                <a:latin typeface="Times New Roman" panose="02020603050405020304" pitchFamily="18" charset="0"/>
                <a:cs typeface="Times New Roman" panose="02020603050405020304" pitchFamily="18" charset="0"/>
              </a:rPr>
              <a:t>Friðrik</a:t>
            </a:r>
            <a:r>
              <a:rPr lang="en-IN" sz="2200" dirty="0">
                <a:latin typeface="Times New Roman" panose="02020603050405020304" pitchFamily="18" charset="0"/>
                <a:cs typeface="Times New Roman" panose="02020603050405020304" pitchFamily="18" charset="0"/>
              </a:rPr>
              <a:t> Þ. </a:t>
            </a:r>
            <a:r>
              <a:rPr lang="en-IN" sz="2200" dirty="0" err="1">
                <a:latin typeface="Times New Roman" panose="02020603050405020304" pitchFamily="18" charset="0"/>
                <a:cs typeface="Times New Roman" panose="02020603050405020304" pitchFamily="18" charset="0"/>
              </a:rPr>
              <a:t>Hjálmarsson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Gunnlaugur</a:t>
            </a:r>
            <a:r>
              <a:rPr lang="en-IN" sz="2200" dirty="0">
                <a:latin typeface="Times New Roman" panose="02020603050405020304" pitchFamily="18" charset="0"/>
                <a:cs typeface="Times New Roman" panose="02020603050405020304" pitchFamily="18" charset="0"/>
              </a:rPr>
              <a:t> Mohammad </a:t>
            </a:r>
            <a:r>
              <a:rPr lang="en-IN" sz="2200" dirty="0" err="1">
                <a:latin typeface="Times New Roman" panose="02020603050405020304" pitchFamily="18" charset="0"/>
                <a:cs typeface="Times New Roman" panose="02020603050405020304" pitchFamily="18" charset="0"/>
              </a:rPr>
              <a:t>Hamdaqa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Gísli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Hjálmtýsson</a:t>
            </a:r>
            <a:r>
              <a:rPr lang="en-IN" sz="2200" dirty="0">
                <a:latin typeface="Times New Roman" panose="02020603050405020304" pitchFamily="18" charset="0"/>
                <a:cs typeface="Times New Roman" panose="02020603050405020304" pitchFamily="18" charset="0"/>
              </a:rPr>
              <a:t>, </a:t>
            </a:r>
            <a:r>
              <a:rPr lang="en-IN" sz="2200" b="0" i="0" kern="1200" dirty="0">
                <a:solidFill>
                  <a:schemeClr val="tx1"/>
                </a:solidFill>
                <a:effectLst/>
                <a:latin typeface="Times New Roman" panose="02020603050405020304" pitchFamily="18" charset="0"/>
                <a:cs typeface="Times New Roman" panose="02020603050405020304" pitchFamily="18" charset="0"/>
              </a:rPr>
              <a:t>10 September 2018</a:t>
            </a:r>
            <a:endParaRPr lang="en-US" sz="2200" b="0" i="0" kern="1200" dirty="0">
              <a:solidFill>
                <a:schemeClr val="tx1"/>
              </a:solidFill>
              <a:effectLst/>
              <a:latin typeface="Times New Roman" panose="02020603050405020304" pitchFamily="18" charset="0"/>
              <a:cs typeface="Times New Roman" panose="02020603050405020304" pitchFamily="18" charset="0"/>
            </a:endParaRPr>
          </a:p>
          <a:p>
            <a:pPr defTabSz="457200"/>
            <a:endParaRPr lang="en-US"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92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38952"/>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04800"/>
            <a:ext cx="7180728" cy="71186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b="1" dirty="0">
                <a:solidFill>
                  <a:srgbClr val="202124"/>
                </a:solidFill>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678066-7F9A-4E1F-AC24-B4574F93B001}"/>
              </a:ext>
            </a:extLst>
          </p:cNvPr>
          <p:cNvSpPr txBox="1"/>
          <p:nvPr/>
        </p:nvSpPr>
        <p:spPr>
          <a:xfrm>
            <a:off x="1138519" y="1016669"/>
            <a:ext cx="9601198" cy="5336333"/>
          </a:xfrm>
          <a:prstGeom prst="rect">
            <a:avLst/>
          </a:prstGeom>
          <a:noFill/>
        </p:spPr>
        <p:txBody>
          <a:bodyPr wrap="square" rtlCol="0">
            <a:spAutoFit/>
          </a:bodyPr>
          <a:lstStyle/>
          <a:p>
            <a:pPr marL="342900" indent="-342900"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Voting system is the pillar of every democracy in which voters choose their leaders to show their presence for the way that they will be supervised.</a:t>
            </a:r>
          </a:p>
          <a:p>
            <a:pPr marL="342900" indent="-342900"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Voting scheme have grown from counting hands in previous days to system that include papers, punch card, optical scan machine and mechanical lever i.e., to the electronic voting system. This traditional voting system is the time-consuming process therefore maximum of people is not able to vote because of their busy schedule.</a:t>
            </a:r>
          </a:p>
          <a:p>
            <a:pPr marL="342900" indent="-342900"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fundamental idea behind secure online voting system to conquer inability of the conventional voting system as it suffers from various drawbacks such as it consumes huge volume of paper work, time, there is no personal role of higher officers, damage of electronic machines due to lack of attention. Secure online voting system is the system through which any voter can vote from anywhere at any time.</a:t>
            </a:r>
          </a:p>
          <a:p>
            <a:pPr marL="342900" indent="-342900" algn="just">
              <a:lnSpc>
                <a:spcPct val="150000"/>
              </a:lnSpc>
              <a:spcAft>
                <a:spcPts val="800"/>
              </a:spcAft>
              <a:buFont typeface="Wingdings" panose="05000000000000000000" pitchFamily="2" charset="2"/>
              <a:buChar char="ü"/>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429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26090"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806824" y="261393"/>
            <a:ext cx="9377081" cy="64097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b="1" dirty="0">
                <a:solidFill>
                  <a:srgbClr val="202124"/>
                </a:solidFill>
                <a:latin typeface="Times New Roman" panose="02020603050405020304" pitchFamily="18" charset="0"/>
                <a:cs typeface="Times New Roman" panose="02020603050405020304" pitchFamily="18" charset="0"/>
              </a:rPr>
              <a:t>LITERATURE REVIEW:</a:t>
            </a:r>
            <a:endParaRPr lang="en-US" sz="3200" b="1" dirty="0">
              <a:latin typeface="Times New Roman" panose="02020603050405020304" pitchFamily="18" charset="0"/>
              <a:cs typeface="Times New Roman" panose="02020603050405020304" pitchFamily="18" charset="0"/>
            </a:endParaRPr>
          </a:p>
        </p:txBody>
      </p:sp>
      <p:graphicFrame>
        <p:nvGraphicFramePr>
          <p:cNvPr id="6" name="Group 2">
            <a:extLst>
              <a:ext uri="{FF2B5EF4-FFF2-40B4-BE49-F238E27FC236}">
                <a16:creationId xmlns:a16="http://schemas.microsoft.com/office/drawing/2014/main" id="{9485002F-B5E9-4DEB-BA5D-00CF439F82CF}"/>
              </a:ext>
            </a:extLst>
          </p:cNvPr>
          <p:cNvGraphicFramePr>
            <a:graphicFrameLocks noGrp="1"/>
          </p:cNvGraphicFramePr>
          <p:nvPr>
            <p:extLst>
              <p:ext uri="{D42A27DB-BD31-4B8C-83A1-F6EECF244321}">
                <p14:modId xmlns:p14="http://schemas.microsoft.com/office/powerpoint/2010/main" val="692134083"/>
              </p:ext>
            </p:extLst>
          </p:nvPr>
        </p:nvGraphicFramePr>
        <p:xfrm>
          <a:off x="671513" y="1016669"/>
          <a:ext cx="10299045" cy="5254467"/>
        </p:xfrm>
        <a:graphic>
          <a:graphicData uri="http://schemas.openxmlformats.org/drawingml/2006/table">
            <a:tbl>
              <a:tblPr/>
              <a:tblGrid>
                <a:gridCol w="892419">
                  <a:extLst>
                    <a:ext uri="{9D8B030D-6E8A-4147-A177-3AD203B41FA5}">
                      <a16:colId xmlns:a16="http://schemas.microsoft.com/office/drawing/2014/main" val="20000"/>
                    </a:ext>
                  </a:extLst>
                </a:gridCol>
                <a:gridCol w="3226845">
                  <a:extLst>
                    <a:ext uri="{9D8B030D-6E8A-4147-A177-3AD203B41FA5}">
                      <a16:colId xmlns:a16="http://schemas.microsoft.com/office/drawing/2014/main" val="20001"/>
                    </a:ext>
                  </a:extLst>
                </a:gridCol>
                <a:gridCol w="2060516">
                  <a:extLst>
                    <a:ext uri="{9D8B030D-6E8A-4147-A177-3AD203B41FA5}">
                      <a16:colId xmlns:a16="http://schemas.microsoft.com/office/drawing/2014/main" val="20002"/>
                    </a:ext>
                  </a:extLst>
                </a:gridCol>
                <a:gridCol w="2058749">
                  <a:extLst>
                    <a:ext uri="{9D8B030D-6E8A-4147-A177-3AD203B41FA5}">
                      <a16:colId xmlns:a16="http://schemas.microsoft.com/office/drawing/2014/main" val="20003"/>
                    </a:ext>
                  </a:extLst>
                </a:gridCol>
                <a:gridCol w="2060516">
                  <a:extLst>
                    <a:ext uri="{9D8B030D-6E8A-4147-A177-3AD203B41FA5}">
                      <a16:colId xmlns:a16="http://schemas.microsoft.com/office/drawing/2014/main" val="20004"/>
                    </a:ext>
                  </a:extLst>
                </a:gridCol>
              </a:tblGrid>
              <a:tr h="909187">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S\No</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 Title (Author Name, Title of the paper, Publication Name, Year of publication)</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 </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8879">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Performance Improvement using Pseudorandom One Time Password (OTP) in Online Voting System,(IOSR Journal of Computer Engineering (IOSR-JCE),</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Preeti</a:t>
                      </a:r>
                      <a:r>
                        <a:rPr lang="en-IN" sz="1600" dirty="0">
                          <a:latin typeface="Times New Roman" panose="02020603050405020304" pitchFamily="18" charset="0"/>
                          <a:cs typeface="Times New Roman" panose="02020603050405020304" pitchFamily="18" charset="0"/>
                        </a:rPr>
                        <a:t> Ahlawat, </a:t>
                      </a:r>
                      <a:r>
                        <a:rPr lang="en-IN" sz="1600" dirty="0" err="1">
                          <a:latin typeface="Times New Roman" panose="02020603050405020304" pitchFamily="18" charset="0"/>
                          <a:cs typeface="Times New Roman" panose="02020603050405020304" pitchFamily="18" charset="0"/>
                        </a:rPr>
                        <a:t>Rainu</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Nandal</a:t>
                      </a:r>
                      <a:r>
                        <a:rPr lang="en-IN" sz="1600" dirty="0">
                          <a:latin typeface="Times New Roman" panose="02020603050405020304" pitchFamily="18" charset="0"/>
                          <a:cs typeface="Times New Roman" panose="02020603050405020304" pitchFamily="18" charset="0"/>
                        </a:rPr>
                        <a:t>,</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a:latin typeface="Times New Roman" panose="02020603050405020304" pitchFamily="18" charset="0"/>
                          <a:cs typeface="Times New Roman" panose="02020603050405020304" pitchFamily="18" charset="0"/>
                        </a:rPr>
                        <a:t> (Sep. – Oct. 2015)</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algn="ctr"/>
                      <a:r>
                        <a:rPr lang="en-US" sz="1600" dirty="0">
                          <a:latin typeface="Times New Roman" panose="02020603050405020304" pitchFamily="18" charset="0"/>
                          <a:cs typeface="Times New Roman" panose="02020603050405020304" pitchFamily="18" charset="0"/>
                        </a:rPr>
                        <a:t>Pseudorandom Algorithm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The foremost advantage of and primary reason for OTPs is security. Since a single-use password will change with each login attempt, to avoid the risk</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Delay in arrival of OTP ultimately causes delay in transaction completion which could sometimes lead to failure</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7464">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2.</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55650">
                        <a:lnSpc>
                          <a:spcPct val="90000"/>
                        </a:lnSpc>
                        <a:spcBef>
                          <a:spcPts val="825"/>
                        </a:spcBef>
                        <a:buFont typeface="Arial" panose="020B0604020202020204" pitchFamily="34" charset="0"/>
                        <a:defRPr sz="2100">
                          <a:solidFill>
                            <a:schemeClr val="tx1"/>
                          </a:solidFill>
                          <a:latin typeface="Calibri" panose="020F0502020204030204" pitchFamily="34" charset="0"/>
                        </a:defRPr>
                      </a:lvl1pPr>
                      <a:lvl2pPr marL="742950" indent="-285750" defTabSz="755650">
                        <a:lnSpc>
                          <a:spcPct val="90000"/>
                        </a:lnSpc>
                        <a:spcBef>
                          <a:spcPts val="413"/>
                        </a:spcBef>
                        <a:buFont typeface="Arial" panose="020B0604020202020204" pitchFamily="34" charset="0"/>
                        <a:defRPr sz="1700">
                          <a:solidFill>
                            <a:schemeClr val="tx1"/>
                          </a:solidFill>
                          <a:latin typeface="Calibri" panose="020F0502020204030204" pitchFamily="34" charset="0"/>
                        </a:defRPr>
                      </a:lvl2pPr>
                      <a:lvl3pPr marL="1143000" indent="-228600" defTabSz="755650">
                        <a:lnSpc>
                          <a:spcPct val="90000"/>
                        </a:lnSpc>
                        <a:spcBef>
                          <a:spcPts val="413"/>
                        </a:spcBef>
                        <a:buFont typeface="Arial" panose="020B0604020202020204" pitchFamily="34" charset="0"/>
                        <a:defRPr sz="1400">
                          <a:solidFill>
                            <a:schemeClr val="tx1"/>
                          </a:solidFill>
                          <a:latin typeface="Calibri" panose="020F0502020204030204" pitchFamily="34" charset="0"/>
                        </a:defRPr>
                      </a:lvl3pPr>
                      <a:lvl4pPr marL="16002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4pPr>
                      <a:lvl5pPr marL="20574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5pPr>
                      <a:lvl6pPr marL="25146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6pPr>
                      <a:lvl7pPr marL="29718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7pPr>
                      <a:lvl8pPr marL="34290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8pPr>
                      <a:lvl9pPr marL="38862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9pPr>
                    </a:lstStyle>
                    <a:p>
                      <a:pPr algn="ctr"/>
                      <a:r>
                        <a:rPr lang="en-US" sz="1600" dirty="0">
                          <a:latin typeface="Times New Roman" panose="02020603050405020304" pitchFamily="18" charset="0"/>
                          <a:cs typeface="Times New Roman" panose="02020603050405020304" pitchFamily="18" charset="0"/>
                        </a:rPr>
                        <a:t>Faster Base64 Encoding and Decoding Using AVX2 Instructions.,</a:t>
                      </a:r>
                      <a:endParaRPr lang="en-US" sz="1600" b="0" i="0" kern="1200" cap="all"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600" b="0" i="0" kern="1200" cap="all" dirty="0">
                          <a:solidFill>
                            <a:schemeClr val="tx1"/>
                          </a:solidFill>
                          <a:effectLst/>
                          <a:latin typeface="Times New Roman" panose="02020603050405020304" pitchFamily="18" charset="0"/>
                          <a:ea typeface="+mn-ea"/>
                          <a:cs typeface="Times New Roman" panose="02020603050405020304" pitchFamily="18" charset="0"/>
                        </a:rPr>
                        <a:t>ACM </a:t>
                      </a:r>
                      <a:r>
                        <a:rPr lang="en-US" sz="1600" b="0" i="0" kern="1200" cap="none" dirty="0">
                          <a:solidFill>
                            <a:schemeClr val="tx1"/>
                          </a:solidFill>
                          <a:effectLst/>
                          <a:latin typeface="Times New Roman" panose="02020603050405020304" pitchFamily="18" charset="0"/>
                          <a:ea typeface="+mn-ea"/>
                          <a:cs typeface="Times New Roman" panose="02020603050405020304" pitchFamily="18" charset="0"/>
                        </a:rPr>
                        <a:t>Journals</a:t>
                      </a:r>
                      <a:r>
                        <a:rPr lang="en-US" sz="1600" b="0" i="0" kern="1200" cap="all" dirty="0">
                          <a:solidFill>
                            <a:schemeClr val="tx1"/>
                          </a:solidFill>
                          <a:effectLst/>
                          <a:latin typeface="Times New Roman" panose="02020603050405020304" pitchFamily="18" charset="0"/>
                          <a:ea typeface="+mn-ea"/>
                          <a:cs typeface="Times New Roman" panose="02020603050405020304" pitchFamily="18" charset="0"/>
                        </a:rPr>
                        <a:t>,</a:t>
                      </a:r>
                    </a:p>
                    <a:p>
                      <a:pPr algn="ctr"/>
                      <a:r>
                        <a:rPr lang="it-IT" sz="2100" b="0" i="0" kern="1200" dirty="0">
                          <a:solidFill>
                            <a:schemeClr val="tx1"/>
                          </a:solidFill>
                          <a:effectLst/>
                          <a:latin typeface="Calibri" panose="020F0502020204030204" pitchFamily="34" charset="0"/>
                          <a:ea typeface="+mn-ea"/>
                          <a:cs typeface="+mn-cs"/>
                        </a:rPr>
                        <a:t> </a:t>
                      </a:r>
                      <a:r>
                        <a:rPr lang="it-IT" sz="1600" b="0" i="0" kern="1200" dirty="0">
                          <a:solidFill>
                            <a:schemeClr val="tx1"/>
                          </a:solidFill>
                          <a:effectLst/>
                          <a:latin typeface="Times New Roman" panose="02020603050405020304" pitchFamily="18" charset="0"/>
                          <a:ea typeface="+mn-ea"/>
                          <a:cs typeface="Times New Roman" panose="02020603050405020304" pitchFamily="18" charset="0"/>
                        </a:rPr>
                        <a:t> Wojciech Muła, Daniel Lemire</a:t>
                      </a:r>
                    </a:p>
                    <a:p>
                      <a:pPr algn="ctr"/>
                      <a:r>
                        <a:rPr lang="it-IT" sz="1600" b="0" i="0" kern="1200" dirty="0">
                          <a:solidFill>
                            <a:schemeClr val="tx1"/>
                          </a:solidFill>
                          <a:effectLst/>
                          <a:latin typeface="Times New Roman" panose="02020603050405020304" pitchFamily="18" charset="0"/>
                          <a:ea typeface="+mn-ea"/>
                          <a:cs typeface="Times New Roman" panose="02020603050405020304" pitchFamily="18" charset="0"/>
                        </a:rPr>
                        <a:t>(17 – July - 2018)</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US" sz="1600" dirty="0">
                          <a:latin typeface="Times New Roman" panose="02020603050405020304" pitchFamily="18" charset="0"/>
                          <a:cs typeface="Times New Roman" panose="02020603050405020304" pitchFamily="18" charset="0"/>
                        </a:rPr>
                        <a:t>Base64 Encoding</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5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It converts the binary data into text and the number of bytes will increased. So that </a:t>
                      </a:r>
                      <a:r>
                        <a:rPr kumimoji="0" lang="en-US" altLang="en-US" sz="15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The naked eye can't directly see the original content.</a:t>
                      </a:r>
                      <a:endParaRPr kumimoji="0" lang="en-IN" altLang="en-US" sz="15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a:latin typeface="Times New Roman" panose="02020603050405020304" pitchFamily="18" charset="0"/>
                          <a:cs typeface="Times New Roman" panose="02020603050405020304" pitchFamily="18" charset="0"/>
                        </a:rPr>
                        <a:t>Base64 cannot be cached. To cache, you can only cache files containing Base64, such as JS or CSS, which is much worse than directly caching pictures. Generally, HTML changes are frequent, so it is equivalent to no caching benefit.</a:t>
                      </a:r>
                      <a:endParaRPr kumimoji="0" lang="en-IN" altLang="en-US" sz="14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888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26090"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806824" y="261393"/>
            <a:ext cx="9377081" cy="64097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CONT…</a:t>
            </a:r>
          </a:p>
        </p:txBody>
      </p:sp>
      <p:graphicFrame>
        <p:nvGraphicFramePr>
          <p:cNvPr id="6" name="Group 2">
            <a:extLst>
              <a:ext uri="{FF2B5EF4-FFF2-40B4-BE49-F238E27FC236}">
                <a16:creationId xmlns:a16="http://schemas.microsoft.com/office/drawing/2014/main" id="{9485002F-B5E9-4DEB-BA5D-00CF439F82CF}"/>
              </a:ext>
            </a:extLst>
          </p:cNvPr>
          <p:cNvGraphicFramePr>
            <a:graphicFrameLocks noGrp="1"/>
          </p:cNvGraphicFramePr>
          <p:nvPr>
            <p:extLst>
              <p:ext uri="{D42A27DB-BD31-4B8C-83A1-F6EECF244321}">
                <p14:modId xmlns:p14="http://schemas.microsoft.com/office/powerpoint/2010/main" val="1213932483"/>
              </p:ext>
            </p:extLst>
          </p:nvPr>
        </p:nvGraphicFramePr>
        <p:xfrm>
          <a:off x="700088" y="1033774"/>
          <a:ext cx="10313334" cy="5376575"/>
        </p:xfrm>
        <a:graphic>
          <a:graphicData uri="http://schemas.openxmlformats.org/drawingml/2006/table">
            <a:tbl>
              <a:tblPr/>
              <a:tblGrid>
                <a:gridCol w="893657">
                  <a:extLst>
                    <a:ext uri="{9D8B030D-6E8A-4147-A177-3AD203B41FA5}">
                      <a16:colId xmlns:a16="http://schemas.microsoft.com/office/drawing/2014/main" val="20000"/>
                    </a:ext>
                  </a:extLst>
                </a:gridCol>
                <a:gridCol w="3231322">
                  <a:extLst>
                    <a:ext uri="{9D8B030D-6E8A-4147-A177-3AD203B41FA5}">
                      <a16:colId xmlns:a16="http://schemas.microsoft.com/office/drawing/2014/main" val="20001"/>
                    </a:ext>
                  </a:extLst>
                </a:gridCol>
                <a:gridCol w="2063375">
                  <a:extLst>
                    <a:ext uri="{9D8B030D-6E8A-4147-A177-3AD203B41FA5}">
                      <a16:colId xmlns:a16="http://schemas.microsoft.com/office/drawing/2014/main" val="20002"/>
                    </a:ext>
                  </a:extLst>
                </a:gridCol>
                <a:gridCol w="2061605">
                  <a:extLst>
                    <a:ext uri="{9D8B030D-6E8A-4147-A177-3AD203B41FA5}">
                      <a16:colId xmlns:a16="http://schemas.microsoft.com/office/drawing/2014/main" val="20003"/>
                    </a:ext>
                  </a:extLst>
                </a:gridCol>
                <a:gridCol w="2063375">
                  <a:extLst>
                    <a:ext uri="{9D8B030D-6E8A-4147-A177-3AD203B41FA5}">
                      <a16:colId xmlns:a16="http://schemas.microsoft.com/office/drawing/2014/main" val="20004"/>
                    </a:ext>
                  </a:extLst>
                </a:gridCol>
              </a:tblGrid>
              <a:tr h="784019">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S\No</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 Title (Author Name, Title of the paper, Publication Name, Year of publication)</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 </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79551">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I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Fingerprint Voting System Using Arduino </a:t>
                      </a:r>
                      <a:r>
                        <a:rPr kumimoji="0" lang="en-IN"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t>(</a:t>
                      </a:r>
                      <a:r>
                        <a:rPr lang="en-US" sz="1600" dirty="0">
                          <a:latin typeface="Times New Roman" panose="02020603050405020304" pitchFamily="18" charset="0"/>
                          <a:cs typeface="Times New Roman" panose="02020603050405020304" pitchFamily="18" charset="0"/>
                        </a:rPr>
                        <a:t>International Journal of Scientific Research in Computer Science</a:t>
                      </a:r>
                      <a:r>
                        <a:rPr lang="en-US" sz="1600" dirty="0"/>
                        <a:t>,</a:t>
                      </a:r>
                      <a:r>
                        <a:rPr lang="en-IN" sz="1600" dirty="0"/>
                        <a:t> </a:t>
                      </a:r>
                      <a:r>
                        <a:rPr lang="en-IN" sz="1600" dirty="0" err="1"/>
                        <a:t>M.Nathiya</a:t>
                      </a:r>
                      <a:r>
                        <a:rPr lang="en-IN" sz="1600" dirty="0"/>
                        <a:t>, C. </a:t>
                      </a:r>
                      <a:r>
                        <a:rPr lang="en-IN" sz="1600" dirty="0" err="1"/>
                        <a:t>Sivakaran</a:t>
                      </a:r>
                      <a:r>
                        <a:rPr lang="en-IN" sz="1600" dirty="0"/>
                        <a:t>, </a:t>
                      </a:r>
                      <a:r>
                        <a:rPr lang="en-IN" sz="1600" dirty="0" err="1"/>
                        <a:t>N.Thiruchchelvan</a:t>
                      </a:r>
                      <a:r>
                        <a:rPr lang="en-IN" sz="1600" dirty="0"/>
                        <a:t>, and </a:t>
                      </a:r>
                      <a:r>
                        <a:rPr lang="en-IN" sz="1600" dirty="0" err="1"/>
                        <a:t>K.Thiruthanigesan</a:t>
                      </a:r>
                      <a:r>
                        <a:rPr lang="en-IN" sz="1600" dirty="0"/>
                        <a:t>,</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a:t>2017)</a:t>
                      </a:r>
                      <a:endParaRPr lang="en-US" sz="1600" dirty="0">
                        <a:latin typeface="Times New Roman" panose="02020603050405020304" pitchFamily="18" charset="0"/>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algn="ctr"/>
                      <a:r>
                        <a:rPr lang="en-IN" sz="1600" dirty="0">
                          <a:latin typeface="Times New Roman" panose="02020603050405020304" pitchFamily="18" charset="0"/>
                          <a:cs typeface="Times New Roman" panose="02020603050405020304" pitchFamily="18" charset="0"/>
                        </a:rPr>
                        <a:t>Using Arduino </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for the user they are simple and easy to use. No more struggling to remember your last password or being locked out due to leaving your photo ID at home. Your fingerprints are always with you.  </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scanners are subject to the same technical failures and limitations as all other electronic identification systems such as power outages, errors and environmental factors. </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17704">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4.</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55650">
                        <a:lnSpc>
                          <a:spcPct val="90000"/>
                        </a:lnSpc>
                        <a:spcBef>
                          <a:spcPts val="825"/>
                        </a:spcBef>
                        <a:buFont typeface="Arial" panose="020B0604020202020204" pitchFamily="34" charset="0"/>
                        <a:defRPr sz="2100">
                          <a:solidFill>
                            <a:schemeClr val="tx1"/>
                          </a:solidFill>
                          <a:latin typeface="Calibri" panose="020F0502020204030204" pitchFamily="34" charset="0"/>
                        </a:defRPr>
                      </a:lvl1pPr>
                      <a:lvl2pPr marL="742950" indent="-285750" defTabSz="755650">
                        <a:lnSpc>
                          <a:spcPct val="90000"/>
                        </a:lnSpc>
                        <a:spcBef>
                          <a:spcPts val="413"/>
                        </a:spcBef>
                        <a:buFont typeface="Arial" panose="020B0604020202020204" pitchFamily="34" charset="0"/>
                        <a:defRPr sz="1700">
                          <a:solidFill>
                            <a:schemeClr val="tx1"/>
                          </a:solidFill>
                          <a:latin typeface="Calibri" panose="020F0502020204030204" pitchFamily="34" charset="0"/>
                        </a:defRPr>
                      </a:lvl2pPr>
                      <a:lvl3pPr marL="1143000" indent="-228600" defTabSz="755650">
                        <a:lnSpc>
                          <a:spcPct val="90000"/>
                        </a:lnSpc>
                        <a:spcBef>
                          <a:spcPts val="413"/>
                        </a:spcBef>
                        <a:buFont typeface="Arial" panose="020B0604020202020204" pitchFamily="34" charset="0"/>
                        <a:defRPr sz="1400">
                          <a:solidFill>
                            <a:schemeClr val="tx1"/>
                          </a:solidFill>
                          <a:latin typeface="Calibri" panose="020F0502020204030204" pitchFamily="34" charset="0"/>
                        </a:defRPr>
                      </a:lvl3pPr>
                      <a:lvl4pPr marL="16002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4pPr>
                      <a:lvl5pPr marL="20574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5pPr>
                      <a:lvl6pPr marL="25146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6pPr>
                      <a:lvl7pPr marL="29718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7pPr>
                      <a:lvl8pPr marL="34290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8pPr>
                      <a:lvl9pPr marL="38862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9pPr>
                    </a:lstStyle>
                    <a:p>
                      <a:pPr algn="ctr"/>
                      <a:r>
                        <a:rPr lang="en-IN" sz="1600" dirty="0">
                          <a:latin typeface="Times New Roman" panose="02020603050405020304" pitchFamily="18" charset="0"/>
                          <a:cs typeface="Times New Roman" panose="02020603050405020304" pitchFamily="18" charset="0"/>
                        </a:rPr>
                        <a:t>Blockchain-Based E-Voting System,</a:t>
                      </a:r>
                    </a:p>
                    <a:p>
                      <a:pPr algn="ctr"/>
                      <a:r>
                        <a:rPr lang="en-US" sz="1600" dirty="0">
                          <a:latin typeface="Times New Roman" panose="02020603050405020304" pitchFamily="18" charset="0"/>
                          <a:cs typeface="Times New Roman" panose="02020603050405020304" pitchFamily="18" charset="0"/>
                        </a:rPr>
                        <a:t>2018 IEEE 11th International Conference on Cloud Computing,</a:t>
                      </a:r>
                    </a:p>
                    <a:p>
                      <a:pPr algn="ctr"/>
                      <a:r>
                        <a:rPr lang="en-IN" sz="1600" dirty="0" err="1">
                          <a:latin typeface="Times New Roman" panose="02020603050405020304" pitchFamily="18" charset="0"/>
                          <a:cs typeface="Times New Roman" panose="02020603050405020304" pitchFamily="18" charset="0"/>
                        </a:rPr>
                        <a:t>Friðrik</a:t>
                      </a:r>
                      <a:r>
                        <a:rPr lang="en-IN" sz="1600" dirty="0">
                          <a:latin typeface="Times New Roman" panose="02020603050405020304" pitchFamily="18" charset="0"/>
                          <a:cs typeface="Times New Roman" panose="02020603050405020304" pitchFamily="18" charset="0"/>
                        </a:rPr>
                        <a:t> Þ. </a:t>
                      </a:r>
                      <a:r>
                        <a:rPr lang="en-IN" sz="1600" dirty="0" err="1">
                          <a:latin typeface="Times New Roman" panose="02020603050405020304" pitchFamily="18" charset="0"/>
                          <a:cs typeface="Times New Roman" panose="02020603050405020304" pitchFamily="18" charset="0"/>
                        </a:rPr>
                        <a:t>Hjálmarsson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Gunnlaugur</a:t>
                      </a:r>
                      <a:r>
                        <a:rPr lang="en-IN" sz="1600" dirty="0">
                          <a:latin typeface="Times New Roman" panose="02020603050405020304" pitchFamily="18" charset="0"/>
                          <a:cs typeface="Times New Roman" panose="02020603050405020304" pitchFamily="18" charset="0"/>
                        </a:rPr>
                        <a:t> Mohammad </a:t>
                      </a:r>
                      <a:r>
                        <a:rPr lang="en-IN" sz="1600" dirty="0" err="1">
                          <a:latin typeface="Times New Roman" panose="02020603050405020304" pitchFamily="18" charset="0"/>
                          <a:cs typeface="Times New Roman" panose="02020603050405020304" pitchFamily="18" charset="0"/>
                        </a:rPr>
                        <a:t>Hamdaqa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Gísli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Hjálmtýsson</a:t>
                      </a:r>
                      <a:r>
                        <a:rPr lang="en-IN" sz="1600" dirty="0">
                          <a:latin typeface="Times New Roman" panose="02020603050405020304" pitchFamily="18" charset="0"/>
                          <a:cs typeface="Times New Roman" panose="02020603050405020304" pitchFamily="18" charset="0"/>
                        </a:rPr>
                        <a:t>,</a:t>
                      </a:r>
                    </a:p>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10 September 2018</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a:latin typeface="Times New Roman" panose="02020603050405020304" pitchFamily="18" charset="0"/>
                          <a:cs typeface="Times New Roman" panose="02020603050405020304" pitchFamily="18" charset="0"/>
                        </a:rPr>
                        <a:t>Blockchain Technology</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Hacking the block chain is difficult because it requires a huge power for processing</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It is complex to design and build the a secure block chain system than the comparable centralize system</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490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itle 1">
            <a:extLst>
              <a:ext uri="{FF2B5EF4-FFF2-40B4-BE49-F238E27FC236}">
                <a16:creationId xmlns:a16="http://schemas.microsoft.com/office/drawing/2014/main" id="{88992EFF-332F-48F0-8488-0E2638056A40}"/>
              </a:ext>
            </a:extLst>
          </p:cNvPr>
          <p:cNvSpPr txBox="1">
            <a:spLocks/>
          </p:cNvSpPr>
          <p:nvPr/>
        </p:nvSpPr>
        <p:spPr>
          <a:xfrm>
            <a:off x="762002" y="438804"/>
            <a:ext cx="10327340"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300" b="1" i="0" u="none" strike="noStrike" kern="1200" cap="none" spc="0" normalizeH="0" baseline="0" noProof="0" dirty="0">
                <a:ln>
                  <a:noFill/>
                </a:ln>
                <a:solidFill>
                  <a:srgbClr val="202124"/>
                </a:solidFill>
                <a:effectLst/>
                <a:uLnTx/>
                <a:uFillTx/>
                <a:latin typeface="Times New Roman" panose="02020603050405020304" pitchFamily="18" charset="0"/>
                <a:cs typeface="Times New Roman" panose="02020603050405020304" pitchFamily="18" charset="0"/>
              </a:rPr>
              <a:t>OBJECTIVE:</a:t>
            </a:r>
            <a:endParaRPr kumimoji="0" lang="en-US" sz="3300" b="1" i="0" u="none" strike="noStrike" kern="1200" cap="none" spc="0" normalizeH="0" baseline="0" noProof="0" dirty="0">
              <a:ln>
                <a:noFill/>
              </a:ln>
              <a:solidFill>
                <a:srgbClr val="191B0E"/>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FA14467-5A07-47D0-B576-E0096896AA5C}"/>
              </a:ext>
            </a:extLst>
          </p:cNvPr>
          <p:cNvSpPr txBox="1"/>
          <p:nvPr/>
        </p:nvSpPr>
        <p:spPr>
          <a:xfrm>
            <a:off x="1282133" y="1229232"/>
            <a:ext cx="9439836" cy="4524315"/>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To build an online system this would enable voters to cast their votes through internet.</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Create a secure authentication facility to check validate users logging into the voting system.</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Create a database to be used to store votes, and user information on the system.</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Study and implement a security method to be used to ensure that votes being cast in the system will not be compromised to any outside attack.</a:t>
            </a:r>
          </a:p>
        </p:txBody>
      </p:sp>
    </p:spTree>
    <p:extLst>
      <p:ext uri="{BB962C8B-B14F-4D97-AF65-F5344CB8AC3E}">
        <p14:creationId xmlns:p14="http://schemas.microsoft.com/office/powerpoint/2010/main" val="190046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itle 1">
            <a:extLst>
              <a:ext uri="{FF2B5EF4-FFF2-40B4-BE49-F238E27FC236}">
                <a16:creationId xmlns:a16="http://schemas.microsoft.com/office/drawing/2014/main" id="{88992EFF-332F-48F0-8488-0E2638056A40}"/>
              </a:ext>
            </a:extLst>
          </p:cNvPr>
          <p:cNvSpPr txBox="1">
            <a:spLocks/>
          </p:cNvSpPr>
          <p:nvPr/>
        </p:nvSpPr>
        <p:spPr>
          <a:xfrm>
            <a:off x="762002" y="588256"/>
            <a:ext cx="10327340"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300" b="1" i="0" u="none" strike="noStrike" kern="1200" cap="none" spc="0" normalizeH="0" baseline="0" noProof="0" dirty="0">
                <a:ln>
                  <a:noFill/>
                </a:ln>
                <a:solidFill>
                  <a:srgbClr val="202124"/>
                </a:solidFill>
                <a:effectLst/>
                <a:uLnTx/>
                <a:uFillTx/>
                <a:latin typeface="Times New Roman" panose="02020603050405020304" pitchFamily="18" charset="0"/>
                <a:cs typeface="Times New Roman" panose="02020603050405020304" pitchFamily="18" charset="0"/>
              </a:rPr>
              <a:t>CONT…</a:t>
            </a:r>
            <a:endParaRPr kumimoji="0" lang="en-US" sz="3300" b="1" i="0" u="none" strike="noStrike" kern="1200" cap="none" spc="0" normalizeH="0" baseline="0" noProof="0" dirty="0">
              <a:ln>
                <a:noFill/>
              </a:ln>
              <a:solidFill>
                <a:srgbClr val="191B0E"/>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FA14467-5A07-47D0-B576-E0096896AA5C}"/>
              </a:ext>
            </a:extLst>
          </p:cNvPr>
          <p:cNvSpPr txBox="1"/>
          <p:nvPr/>
        </p:nvSpPr>
        <p:spPr>
          <a:xfrm>
            <a:off x="1282133" y="1229232"/>
            <a:ext cx="9439836" cy="2308324"/>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Create tools for the administrator to add, delete and update details of voters, candidates and administrators on the system.</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t>Enable administrators to generate reports on the vote results. </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t>Prevent voters from voting more than once.</a:t>
            </a:r>
          </a:p>
        </p:txBody>
      </p:sp>
    </p:spTree>
    <p:extLst>
      <p:ext uri="{BB962C8B-B14F-4D97-AF65-F5344CB8AC3E}">
        <p14:creationId xmlns:p14="http://schemas.microsoft.com/office/powerpoint/2010/main" val="62851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92"/>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273631"/>
            <a:ext cx="8228814" cy="640976"/>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BLOCKCHAIN</a:t>
            </a:r>
          </a:p>
        </p:txBody>
      </p:sp>
      <p:sp>
        <p:nvSpPr>
          <p:cNvPr id="13" name="TextBox 12">
            <a:extLst>
              <a:ext uri="{FF2B5EF4-FFF2-40B4-BE49-F238E27FC236}">
                <a16:creationId xmlns:a16="http://schemas.microsoft.com/office/drawing/2014/main" id="{A698950A-3516-45EC-8F9E-542D550F7746}"/>
              </a:ext>
            </a:extLst>
          </p:cNvPr>
          <p:cNvSpPr txBox="1"/>
          <p:nvPr/>
        </p:nvSpPr>
        <p:spPr>
          <a:xfrm>
            <a:off x="1211020" y="738747"/>
            <a:ext cx="10109228" cy="5730864"/>
          </a:xfrm>
          <a:prstGeom prst="rect">
            <a:avLst/>
          </a:prstGeom>
          <a:noFill/>
        </p:spPr>
        <p:txBody>
          <a:bodyPr wrap="square">
            <a:spAutoFit/>
          </a:bodyPr>
          <a:lstStyle/>
          <a:p>
            <a:pPr marL="342900" lvl="0" indent="-342900" algn="just">
              <a:lnSpc>
                <a:spcPct val="150000"/>
              </a:lnSpc>
              <a:spcAft>
                <a:spcPts val="800"/>
              </a:spcAft>
              <a:buFont typeface="Wingdings" panose="05000000000000000000" pitchFamily="2" charset="2"/>
              <a:buChar char="ü"/>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Blockchain is an ordered data structure that contains blocks of transactions. </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Each block in the chain is linked to the previous block in the chain. </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block in the chain is referred to as the foundation of the stack. </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Each new block created gets layered on top of the previous block to form a stack called a Blockchain.</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first transaction added to the block will be a special transaction that represents the candidate. </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When this transaction is created it will include the candidate's name and will serve as the foundation block, with every vote for that specific candidate placed on top of it. </a:t>
            </a:r>
          </a:p>
          <a:p>
            <a:pPr marL="342900" lvl="0" indent="-342900" algn="just">
              <a:lnSpc>
                <a:spcPct val="150000"/>
              </a:lnSpc>
              <a:spcAft>
                <a:spcPts val="800"/>
              </a:spcAft>
              <a:buFont typeface="Wingdings" panose="05000000000000000000" pitchFamily="2" charset="2"/>
              <a:buChar char="ü"/>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Unlike the other transactions, the foundation will not count as a vote, and it will only contain the name of the candidate.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073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57150"/>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2216</Words>
  <Application>Microsoft Office PowerPoint</Application>
  <PresentationFormat>Widescreen</PresentationFormat>
  <Paragraphs>197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Franklin Gothic Book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I</dc:creator>
  <cp:lastModifiedBy>Santhosh I</cp:lastModifiedBy>
  <cp:revision>138</cp:revision>
  <dcterms:created xsi:type="dcterms:W3CDTF">2022-04-19T10:17:07Z</dcterms:created>
  <dcterms:modified xsi:type="dcterms:W3CDTF">2022-06-22T12:18:07Z</dcterms:modified>
</cp:coreProperties>
</file>