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8" r:id="rId6"/>
    <p:sldId id="265" r:id="rId7"/>
    <p:sldId id="264" r:id="rId8"/>
    <p:sldId id="266" r:id="rId9"/>
    <p:sldId id="267" r:id="rId10"/>
    <p:sldId id="261" r:id="rId11"/>
    <p:sldId id="263"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athiya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5-15T11:11:50"/>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3843 890,'1370'0,"-1322"-1,-32-3,-15 4,-1-1,0 1,0 0,1 0,-1 0,0 0,0-1,0 1,1 0,-1 0,0 0,0-1,0 1,0 0,0 0,0-1,1 1,-1 0,0 0,0-1,0 1,0 0,0 0,0-1,0 1,0 0,0-1,0 1,0 0,0-1,-2-1,1 0,0 0,-1 0,0 1,1-1,-1 0,0 1,0-1,0 1,0-1,-3 0,-28-16,-1 2,0 2,-1 1,-39-9,70 21,-205-55,-74-5,-65-4,-53-3,-49 2,-610-64,10 1,573 65,89 12,123 14,236 34,-49-13,74 12,14 1,63-3,210 2,210 5,232 2,208 1,161 1,113 9,74 5,44 12,-53 11,-134 0,-181-7,-222-9,-227-9,-173-6</inkml:trace>
</inkml:ink>
</file>

<file path=ppt/ink/ink2.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5-15T11:12:03"/>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13982 3770,'-1'-5,"1"0,-1 0,0 0,0 0,-1 0,1 1,-1-1,0 0,-1 1,1 0,-1-1,0 1,0 0,0 0,0 0,-8-6,-5-4,-1 1,-32-18,39 24,-50-27,-2 3,0 2,-2 3,-2 3,0 3,-90-15,-424-35,449 59,-379-41,-5-1,338 43,96 8,1-4,-99-21,168 24,16 0,65-2,106 2,117 2,99 0,98 1,850-7,2-32,-923 19,-73 3,-79 4,46 0,-284 13,19-1,-45 1,-1 0,1 0,-1-1,1 1,-1-1,0 0,1 0,-1 0,0 0,1 0,-1 0,3-3,-4 4,-1-1,0 1,1-1,-1 0,0 1,0-1,0 0,1 0,-1 1,0-1,0 0,0 1,0-1,0 0,0 1,0-1,-1 0,1 1,0-1,0 0,0 1,-1-1,1 0,0 1,-1-1,1 0,0 1,-1-1,1 1,-1-1,1 1,-1-1,1 1,-1-1,0 1,1 0,-2-1,-6-5,0 0,0 1,0 0,-1 1,-14-6,-123-38,-124-17,-166-16,-149-13,-111-6,-73 3,-1519-75,1 141,2202 32,-168 7,241-6,25-1,193 3,-127-3,190-2,68-11,1246-106,-273 14,-595 75,-514 31,304 41,-473-37,-32-5,0-1,0 0,0 0,0 0,0 0,0 0,0 0,0 0,0 0,0 0,0 0,0 0,0 0,0 0,0 0,0 0,0 0,0 1,0-1,0 0,0 0,0 0,-26-3,-373-53,-32 2,-131-9,-91 4,-68 10,-74 7,-1606-29,11 57,2245 14,-232 4,595-1,195-2,235 2,291 10,272 20,211 21,45 10,1761 69,-1838-82,-255-10,-292-13,-286-11,-256-8,-237-6,-53-3,-13 1,-351-2,197-2,-411-10,-187-5,-191-14,-220-16,-246-14,-2251-89,413 18,2543 101,274 10,225 6,170 8,37 8,-1-1,1 1,0 0,0 0,0 0,-1 0,1 0,0 0,0 0,0 0,-1-1,1 1,0 0,0 0,0 0,0 0,0-1,-1 1,1 0,0 0,0 0,0-1,0 1,0 0,0 0,0-1,0 1,0 0,0 0,0 0,0-1,0 1,0 0,0 0,0-1,0 1,0 0,0 0,0 0,0-1,0 1,0 0,0 0,1 0,-1-1,0 1,0 0,0 0,0 0,1 0,-1-1,0 1,0 0,0 0,0 0,1 0,-1 0,0 0,0-1,0 1,1 0,14-6,0 0,0 0,1 1,24-4,211-37,177-11,229 2,247 10,221 12,220 13,190 9,60 7,-78 3,-175 3,-232 0,-274 1,-269-1,-225 0,-170 3,-167-5,1 0,0 1,-1 0,1-1,-1 2,0-1,9 4,-14-5,0 0,0 0,0 0,0 1,0-1,0 0,0 0,0 1,0-1,0 0,1 0,-1 0,0 1,0-1,0 0,-1 0,1 0,0 1,0-1,0 0,0 0,0 0,0 1,0-1,0 0,0 0,0 0,-1 1,1-1,0 0,0 0,0 0,0 0,0 1,-1-1,1 0,0 0,0 0,0 0,-1 0,1 0,0 0,0 0,0 0,-1 0,-24 11,-227 58,-15-19,-160-3,-244-9,-237-11,-202-10,-164-5,-1577 24,569-7,1457-20,254-4,387-3,-133-1,303-3,39-2,510-42,-7 14,199 0,265-6,345 0,275 7,5206-19,-5620 50,-328 1,-306 1,-250 4,-293-6,-1 1,0 1,0 1,26 6,-46-8,1-1,-1 0,1 0,-1 0,0 0,1 0,-1 0,1 1,-1-1,0 0,1 0,-1 1,0-1,1 0,-1 0,0 1,1-1,-1 0,0 1,0-1,1 0,-1 1,0-1,0 1,0-1,0 0,1 1,-1-1,0 1,0-1,0 0,0 1,0-1,0 1,0-1,0 1,0-1,0 0,0 1,-1 0,0 1,-1 0,1-1,-1 1,0 0,0-1,0 1,0-1,0 1,-4 1,-20 10,-2-1,-43 14,-177 38,-154 8,-222 3,-349-8,-328-16,-237-16,-3361-2,3563-34,277-1,273 6,261 2,250 1,231-4,43-2,4 0,13 0,197 3,257 2,340 16,429 19,473 8,467 17,464 40,240 51,-59 22,-310-16,-448-36,-527-40,-519-33,-441-20,-425-20,-134-12,36 9,-45-5,-11-5,0-1,0 0,0 1,0-1,0 0,0 1,0-1,0 0,-1 0,1 1,0-1,0 0,0 1,0-1,-1 0,1 0,0 0,0 1,-1-1,1 0,0 0,0 0,-1 1,1-1,0 0,-1 0,1 0,0 0,0 0,-1 0,-12 4,1 0,-1-1,-14 1,-306 31,-245-2,-229-6,-227-8,-238-7,-4940-4,5593-9,-434-2,152-7,171-10,186-4,185-2,161-3,153 17,43 11,1 1,0 0,0-1,0 1,0-1,0 1,0-1,0 0,0 1,0-1,0 0,0 0,0 1,0-1,1 0,-1 0,-1-2,3 3,-1-1,0 0,0 1,0-1,0 0,1 1,-1-1,0 0,1 1,-1-1,0 1,1-1,-1 1,1-1,-1 1,1-1,-1 1,1-1,-1 1,1-1,0 1,-1 0,1-1,-1 1,1 0,0 0,0-1,47-14,162-22,172 1,188 5,246 9,372 11,376 19,275 28,4024 194,-4345-152,-397-17,-387-13,-325-11,-302-22,-101-15,0 1,0 1,0-1,0 1,0 0,8 4,-14-6,0 1,0-1,1 0,-1 0,0 0,0 1,1-1,-1 0,0 0,0 1,0-1,1 0,-1 0,0 1,0-1,0 0,0 1,0-1,0 0,0 0,1 1,-1-1,0 0,0 1,0-1,0 0,0 1,-1 0,-8 7,0-3,-1-2,1 1,-19 3,-229 31,-200 3,-259-5,-408-7,-423-10,-364-10,-283-20,-2292-65,4100 69,-1855-37,347 7,437 6,454 6,402 6,327 2,269 17,1-1,0 1,0-1,-1 0,1 0,-8-3,12 4,0 0,0-1,0 1,0 0,0 0,0 0,0 0,0 0,0-1,0 1,0 0,0 0,0 0,0 0,0 0,0-1,0 1,0 0,1 0,-1 0,0 0,0 0,0 0,0 0,0-1,0 1,0 0,0 0,0 0,1 0,-1 0,0 0,0 0,0 0,0 0,0 0,0 0,1 0,-1 0,0 0,0 0,0 0,0 0,0 0,1 0,17-5,195-16,250 0,274 2,337 6,404 5,495 3,386 3,197 1,-41-1,-217-12,-390-16,-471-11,-469-1,-164-5,-1497 78,-233-35,-570-69,-643-108,-655-111,-401-73,-85-28,159 29,447 65,620 82,645 77,585 53,603 55,203 29,1 0,0-2,0 0,-21-9,37 13,0 1,0 0,0-1,0 1,0-1,1 1,-1-1,0 0,1 1,-1-1,0 0,1 0,-1 1,1-1,-1 0,1 0,-1 0,1 1,-1-1,1-2,0 3,0-1,0 0,1 0,-1 0,0 0,1 1,-1-1,0 0,1 0,-1 0,1 1,0-1,-1 0,1 1,-1-1,1 1,0-1,-1 1,1-1,0 1,1-1,13-6,0 0,0 2,1-1,24-3,460-71,363-11,315 8,292 17,267 20,4010 1,-3942 57,-216 19,-260 26,-277 16,-270 3,-256-1,-431-58,117 38,-190-47,39 19,-55-24,0 1,0-1,0 1,-1 0,0 1,6 6,-10-10,1 0,-1 1,0-1,0 1,0-1,0 1,-1 0,1-1,0 1,-1 0,1 0,-1-1,1 1,-1 0,0 0,0 0,0 0,0-1,0 1,0 0,0 0,-1 0,1-1,-1 1,1 0,-1 0,0-1,0 1,0 0,1-1,-1 1,-1-1,1 1,0-1,0 0,-1 1,-1 1,-9 6,0 0,0-1,-1 0,0 0,-1-2,0 0,-17 6,-212 59,-138 11,-179 7,-191-1,-210-13,-238-18,-287-20,-186-16,-43-11,100-8,202-3,295-3,324 0,316 1,284-3,186 3,16-2,56-9,264-36,318-23,365-10,416 6,460 16,323 18,2132 4,-12 34,-2907 8,-420 2,-383 7,-527-8,120 20,-206-23,0 0,-1 1,1 0,-1 0,1 1,-1-1,0 1,11 7,-16-9,-1-1,1 1,0 0,0 0,-1-1,1 1,-1 0,1 0,0 0,-1 0,0 0,1 0,-1-1,1 1,-1 0,0 0,0 0,0 0,1 1,-1-1,0 0,0 0,-1 0,1 0,0 0,0 0,0 0,-1 0,1 0,0 0,-1 0,0 1,-2 2,0 0,0 0,0-1,0 1,-1-1,0 0,-7 6,-42 23,-19 4,-81 28,-215 64,-136 17,-136-2,-177-13,-248-27,-202-30,-1711-21,11-122,2416 44,246 6,237 10,57 6,11 3,0 1,0 0,0 0,0 0,0 0,0 0,0-1,0 1,0 0,0 0,0 0,0 0,0-1,0 1,0 0,0 0,0 0,0 0,0 0,0-1,0 1,0 0,0 0,0 0,1 0,-1 0,0 0,0 0,0-1,0 1,0 0,0 0,1 0,-1 0,0 0,0 0,0 0,0 0,0 0,1 0,-1 0,0 0,0 0,0 0,0 0,1 0,11-3,1 0,20 0,107-8,496-18,710-2,709 3,629 7,129 7,-414 15,-725 39,-1134-1,-197 13,-317-45,47 18,-67-23,0 1,-1-1,1 1,-1 1,0-1,0 1,0 0,5 5,-9-7,1-1,-1 0,-1 0,1 1,0-1,0 1,0-1,-1 1,1-1,-1 1,1-1,-1 1,0-1,1 1,-1 0,0-1,0 1,0 0,0-1,-1 1,1-1,0 1,-1 1,-1 1,0 0,0 0,0-1,-1 1,1-1,-1 0,0 0,0 0,0 0,0 0,-4 2,-22 13,0-2,-2 0,1-2,-44 14,-268 76,-730 133,-408 16,-4733 384,5184-594,299-28,271-18,219-10,229 13,0-1,0 0,0-1,0-1,-19-6,30 9,0 0,0 0,-1 0,1 0,0 0,0 0,0-1,0 1,-1 0,1 0,0 0,0 0,0 0,0-1,0 1,-1 0,1 0,0 0,0-1,0 1,0 0,0 0,0 0,0-1,0 1,0 0,0 0,0 0,0-1,0 1,0 0,0 0,0-1,0 1,0 0,0 0,0 0,0-1,0 1,0 0,1 0,-1 0,0-1,0 1,0 0,0 0,1 0,15-9,15 0,49-8,-12 4,95-25,100-25,145-15,180-9,191-2,184-2,75 3,-55 16,-129 19,-189 19,-209 15,-201 11,-199 7,-46 2,-11 0,-125 10,-184 16,-204 26,-257 20,-235 13,-180 4,-2572 91,2729-157,220-13,266-14,374-7,148 8,0-1,-34-9,34 1,21 11,0 0,-1-1,1 1,0 0,0-1,-1 1,1-1,0 1,0 0,0-1,-1 1,1-1,0 1,0-1,0 1,0 0,0-1,0 1,0-1,0 1,0-1,0 1,0-1,0 1,0-1,0 1,1 0,-1-1,0 1,1-1,2-3,1 0,1 1,-1-1,0 1,1 0,0 1,0-1,0 1,0 0,7-3,97-30,158-31,443-64,322-31,317-11,197 9,53 19,-79 32,-174 34,-262 32,-298 23,-283 18,-233 13,-208 1,-60-8,0-1,0 0,-1 1,1-1,0 1,0 0,0 0,-1 0,1 0,-1 0,1 0,0 0,-1 0,3 3,-4-3,0 0,1 0,-1 0,0 0,0-1,0 1,0 0,0 0,0 0,0 0,0 0,0 0,0-1,-1 1,1 0,0 0,-1 0,1 0,0-1,-1 1,1 0,-1 0,0-1,1 1,-1 0,1-1,-2 2,-5 4,0 1,0-1,-14 9,-31 16,-62 29,-158 54,-102 6,-116-3,-159-10,-139-11,-2572 57,2805-171,180-8,317 20,-93-21,145 25,1 1,-1-1,1 0,0 0,-1-1,-7-5,12 7,0 1,1-1,-1 1,0-1,1 0,-1 1,1-1,-1 0,1 1,-1-1,1 0,-1 0,1 1,0-1,0 0,-1 0,1 0,0 1,0-1,0 0,0 0,0 0,0 0,0 0,0 1,0-1,0 0,0 0,1 0,-1 0,1-1,1-1,1-1,-1 1,1 0,0 0,0 0,0 0,0 1,0-1,6-3,16-8,31-15,253-94,198-41,187-35,188-25,200-7,87 22,-32 31,-91 37,-139 40,-160 37,-190 30,-195 21,-180 17,-179-4,0 0,-1 0,1 1,0-1,-1 1,1-1,-1 1,1 0,3 2,-6-3,0 0,0 1,0-1,0 0,0 0,1 0,-1 0,0 0,0 1,0-1,0 0,0 0,0 0,0 0,0 0,0 1,0-1,0 0,0 0,0 0,0 0,0 0,0 1,-1-1,1 0,0 0,0 0,0 0,0 0,0 0,0 1,0-1,0 0,0 0,-1 0,1 0,0 0,0 0,0 0,0 1,-14 5,-32 6,-83 11,-242 17,-233-5,-339-9,-314-7,-212-9,-142-4,41-5,191-1,289-2,320 0,514 3,-125-4,379 3,4-1,16 1,69 0,295-3,265-7,253-4,207 0,3749-13,-4082 26,-266 1,-241 6,-216 1,-46-2,-12 0,-27 5,-1-2,-49 6,-273 29,-211 10,-214-4,-156-10,-148-11,-155-11,-3347-6,3924-14,256-5,312-1,91 9,-1-1,1 0,0 0,0-1,0 1,0-1,0 0,-7-4,12 6,0-1,-1 1,1 0,0-1,-1 1,1 0,0-1,-1 1,1 0,0-1,0 1,0-1,-1 1,1-1,0 1,0 0,0-1,0 1,0-1,0 1,0-1,0 1,0-1,0 1,0-1,0 0,1 0,-1 0,1-1,0 1,-1 0,1 0,0 0,0 0,0 0,0 0,0 0,0 0,2-1,11-6,0 0,1 1,27-10,305-81,270-27,274-8,230 17,169 28,783 9,-12 48,-933 27,-258 9,-262 6,-234 6,-325-14,84 15,-130-17,0 0,0 0,-1-1,1 1,0 1,-1-1,1 0,-1 1,1-1,2 4,-5-5,1 0,-1 1,0-1,0 1,1-1,-1 1,0-1,0 1,0-1,1 1,-1-1,0 1,0-1,0 1,0-1,0 1,0-1,0 1,0-1,0 1,0-1,0 1,-1-1,1 1,0-1,0 1,0-1,-1 0,1 1,0-1,0 1,-1-1,1 1,0-1,-2 1,-5 4,-1 0,-1 0,1-1,-1-1,1 1,-1-1,0 0,-15 2,-198 35,-164 6,-172-2,-193-9,-209-10,-233-12,-266-21,-1535-74,7-94,2036 96,307 16,273 14,273 27,93 22,-1-1,1 0,0 0,0 0,-1-1,1 0,-5-3,10 6,0-1,-1 1,1-1,-1 1,1 0,-1-1,1 1,0-1,-1 1,1-1,0 1,0-1,-1 1,1-1,0 1,0-1,0 1,0-1,0 1,-1-1,1 0,0 1,0-1,1 1,-1-1,0 1,0-1,0 0,0 1,0-1,0 1,1-1,-1 1,0-1,1 1,-1-1,0 1,1-1,-1 1,0 0,1-1,0 0,3-2,0 0,1 0,-1 1,1-1,0 1,0 0,7-2,49-12,103-15,267-19,209 5,174 10,122 12,112 8,1126 12,-1 64,-1501-19,-235 5,-392-41,0 2,0 2,55 21,-95-30,-1 1,1 0,-1 1,1-1,-1 1,0 0,0 0,0 0,0 0,-1 1,6 7,-8-10,0 1,0-1,0 1,-1 0,1-1,-1 1,1 0,-1 0,0-1,0 1,0 0,0 0,0 0,0-1,0 1,0 0,-1 0,1 0,-1-1,1 1,-1 0,-1 2,-5 4,1 1,-2-1,1 0,-1-1,0 1,-1-2,0 1,0-1,-13 6,-46 24,-109 42,-220 57,-178 10,-155 1,-93-11,-87-16,-2610 150,3081-253,242-14,1001-27,-777 25,875-14,339 3,366 3,251 3,53 4,-126 10,-247 6,-350 8,-375 6,-335 6,-436-32,0 3,-1 1,44 14,-84-21,1 0,-1 1,1-1,-1 1,0 0,1-1,-1 1,1 0,-1 0,0 0,0 0,0 0,1 0,-1 0,0 0,0 0,0 1,-1-1,3 3,-4-3,1 0,0 0,-1 0,1 0,0 0,-1 1,1-1,-1-1,0 1,1 0,-1 0,0 0,1 0,-1 0,0 0,0-1,0 1,0 0,0-1,0 1,0-1,0 1,0-1,-1 1,-26 10,0-1,-1-2,-46 8,-232 35,-124 7,-108 4,-149-7,-143-12,-135-15,-166-10,-3081-11,3635-9,220-1,185-6,170 9,1 0,0 0,-1-1,1 0,-1 1,1-1,0 0,-1 0,1 0,-4-3,6 4,0 0,-1-1,1 1,0-1,0 1,0-1,0 1,-1-1,1 1,0-1,0 1,0-1,0 1,0-1,0 1,0-1,0 1,0 0,0-1,1 1,-1-1,0 1,0-1,0 1,0-1,1 1,-1-1,0 1,1 0,-1-1,0 1,1 0,-1-1,0 1,1 0,-1-1,1 1,12-10,1 1,0 0,0 1,1 1,16-6,195-71,128-23,132-6,143 16,87 23,377 13,-13 71,-604 33,-315-14,-142-24,0 0,-1 1,30 14,-46-19,1 0,0 0,-1 1,1-1,-1 1,0-1,0 1,1 0,-1 0,0 0,-1 0,1 1,0-1,-1 0,1 1,-1-1,0 1,1 0,0 3,-2-4,-1 1,1-1,0 1,-1 0,1-1,-1 1,0-1,0 0,0 1,0-1,0 0,-1 1,1-1,-1 0,1 0,-1 0,0 0,0 0,0-1,-4 4,-7 5,-1-1,0 0,0-1,-30 12,-11 0,-70 17,-524 74,-507-5,-712-16,-688-24,-537-24,-363-18,-210-16,66-23,315-13,491-13,599-2,630-1,578 0,475-1,494 42,0 0,0-2,-32-11,49 16,-1-1,1 0,0 1,-1-1,1 0,0 0,0 0,0 0,-1 0,1 0,0 0,0-1,0 0,0 1,1 1,0-1,0 0,0 1,0-1,0 1,0-1,0 0,0 1,0-1,0 1,0-1,0 0,0 1,0-1,1 1,-1-1,0 1,0-1,1 0,-1 1,0-1,1 1,-1 0,1-1,0 0,5-4,1 1,-1-1,1 1,0 1,1-1,-1 1,14-3,128-34,379-58,371-25,505-12,482 14,417 33,346 66,110 72,-178 59,-402 31,-520 5,-537-14,-488-20,-595-101,-1 1,42 19,-76-29,1 1,0 0,-1 0,0 1,1-1,-1 1,0 0,0 0,-1 1,1-1,-1 1,1 0,-1 0,4 7,-6-9,-1 0,0 0,1 0,-1 0,0 0,0 1,0-1,-1 0,1 0,0 0,-1 0,0 0,1 0,-1 0,0 0,0 0,0 0,0 0,0 0,-1-1,1 1,0 0,-1-1,1 1,-1-1,-3 3,-7 5,0 0,-1-1,-1 0,1-1,-21 7,-71 23,-187 39,-338 42,-224-5,-171-16,-2134 118,2927-200,-917 54,91-11,136-14,163-7,184-8,182-9,164-11,171-9,57 0,0 1,0-1,1 0,-1 0,0 0,0 0,0 0,0 0,0 0,0-1,1 1,-1 0,0 0,0-1,0 1,0 0,1-1,-2 0,17-4,0 0,1 1,26-3,236-35,187-16,180-7,193 3,237-1,180 8,65 12,-41 14,-131 12,-219 9,-258 6,-260 8,-364-6,-1 3,46 9,-79-6,-12-6,-1 0,0 0,0 1,0-1,0 0,0 0,1 0,-1 0,0 1,0-1,0 0,0 0,0 0,0 0,0 1,0-1,0 0,0 0,0 0,0 1,0-1,0 0,0 0,0 0,0 1,0-1,0 0,0 0,0 0,0 1,0-1,0 0,0 0,0 0,0 0,-1 1,1-1,0 0,-3 2,-1 1,1-1,-1 0,1 0,-1-1,0 1,1-1,-7 2,-226 49,-202 15,-181 0,-200-13,-254-16,-180-26,-88-34,-43-52,88-43,203-21,272-4,277 8,369 70,150 53,1-1,-43-28,60 34,-1 1,2-1,-1 0,1 0,0-1,0 1,0-1,1-1,-5-10,8 14,0 0,0 0,1-1,0 1,0-1,0 1,0-1,1 1,0-1,0 0,0 1,1-1,-1 1,3-7,-1 3,1 0,0 0,1 1,0-1,0 1,1 0,10-13,0 3,1 1,27-22,24-11,2 3,101-50,301-118,128-2,105 22,896-89,9 161,-949 115,-166 23,-162 20,-285-28,-1 2,58 20,-96-28,0 1,-1 0,1 1,-1-1,0 2,0-1,-1 1,1 0,-1 0,0 1,6 6,-10-9,0 1,0-1,0 1,-1-1,0 1,1 0,-1 0,0-1,-1 1,1 0,-1 0,0 0,0 0,0 0,0 0,-1 0,1-1,-1 1,0 0,0 0,0 0,-3 4,-2 4,0-1,-1 0,0 0,-1-1,0 0,0 0,-19 16,-5 2,-1-2,-64 39,18-20,-113 44,-226 63,-141 10,-111-3,-752 65,-3-116,996-98,287-17,123 5,0 0,-34-10,51 12,0-1,-1 0,1 0,-1 0,1 0,0 0,0 0,-1 0,1-1,0 1,0-1,0 0,1 1,-1-1,0 0,1 0,-2-3,2 4,1-1,0 1,0-1,0 0,0 1,0-1,0 1,0-1,0 0,1 1,-1-1,1 1,-1-1,1 1,0-1,-1 1,1-1,0 1,0 0,0-1,0 1,0 0,1 0,0-2,8-5,0-1,0 1,1 0,16-8,93-43,275-76,189 2,171 18,153 25,140 31,47 29,-54 23,-130 21,-190 17,-213 9,-189 0,-282-34,1 2,53 17,-88-23,1-1,-1 0,0 1,1 0,-1 0,0 0,0 0,0 0,0 1,3 3,-5-5,-1-1,0 1,1 0,-1 0,1-1,-1 1,0 0,0 0,1 0,-1-1,0 1,0 0,0 0,0 0,0 0,0-1,0 1,0 0,0 0,-1 0,1 0,0-1,-1 1,1 0,0 0,-1-1,1 1,-1 1,-4 3,-1 0,1-1,-1 0,0 1,0-2,0 1,0-1,-14 5,-23 9,-1-3,-53 10,-246 35,-163-4,-177-2,-198-7,-222-11,-2613-2,2673-52,225-13,251-8,228 0,262 23,71 15,0 0,0 0,0 0,1-1,-1 0,1 0,-6-4,10 6,0 0,0 1,0-1,0 0,1 0,-1 0,0 0,1 0,-1 0,1 0,-1 0,1 0,-1 0,1 0,0 0,-1 0,1 0,0 0,0 0,0 0,0-1,0 1,0 0,0 0,0 0,0 0,1 0,-1 0,0 0,1 0,0-2,3-2,0 0,0 0,0 0,0 1,1-1,0 1,0 1,0-1,9-4,26-14,2 2,0 1,61-17,324-71,215 1,229 6,267 18,269 23,123 21,-51 17,-196 13,-283 8,-314 18,-592-14,0 5,97 23,-181-30,1 1,-1 1,0-1,1 2,-2-1,14 9,-22-12,1 0,-1 0,0 0,1 0,-1 0,0 0,0 1,0-1,0 0,0 1,0-1,0 1,0-1,0 1,-1-1,1 1,-1-1,1 1,-1 0,0-1,1 1,-1 0,0-1,0 1,0 0,0 0,-1 1,-1 2,0-1,0 0,0 0,-1 0,0 0,1-1,-1 1,-1-1,1 1,0-1,-1 0,-5 3,-12 9,-1-1,-35 16,-49 15,-152 45,-314 60,-182 7,-153-7,-123-20,-639 7,-9-64,737-54,126-21,146-20,162-14,164-6,295 34,0-1,-54-19,95 25,1 1,-1-1,1-1,-1 1,1-1,-6-5,11 8,-1 0,1-1,-1 1,1-1,0 1,0-1,0 1,0-1,0 0,0 1,0-1,0 0,1 0,-1 0,1 0,-1-3,1 2,0 1,0-1,1 1,-1-1,1 1,0-1,-1 1,1 0,0-1,1 1,-1 0,3-4,2-2,0 1,0 0,12-11,9-2,0 0,1 1,43-20,4 3,124-42,229-36,159 7,169 10,204 19,234 23,1144 4,-2 42,-1674 13,-243 5,-359-7,92 15,-149-17,0 1,0-1,0 1,-1 0,1 0,0 0,0 1,-1-1,1 0,-1 1,4 2,-6-3,1-1,-1 1,0-1,0 1,0-1,1 1,-1 0,0-1,0 1,0-1,0 1,0-1,0 1,0 0,0-1,0 1,0-1,0 1,-1-1,1 1,0 0,0-1,-1 1,1-1,0 1,0-1,-1 1,1-1,-1 0,1 1,0-1,-1 1,1-1,-1 0,1 1,-1-1,1 0,-2 1,-4 3,-1 0,0 0,-1-1,-11 5,-70 19,-223 42,-177 10,-198-7,-200-15,-182-18,-135-15,-82-12,32-11,82-25,152-29,203-14,230-5,215-2,332 64,1-1,1-3,-45-21,76 31,-1 0,1-1,0 0,-9-8,14 10,0 1,0 0,0-1,0 0,0 1,0-1,1 0,-1 0,1 0,-2-4,3 4,-1 1,1 0,0-1,0 1,0-1,0 1,0-1,1 1,-1 0,1-1,-1 1,1 0,1-3,0 0,1 0,0 1,0-1,0 1,0 0,8-8,1 1,2 1,-1 0,1 1,0 1,1 0,19-7,25-8,104-26,184-19,165 11,245 16,282 14,303 12,224 9,67 5,-91 2,-239 2,-321 1,-332 3,-313 10,-332-17,1 1,0 0,-1 0,1 0,-1 1,1 0,-1 0,8 4,-13-6,0 0,0 0,0 1,1-1,-1 0,0 0,0 0,0 1,1-1,-1 0,0 0,0 1,0-1,0 0,0 1,0-1,0 0,0 0,0 1,0-1,1 0,-1 1,-1-1,1 0,0 0,0 1,0-1,0 0,0 1,0-1,0 0,0 0,0 1,0-1,-1 0,1 1,-17 10,-3-4,-1 0,-24 4,-106 18,-328 33,-225-4,-233-12,-134-14,-81-13,-640-7,3-36,691-18,163-13,211-6,226 0,202 4,276 53,-1-2,1 0,1-1,-31-16,49 23,0-1,0 1,0-1,0 0,0 1,0-1,1 0,-1 0,0 0,0 0,1 0,-1 1,0-1,1 0,-1 0,1-1,-1 1,0-2,1 2,1 0,-1 1,0-1,0 0,1 0,-1 1,0-1,1 0,-1 1,1-1,-1 0,1 1,-1-1,1 0,-1 1,1-1,0 1,-1-1,1 1,0 0,0-1,-1 1,2-1,12-4,-1 1,1 1,0 0,0 0,21 0,194-8,174 8,264 16,279 22,260 21,237 22,1793 153,-1803-105,-293-19,-329-27,-262-25</inkml:trace>
</inkml:ink>
</file>

<file path=ppt/ink/ink3.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5-15T11:12:04"/>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1 514,'19'0,"43"-19,74-28,78-17,77-10,81-2,83 10,52 18,4 5,-10 10,-2 11,-63 9,-98 6,-106 5</inkml:trace>
</inkml:ink>
</file>

<file path=ppt/ink/ink4.xml><?xml version="1.0" encoding="utf-8"?>
<inkml:ink xmlns:inkml="http://www.w3.org/2003/InkML">
  <inkml:definitions>
    <inkml:context xml:id="ctx0">
      <inkml:inkSource xml:id="inkSrc0">
        <inkml:traceFormat>
          <inkml:channel name="X" type="integer" min="-2" max="2" units="cm"/>
          <inkml:channel name="Y" type="integer" min="-2" max="2" units="cm"/>
        </inkml:traceFormat>
        <inkml:channelProperties>
          <inkml:channelProperty channel="X" name="resolution" value="1000" units="1/cm"/>
          <inkml:channelProperty channel="Y" name="resolution" value="1000" units="1/cm"/>
        </inkml:channelProperties>
      </inkml:inkSource>
      <inkml:timestamp xml:id="ts0" timeString="2023-05-15T11:12:28"/>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8E7633-45CF-4118-B183-29866FF78981}"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8E7633-45CF-4118-B183-29866FF78981}" type="datetimeFigureOut">
              <a:rPr lang="en-IN" smtClean="0"/>
              <a:t>16-05-2023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8E7633-45CF-4118-B183-29866FF78981}"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18E7633-45CF-4118-B183-29866FF78981}"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72C3D-EAF4-46F7-BC9C-AF1C6CD3F24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8E7633-45CF-4118-B183-29866FF78981}"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8E7633-45CF-4118-B183-29866FF78981}" type="datetimeFigureOut">
              <a:rPr lang="en-IN" smtClean="0"/>
              <a:t>16-05-2023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18E7633-45CF-4118-B183-29866FF78981}" type="datetimeFigureOut">
              <a:rPr lang="en-IN" smtClean="0"/>
              <a:t>16-05-2023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8E7633-45CF-4118-B183-29866FF78981}"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8E7633-45CF-4118-B183-29866FF78981}"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18E7633-45CF-4118-B183-29866FF78981}"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8E7633-45CF-4118-B183-29866FF78981}" type="datetimeFigureOut">
              <a:rPr lang="en-IN" smtClean="0"/>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8E7633-45CF-4118-B183-29866FF78981}" type="datetimeFigureOut">
              <a:rPr lang="en-IN" smtClean="0"/>
              <a:t>16-05-2023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8E7633-45CF-4118-B183-29866FF78981}" type="datetimeFigureOut">
              <a:rPr lang="en-IN" smtClean="0"/>
              <a:t>16-05-2023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18E7633-45CF-4118-B183-29866FF78981}" type="datetimeFigureOut">
              <a:rPr lang="en-IN" smtClean="0"/>
              <a:t>16-05-2023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18E7633-45CF-4118-B183-29866FF78981}" type="datetimeFigureOut">
              <a:rPr lang="en-IN" smtClean="0"/>
              <a:t>16-05-2023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18E7633-45CF-4118-B183-29866FF78981}" type="datetimeFigureOut">
              <a:rPr lang="en-IN" smtClean="0"/>
              <a:t>16-05-2023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8E7633-45CF-4118-B183-29866FF78981}" type="datetimeFigureOut">
              <a:rPr lang="en-IN" smtClean="0"/>
              <a:t>16-05-2023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F72C3D-EAF4-46F7-BC9C-AF1C6CD3F24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18E7633-45CF-4118-B183-29866FF78981}" type="datetimeFigureOut">
              <a:rPr lang="en-IN" smtClean="0"/>
              <a:t>16-05-2023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DF72C3D-EAF4-46F7-BC9C-AF1C6CD3F248}"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2339"/>
            <a:ext cx="9144000" cy="1023455"/>
          </a:xfrm>
        </p:spPr>
        <p:txBody>
          <a:bodyPr>
            <a:noAutofit/>
          </a:bodyPr>
          <a:lstStyle/>
          <a:p>
            <a:r>
              <a:rPr lang="en-IN" sz="3600" dirty="0"/>
              <a:t>              </a:t>
            </a:r>
            <a:r>
              <a:rPr lang="en-IN" sz="4000" dirty="0"/>
              <a:t> EASE – THE –ERROR</a:t>
            </a:r>
            <a:br>
              <a:rPr lang="en-IN" sz="4000" dirty="0"/>
            </a:br>
            <a:r>
              <a:rPr lang="en-IN" sz="4000" dirty="0"/>
              <a:t>                            3.0</a:t>
            </a:r>
          </a:p>
        </p:txBody>
      </p:sp>
      <p:sp>
        <p:nvSpPr>
          <p:cNvPr id="3" name="Subtitle 2"/>
          <p:cNvSpPr>
            <a:spLocks noGrp="1"/>
          </p:cNvSpPr>
          <p:nvPr>
            <p:ph type="subTitle" idx="1"/>
          </p:nvPr>
        </p:nvSpPr>
        <p:spPr>
          <a:xfrm>
            <a:off x="244475" y="1508760"/>
            <a:ext cx="11737340" cy="5175885"/>
          </a:xfrm>
        </p:spPr>
        <p:txBody>
          <a:bodyPr>
            <a:noAutofit/>
          </a:bodyPr>
          <a:lstStyle/>
          <a:p>
            <a:pPr algn="l"/>
            <a:r>
              <a:rPr lang="en-IN" sz="2000" dirty="0"/>
              <a:t>Problem Statement Title :</a:t>
            </a:r>
          </a:p>
          <a:p>
            <a:pPr algn="l"/>
            <a:endParaRPr lang="en-IN" sz="2000" dirty="0"/>
          </a:p>
          <a:p>
            <a:pPr algn="l"/>
            <a:r>
              <a:rPr lang="en-SG" altLang="en-IN" dirty="0">
                <a:sym typeface="+mn-ea"/>
              </a:rPr>
              <a:t>(5)</a:t>
            </a:r>
            <a:r>
              <a:rPr lang="en-IN" dirty="0">
                <a:sym typeface="+mn-ea"/>
              </a:rPr>
              <a:t>Develop an AI-powered chatbot that can provide mental health support to users</a:t>
            </a:r>
            <a:endParaRPr lang="en-IN" dirty="0"/>
          </a:p>
          <a:p>
            <a:pPr algn="l"/>
            <a:endParaRPr lang="en-IN" sz="2000" dirty="0"/>
          </a:p>
          <a:p>
            <a:pPr algn="l"/>
            <a:r>
              <a:rPr lang="en-IN" sz="2000" dirty="0"/>
              <a:t>Team Name:</a:t>
            </a:r>
            <a:r>
              <a:rPr lang="en-SG" altLang="en-IN" sz="2000" dirty="0"/>
              <a:t> SOUL BUDDIES</a:t>
            </a:r>
            <a:endParaRPr lang="en-IN" sz="2000" dirty="0"/>
          </a:p>
          <a:p>
            <a:pPr algn="l"/>
            <a:endParaRPr lang="en-IN" sz="2000" dirty="0"/>
          </a:p>
          <a:p>
            <a:pPr algn="l"/>
            <a:r>
              <a:rPr lang="en-IN" sz="2000" dirty="0"/>
              <a:t>Team Leader Name</a:t>
            </a:r>
            <a:r>
              <a:rPr lang="en-SG" altLang="en-IN" sz="2000" dirty="0"/>
              <a:t> </a:t>
            </a:r>
            <a:r>
              <a:rPr lang="en-IN" sz="2000" dirty="0"/>
              <a:t>:</a:t>
            </a:r>
            <a:r>
              <a:rPr lang="en-SG" altLang="en-IN" sz="2000" dirty="0"/>
              <a:t> THEERAN A</a:t>
            </a:r>
            <a:endParaRPr lang="en-IN" sz="2000" dirty="0"/>
          </a:p>
          <a:p>
            <a:pPr algn="l"/>
            <a:endParaRPr lang="en-IN" sz="2000" dirty="0"/>
          </a:p>
          <a:p>
            <a:pPr algn="l"/>
            <a:r>
              <a:rPr lang="en-IN" sz="2000" dirty="0"/>
              <a:t>Theme Name</a:t>
            </a:r>
            <a:r>
              <a:rPr lang="en-SG" altLang="en-IN" sz="2000" dirty="0"/>
              <a:t> </a:t>
            </a:r>
            <a:r>
              <a:rPr lang="en-IN" sz="2000" dirty="0"/>
              <a:t>:</a:t>
            </a:r>
            <a:r>
              <a:rPr lang="en-SG" altLang="en-IN" sz="2000" dirty="0"/>
              <a:t> </a:t>
            </a:r>
            <a:r>
              <a:rPr lang="en-SG" altLang="en-IN" dirty="0">
                <a:sym typeface="+mn-ea"/>
              </a:rPr>
              <a:t>artificial intelligence </a:t>
            </a:r>
          </a:p>
          <a:p>
            <a:pPr algn="l"/>
            <a:endParaRPr lang="en-IN" sz="2000" dirty="0"/>
          </a:p>
          <a:p>
            <a:pPr algn="l"/>
            <a:r>
              <a:rPr lang="en-IN" sz="2000" dirty="0"/>
              <a:t>College Name</a:t>
            </a:r>
            <a:r>
              <a:rPr lang="en-SG" altLang="en-IN" sz="2000" dirty="0"/>
              <a:t> </a:t>
            </a:r>
            <a:r>
              <a:rPr lang="en-IN" sz="2000" dirty="0"/>
              <a:t>:</a:t>
            </a:r>
            <a:r>
              <a:rPr lang="en-SG" altLang="en-IN" sz="2000" dirty="0"/>
              <a:t> SRI VENKATESWARA COLLEGE OF ENGINEERING, SRIPERUMBUDUR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134761" cy="809334"/>
          </a:xfrm>
        </p:spPr>
        <p:txBody>
          <a:bodyPr>
            <a:normAutofit fontScale="90000"/>
          </a:bodyPr>
          <a:lstStyle/>
          <a:p>
            <a:r>
              <a:rPr lang="en-IN" sz="3600" dirty="0"/>
              <a:t>Use Cases and Benefits</a:t>
            </a:r>
          </a:p>
        </p:txBody>
      </p:sp>
      <p:sp>
        <p:nvSpPr>
          <p:cNvPr id="3" name="Content Placeholder 2"/>
          <p:cNvSpPr>
            <a:spLocks noGrp="1"/>
          </p:cNvSpPr>
          <p:nvPr>
            <p:ph idx="1"/>
          </p:nvPr>
        </p:nvSpPr>
        <p:spPr>
          <a:xfrm>
            <a:off x="838200" y="1098550"/>
            <a:ext cx="9614535" cy="4903470"/>
          </a:xfrm>
        </p:spPr>
        <p:txBody>
          <a:bodyPr>
            <a:noAutofit/>
          </a:bodyPr>
          <a:lstStyle/>
          <a:p>
            <a:pPr marL="0" indent="0" algn="just">
              <a:lnSpc>
                <a:spcPct val="140000"/>
              </a:lnSpc>
              <a:buNone/>
            </a:pPr>
            <a:r>
              <a:rPr lang="en-SG" altLang="en-IN" sz="1700" dirty="0"/>
              <a:t>Personalized chatbot implemented using AI takes in users inputs as text or speech to text format. The data of daily interactions are stored in the database to make the replies provided by the bot to be suited to the user. The user interactions are used in determining the condition of the user and is classified between </a:t>
            </a:r>
            <a:r>
              <a:rPr lang="en-SG" altLang="en-IN" sz="1700" dirty="0" err="1"/>
              <a:t>good,bad</a:t>
            </a:r>
            <a:r>
              <a:rPr lang="en-SG" altLang="en-IN" sz="1700" dirty="0"/>
              <a:t>, and very bad. The replies made by the bot varies with the classification. In case when the user’s condition is classified as very bad the location of the person is shared with the close contact through mail along with an alert stating the patient’s mental condition and the steps to be taken. Very bad classification is for severe issues and requires offline health support. The data from the database can be utilised by the medical </a:t>
            </a:r>
            <a:r>
              <a:rPr lang="en-SG" altLang="en-IN" sz="1700" dirty="0" err="1"/>
              <a:t>advior.Apart</a:t>
            </a:r>
            <a:r>
              <a:rPr lang="en-SG" altLang="en-IN" sz="1700" dirty="0"/>
              <a:t> from normal and simple health support the bot has been developed to provide C</a:t>
            </a:r>
            <a:r>
              <a:rPr lang="en-SG" altLang="en-IN" sz="1700" dirty="0">
                <a:sym typeface="+mn-ea"/>
              </a:rPr>
              <a:t>ognitive-</a:t>
            </a:r>
            <a:r>
              <a:rPr lang="en-SG" altLang="en-IN" sz="1700" dirty="0" err="1">
                <a:sym typeface="+mn-ea"/>
              </a:rPr>
              <a:t>Behavioral</a:t>
            </a:r>
            <a:r>
              <a:rPr lang="en-SG" altLang="en-IN" sz="1700" dirty="0">
                <a:sym typeface="+mn-ea"/>
              </a:rPr>
              <a:t> Therapy</a:t>
            </a:r>
            <a:r>
              <a:rPr lang="en-SG" altLang="en-IN" sz="1700" dirty="0"/>
              <a:t>(CBT). It greets the user with positive quotes and affirmations on regular intervals to lift the person’s mood. It can also provide healthcare support if the person suffers from a disease. It provides a daily routine to follow and also reminds them about their medication. At the end of the day the bot asks few lines </a:t>
            </a:r>
            <a:r>
              <a:rPr lang="en-SG" altLang="en-IN" sz="1700" dirty="0" err="1"/>
              <a:t>obout</a:t>
            </a:r>
            <a:r>
              <a:rPr lang="en-SG" altLang="en-IN" sz="1700" dirty="0"/>
              <a:t> their day to have a record on their daily lifestyle.</a:t>
            </a:r>
          </a:p>
        </p:txBody>
      </p:sp>
      <p:sp>
        <p:nvSpPr>
          <p:cNvPr id="4" name="Text Box 3"/>
          <p:cNvSpPr txBox="1"/>
          <p:nvPr/>
        </p:nvSpPr>
        <p:spPr>
          <a:xfrm>
            <a:off x="7147560" y="2222500"/>
            <a:ext cx="309880" cy="368300"/>
          </a:xfrm>
          <a:prstGeom prst="rect">
            <a:avLst/>
          </a:prstGeom>
          <a:noFill/>
        </p:spPr>
        <p:txBody>
          <a:bodyPr wrap="non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tLang="en-US"/>
              <a:t>FUTURE FEATURES</a:t>
            </a:r>
            <a:br>
              <a:rPr lang="en-SG" altLang="en-US"/>
            </a:br>
            <a:endParaRPr lang="en-SG" altLang="en-US"/>
          </a:p>
        </p:txBody>
      </p:sp>
      <p:sp>
        <p:nvSpPr>
          <p:cNvPr id="3" name="Content Placeholder 2"/>
          <p:cNvSpPr>
            <a:spLocks noGrp="1"/>
          </p:cNvSpPr>
          <p:nvPr>
            <p:ph idx="1"/>
          </p:nvPr>
        </p:nvSpPr>
        <p:spPr>
          <a:xfrm>
            <a:off x="1104265" y="1483995"/>
            <a:ext cx="9360535" cy="4883785"/>
          </a:xfrm>
        </p:spPr>
        <p:txBody>
          <a:bodyPr>
            <a:noAutofit/>
          </a:bodyPr>
          <a:lstStyle/>
          <a:p>
            <a:pPr algn="just">
              <a:lnSpc>
                <a:spcPct val="150000"/>
              </a:lnSpc>
            </a:pPr>
            <a:r>
              <a:rPr lang="en-US" sz="1600" dirty="0"/>
              <a:t>Symptom Tracker: The chatbot could prompt users to log any physical or emotional symptoms they are experiencing suggest potential causes</a:t>
            </a:r>
            <a:r>
              <a:rPr lang="en-SG" altLang="en-US" sz="1600" dirty="0"/>
              <a:t>.</a:t>
            </a:r>
            <a:endParaRPr lang="en-US" sz="1600" dirty="0"/>
          </a:p>
          <a:p>
            <a:pPr algn="just">
              <a:lnSpc>
                <a:spcPct val="150000"/>
              </a:lnSpc>
            </a:pPr>
            <a:r>
              <a:rPr lang="en-US" sz="1600" dirty="0"/>
              <a:t>Sleep Tracker: Poor sleep is a common issue among people with mental health concerns.</a:t>
            </a:r>
          </a:p>
          <a:p>
            <a:pPr algn="just">
              <a:lnSpc>
                <a:spcPct val="150000"/>
              </a:lnSpc>
            </a:pPr>
            <a:r>
              <a:rPr lang="en-US" sz="1600" dirty="0"/>
              <a:t>Mindfulness Exercises: The chatbot could guide users through mindfulness exercises, such as deep breathing.</a:t>
            </a:r>
          </a:p>
          <a:p>
            <a:pPr algn="just">
              <a:lnSpc>
                <a:spcPct val="150000"/>
              </a:lnSpc>
            </a:pPr>
            <a:r>
              <a:rPr lang="en-US" sz="1600" dirty="0"/>
              <a:t>Goal Setting: Setting small achievable goals is a key component of cognitive-behavioral therapy. </a:t>
            </a:r>
          </a:p>
          <a:p>
            <a:pPr algn="just">
              <a:lnSpc>
                <a:spcPct val="150000"/>
              </a:lnSpc>
            </a:pPr>
            <a:r>
              <a:rPr lang="en-US" sz="1600" dirty="0"/>
              <a:t>Community Support: Connecting users with others who are experiencing similar challenges can be helpful for building a sense of community and reducing feelings of isolation.</a:t>
            </a:r>
          </a:p>
          <a:p>
            <a:pPr algn="just">
              <a:lnSpc>
                <a:spcPct val="150000"/>
              </a:lnSpc>
            </a:pPr>
            <a:r>
              <a:rPr lang="en-SG" altLang="en-US" sz="1600" dirty="0" err="1"/>
              <a:t>Music:The</a:t>
            </a:r>
            <a:r>
              <a:rPr lang="en-SG" altLang="en-US" sz="1600" dirty="0"/>
              <a:t> chatbot could also keep a playlist of the users favourite songs.</a:t>
            </a:r>
            <a:endParaRPr lang="en-US" sz="1600" dirty="0"/>
          </a:p>
          <a:p>
            <a:pPr marL="0" indent="0" algn="just">
              <a:lnSpc>
                <a:spcPct val="150000"/>
              </a:lnSpc>
              <a:buNone/>
            </a:pPr>
            <a:endParaRPr lang="en-US" sz="1600" dirty="0"/>
          </a:p>
          <a:p>
            <a:pPr marL="0" indent="0" algn="just">
              <a:lnSpc>
                <a:spcPct val="150000"/>
              </a:lnSpc>
              <a:buNone/>
            </a:pP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Team Member Details</a:t>
            </a:r>
          </a:p>
        </p:txBody>
      </p:sp>
      <p:sp>
        <p:nvSpPr>
          <p:cNvPr id="3" name="Text Placeholder 2"/>
          <p:cNvSpPr>
            <a:spLocks noGrp="1"/>
          </p:cNvSpPr>
          <p:nvPr>
            <p:ph type="body" idx="1"/>
          </p:nvPr>
        </p:nvSpPr>
        <p:spPr/>
        <p:txBody>
          <a:bodyPr/>
          <a:lstStyle/>
          <a:p>
            <a:pPr marL="0" indent="0">
              <a:buFont typeface="+mj-lt"/>
              <a:buNone/>
            </a:pPr>
            <a:endParaRPr lang="en-SG" altLang="en-IN"/>
          </a:p>
          <a:p>
            <a:pPr marL="457200" indent="-457200">
              <a:buFont typeface="+mj-lt"/>
              <a:buAutoNum type="arabicParenR"/>
            </a:pPr>
            <a:endParaRPr lang="en-SG" altLang="en-IN"/>
          </a:p>
        </p:txBody>
      </p:sp>
      <p:sp>
        <p:nvSpPr>
          <p:cNvPr id="4" name="Text Box 3"/>
          <p:cNvSpPr txBox="1"/>
          <p:nvPr/>
        </p:nvSpPr>
        <p:spPr>
          <a:xfrm>
            <a:off x="1062990" y="6387465"/>
            <a:ext cx="8166100" cy="368300"/>
          </a:xfrm>
          <a:prstGeom prst="rect">
            <a:avLst/>
          </a:prstGeom>
          <a:noFill/>
        </p:spPr>
        <p:txBody>
          <a:bodyPr wrap="square" rtlCol="0">
            <a:spAutoFit/>
          </a:bodyPr>
          <a:lstStyle/>
          <a:p>
            <a:r>
              <a:rPr lang="en-SG" altLang="en-US">
                <a:solidFill>
                  <a:schemeClr val="tx1"/>
                </a:solidFill>
              </a:rPr>
              <a:t>Special Mention: A Mohammad AaKhil (SNU)</a:t>
            </a:r>
          </a:p>
        </p:txBody>
      </p:sp>
      <p:graphicFrame>
        <p:nvGraphicFramePr>
          <p:cNvPr id="7" name="Table 6"/>
          <p:cNvGraphicFramePr/>
          <p:nvPr/>
        </p:nvGraphicFramePr>
        <p:xfrm>
          <a:off x="0" y="1517015"/>
          <a:ext cx="12192635" cy="4775200"/>
        </p:xfrm>
        <a:graphic>
          <a:graphicData uri="http://schemas.openxmlformats.org/drawingml/2006/table">
            <a:tbl>
              <a:tblPr firstRow="1" bandRow="1">
                <a:tableStyleId>{5C22544A-7EE6-4342-B048-85BDC9FD1C3A}</a:tableStyleId>
              </a:tblPr>
              <a:tblGrid>
                <a:gridCol w="1213485">
                  <a:extLst>
                    <a:ext uri="{9D8B030D-6E8A-4147-A177-3AD203B41FA5}">
                      <a16:colId xmlns:a16="http://schemas.microsoft.com/office/drawing/2014/main" val="20000"/>
                    </a:ext>
                  </a:extLst>
                </a:gridCol>
                <a:gridCol w="1814830">
                  <a:extLst>
                    <a:ext uri="{9D8B030D-6E8A-4147-A177-3AD203B41FA5}">
                      <a16:colId xmlns:a16="http://schemas.microsoft.com/office/drawing/2014/main" val="20001"/>
                    </a:ext>
                  </a:extLst>
                </a:gridCol>
                <a:gridCol w="1363980">
                  <a:extLst>
                    <a:ext uri="{9D8B030D-6E8A-4147-A177-3AD203B41FA5}">
                      <a16:colId xmlns:a16="http://schemas.microsoft.com/office/drawing/2014/main" val="20002"/>
                    </a:ext>
                  </a:extLst>
                </a:gridCol>
                <a:gridCol w="1212215">
                  <a:extLst>
                    <a:ext uri="{9D8B030D-6E8A-4147-A177-3AD203B41FA5}">
                      <a16:colId xmlns:a16="http://schemas.microsoft.com/office/drawing/2014/main" val="20003"/>
                    </a:ext>
                  </a:extLst>
                </a:gridCol>
                <a:gridCol w="1965960">
                  <a:extLst>
                    <a:ext uri="{9D8B030D-6E8A-4147-A177-3AD203B41FA5}">
                      <a16:colId xmlns:a16="http://schemas.microsoft.com/office/drawing/2014/main" val="20004"/>
                    </a:ext>
                  </a:extLst>
                </a:gridCol>
                <a:gridCol w="2553970">
                  <a:extLst>
                    <a:ext uri="{9D8B030D-6E8A-4147-A177-3AD203B41FA5}">
                      <a16:colId xmlns:a16="http://schemas.microsoft.com/office/drawing/2014/main" val="20005"/>
                    </a:ext>
                  </a:extLst>
                </a:gridCol>
                <a:gridCol w="2068195">
                  <a:extLst>
                    <a:ext uri="{9D8B030D-6E8A-4147-A177-3AD203B41FA5}">
                      <a16:colId xmlns:a16="http://schemas.microsoft.com/office/drawing/2014/main" val="20006"/>
                    </a:ext>
                  </a:extLst>
                </a:gridCol>
              </a:tblGrid>
              <a:tr h="1193800">
                <a:tc>
                  <a:txBody>
                    <a:bodyPr/>
                    <a:lstStyle/>
                    <a:p>
                      <a:pPr indent="0" algn="ctr">
                        <a:buNone/>
                      </a:pPr>
                      <a:r>
                        <a:rPr lang="en-SG" altLang="en-US" sz="1600" b="1">
                          <a:solidFill>
                            <a:schemeClr val="accent5">
                              <a:lumMod val="60000"/>
                              <a:lumOff val="40000"/>
                            </a:schemeClr>
                          </a:solidFill>
                          <a:latin typeface="Open Sans SemiBold" charset="0"/>
                          <a:ea typeface="Open Sans SemiBold" charset="0"/>
                          <a:cs typeface="Open Sans SemiBold" charset="0"/>
                        </a:rPr>
                        <a:t>Leader</a:t>
                      </a: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Theeran A</a:t>
                      </a:r>
                      <a:endParaRPr 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B.Tech IT</a:t>
                      </a:r>
                      <a:endParaRPr 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I Year</a:t>
                      </a:r>
                      <a:endParaRPr 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Sri Venkateswara College of Engineering (SVCE)</a:t>
                      </a:r>
                      <a:endParaRPr 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SG" altLang="en-US" sz="1600" b="1">
                          <a:solidFill>
                            <a:schemeClr val="accent5">
                              <a:lumMod val="60000"/>
                              <a:lumOff val="40000"/>
                            </a:schemeClr>
                          </a:solidFill>
                          <a:latin typeface="Open Sans SemiBold" charset="0"/>
                          <a:ea typeface="Open Sans SemiBold" charset="0"/>
                          <a:cs typeface="Open Sans SemiBold" charset="0"/>
                        </a:rPr>
                        <a:t>2022it0121@svce.ac.in</a:t>
                      </a: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8489181536</a:t>
                      </a:r>
                      <a:endParaRPr 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1193800">
                <a:tc>
                  <a:txBody>
                    <a:bodyPr/>
                    <a:lstStyle/>
                    <a:p>
                      <a:pPr indent="0" algn="ctr">
                        <a:buNone/>
                      </a:pPr>
                      <a:r>
                        <a:rPr lang="en-SG" altLang="en-US" sz="1600" b="1">
                          <a:solidFill>
                            <a:schemeClr val="accent5">
                              <a:lumMod val="60000"/>
                              <a:lumOff val="40000"/>
                            </a:schemeClr>
                          </a:solidFill>
                          <a:latin typeface="Open Sans SemiBold" charset="0"/>
                          <a:ea typeface="Open Sans SemiBold" charset="0"/>
                          <a:cs typeface="Open Sans SemiBold" charset="0"/>
                        </a:rPr>
                        <a:t>Member 2</a:t>
                      </a: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Roshan M</a:t>
                      </a:r>
                      <a:endParaRPr 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B.E ECE</a:t>
                      </a:r>
                      <a:endParaRPr 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I Year</a:t>
                      </a:r>
                      <a:endParaRPr 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Sri Venkateswara College of Engineering (SVCE)</a:t>
                      </a:r>
                      <a:endParaRPr 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SG" altLang="en-US" sz="1600" b="1">
                          <a:solidFill>
                            <a:schemeClr val="accent5">
                              <a:lumMod val="60000"/>
                              <a:lumOff val="40000"/>
                            </a:schemeClr>
                          </a:solidFill>
                          <a:latin typeface="Open Sans SemiBold" charset="0"/>
                          <a:ea typeface="Open Sans SemiBold" charset="0"/>
                          <a:cs typeface="Open Sans SemiBold" charset="0"/>
                        </a:rPr>
                        <a:t>2022ec0448@svce.ac.in</a:t>
                      </a: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9841092274</a:t>
                      </a:r>
                      <a:endParaRPr 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1193800">
                <a:tc>
                  <a:txBody>
                    <a:bodyPr/>
                    <a:lstStyle/>
                    <a:p>
                      <a:pPr indent="0" algn="ctr">
                        <a:buNone/>
                      </a:pPr>
                      <a:r>
                        <a:rPr lang="en-SG" altLang="en-US" sz="1600" b="1">
                          <a:solidFill>
                            <a:schemeClr val="accent5">
                              <a:lumMod val="60000"/>
                              <a:lumOff val="40000"/>
                            </a:schemeClr>
                          </a:solidFill>
                          <a:latin typeface="Open Sans SemiBold" charset="0"/>
                          <a:ea typeface="Open Sans SemiBold" charset="0"/>
                          <a:cs typeface="Open Sans SemiBold" charset="0"/>
                        </a:rPr>
                        <a:t>Member 3</a:t>
                      </a: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SG" altLang="en-US" sz="1600" b="1">
                          <a:solidFill>
                            <a:schemeClr val="accent5">
                              <a:lumMod val="60000"/>
                              <a:lumOff val="40000"/>
                            </a:schemeClr>
                          </a:solidFill>
                          <a:latin typeface="Open Sans SemiBold" charset="0"/>
                          <a:ea typeface="Open Sans SemiBold" charset="0"/>
                          <a:cs typeface="Open Sans SemiBold" charset="0"/>
                        </a:rPr>
                        <a:t>Vijai Saravanan R G</a:t>
                      </a: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B.E ECE</a:t>
                      </a:r>
                      <a:endParaRPr 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I Year</a:t>
                      </a:r>
                      <a:endParaRPr 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Sri Venkateswara College of Engineering (SVCE)</a:t>
                      </a:r>
                      <a:endParaRPr 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SG" altLang="en-US" sz="1600" b="1">
                          <a:solidFill>
                            <a:schemeClr val="accent5">
                              <a:lumMod val="60000"/>
                              <a:lumOff val="40000"/>
                            </a:schemeClr>
                          </a:solidFill>
                          <a:latin typeface="Open Sans SemiBold" charset="0"/>
                          <a:ea typeface="Open Sans SemiBold" charset="0"/>
                          <a:cs typeface="Open Sans SemiBold" charset="0"/>
                        </a:rPr>
                        <a:t>2022ec0019@svce.ac.in</a:t>
                      </a: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SG" altLang="en-US" sz="1600" b="1">
                          <a:solidFill>
                            <a:schemeClr val="accent5">
                              <a:lumMod val="60000"/>
                              <a:lumOff val="40000"/>
                            </a:schemeClr>
                          </a:solidFill>
                          <a:latin typeface="Open Sans SemiBold" charset="0"/>
                          <a:ea typeface="Open Sans SemiBold" charset="0"/>
                          <a:cs typeface="Open Sans SemiBold" charset="0"/>
                        </a:rPr>
                        <a:t>9944793820</a:t>
                      </a: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1193800">
                <a:tc>
                  <a:txBody>
                    <a:bodyPr/>
                    <a:lstStyle/>
                    <a:p>
                      <a:pPr indent="0" algn="ctr">
                        <a:buNone/>
                      </a:pPr>
                      <a:r>
                        <a:rPr lang="en-SG" altLang="en-US" sz="1600" b="1">
                          <a:solidFill>
                            <a:schemeClr val="accent5">
                              <a:lumMod val="60000"/>
                              <a:lumOff val="40000"/>
                            </a:schemeClr>
                          </a:solidFill>
                          <a:latin typeface="Open Sans SemiBold" charset="0"/>
                          <a:ea typeface="Open Sans SemiBold" charset="0"/>
                          <a:cs typeface="Open Sans SemiBold" charset="0"/>
                        </a:rPr>
                        <a:t>Member 4</a:t>
                      </a: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SG" altLang="en-US" sz="1600" b="1">
                          <a:solidFill>
                            <a:schemeClr val="accent5">
                              <a:lumMod val="60000"/>
                              <a:lumOff val="40000"/>
                            </a:schemeClr>
                          </a:solidFill>
                          <a:latin typeface="Open Sans SemiBold" charset="0"/>
                          <a:ea typeface="Open Sans SemiBold" charset="0"/>
                          <a:cs typeface="Open Sans SemiBold" charset="0"/>
                        </a:rPr>
                        <a:t>Praveen Chandru S</a:t>
                      </a: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B.</a:t>
                      </a:r>
                      <a:r>
                        <a:rPr lang="en-SG" altLang="en-US" sz="1600" b="1">
                          <a:solidFill>
                            <a:schemeClr val="accent5">
                              <a:lumMod val="60000"/>
                              <a:lumOff val="40000"/>
                            </a:schemeClr>
                          </a:solidFill>
                          <a:latin typeface="Open Sans SemiBold" charset="0"/>
                          <a:cs typeface="Open Sans SemiBold" charset="0"/>
                        </a:rPr>
                        <a:t>Tech IT</a:t>
                      </a:r>
                      <a:endParaRPr lang="en-SG" alt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I Year</a:t>
                      </a:r>
                      <a:endParaRPr 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US" sz="1600" b="1">
                          <a:solidFill>
                            <a:schemeClr val="accent5">
                              <a:lumMod val="60000"/>
                              <a:lumOff val="40000"/>
                            </a:schemeClr>
                          </a:solidFill>
                          <a:latin typeface="Open Sans SemiBold" charset="0"/>
                          <a:cs typeface="Open Sans SemiBold" charset="0"/>
                        </a:rPr>
                        <a:t>Sri Venkateswara College of Engineering (SVCE)</a:t>
                      </a:r>
                      <a:endParaRPr lang="en-US" sz="1600" b="1">
                        <a:solidFill>
                          <a:schemeClr val="accent5">
                            <a:lumMod val="60000"/>
                            <a:lumOff val="40000"/>
                          </a:schemeClr>
                        </a:solidFill>
                        <a:latin typeface="Open Sans SemiBold" charset="0"/>
                        <a:ea typeface="Open Sans SemiBold" charset="0"/>
                        <a:cs typeface="Open Sans SemiBold" charset="0"/>
                      </a:endParaRP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SG" altLang="en-US" sz="1600" b="1">
                          <a:solidFill>
                            <a:schemeClr val="accent5">
                              <a:lumMod val="60000"/>
                              <a:lumOff val="40000"/>
                            </a:schemeClr>
                          </a:solidFill>
                          <a:latin typeface="Open Sans SemiBold" charset="0"/>
                          <a:ea typeface="Open Sans SemiBold" charset="0"/>
                          <a:cs typeface="Open Sans SemiBold" charset="0"/>
                        </a:rPr>
                        <a:t>2022it0109@svce.ac.in</a:t>
                      </a: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lgn="ctr">
                        <a:buNone/>
                      </a:pPr>
                      <a:r>
                        <a:rPr lang="en-SG" altLang="en-US" sz="1600" b="1">
                          <a:solidFill>
                            <a:schemeClr val="accent5">
                              <a:lumMod val="60000"/>
                              <a:lumOff val="40000"/>
                            </a:schemeClr>
                          </a:solidFill>
                          <a:latin typeface="Open Sans SemiBold" charset="0"/>
                          <a:ea typeface="Open Sans SemiBold" charset="0"/>
                          <a:cs typeface="Open Sans SemiBold" charset="0"/>
                        </a:rPr>
                        <a:t>9442746731</a:t>
                      </a:r>
                    </a:p>
                  </a:txBody>
                  <a:tcPr marL="63500" marR="63500" marT="63500" marB="6350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244" y="-126568"/>
            <a:ext cx="7247402" cy="1420529"/>
          </a:xfrm>
        </p:spPr>
        <p:txBody>
          <a:bodyPr>
            <a:normAutofit/>
          </a:bodyPr>
          <a:lstStyle/>
          <a:p>
            <a:r>
              <a:rPr lang="en-IN" sz="3600" dirty="0"/>
              <a:t>Why This Problem Statement ? </a:t>
            </a:r>
          </a:p>
        </p:txBody>
      </p:sp>
      <p:sp>
        <p:nvSpPr>
          <p:cNvPr id="4" name="Text Box 3"/>
          <p:cNvSpPr txBox="1"/>
          <p:nvPr/>
        </p:nvSpPr>
        <p:spPr>
          <a:xfrm>
            <a:off x="6847840" y="4676140"/>
            <a:ext cx="309880" cy="368300"/>
          </a:xfrm>
          <a:prstGeom prst="rect">
            <a:avLst/>
          </a:prstGeom>
          <a:noFill/>
        </p:spPr>
        <p:txBody>
          <a:bodyPr wrap="none" rtlCol="0">
            <a:spAutoFit/>
          </a:bodyPr>
          <a:lstStyle/>
          <a:p>
            <a:endParaRPr lang="en-US"/>
          </a:p>
        </p:txBody>
      </p:sp>
      <p:sp>
        <p:nvSpPr>
          <p:cNvPr id="9" name="Text Box 8"/>
          <p:cNvSpPr txBox="1"/>
          <p:nvPr/>
        </p:nvSpPr>
        <p:spPr>
          <a:xfrm>
            <a:off x="185420" y="1294130"/>
            <a:ext cx="11766550" cy="5405755"/>
          </a:xfrm>
          <a:prstGeom prst="rect">
            <a:avLst/>
          </a:prstGeom>
          <a:noFill/>
        </p:spPr>
        <p:txBody>
          <a:bodyPr wrap="square" rtlCol="0">
            <a:spAutoFit/>
          </a:bodyPr>
          <a:lstStyle/>
          <a:p>
            <a:pPr>
              <a:lnSpc>
                <a:spcPct val="120000"/>
              </a:lnSpc>
            </a:pPr>
            <a:r>
              <a:rPr lang="en-US"/>
              <a:t>There are several reasons why developing an AI-powered chatbot for mental health support is a valuable and important problem to tackle:</a:t>
            </a:r>
          </a:p>
          <a:p>
            <a:pPr>
              <a:lnSpc>
                <a:spcPct val="120000"/>
              </a:lnSpc>
            </a:pPr>
            <a:r>
              <a:rPr lang="en-US"/>
              <a:t>Accessibility: Mental health support is often inaccessible due to barriers such as social stigma, cost, and location. By developing a chatbot, mental health support can be provided in a more accessible and convenient way for users who may not have access to traditional mental health services.</a:t>
            </a:r>
          </a:p>
          <a:p>
            <a:pPr>
              <a:lnSpc>
                <a:spcPct val="120000"/>
              </a:lnSpc>
            </a:pPr>
            <a:r>
              <a:rPr lang="en-US"/>
              <a:t>Privacy: Many people may be hesitant to seek mental health support due to concerns about privacy. With a chatbot, users can feel more comfortable opening up about their struggles in a private and anonymous setting.</a:t>
            </a:r>
          </a:p>
          <a:p>
            <a:pPr>
              <a:lnSpc>
                <a:spcPct val="120000"/>
              </a:lnSpc>
            </a:pPr>
            <a:r>
              <a:rPr lang="en-US"/>
              <a:t>Scalability: Mental health services are often limited by the number of trained professionals available to provide support. By utilizing AI-powered chatbots, mental health support can be scaled to reach more people in need.</a:t>
            </a:r>
          </a:p>
          <a:p>
            <a:pPr>
              <a:lnSpc>
                <a:spcPct val="120000"/>
              </a:lnSpc>
            </a:pPr>
            <a:r>
              <a:rPr lang="en-US"/>
              <a:t>Personalization: Chatbots can provide personalized mental health support by using algorithms to analyze a user's input and provide tailored responses and resources based on their specific needs.</a:t>
            </a:r>
          </a:p>
          <a:p>
            <a:pPr>
              <a:lnSpc>
                <a:spcPct val="120000"/>
              </a:lnSpc>
            </a:pPr>
            <a:r>
              <a:rPr lang="en-US"/>
              <a:t>Overall, an AI-powered chatbot for mental health support has the potential to address some of the major challenges in accessing and providing mental health support, making it a valuable problem to tackle.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781" y="265431"/>
            <a:ext cx="6569278" cy="980596"/>
          </a:xfrm>
        </p:spPr>
        <p:txBody>
          <a:bodyPr>
            <a:normAutofit fontScale="90000"/>
          </a:bodyPr>
          <a:lstStyle/>
          <a:p>
            <a:r>
              <a:rPr lang="en-IN" sz="3600" dirty="0"/>
              <a:t>Modules and Technology Stack</a:t>
            </a:r>
          </a:p>
        </p:txBody>
      </p:sp>
      <p:sp>
        <p:nvSpPr>
          <p:cNvPr id="3" name="Content Placeholder 2"/>
          <p:cNvSpPr>
            <a:spLocks noGrp="1"/>
          </p:cNvSpPr>
          <p:nvPr>
            <p:ph idx="1"/>
          </p:nvPr>
        </p:nvSpPr>
        <p:spPr>
          <a:xfrm>
            <a:off x="1026160" y="654050"/>
            <a:ext cx="4838700" cy="5962015"/>
          </a:xfrm>
        </p:spPr>
        <p:txBody>
          <a:bodyPr>
            <a:noAutofit/>
          </a:bodyPr>
          <a:lstStyle/>
          <a:p>
            <a:endParaRPr lang="en-IN" sz="1600" dirty="0"/>
          </a:p>
          <a:p>
            <a:r>
              <a:rPr lang="en-IN" sz="1600" dirty="0" err="1">
                <a:sym typeface="+mn-ea"/>
              </a:rPr>
              <a:t>Openai</a:t>
            </a:r>
            <a:r>
              <a:rPr lang="en-IN" sz="1600" dirty="0">
                <a:sym typeface="+mn-ea"/>
              </a:rPr>
              <a:t> </a:t>
            </a:r>
            <a:r>
              <a:rPr lang="en-SG" altLang="en-IN" sz="1600" dirty="0">
                <a:sym typeface="+mn-ea"/>
              </a:rPr>
              <a:t>API</a:t>
            </a:r>
          </a:p>
          <a:p>
            <a:r>
              <a:rPr lang="en-IN" sz="1600" dirty="0"/>
              <a:t>Node.js library</a:t>
            </a:r>
          </a:p>
          <a:p>
            <a:r>
              <a:rPr lang="en-IN" sz="1600" dirty="0"/>
              <a:t>Python3.8 or higher version</a:t>
            </a:r>
          </a:p>
          <a:p>
            <a:r>
              <a:rPr lang="en-IN" sz="1600" dirty="0" err="1"/>
              <a:t>Speechrecognition</a:t>
            </a:r>
            <a:r>
              <a:rPr lang="en-IN" sz="1600" dirty="0"/>
              <a:t> library</a:t>
            </a:r>
          </a:p>
          <a:p>
            <a:r>
              <a:rPr lang="en-IN" sz="1600" dirty="0"/>
              <a:t>Twilio cloud communication platform</a:t>
            </a:r>
          </a:p>
          <a:p>
            <a:r>
              <a:rPr lang="en-IN" sz="1600" dirty="0"/>
              <a:t>Twilio API for </a:t>
            </a:r>
            <a:r>
              <a:rPr lang="en-IN" sz="1600" dirty="0" err="1"/>
              <a:t>whatsapp</a:t>
            </a:r>
            <a:endParaRPr lang="en-IN" sz="1600" dirty="0"/>
          </a:p>
          <a:p>
            <a:r>
              <a:rPr lang="en-SG" altLang="en-IN" sz="1600" dirty="0" err="1"/>
              <a:t>nltk</a:t>
            </a:r>
            <a:r>
              <a:rPr lang="en-SG" altLang="en-IN" sz="1600" dirty="0"/>
              <a:t> library</a:t>
            </a:r>
            <a:endParaRPr lang="en-IN" sz="1600" dirty="0"/>
          </a:p>
          <a:p>
            <a:r>
              <a:rPr lang="en-IN" sz="1600" dirty="0">
                <a:sym typeface="+mn-ea"/>
              </a:rPr>
              <a:t>Random</a:t>
            </a:r>
            <a:r>
              <a:rPr lang="en-SG" altLang="en-IN" sz="1600" dirty="0">
                <a:sym typeface="+mn-ea"/>
              </a:rPr>
              <a:t> module</a:t>
            </a:r>
            <a:endParaRPr lang="en-IN" sz="1600" dirty="0"/>
          </a:p>
          <a:p>
            <a:r>
              <a:rPr lang="en-IN" sz="1600" dirty="0">
                <a:sym typeface="+mn-ea"/>
              </a:rPr>
              <a:t>Datetime</a:t>
            </a:r>
            <a:r>
              <a:rPr lang="en-SG" altLang="en-IN" sz="1600" dirty="0">
                <a:sym typeface="+mn-ea"/>
              </a:rPr>
              <a:t> module</a:t>
            </a:r>
            <a:endParaRPr lang="en-IN" sz="1600" dirty="0"/>
          </a:p>
          <a:p>
            <a:r>
              <a:rPr lang="en-IN" sz="1600" dirty="0" err="1"/>
              <a:t>Mysql</a:t>
            </a:r>
            <a:r>
              <a:rPr lang="en-IN" sz="1600" dirty="0"/>
              <a:t> </a:t>
            </a:r>
            <a:r>
              <a:rPr lang="en-SG" altLang="en-IN" sz="1600" dirty="0"/>
              <a:t>8.0 and higher</a:t>
            </a:r>
            <a:endParaRPr lang="en-IN" sz="1600" dirty="0"/>
          </a:p>
          <a:p>
            <a:r>
              <a:rPr lang="en-IN" sz="1600" dirty="0" err="1"/>
              <a:t>Mysql</a:t>
            </a:r>
            <a:r>
              <a:rPr lang="en-IN" sz="1600" dirty="0"/>
              <a:t> library</a:t>
            </a:r>
          </a:p>
          <a:p>
            <a:r>
              <a:rPr lang="en-IN" sz="1600" dirty="0" err="1"/>
              <a:t>Mysql</a:t>
            </a:r>
            <a:r>
              <a:rPr lang="en-IN" sz="1600" dirty="0"/>
              <a:t> connector</a:t>
            </a:r>
          </a:p>
          <a:p>
            <a:r>
              <a:rPr lang="en-SG" altLang="en-IN" sz="1600" dirty="0" err="1"/>
              <a:t>django</a:t>
            </a:r>
            <a:r>
              <a:rPr lang="en-SG" altLang="en-IN" sz="1600" dirty="0"/>
              <a:t> web framework</a:t>
            </a:r>
            <a:endParaRPr lang="en-IN" sz="1600" dirty="0"/>
          </a:p>
          <a:p>
            <a:r>
              <a:rPr lang="en-IN" sz="1600" dirty="0"/>
              <a:t>Java script</a:t>
            </a:r>
          </a:p>
          <a:p>
            <a:r>
              <a:rPr lang="en-GB" altLang="en-IN" sz="1600" dirty="0"/>
              <a:t>Pyttx3 (text to speech conversion library)   </a:t>
            </a:r>
            <a:endParaRPr lang="en-IN" sz="1600" dirty="0"/>
          </a:p>
          <a:p>
            <a:pPr marL="0" indent="0">
              <a:buNone/>
            </a:pPr>
            <a:r>
              <a:rPr lang="en-SG" altLang="en-IN" sz="1600" dirty="0"/>
              <a:t> </a:t>
            </a:r>
            <a:endParaRPr lang="en-IN" sz="1600" dirty="0"/>
          </a:p>
          <a:p>
            <a:endParaRPr lang="en-IN" sz="1600" dirty="0"/>
          </a:p>
          <a:p>
            <a:pPr marL="0" indent="0">
              <a:buNone/>
            </a:pPr>
            <a:endParaRPr lang="en-IN" sz="800" dirty="0"/>
          </a:p>
        </p:txBody>
      </p:sp>
      <p:sp>
        <p:nvSpPr>
          <p:cNvPr id="5" name="Text Box 4"/>
          <p:cNvSpPr txBox="1"/>
          <p:nvPr/>
        </p:nvSpPr>
        <p:spPr>
          <a:xfrm>
            <a:off x="5695315" y="3174365"/>
            <a:ext cx="5933440" cy="922020"/>
          </a:xfrm>
          <a:prstGeom prst="rect">
            <a:avLst/>
          </a:prstGeom>
          <a:noFill/>
        </p:spPr>
        <p:txBody>
          <a:bodyPr wrap="square" rtlCol="0" anchor="t">
            <a:spAutoFit/>
          </a:bodyPr>
          <a:lstStyle/>
          <a:p>
            <a:pPr marL="285750" indent="-285750">
              <a:buFont typeface="Wingdings" panose="05000000000000000000" charset="0"/>
              <a:buChar char="ü"/>
            </a:pPr>
            <a:r>
              <a:rPr lang="en-GB" altLang="en-US" dirty="0"/>
              <a:t>Plyer (open source library for notifications)</a:t>
            </a:r>
          </a:p>
          <a:p>
            <a:pPr marL="285750" indent="-285750">
              <a:buFont typeface="Wingdings" panose="05000000000000000000" charset="0"/>
              <a:buChar char="ü"/>
            </a:pPr>
            <a:r>
              <a:rPr lang="en-GB" altLang="en-US" dirty="0"/>
              <a:t>SMTP library</a:t>
            </a:r>
          </a:p>
          <a:p>
            <a:pPr marL="285750" indent="-285750">
              <a:buFont typeface="Wingdings" panose="05000000000000000000" charset="0"/>
              <a:buChar char="ü"/>
            </a:pPr>
            <a:r>
              <a:rPr lang="en-GB" altLang="en-US" dirty="0" err="1"/>
              <a:t>Geopy</a:t>
            </a:r>
            <a:r>
              <a:rPr lang="en-GB" altLang="en-US" dirty="0"/>
              <a:t> (Navigation Library)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1811020" y="6212840"/>
            <a:ext cx="1370330" cy="64452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Rounded Rectangle 34"/>
          <p:cNvSpPr/>
          <p:nvPr/>
        </p:nvSpPr>
        <p:spPr>
          <a:xfrm>
            <a:off x="1634490" y="4979670"/>
            <a:ext cx="1601470" cy="109537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ounded Rectangle 35"/>
          <p:cNvSpPr/>
          <p:nvPr/>
        </p:nvSpPr>
        <p:spPr>
          <a:xfrm>
            <a:off x="5478145" y="5955665"/>
            <a:ext cx="1061085" cy="90233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p:cNvSpPr/>
          <p:nvPr/>
        </p:nvSpPr>
        <p:spPr>
          <a:xfrm>
            <a:off x="9959340" y="5215255"/>
            <a:ext cx="2232660" cy="765810"/>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ounded Rectangle 11"/>
          <p:cNvSpPr/>
          <p:nvPr/>
        </p:nvSpPr>
        <p:spPr>
          <a:xfrm>
            <a:off x="7397750" y="4422775"/>
            <a:ext cx="1939925" cy="57594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ounded Rectangle 13"/>
          <p:cNvSpPr/>
          <p:nvPr/>
        </p:nvSpPr>
        <p:spPr>
          <a:xfrm>
            <a:off x="5902960" y="2963545"/>
            <a:ext cx="1104900" cy="109537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ounded Rectangle 14"/>
          <p:cNvSpPr/>
          <p:nvPr/>
        </p:nvSpPr>
        <p:spPr>
          <a:xfrm>
            <a:off x="67945" y="3522345"/>
            <a:ext cx="1047115" cy="147637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ounded Rectangle 20"/>
          <p:cNvSpPr/>
          <p:nvPr/>
        </p:nvSpPr>
        <p:spPr>
          <a:xfrm>
            <a:off x="1993900" y="3298190"/>
            <a:ext cx="1038225" cy="109537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ounded Rectangle 8"/>
          <p:cNvSpPr/>
          <p:nvPr/>
        </p:nvSpPr>
        <p:spPr>
          <a:xfrm>
            <a:off x="10118090" y="1702435"/>
            <a:ext cx="1947545" cy="765810"/>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838200" y="365125"/>
            <a:ext cx="3958087" cy="721803"/>
          </a:xfrm>
        </p:spPr>
        <p:txBody>
          <a:bodyPr>
            <a:normAutofit/>
          </a:bodyPr>
          <a:lstStyle/>
          <a:p>
            <a:r>
              <a:rPr lang="en-IN" sz="3600" dirty="0"/>
              <a:t>Work Flow</a:t>
            </a:r>
          </a:p>
        </p:txBody>
      </p:sp>
      <p:sp>
        <p:nvSpPr>
          <p:cNvPr id="4" name="Rounded Rectangle 3"/>
          <p:cNvSpPr/>
          <p:nvPr/>
        </p:nvSpPr>
        <p:spPr>
          <a:xfrm>
            <a:off x="1430655" y="1537970"/>
            <a:ext cx="1623060" cy="109537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 Box 4"/>
          <p:cNvSpPr txBox="1"/>
          <p:nvPr/>
        </p:nvSpPr>
        <p:spPr>
          <a:xfrm>
            <a:off x="1610360" y="1624965"/>
            <a:ext cx="1012825" cy="92202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SG" altLang="en-US"/>
              <a:t>text</a:t>
            </a:r>
          </a:p>
          <a:p>
            <a:r>
              <a:rPr lang="en-SG" altLang="en-US"/>
              <a:t>or </a:t>
            </a:r>
          </a:p>
          <a:p>
            <a:r>
              <a:rPr lang="en-SG" altLang="en-US"/>
              <a:t>speech</a:t>
            </a:r>
          </a:p>
        </p:txBody>
      </p:sp>
      <p:sp>
        <p:nvSpPr>
          <p:cNvPr id="6" name="Right Arrow 5"/>
          <p:cNvSpPr/>
          <p:nvPr/>
        </p:nvSpPr>
        <p:spPr>
          <a:xfrm>
            <a:off x="3118485" y="1958975"/>
            <a:ext cx="699770" cy="254000"/>
          </a:xfrm>
          <a:prstGeom prst="right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ounded Rectangle 7"/>
          <p:cNvSpPr/>
          <p:nvPr/>
        </p:nvSpPr>
        <p:spPr>
          <a:xfrm>
            <a:off x="3818255" y="1710690"/>
            <a:ext cx="1115060" cy="58801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Box 10"/>
          <p:cNvSpPr txBox="1"/>
          <p:nvPr/>
        </p:nvSpPr>
        <p:spPr>
          <a:xfrm>
            <a:off x="3985895" y="1819910"/>
            <a:ext cx="810895" cy="3683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en-SG" altLang="en-US"/>
              <a:t>mysql</a:t>
            </a:r>
          </a:p>
        </p:txBody>
      </p:sp>
      <p:sp>
        <p:nvSpPr>
          <p:cNvPr id="13" name="Down Arrow 12"/>
          <p:cNvSpPr/>
          <p:nvPr/>
        </p:nvSpPr>
        <p:spPr>
          <a:xfrm>
            <a:off x="4335145" y="2428875"/>
            <a:ext cx="380365" cy="777875"/>
          </a:xfrm>
          <a:prstGeom prst="down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Bent Arrow 15"/>
          <p:cNvSpPr/>
          <p:nvPr/>
        </p:nvSpPr>
        <p:spPr>
          <a:xfrm>
            <a:off x="6432550" y="4490720"/>
            <a:ext cx="783590" cy="461645"/>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ight Arrow 16"/>
          <p:cNvSpPr/>
          <p:nvPr/>
        </p:nvSpPr>
        <p:spPr>
          <a:xfrm>
            <a:off x="7658100" y="5471160"/>
            <a:ext cx="699770" cy="254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ight Arrow 17"/>
          <p:cNvSpPr/>
          <p:nvPr/>
        </p:nvSpPr>
        <p:spPr>
          <a:xfrm>
            <a:off x="5393690" y="3522345"/>
            <a:ext cx="427990" cy="254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ounded Rectangle 18"/>
          <p:cNvSpPr/>
          <p:nvPr/>
        </p:nvSpPr>
        <p:spPr>
          <a:xfrm>
            <a:off x="3731895" y="3336925"/>
            <a:ext cx="1623060" cy="109537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ounded Rectangle 19"/>
          <p:cNvSpPr/>
          <p:nvPr/>
        </p:nvSpPr>
        <p:spPr>
          <a:xfrm>
            <a:off x="5593080" y="1604645"/>
            <a:ext cx="1623060" cy="79946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ounded Rectangle 21"/>
          <p:cNvSpPr/>
          <p:nvPr/>
        </p:nvSpPr>
        <p:spPr>
          <a:xfrm>
            <a:off x="7821295" y="1537970"/>
            <a:ext cx="1391285" cy="139192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3818255" y="4912360"/>
            <a:ext cx="1597025" cy="12858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ounded Rectangle 23"/>
          <p:cNvSpPr/>
          <p:nvPr/>
        </p:nvSpPr>
        <p:spPr>
          <a:xfrm>
            <a:off x="0" y="1776730"/>
            <a:ext cx="1115060" cy="588010"/>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Box 26"/>
          <p:cNvSpPr txBox="1"/>
          <p:nvPr/>
        </p:nvSpPr>
        <p:spPr>
          <a:xfrm>
            <a:off x="184785" y="1886585"/>
            <a:ext cx="746125" cy="3683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SG" altLang="en-US"/>
              <a:t>login</a:t>
            </a:r>
          </a:p>
        </p:txBody>
      </p:sp>
      <p:sp>
        <p:nvSpPr>
          <p:cNvPr id="28" name="Text Box 27"/>
          <p:cNvSpPr txBox="1"/>
          <p:nvPr/>
        </p:nvSpPr>
        <p:spPr>
          <a:xfrm>
            <a:off x="3775710" y="3418840"/>
            <a:ext cx="1536065" cy="9220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SG" altLang="en-US"/>
              <a:t>accessing  database assigned</a:t>
            </a:r>
          </a:p>
        </p:txBody>
      </p:sp>
      <p:sp>
        <p:nvSpPr>
          <p:cNvPr id="29" name="Text Box 28"/>
          <p:cNvSpPr txBox="1"/>
          <p:nvPr/>
        </p:nvSpPr>
        <p:spPr>
          <a:xfrm>
            <a:off x="4120515" y="4998720"/>
            <a:ext cx="1040765" cy="119888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SG" altLang="en-US"/>
              <a:t>stores data of each day</a:t>
            </a:r>
          </a:p>
        </p:txBody>
      </p:sp>
      <p:sp>
        <p:nvSpPr>
          <p:cNvPr id="30" name="Text Box 29"/>
          <p:cNvSpPr txBox="1"/>
          <p:nvPr/>
        </p:nvSpPr>
        <p:spPr>
          <a:xfrm>
            <a:off x="5692140" y="1819910"/>
            <a:ext cx="1310640" cy="3683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SG" altLang="en-US"/>
              <a:t>AI analysis</a:t>
            </a:r>
          </a:p>
        </p:txBody>
      </p:sp>
      <p:sp>
        <p:nvSpPr>
          <p:cNvPr id="31" name="Text Box 30"/>
          <p:cNvSpPr txBox="1"/>
          <p:nvPr/>
        </p:nvSpPr>
        <p:spPr>
          <a:xfrm>
            <a:off x="7821295" y="1772920"/>
            <a:ext cx="1391285" cy="9220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SG" altLang="en-US"/>
              <a:t>CBT based response creation</a:t>
            </a:r>
          </a:p>
        </p:txBody>
      </p:sp>
      <p:sp>
        <p:nvSpPr>
          <p:cNvPr id="41" name="Rounded Rectangle 40"/>
          <p:cNvSpPr/>
          <p:nvPr/>
        </p:nvSpPr>
        <p:spPr>
          <a:xfrm>
            <a:off x="5941060" y="5080000"/>
            <a:ext cx="1612900" cy="789940"/>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Text Box 41"/>
          <p:cNvSpPr txBox="1"/>
          <p:nvPr/>
        </p:nvSpPr>
        <p:spPr>
          <a:xfrm>
            <a:off x="5941060" y="5080000"/>
            <a:ext cx="2449195" cy="64516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SG" altLang="en-US"/>
              <a:t>analyse data</a:t>
            </a:r>
          </a:p>
          <a:p>
            <a:r>
              <a:rPr lang="en-SG" altLang="en-US"/>
              <a:t>and classifies</a:t>
            </a:r>
          </a:p>
        </p:txBody>
      </p:sp>
      <p:sp>
        <p:nvSpPr>
          <p:cNvPr id="43" name="Text Box 42"/>
          <p:cNvSpPr txBox="1"/>
          <p:nvPr/>
        </p:nvSpPr>
        <p:spPr>
          <a:xfrm>
            <a:off x="7355840" y="4490720"/>
            <a:ext cx="2023745" cy="3683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none" rtlCol="0">
            <a:spAutoFit/>
          </a:bodyPr>
          <a:lstStyle/>
          <a:p>
            <a:r>
              <a:rPr lang="en-SG" altLang="en-US"/>
              <a:t>eased responses</a:t>
            </a:r>
          </a:p>
        </p:txBody>
      </p:sp>
      <p:sp>
        <p:nvSpPr>
          <p:cNvPr id="44" name="Text Box 43"/>
          <p:cNvSpPr txBox="1"/>
          <p:nvPr/>
        </p:nvSpPr>
        <p:spPr>
          <a:xfrm>
            <a:off x="6370320" y="4180205"/>
            <a:ext cx="793115" cy="368300"/>
          </a:xfrm>
          <a:prstGeom prst="rect">
            <a:avLst/>
          </a:prstGeom>
          <a:noFill/>
        </p:spPr>
        <p:txBody>
          <a:bodyPr wrap="none" rtlCol="0">
            <a:spAutoFit/>
          </a:bodyPr>
          <a:lstStyle/>
          <a:p>
            <a:r>
              <a:rPr lang="en-SG" altLang="en-US"/>
              <a:t>good</a:t>
            </a:r>
          </a:p>
        </p:txBody>
      </p:sp>
      <p:sp>
        <p:nvSpPr>
          <p:cNvPr id="45" name="Text Box 44"/>
          <p:cNvSpPr txBox="1"/>
          <p:nvPr/>
        </p:nvSpPr>
        <p:spPr>
          <a:xfrm>
            <a:off x="5415280" y="5955030"/>
            <a:ext cx="1434465" cy="9220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SG" altLang="en-US"/>
              <a:t>more specific responses</a:t>
            </a:r>
          </a:p>
        </p:txBody>
      </p:sp>
      <p:sp>
        <p:nvSpPr>
          <p:cNvPr id="46" name="Text Box 45"/>
          <p:cNvSpPr txBox="1"/>
          <p:nvPr/>
        </p:nvSpPr>
        <p:spPr>
          <a:xfrm>
            <a:off x="6604635" y="6093460"/>
            <a:ext cx="652145" cy="368300"/>
          </a:xfrm>
          <a:prstGeom prst="rect">
            <a:avLst/>
          </a:prstGeom>
          <a:noFill/>
        </p:spPr>
        <p:txBody>
          <a:bodyPr wrap="none" rtlCol="0">
            <a:spAutoFit/>
          </a:bodyPr>
          <a:lstStyle/>
          <a:p>
            <a:r>
              <a:rPr lang="en-SG" altLang="en-US"/>
              <a:t>bad</a:t>
            </a:r>
          </a:p>
        </p:txBody>
      </p:sp>
      <p:sp>
        <p:nvSpPr>
          <p:cNvPr id="47" name="Bent Arrow 46"/>
          <p:cNvSpPr/>
          <p:nvPr/>
        </p:nvSpPr>
        <p:spPr>
          <a:xfrm rot="5400000">
            <a:off x="8082915" y="2380615"/>
            <a:ext cx="1827530" cy="3740150"/>
          </a:xfrm>
          <a:prstGeom prst="bentArrow">
            <a:avLst>
              <a:gd name="adj1" fmla="val 8047"/>
              <a:gd name="adj2" fmla="val 13004"/>
              <a:gd name="adj3" fmla="val 25000"/>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Down Arrow 47"/>
          <p:cNvSpPr/>
          <p:nvPr/>
        </p:nvSpPr>
        <p:spPr>
          <a:xfrm>
            <a:off x="2385695" y="4548505"/>
            <a:ext cx="255270" cy="43116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Left Arrow 48"/>
          <p:cNvSpPr/>
          <p:nvPr/>
        </p:nvSpPr>
        <p:spPr>
          <a:xfrm>
            <a:off x="3032125" y="3718560"/>
            <a:ext cx="699770" cy="2540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ight Arrow 49"/>
          <p:cNvSpPr/>
          <p:nvPr/>
        </p:nvSpPr>
        <p:spPr>
          <a:xfrm>
            <a:off x="9332595" y="1914525"/>
            <a:ext cx="699770" cy="384175"/>
          </a:xfrm>
          <a:prstGeom prst="right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ight Arrow 50"/>
          <p:cNvSpPr/>
          <p:nvPr/>
        </p:nvSpPr>
        <p:spPr>
          <a:xfrm>
            <a:off x="9514205" y="5504815"/>
            <a:ext cx="336550" cy="1860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Bent Arrow 51"/>
          <p:cNvSpPr/>
          <p:nvPr/>
        </p:nvSpPr>
        <p:spPr>
          <a:xfrm rot="10800000">
            <a:off x="6631305" y="6160135"/>
            <a:ext cx="922655" cy="492760"/>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Text Box 53"/>
          <p:cNvSpPr txBox="1"/>
          <p:nvPr/>
        </p:nvSpPr>
        <p:spPr>
          <a:xfrm>
            <a:off x="5838825" y="3050540"/>
            <a:ext cx="1169035" cy="9220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SG" altLang="en-US"/>
              <a:t>stores personal data</a:t>
            </a:r>
          </a:p>
        </p:txBody>
      </p:sp>
      <p:sp>
        <p:nvSpPr>
          <p:cNvPr id="63" name="Text Box 62"/>
          <p:cNvSpPr txBox="1"/>
          <p:nvPr/>
        </p:nvSpPr>
        <p:spPr>
          <a:xfrm>
            <a:off x="7658100" y="4979670"/>
            <a:ext cx="731520" cy="645160"/>
          </a:xfrm>
          <a:prstGeom prst="rect">
            <a:avLst/>
          </a:prstGeom>
          <a:noFill/>
        </p:spPr>
        <p:txBody>
          <a:bodyPr wrap="square" rtlCol="0">
            <a:spAutoFit/>
          </a:bodyPr>
          <a:lstStyle/>
          <a:p>
            <a:r>
              <a:rPr lang="en-SG" altLang="en-US"/>
              <a:t>very bad</a:t>
            </a:r>
          </a:p>
        </p:txBody>
      </p:sp>
      <p:sp>
        <p:nvSpPr>
          <p:cNvPr id="64" name="Text Box 63"/>
          <p:cNvSpPr txBox="1"/>
          <p:nvPr/>
        </p:nvSpPr>
        <p:spPr>
          <a:xfrm>
            <a:off x="9959340" y="5335905"/>
            <a:ext cx="2559685" cy="64516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SG" altLang="en-US"/>
              <a:t>shares location with the close contact</a:t>
            </a:r>
          </a:p>
        </p:txBody>
      </p:sp>
      <p:sp>
        <p:nvSpPr>
          <p:cNvPr id="65" name="Text Box 64"/>
          <p:cNvSpPr txBox="1"/>
          <p:nvPr/>
        </p:nvSpPr>
        <p:spPr>
          <a:xfrm>
            <a:off x="10118090" y="1758950"/>
            <a:ext cx="1947545" cy="64516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SG" altLang="en-US"/>
              <a:t>repond though text or speech</a:t>
            </a:r>
          </a:p>
        </p:txBody>
      </p:sp>
      <p:sp>
        <p:nvSpPr>
          <p:cNvPr id="66" name="Text Box 65"/>
          <p:cNvSpPr txBox="1"/>
          <p:nvPr/>
        </p:nvSpPr>
        <p:spPr>
          <a:xfrm>
            <a:off x="1993900" y="3423920"/>
            <a:ext cx="1247775" cy="9220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SG" altLang="en-US"/>
              <a:t>stores medical info</a:t>
            </a:r>
          </a:p>
        </p:txBody>
      </p:sp>
      <p:sp>
        <p:nvSpPr>
          <p:cNvPr id="67" name="Right Arrow 66"/>
          <p:cNvSpPr/>
          <p:nvPr/>
        </p:nvSpPr>
        <p:spPr>
          <a:xfrm>
            <a:off x="5044440" y="1824355"/>
            <a:ext cx="548640" cy="363855"/>
          </a:xfrm>
          <a:prstGeom prst="right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Right Arrow 67"/>
          <p:cNvSpPr/>
          <p:nvPr/>
        </p:nvSpPr>
        <p:spPr>
          <a:xfrm>
            <a:off x="7272655" y="1776730"/>
            <a:ext cx="548640" cy="363855"/>
          </a:xfrm>
          <a:prstGeom prst="right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2" name="Left Arrow 71"/>
          <p:cNvSpPr/>
          <p:nvPr/>
        </p:nvSpPr>
        <p:spPr>
          <a:xfrm>
            <a:off x="1214755" y="3718560"/>
            <a:ext cx="699770" cy="2540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Text Box 72"/>
          <p:cNvSpPr txBox="1"/>
          <p:nvPr/>
        </p:nvSpPr>
        <p:spPr>
          <a:xfrm>
            <a:off x="68580" y="3522345"/>
            <a:ext cx="1047115" cy="1476375"/>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SG" altLang="en-US"/>
              <a:t>analyse and provide best routine</a:t>
            </a:r>
          </a:p>
        </p:txBody>
      </p:sp>
      <p:sp>
        <p:nvSpPr>
          <p:cNvPr id="75" name="Down Arrow 74"/>
          <p:cNvSpPr/>
          <p:nvPr/>
        </p:nvSpPr>
        <p:spPr>
          <a:xfrm>
            <a:off x="4035425" y="4432300"/>
            <a:ext cx="299720" cy="4800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Text Box 75"/>
          <p:cNvSpPr txBox="1"/>
          <p:nvPr/>
        </p:nvSpPr>
        <p:spPr>
          <a:xfrm>
            <a:off x="1756410" y="5094605"/>
            <a:ext cx="1479550" cy="92202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SG" altLang="en-US"/>
              <a:t>reminds to take medicine</a:t>
            </a:r>
          </a:p>
        </p:txBody>
      </p:sp>
      <p:sp>
        <p:nvSpPr>
          <p:cNvPr id="77" name="Bent Arrow 76"/>
          <p:cNvSpPr/>
          <p:nvPr/>
        </p:nvSpPr>
        <p:spPr>
          <a:xfrm rot="10800000">
            <a:off x="3384550" y="6317615"/>
            <a:ext cx="913765" cy="492760"/>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Text Box 77"/>
          <p:cNvSpPr txBox="1"/>
          <p:nvPr/>
        </p:nvSpPr>
        <p:spPr>
          <a:xfrm>
            <a:off x="1993900" y="6212840"/>
            <a:ext cx="1271905" cy="64516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SG" altLang="en-US"/>
              <a:t>medical advisor</a:t>
            </a:r>
          </a:p>
        </p:txBody>
      </p:sp>
      <p:sp>
        <p:nvSpPr>
          <p:cNvPr id="79" name="Text Box 78"/>
          <p:cNvSpPr txBox="1"/>
          <p:nvPr/>
        </p:nvSpPr>
        <p:spPr>
          <a:xfrm>
            <a:off x="3181350" y="6016625"/>
            <a:ext cx="1027430" cy="64516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scene3d>
              <a:camera prst="orthographicFront"/>
              <a:lightRig rig="threePt" dir="t"/>
            </a:scene3d>
          </a:bodyPr>
          <a:lstStyle/>
          <a:p>
            <a:r>
              <a:rPr lang="en-SG" altLang="en-US">
                <a:solidFill>
                  <a:schemeClr val="tx1"/>
                </a:solidFill>
                <a:effectLst>
                  <a:outerShdw blurRad="38100" dist="19050" dir="2700000" algn="tl" rotWithShape="0">
                    <a:schemeClr val="dk1">
                      <a:alpha val="40000"/>
                    </a:schemeClr>
                  </a:outerShdw>
                </a:effectLst>
              </a:rPr>
              <a:t>data access</a:t>
            </a:r>
          </a:p>
        </p:txBody>
      </p:sp>
      <p:sp>
        <p:nvSpPr>
          <p:cNvPr id="80" name="Up Arrow 79"/>
          <p:cNvSpPr/>
          <p:nvPr/>
        </p:nvSpPr>
        <p:spPr>
          <a:xfrm>
            <a:off x="4796790" y="4490720"/>
            <a:ext cx="286385" cy="400050"/>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Up Arrow 81"/>
          <p:cNvSpPr/>
          <p:nvPr/>
        </p:nvSpPr>
        <p:spPr>
          <a:xfrm rot="2280000">
            <a:off x="5114925" y="2258695"/>
            <a:ext cx="485775" cy="979170"/>
          </a:xfrm>
          <a:prstGeom prst="upArrow">
            <a:avLst/>
          </a:prstGeom>
          <a:extLst>
            <a:ext uri="{909E8E84-426E-40DD-AFC4-6F175D3DCCD1}">
              <a14:hiddenFill xmlns:a14="http://schemas.microsoft.com/office/drawing/2010/main">
                <a:solidFill>
                  <a:schemeClr val="accen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Up Arrow 83"/>
          <p:cNvSpPr/>
          <p:nvPr/>
        </p:nvSpPr>
        <p:spPr>
          <a:xfrm>
            <a:off x="6188075" y="1137920"/>
            <a:ext cx="286385" cy="400050"/>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5" name="Right Arrow 84"/>
          <p:cNvSpPr/>
          <p:nvPr/>
        </p:nvSpPr>
        <p:spPr>
          <a:xfrm>
            <a:off x="1115695" y="1904365"/>
            <a:ext cx="315595" cy="308610"/>
          </a:xfrm>
          <a:prstGeom prst="right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ounded Rectangle 2"/>
          <p:cNvSpPr/>
          <p:nvPr/>
        </p:nvSpPr>
        <p:spPr>
          <a:xfrm>
            <a:off x="5477510" y="-8255"/>
            <a:ext cx="1623060" cy="109537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Text Box 82"/>
          <p:cNvSpPr txBox="1"/>
          <p:nvPr/>
        </p:nvSpPr>
        <p:spPr>
          <a:xfrm>
            <a:off x="5477510" y="-59690"/>
            <a:ext cx="1955165" cy="1198880"/>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lstStyle/>
          <a:p>
            <a:r>
              <a:rPr lang="en-SG" altLang="en-US">
                <a:solidFill>
                  <a:schemeClr val="bg1"/>
                </a:solidFill>
              </a:rPr>
              <a:t>analysed to make user friendly response</a:t>
            </a:r>
          </a:p>
        </p:txBody>
      </p:sp>
      <p:sp>
        <p:nvSpPr>
          <p:cNvPr id="10" name="Rounded Rectangle 9"/>
          <p:cNvSpPr/>
          <p:nvPr/>
        </p:nvSpPr>
        <p:spPr>
          <a:xfrm>
            <a:off x="8390255" y="5310505"/>
            <a:ext cx="1035685" cy="644525"/>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1" name="Text Box 60"/>
          <p:cNvSpPr txBox="1"/>
          <p:nvPr/>
        </p:nvSpPr>
        <p:spPr>
          <a:xfrm>
            <a:off x="8408670" y="5309870"/>
            <a:ext cx="1174750" cy="64516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r>
              <a:rPr lang="en-SG" altLang="en-US"/>
              <a:t>access location</a:t>
            </a:r>
          </a:p>
        </p:txBody>
      </p:sp>
      <p:sp>
        <p:nvSpPr>
          <p:cNvPr id="25" name="Right Arrow 24"/>
          <p:cNvSpPr/>
          <p:nvPr/>
        </p:nvSpPr>
        <p:spPr>
          <a:xfrm>
            <a:off x="5431155" y="5427980"/>
            <a:ext cx="509905" cy="254000"/>
          </a:xfrm>
          <a:prstGeom prst="rightArrow">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7583" b="17944"/>
          <a:stretch>
            <a:fillRect/>
          </a:stretch>
        </p:blipFill>
        <p:spPr>
          <a:xfrm>
            <a:off x="0" y="1720027"/>
            <a:ext cx="12192160" cy="3417946"/>
          </a:xfrm>
          <a:prstGeom prst="rect">
            <a:avLst/>
          </a:prstGeom>
        </p:spPr>
      </p:pic>
      <mc:AlternateContent xmlns:mc="http://schemas.openxmlformats.org/markup-compatibility/2006" xmlns:p14="http://schemas.microsoft.com/office/powerpoint/2010/main">
        <mc:Choice Requires="p14">
          <p:contentPart p14:bwMode="auto" r:id="rId3">
            <p14:nvContentPartPr>
              <p14:cNvPr id="16" name="Ink 15"/>
              <p14:cNvContentPartPr/>
              <p14:nvPr/>
            </p14:nvContentPartPr>
            <p14:xfrm>
              <a:off x="1864390" y="1082806"/>
              <a:ext cx="4453200" cy="320400"/>
            </p14:xfrm>
          </p:contentPart>
        </mc:Choice>
        <mc:Fallback xmlns="">
          <p:pic>
            <p:nvPicPr>
              <p:cNvPr id="16" name="Ink 15"/>
            </p:nvPicPr>
            <p:blipFill>
              <a:blip r:embed="rId4"/>
            </p:blipFill>
            <p:spPr>
              <a:xfrm>
                <a:off x="1864390" y="1082806"/>
                <a:ext cx="4453200" cy="32040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17" name="Ink 16"/>
              <p14:cNvContentPartPr/>
              <p14:nvPr/>
            </p14:nvContentPartPr>
            <p14:xfrm>
              <a:off x="-626810" y="321766"/>
              <a:ext cx="13236120" cy="1357560"/>
            </p14:xfrm>
          </p:contentPart>
        </mc:Choice>
        <mc:Fallback xmlns="">
          <p:pic>
            <p:nvPicPr>
              <p:cNvPr id="17" name="Ink 16"/>
            </p:nvPicPr>
            <p:blipFill>
              <a:blip r:embed="rId6"/>
            </p:blipFill>
            <p:spPr>
              <a:xfrm>
                <a:off x="-626810" y="321766"/>
                <a:ext cx="13236120" cy="13575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8" name="Ink 17"/>
              <p14:cNvContentPartPr/>
              <p14:nvPr/>
            </p14:nvContentPartPr>
            <p14:xfrm>
              <a:off x="2033230" y="390550"/>
              <a:ext cx="1646640" cy="185040"/>
            </p14:xfrm>
          </p:contentPart>
        </mc:Choice>
        <mc:Fallback xmlns="">
          <p:pic>
            <p:nvPicPr>
              <p:cNvPr id="18" name="Ink 17"/>
            </p:nvPicPr>
            <p:blipFill>
              <a:blip r:embed="rId8"/>
            </p:blipFill>
            <p:spPr>
              <a:xfrm>
                <a:off x="2033230" y="390550"/>
                <a:ext cx="1646640" cy="18504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21" name="Ink 20"/>
              <p14:cNvContentPartPr/>
              <p14:nvPr/>
            </p14:nvContentPartPr>
            <p14:xfrm>
              <a:off x="4808110" y="4027990"/>
              <a:ext cx="360" cy="360"/>
            </p14:xfrm>
          </p:contentPart>
        </mc:Choice>
        <mc:Fallback xmlns="">
          <p:pic>
            <p:nvPicPr>
              <p:cNvPr id="21" name="Ink 20"/>
            </p:nvPicPr>
            <p:blipFill>
              <a:blip r:embed="rId10"/>
            </p:blipFill>
            <p:spPr>
              <a:xfrm>
                <a:off x="4808110" y="4027990"/>
                <a:ext cx="360" cy="360"/>
              </a:xfrm>
              <a:prstGeom prst="rect"/>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5" y="350551"/>
            <a:ext cx="12199425" cy="6156897"/>
          </a:xfr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27273"/>
            <a:ext cx="12160859" cy="6403453"/>
          </a:xfr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38" y="1304196"/>
            <a:ext cx="12163909" cy="4502070"/>
          </a:xfr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440" y="1092835"/>
            <a:ext cx="10231120" cy="467296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881</Words>
  <Application>Microsoft Office PowerPoint</Application>
  <PresentationFormat>Widescreen</PresentationFormat>
  <Paragraphs>106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Open Sans SemiBold</vt:lpstr>
      <vt:lpstr>Wingdings</vt:lpstr>
      <vt:lpstr>Wingdings 3</vt:lpstr>
      <vt:lpstr>Ion</vt:lpstr>
      <vt:lpstr>               EASE – THE –ERROR                             3.0</vt:lpstr>
      <vt:lpstr>Why This Problem Statement ? </vt:lpstr>
      <vt:lpstr>Modules and Technology Stack</vt:lpstr>
      <vt:lpstr>Work Flow</vt:lpstr>
      <vt:lpstr>PowerPoint Presentation</vt:lpstr>
      <vt:lpstr>PowerPoint Presentation</vt:lpstr>
      <vt:lpstr>PowerPoint Presentation</vt:lpstr>
      <vt:lpstr>PowerPoint Presentation</vt:lpstr>
      <vt:lpstr>PowerPoint Presentation</vt:lpstr>
      <vt:lpstr>Use Cases and Benefits</vt:lpstr>
      <vt:lpstr>FUTURE FEATURES </vt:lpstr>
      <vt:lpstr>Team Member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EASE – THE –ERROR                             3.0</dc:title>
  <dc:creator>prabhur2003@hotmail.com</dc:creator>
  <cp:lastModifiedBy>Vijai Saravanan</cp:lastModifiedBy>
  <cp:revision>70</cp:revision>
  <dcterms:created xsi:type="dcterms:W3CDTF">2023-05-05T15:27:00Z</dcterms:created>
  <dcterms:modified xsi:type="dcterms:W3CDTF">2023-05-16T06:23:34Z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09349393C60E43659E0005BC00CCAB30</vt:lpwstr>
  </property>
  <property fmtid="{D5CDD505-2E9C-101B-9397-08002B2CF9AE}" pid="3" name="KSOProductBuildVer">
    <vt:lpwstr>1033-11.2.0.11219</vt:lpwstr>
  </property>
</Properties>
</file>