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8"/>
  </p:notesMasterIdLst>
  <p:handoutMasterIdLst>
    <p:handoutMasterId r:id="rId19"/>
  </p:handoutMasterIdLst>
  <p:sldIdLst>
    <p:sldId id="267" r:id="rId5"/>
    <p:sldId id="278" r:id="rId6"/>
    <p:sldId id="272" r:id="rId7"/>
    <p:sldId id="279" r:id="rId8"/>
    <p:sldId id="283" r:id="rId9"/>
    <p:sldId id="284" r:id="rId10"/>
    <p:sldId id="285" r:id="rId11"/>
    <p:sldId id="286" r:id="rId12"/>
    <p:sldId id="287" r:id="rId13"/>
    <p:sldId id="288" r:id="rId14"/>
    <p:sldId id="289" r:id="rId15"/>
    <p:sldId id="290" r:id="rId16"/>
    <p:sldId id="291"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599" autoAdjust="0"/>
  </p:normalViewPr>
  <p:slideViewPr>
    <p:cSldViewPr>
      <p:cViewPr varScale="1">
        <p:scale>
          <a:sx n="73" d="100"/>
          <a:sy n="73" d="100"/>
        </p:scale>
        <p:origin x="576" y="7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01-Jul-19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01-Jul-19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01-Jul-19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01-Jul-19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01-Jul-19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01-Jul-19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01-Jul-19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01-Jul-19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01-Jul-19</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01-Jul-19</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01-Jul-19</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01-Jul-19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01-Jul-19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01-Jul-19</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Liver Patient Analysis</a:t>
            </a:r>
            <a:endParaRPr lang="en-US" i="1" dirty="0"/>
          </a:p>
        </p:txBody>
      </p:sp>
      <p:sp>
        <p:nvSpPr>
          <p:cNvPr id="3" name="Subtitle 2"/>
          <p:cNvSpPr>
            <a:spLocks noGrp="1"/>
          </p:cNvSpPr>
          <p:nvPr>
            <p:ph type="subTitle" idx="1"/>
          </p:nvPr>
        </p:nvSpPr>
        <p:spPr/>
        <p:txBody>
          <a:bodyPr/>
          <a:lstStyle/>
          <a:p>
            <a:r>
              <a:rPr lang="en-US" dirty="0"/>
              <a:t>	</a:t>
            </a:r>
            <a:r>
              <a:rPr lang="en-US" dirty="0" smtClean="0"/>
              <a:t>		</a:t>
            </a:r>
          </a:p>
          <a:p>
            <a:r>
              <a:rPr lang="en-US" dirty="0" smtClean="0"/>
              <a:t> </a:t>
            </a:r>
            <a:r>
              <a:rPr lang="en-US" i="1" dirty="0" smtClean="0"/>
              <a:t>Team Insights</a:t>
            </a:r>
            <a:endParaRPr lang="en-US" i="1"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431800"/>
            <a:ext cx="10204123" cy="836960"/>
          </a:xfrm>
        </p:spPr>
        <p:txBody>
          <a:bodyPr/>
          <a:lstStyle/>
          <a:p>
            <a:r>
              <a:rPr lang="en-IN" dirty="0" smtClean="0"/>
              <a:t>Deployment in Android :</a:t>
            </a:r>
            <a:endParaRPr lang="en-IN" dirty="0"/>
          </a:p>
        </p:txBody>
      </p:sp>
      <p:sp>
        <p:nvSpPr>
          <p:cNvPr id="3" name="Content Placeholder 2"/>
          <p:cNvSpPr>
            <a:spLocks noGrp="1"/>
          </p:cNvSpPr>
          <p:nvPr>
            <p:ph idx="1"/>
          </p:nvPr>
        </p:nvSpPr>
        <p:spPr>
          <a:xfrm>
            <a:off x="909836" y="1484784"/>
            <a:ext cx="10060107" cy="4585816"/>
          </a:xfrm>
        </p:spPr>
        <p:txBody>
          <a:bodyPr/>
          <a:lstStyle/>
          <a:p>
            <a:pPr>
              <a:buFont typeface="Wingdings" panose="05000000000000000000" pitchFamily="2" charset="2"/>
              <a:buChar char="Ø"/>
            </a:pPr>
            <a:r>
              <a:rPr lang="en-IN" dirty="0" smtClean="0"/>
              <a:t>The user-interface of the machine learning model is developed as a android application by which patients can enter the values to predict and the doctors can view all the patient’s predicted report.</a:t>
            </a:r>
          </a:p>
          <a:p>
            <a:pPr>
              <a:buFont typeface="Wingdings" panose="05000000000000000000" pitchFamily="2" charset="2"/>
              <a:buChar char="Ø"/>
            </a:pPr>
            <a:r>
              <a:rPr lang="en-IN" dirty="0" smtClean="0"/>
              <a:t> The android application is connected to ibm-cloud via node red where the prediction is done and the result is sent back to the mobile application.</a:t>
            </a:r>
          </a:p>
          <a:p>
            <a:pPr>
              <a:buFont typeface="Wingdings" panose="05000000000000000000" pitchFamily="2" charset="2"/>
              <a:buChar char="Ø"/>
            </a:pPr>
            <a:r>
              <a:rPr lang="en-IN" dirty="0" smtClean="0"/>
              <a:t>The application consists of patient login and doctor login separately, using patient-id every patient can view their report and doctor can view all patient’s report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908" y="548680"/>
            <a:ext cx="1071562" cy="1071562"/>
          </a:xfrm>
          <a:prstGeom prst="rect">
            <a:avLst/>
          </a:prstGeom>
        </p:spPr>
      </p:pic>
    </p:spTree>
    <p:extLst>
      <p:ext uri="{BB962C8B-B14F-4D97-AF65-F5344CB8AC3E}">
        <p14:creationId xmlns:p14="http://schemas.microsoft.com/office/powerpoint/2010/main" val="374752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132115" cy="836960"/>
          </a:xfrm>
        </p:spPr>
        <p:txBody>
          <a:bodyPr/>
          <a:lstStyle/>
          <a:p>
            <a:r>
              <a:rPr lang="en-IN" dirty="0" smtClean="0"/>
              <a:t>User Interface in Web and App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1556792"/>
            <a:ext cx="2715004" cy="4553585"/>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196" y="1556792"/>
            <a:ext cx="2616045" cy="45535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7581" y="1556792"/>
            <a:ext cx="2561392" cy="4553585"/>
          </a:xfrm>
          <a:prstGeom prst="rect">
            <a:avLst/>
          </a:prstGeom>
        </p:spPr>
      </p:pic>
    </p:spTree>
    <p:extLst>
      <p:ext uri="{BB962C8B-B14F-4D97-AF65-F5344CB8AC3E}">
        <p14:creationId xmlns:p14="http://schemas.microsoft.com/office/powerpoint/2010/main" val="395162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132115" cy="836960"/>
          </a:xfrm>
        </p:spPr>
        <p:txBody>
          <a:bodyPr/>
          <a:lstStyle/>
          <a:p>
            <a:r>
              <a:rPr lang="en-IN" dirty="0" smtClean="0"/>
              <a:t>Conclusion :</a:t>
            </a:r>
            <a:endParaRPr lang="en-IN" dirty="0"/>
          </a:p>
        </p:txBody>
      </p:sp>
      <p:sp>
        <p:nvSpPr>
          <p:cNvPr id="3" name="Content Placeholder 2"/>
          <p:cNvSpPr>
            <a:spLocks noGrp="1"/>
          </p:cNvSpPr>
          <p:nvPr>
            <p:ph idx="1"/>
          </p:nvPr>
        </p:nvSpPr>
        <p:spPr>
          <a:xfrm>
            <a:off x="981844" y="1412776"/>
            <a:ext cx="10297144" cy="4657824"/>
          </a:xfrm>
        </p:spPr>
        <p:txBody>
          <a:bodyPr>
            <a:normAutofit/>
          </a:bodyPr>
          <a:lstStyle/>
          <a:p>
            <a:pPr marL="0" indent="0">
              <a:buNone/>
            </a:pPr>
            <a:r>
              <a:rPr lang="en-IN" sz="2000" dirty="0" smtClean="0">
                <a:latin typeface="+mj-lt"/>
                <a:cs typeface="Times New Roman" panose="02020603050405020304" pitchFamily="18" charset="0"/>
              </a:rPr>
              <a:t>The final Outcome is where the values regarding the tests must be entered by the patient after their respective test results, The Machine learning model built with random forest deployed using IBM cloud and integrated with Node-Red for web form and android studio for mobile application returns the prediction of either the person has the disease or not. The respective information is sent to their concern doctor and the doctor will have the reports in the LiverCare App. </a:t>
            </a:r>
            <a:endParaRPr lang="en-IN" sz="2000" dirty="0">
              <a:latin typeface="+mj-lt"/>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20" y="4077072"/>
            <a:ext cx="1872208" cy="10484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073" y="4105113"/>
            <a:ext cx="589995" cy="11186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580" y="4331271"/>
            <a:ext cx="1527795" cy="6663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084" y="4342690"/>
            <a:ext cx="1426229" cy="654960"/>
          </a:xfrm>
          <a:prstGeom prst="rect">
            <a:avLst/>
          </a:prstGeom>
        </p:spPr>
      </p:pic>
      <p:pic>
        <p:nvPicPr>
          <p:cNvPr id="8" name="Picture 7"/>
          <p:cNvPicPr>
            <a:picLocks noChangeAspect="1"/>
          </p:cNvPicPr>
          <p:nvPr/>
        </p:nvPicPr>
        <p:blipFill>
          <a:blip r:embed="rId6"/>
          <a:stretch>
            <a:fillRect/>
          </a:stretch>
        </p:blipFill>
        <p:spPr>
          <a:xfrm>
            <a:off x="5936465" y="4342690"/>
            <a:ext cx="1426588" cy="658425"/>
          </a:xfrm>
          <a:prstGeom prst="rect">
            <a:avLst/>
          </a:prstGeom>
        </p:spPr>
      </p:pic>
    </p:spTree>
    <p:extLst>
      <p:ext uri="{BB962C8B-B14F-4D97-AF65-F5344CB8AC3E}">
        <p14:creationId xmlns:p14="http://schemas.microsoft.com/office/powerpoint/2010/main" val="13143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828" y="431800"/>
            <a:ext cx="10132115" cy="764952"/>
          </a:xfrm>
        </p:spPr>
        <p:txBody>
          <a:bodyPr/>
          <a:lstStyle/>
          <a:p>
            <a:r>
              <a:rPr lang="en-IN" dirty="0" smtClean="0"/>
              <a:t>Team Members :</a:t>
            </a:r>
            <a:endParaRPr lang="en-IN" dirty="0"/>
          </a:p>
        </p:txBody>
      </p:sp>
      <p:sp>
        <p:nvSpPr>
          <p:cNvPr id="6" name="Text Placeholder 5"/>
          <p:cNvSpPr>
            <a:spLocks noGrp="1"/>
          </p:cNvSpPr>
          <p:nvPr>
            <p:ph type="body" sz="half" idx="2"/>
          </p:nvPr>
        </p:nvSpPr>
        <p:spPr>
          <a:xfrm>
            <a:off x="1125860" y="1484784"/>
            <a:ext cx="5760640" cy="4267201"/>
          </a:xfrm>
        </p:spPr>
        <p:txBody>
          <a:bodyPr/>
          <a:lstStyle/>
          <a:p>
            <a:pPr marL="342900" indent="-342900">
              <a:buFont typeface="Wingdings" panose="05000000000000000000" pitchFamily="2" charset="2"/>
              <a:buChar char="Ø"/>
            </a:pPr>
            <a:r>
              <a:rPr lang="en-IN" dirty="0" smtClean="0"/>
              <a:t>Suhail Hafiz Khan .J   </a:t>
            </a:r>
            <a:r>
              <a:rPr lang="en-IN" dirty="0"/>
              <a:t> </a:t>
            </a:r>
            <a:r>
              <a:rPr lang="en-IN" dirty="0" smtClean="0"/>
              <a:t>[Cse]</a:t>
            </a:r>
          </a:p>
          <a:p>
            <a:pPr marL="342900" indent="-342900">
              <a:buFont typeface="Wingdings" panose="05000000000000000000" pitchFamily="2" charset="2"/>
              <a:buChar char="Ø"/>
            </a:pPr>
            <a:r>
              <a:rPr lang="en-IN" dirty="0" smtClean="0"/>
              <a:t>Vikash .M                    </a:t>
            </a:r>
            <a:r>
              <a:rPr lang="en-IN" dirty="0"/>
              <a:t> </a:t>
            </a:r>
            <a:r>
              <a:rPr lang="en-IN" dirty="0" smtClean="0"/>
              <a:t>[Cse]</a:t>
            </a:r>
          </a:p>
          <a:p>
            <a:pPr marL="342900" indent="-342900">
              <a:buFont typeface="Wingdings" panose="05000000000000000000" pitchFamily="2" charset="2"/>
              <a:buChar char="Ø"/>
            </a:pPr>
            <a:r>
              <a:rPr lang="en-IN" dirty="0" smtClean="0"/>
              <a:t>Tamil Mani .M             [Cse]</a:t>
            </a:r>
          </a:p>
          <a:p>
            <a:pPr marL="342900" indent="-342900">
              <a:buFont typeface="Wingdings" panose="05000000000000000000" pitchFamily="2" charset="2"/>
              <a:buChar char="Ø"/>
            </a:pPr>
            <a:r>
              <a:rPr lang="en-IN" dirty="0" smtClean="0"/>
              <a:t>Vijaiarivalagan .K        [Cse] </a:t>
            </a:r>
            <a:endParaRPr lang="en-IN" dirty="0"/>
          </a:p>
        </p:txBody>
      </p:sp>
    </p:spTree>
    <p:extLst>
      <p:ext uri="{BB962C8B-B14F-4D97-AF65-F5344CB8AC3E}">
        <p14:creationId xmlns:p14="http://schemas.microsoft.com/office/powerpoint/2010/main" val="90920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431800"/>
            <a:ext cx="9916091" cy="908968"/>
          </a:xfrm>
        </p:spPr>
        <p:txBody>
          <a:bodyPr/>
          <a:lstStyle/>
          <a:p>
            <a:r>
              <a:rPr lang="en-US" dirty="0" smtClean="0">
                <a:latin typeface="Times New Roman" panose="02020603050405020304" pitchFamily="18" charset="0"/>
                <a:cs typeface="Times New Roman" panose="02020603050405020304" pitchFamily="18" charset="0"/>
              </a:rPr>
              <a:t>Contents :</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557908" y="1556792"/>
            <a:ext cx="9751060" cy="4267200"/>
          </a:xfrm>
        </p:spPr>
        <p:txBody>
          <a:bodyPr>
            <a:normAutofit lnSpcReduction="10000"/>
          </a:bodyPr>
          <a:lstStyle/>
          <a:p>
            <a:pPr>
              <a:buFont typeface="Wingdings" panose="05000000000000000000" pitchFamily="2" charset="2"/>
              <a:buChar char="Ø"/>
            </a:pPr>
            <a:r>
              <a:rPr lang="en-US" dirty="0" smtClean="0">
                <a:latin typeface="+mj-lt"/>
                <a:cs typeface="Times New Roman" panose="02020603050405020304" pitchFamily="18" charset="0"/>
              </a:rPr>
              <a:t>Introduction</a:t>
            </a:r>
          </a:p>
          <a:p>
            <a:pPr>
              <a:buFont typeface="Wingdings" panose="05000000000000000000" pitchFamily="2" charset="2"/>
              <a:buChar char="Ø"/>
            </a:pPr>
            <a:r>
              <a:rPr lang="en-US" dirty="0" smtClean="0">
                <a:latin typeface="+mj-lt"/>
                <a:cs typeface="Times New Roman" panose="02020603050405020304" pitchFamily="18" charset="0"/>
              </a:rPr>
              <a:t>Dataset</a:t>
            </a:r>
          </a:p>
          <a:p>
            <a:pPr>
              <a:buFont typeface="Wingdings" panose="05000000000000000000" pitchFamily="2" charset="2"/>
              <a:buChar char="Ø"/>
            </a:pPr>
            <a:r>
              <a:rPr lang="en-US" dirty="0" smtClean="0">
                <a:latin typeface="+mj-lt"/>
                <a:cs typeface="Times New Roman" panose="02020603050405020304" pitchFamily="18" charset="0"/>
              </a:rPr>
              <a:t>Data-Preprocessing</a:t>
            </a:r>
          </a:p>
          <a:p>
            <a:pPr>
              <a:buFont typeface="Wingdings" panose="05000000000000000000" pitchFamily="2" charset="2"/>
              <a:buChar char="Ø"/>
            </a:pPr>
            <a:r>
              <a:rPr lang="en-US" dirty="0" smtClean="0">
                <a:latin typeface="+mj-lt"/>
                <a:cs typeface="Times New Roman" panose="02020603050405020304" pitchFamily="18" charset="0"/>
              </a:rPr>
              <a:t>Exploratory Data Analysis</a:t>
            </a:r>
          </a:p>
          <a:p>
            <a:pPr>
              <a:buFont typeface="Wingdings" panose="05000000000000000000" pitchFamily="2" charset="2"/>
              <a:buChar char="Ø"/>
            </a:pPr>
            <a:r>
              <a:rPr lang="en-US" dirty="0" smtClean="0">
                <a:latin typeface="+mj-lt"/>
                <a:cs typeface="Times New Roman" panose="02020603050405020304" pitchFamily="18" charset="0"/>
              </a:rPr>
              <a:t>Data Modelling &amp; Performance Evaluation</a:t>
            </a:r>
          </a:p>
          <a:p>
            <a:pPr>
              <a:buFont typeface="Wingdings" panose="05000000000000000000" pitchFamily="2" charset="2"/>
              <a:buChar char="Ø"/>
            </a:pPr>
            <a:r>
              <a:rPr lang="en-US" dirty="0" smtClean="0">
                <a:latin typeface="+mj-lt"/>
                <a:cs typeface="Times New Roman" panose="02020603050405020304" pitchFamily="18" charset="0"/>
              </a:rPr>
              <a:t>Prediction Score</a:t>
            </a:r>
          </a:p>
          <a:p>
            <a:pPr>
              <a:buFont typeface="Wingdings" panose="05000000000000000000" pitchFamily="2" charset="2"/>
              <a:buChar char="Ø"/>
            </a:pPr>
            <a:r>
              <a:rPr lang="en-US" dirty="0" smtClean="0">
                <a:latin typeface="+mj-lt"/>
                <a:cs typeface="Times New Roman" panose="02020603050405020304" pitchFamily="18" charset="0"/>
              </a:rPr>
              <a:t>Deployment in Web &amp; Android App</a:t>
            </a:r>
          </a:p>
          <a:p>
            <a:pPr>
              <a:buFont typeface="Wingdings" panose="05000000000000000000" pitchFamily="2" charset="2"/>
              <a:buChar char="Ø"/>
            </a:pPr>
            <a:r>
              <a:rPr lang="en-US" dirty="0">
                <a:latin typeface="+mj-lt"/>
                <a:cs typeface="Times New Roman" panose="02020603050405020304" pitchFamily="18" charset="0"/>
              </a:rPr>
              <a:t>C</a:t>
            </a:r>
            <a:r>
              <a:rPr lang="en-US" dirty="0" smtClean="0">
                <a:latin typeface="+mj-lt"/>
                <a:cs typeface="Times New Roman" panose="02020603050405020304" pitchFamily="18" charset="0"/>
              </a:rPr>
              <a:t>onclusion</a:t>
            </a:r>
          </a:p>
          <a:p>
            <a:pPr marL="0" indent="0">
              <a:buNone/>
            </a:pPr>
            <a:endParaRPr lang="en-US" dirty="0" smtClean="0">
              <a:latin typeface="+mj-lt"/>
              <a:cs typeface="Times New Roman" panose="02020603050405020304" pitchFamily="18" charset="0"/>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908968"/>
          </a:xfrm>
        </p:spPr>
        <p:txBody>
          <a:bodyPr/>
          <a:lstStyle/>
          <a:p>
            <a:r>
              <a:rPr lang="en-US" dirty="0" smtClean="0"/>
              <a:t>Dataset :</a:t>
            </a:r>
            <a:endParaRPr lang="en-US" dirty="0"/>
          </a:p>
        </p:txBody>
      </p:sp>
      <p:sp>
        <p:nvSpPr>
          <p:cNvPr id="3" name="Content Placeholder 2"/>
          <p:cNvSpPr>
            <a:spLocks noGrp="1"/>
          </p:cNvSpPr>
          <p:nvPr>
            <p:ph idx="1"/>
          </p:nvPr>
        </p:nvSpPr>
        <p:spPr>
          <a:xfrm>
            <a:off x="1053852" y="1484784"/>
            <a:ext cx="9916091" cy="4585816"/>
          </a:xfrm>
        </p:spPr>
        <p:txBody>
          <a:bodyPr>
            <a:normAutofit/>
          </a:bodyPr>
          <a:lstStyle/>
          <a:p>
            <a:r>
              <a:rPr lang="en-IN" sz="2000" dirty="0"/>
              <a:t>This dataset was downloaded from the UCI ML Repository : Lichman, M. (2013). UCI Machine Learning Repository </a:t>
            </a:r>
            <a:r>
              <a:rPr lang="en-IN" sz="2000" dirty="0" smtClean="0"/>
              <a:t>[http://archive.ics.uci.edu/ml]. Irvine, CA: University of California, School of Information and Computer Science.</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dataset contains 583 * 11 [rows X columns].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It has a general description about patient’s personal information and the values of various tests like Age, Gender, Total </a:t>
            </a:r>
            <a:r>
              <a:rPr lang="en-IN" sz="2000" dirty="0">
                <a:latin typeface="Times New Roman" panose="02020603050405020304" pitchFamily="18" charset="0"/>
                <a:cs typeface="Times New Roman" panose="02020603050405020304" pitchFamily="18" charset="0"/>
              </a:rPr>
              <a:t>bilirubin, Direct bilirubin,</a:t>
            </a:r>
            <a:r>
              <a:rPr lang="en-IN" sz="2000" dirty="0" smtClean="0">
                <a:latin typeface="Times New Roman" panose="02020603050405020304" pitchFamily="18" charset="0"/>
                <a:cs typeface="Times New Roman" panose="02020603050405020304" pitchFamily="18" charset="0"/>
              </a:rPr>
              <a:t> Alkaline phosphotase, Alamine aminotransferase, Aspartate Aminotransferase, Total proteins, Albumin, Albumin-Globulin ratio.</a:t>
            </a:r>
          </a:p>
          <a:p>
            <a:r>
              <a:rPr lang="en-IN" sz="2000" dirty="0" smtClean="0">
                <a:latin typeface="Times New Roman" panose="02020603050405020304" pitchFamily="18" charset="0"/>
                <a:cs typeface="Times New Roman" panose="02020603050405020304" pitchFamily="18" charset="0"/>
              </a:rPr>
              <a:t>The dependent variable is binary as it has either the person has a positive outcome of disease or not with respect to the test values.</a:t>
            </a:r>
          </a:p>
          <a:p>
            <a:pPr marL="0" indent="0">
              <a:buNone/>
            </a:pP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97" y="4653136"/>
            <a:ext cx="10058400" cy="1323911"/>
          </a:xfrm>
          <a:prstGeom prst="rect">
            <a:avLst/>
          </a:prstGeom>
        </p:spPr>
      </p:pic>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431800"/>
            <a:ext cx="9916091" cy="764952"/>
          </a:xfrm>
        </p:spPr>
        <p:txBody>
          <a:bodyPr/>
          <a:lstStyle/>
          <a:p>
            <a:r>
              <a:rPr lang="en-US" dirty="0" smtClean="0"/>
              <a:t>Data-Preprocessing :</a:t>
            </a:r>
            <a:endParaRPr lang="en-US" dirty="0"/>
          </a:p>
        </p:txBody>
      </p:sp>
      <p:sp>
        <p:nvSpPr>
          <p:cNvPr id="3" name="Content Placeholder 2"/>
          <p:cNvSpPr>
            <a:spLocks noGrp="1"/>
          </p:cNvSpPr>
          <p:nvPr>
            <p:ph idx="1"/>
          </p:nvPr>
        </p:nvSpPr>
        <p:spPr>
          <a:xfrm>
            <a:off x="1053852" y="1196752"/>
            <a:ext cx="10081119" cy="5040560"/>
          </a:xfrm>
        </p:spPr>
        <p:txBody>
          <a:bodyPr/>
          <a:lstStyle/>
          <a:p>
            <a:pPr marL="0" indent="0">
              <a:buNone/>
            </a:pPr>
            <a:r>
              <a:rPr lang="en-IN" b="1" dirty="0" smtClean="0">
                <a:latin typeface="Times New Roman" panose="02020603050405020304" pitchFamily="18" charset="0"/>
                <a:cs typeface="Times New Roman" panose="02020603050405020304" pitchFamily="18" charset="0"/>
              </a:rPr>
              <a:t>3.1-Missing Values :</a:t>
            </a:r>
          </a:p>
          <a:p>
            <a:pPr marL="0" indent="0">
              <a:buNone/>
            </a:pPr>
            <a:r>
              <a:rPr lang="en-IN" b="1" dirty="0">
                <a:latin typeface="Times New Roman" panose="02020603050405020304" pitchFamily="18" charset="0"/>
                <a:cs typeface="Times New Roman" panose="02020603050405020304" pitchFamily="18" charset="0"/>
              </a:rPr>
              <a:t>	</a:t>
            </a:r>
            <a:r>
              <a:rPr lang="en-IN" sz="2000" dirty="0" smtClean="0">
                <a:latin typeface="+mj-lt"/>
                <a:cs typeface="Times New Roman" panose="02020603050405020304" pitchFamily="18" charset="0"/>
              </a:rPr>
              <a:t>The missing values can be either replaced with statistical terms on a column or can also be dropped if they don’t affect the data. Since the missing data is 0.6% in the data, dropping the data will not end is loss of information from the data.</a:t>
            </a:r>
          </a:p>
          <a:p>
            <a:pPr marL="0" indent="0">
              <a:buNone/>
            </a:pPr>
            <a:r>
              <a:rPr lang="en-IN" b="1" dirty="0" smtClean="0">
                <a:latin typeface="Times New Roman" panose="02020603050405020304" pitchFamily="18" charset="0"/>
                <a:cs typeface="Times New Roman" panose="02020603050405020304" pitchFamily="18" charset="0"/>
              </a:rPr>
              <a:t>3.2-LabelEncoder :</a:t>
            </a:r>
          </a:p>
          <a:p>
            <a:pPr marL="0" indent="0">
              <a:buNone/>
            </a:pPr>
            <a:r>
              <a:rPr lang="en-IN" b="1" dirty="0">
                <a:latin typeface="Times New Roman" panose="02020603050405020304" pitchFamily="18" charset="0"/>
                <a:cs typeface="Times New Roman" panose="02020603050405020304" pitchFamily="18" charset="0"/>
              </a:rPr>
              <a:t>	</a:t>
            </a:r>
            <a:r>
              <a:rPr lang="en-IN" sz="2000" dirty="0" smtClean="0">
                <a:latin typeface="+mj-lt"/>
                <a:cs typeface="Times New Roman" panose="02020603050405020304" pitchFamily="18" charset="0"/>
              </a:rPr>
              <a:t>Label Encoder is used in turning the objects from categorical to numerical and since there is only one column “Gender” which has Boolean values, so Female/Male are changed to 0/1 respectively.</a:t>
            </a:r>
          </a:p>
          <a:p>
            <a:pPr marL="0" indent="0">
              <a:buNone/>
            </a:pPr>
            <a:r>
              <a:rPr lang="en-IN" b="1" dirty="0" smtClean="0">
                <a:latin typeface="Times New Roman" panose="02020603050405020304" pitchFamily="18" charset="0"/>
                <a:cs typeface="Times New Roman" panose="02020603050405020304" pitchFamily="18" charset="0"/>
              </a:rPr>
              <a:t>3.3-Standardization :</a:t>
            </a:r>
          </a:p>
          <a:p>
            <a:pPr marL="0" indent="0">
              <a:buNone/>
            </a:pPr>
            <a:r>
              <a:rPr lang="en-IN" b="1" dirty="0" smtClean="0">
                <a:latin typeface="Times New Roman" panose="02020603050405020304" pitchFamily="18" charset="0"/>
                <a:cs typeface="Times New Roman" panose="02020603050405020304" pitchFamily="18" charset="0"/>
              </a:rPr>
              <a:t>	</a:t>
            </a:r>
            <a:r>
              <a:rPr lang="en-IN" sz="2000" dirty="0" smtClean="0">
                <a:latin typeface="+mj-lt"/>
                <a:cs typeface="Times New Roman" panose="02020603050405020304" pitchFamily="18" charset="0"/>
              </a:rPr>
              <a:t>Since the variance among the data in all the columns is spread across huge </a:t>
            </a:r>
            <a:r>
              <a:rPr lang="en-IN" sz="2000" err="1" smtClean="0">
                <a:latin typeface="+mj-lt"/>
                <a:cs typeface="Times New Roman" panose="02020603050405020304" pitchFamily="18" charset="0"/>
              </a:rPr>
              <a:t>numbers</a:t>
            </a:r>
            <a:r>
              <a:rPr lang="en-IN" sz="2000" smtClean="0">
                <a:latin typeface="+mj-lt"/>
                <a:cs typeface="Times New Roman" panose="02020603050405020304" pitchFamily="18" charset="0"/>
              </a:rPr>
              <a:t>, we </a:t>
            </a:r>
            <a:r>
              <a:rPr lang="en-IN" sz="2000" dirty="0" smtClean="0">
                <a:latin typeface="+mj-lt"/>
                <a:cs typeface="Times New Roman" panose="02020603050405020304" pitchFamily="18" charset="0"/>
              </a:rPr>
              <a:t>use standardization to convert values from ranging from huge values to a value which has mean of 0 and standard deviation of 1.</a:t>
            </a:r>
            <a:endParaRPr lang="en-IN" b="1" dirty="0" smtClean="0">
              <a:latin typeface="+mj-lt"/>
              <a:cs typeface="Times New Roman" panose="02020603050405020304" pitchFamily="18" charset="0"/>
            </a:endParaRP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513168" cy="764952"/>
          </a:xfrm>
        </p:spPr>
        <p:txBody>
          <a:bodyPr/>
          <a:lstStyle/>
          <a:p>
            <a:r>
              <a:rPr lang="en-IN" dirty="0" smtClean="0"/>
              <a:t>Exploratory Data Analysis :</a:t>
            </a:r>
            <a:endParaRPr lang="en-IN" dirty="0"/>
          </a:p>
        </p:txBody>
      </p:sp>
      <p:sp>
        <p:nvSpPr>
          <p:cNvPr id="3" name="Content Placeholder 2"/>
          <p:cNvSpPr>
            <a:spLocks noGrp="1"/>
          </p:cNvSpPr>
          <p:nvPr>
            <p:ph idx="1"/>
          </p:nvPr>
        </p:nvSpPr>
        <p:spPr>
          <a:xfrm>
            <a:off x="837828" y="1340768"/>
            <a:ext cx="10132115" cy="4729832"/>
          </a:xfrm>
        </p:spPr>
        <p:txBody>
          <a:bodyPr>
            <a:normAutofit/>
          </a:bodyPr>
          <a:lstStyle/>
          <a:p>
            <a:pPr>
              <a:buFont typeface="Wingdings" panose="05000000000000000000" pitchFamily="2" charset="2"/>
              <a:buChar char="Ø"/>
            </a:pPr>
            <a:r>
              <a:rPr lang="en-IN" sz="2000" dirty="0" smtClean="0">
                <a:latin typeface="+mj-lt"/>
                <a:cs typeface="Times New Roman" panose="02020603050405020304" pitchFamily="18" charset="0"/>
              </a:rPr>
              <a:t>After cleaning the and pre-processing the data, now we explore the data with various visualizations.</a:t>
            </a:r>
          </a:p>
          <a:p>
            <a:pPr>
              <a:buFont typeface="Wingdings" panose="05000000000000000000" pitchFamily="2" charset="2"/>
              <a:buChar char="Ø"/>
            </a:pPr>
            <a:r>
              <a:rPr lang="en-IN" sz="2000" dirty="0" smtClean="0">
                <a:latin typeface="+mj-lt"/>
                <a:cs typeface="Times New Roman" panose="02020603050405020304" pitchFamily="18" charset="0"/>
              </a:rPr>
              <a:t>We check for the count of people who had disease and not with the “Gender” perspective and list the values.</a:t>
            </a:r>
          </a:p>
          <a:p>
            <a:pPr>
              <a:buFont typeface="Wingdings" panose="05000000000000000000" pitchFamily="2" charset="2"/>
              <a:buChar char="Ø"/>
            </a:pPr>
            <a:r>
              <a:rPr lang="en-IN" sz="2000" dirty="0" smtClean="0">
                <a:latin typeface="+mj-lt"/>
                <a:cs typeface="Times New Roman" panose="02020603050405020304" pitchFamily="18" charset="0"/>
              </a:rPr>
              <a:t>We check for correlation among all the columns to have a look over the correlation among the columns in the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843" y="3429001"/>
            <a:ext cx="4374513" cy="29163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65" y="3429001"/>
            <a:ext cx="3823944" cy="2549296"/>
          </a:xfrm>
          <a:prstGeom prst="rect">
            <a:avLst/>
          </a:prstGeom>
        </p:spPr>
      </p:pic>
    </p:spTree>
    <p:extLst>
      <p:ext uri="{BB962C8B-B14F-4D97-AF65-F5344CB8AC3E}">
        <p14:creationId xmlns:p14="http://schemas.microsoft.com/office/powerpoint/2010/main" val="113140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431800"/>
            <a:ext cx="10204123" cy="836960"/>
          </a:xfrm>
        </p:spPr>
        <p:txBody>
          <a:bodyPr/>
          <a:lstStyle/>
          <a:p>
            <a:r>
              <a:rPr lang="en-IN" dirty="0" smtClean="0"/>
              <a:t>Data Modelling &amp; Performance Evaluation :</a:t>
            </a:r>
            <a:endParaRPr lang="en-IN" dirty="0"/>
          </a:p>
        </p:txBody>
      </p:sp>
      <p:sp>
        <p:nvSpPr>
          <p:cNvPr id="3" name="Content Placeholder 2"/>
          <p:cNvSpPr>
            <a:spLocks noGrp="1"/>
          </p:cNvSpPr>
          <p:nvPr>
            <p:ph idx="1"/>
          </p:nvPr>
        </p:nvSpPr>
        <p:spPr>
          <a:xfrm>
            <a:off x="909836" y="1412776"/>
            <a:ext cx="10441160" cy="4657824"/>
          </a:xfrm>
        </p:spPr>
        <p:txBody>
          <a:bodyPr/>
          <a:lstStyle/>
          <a:p>
            <a:pPr marL="0" indent="0">
              <a:buNone/>
            </a:pPr>
            <a:r>
              <a:rPr lang="en-IN" dirty="0" smtClean="0"/>
              <a:t>Random Forest :</a:t>
            </a:r>
          </a:p>
          <a:p>
            <a:pPr>
              <a:buFont typeface="Wingdings" panose="05000000000000000000" pitchFamily="2" charset="2"/>
              <a:buChar char="Ø"/>
            </a:pPr>
            <a:r>
              <a:rPr lang="en-IN" dirty="0" smtClean="0"/>
              <a:t>It is a ensemble technique, which is dependent over Decision trees where multiple decision trees are calculated and their mean of multiple classes are taken as the output class label.</a:t>
            </a:r>
          </a:p>
          <a:p>
            <a:pPr>
              <a:buFont typeface="Wingdings" panose="05000000000000000000" pitchFamily="2" charset="2"/>
              <a:buChar char="Ø"/>
            </a:pPr>
            <a:r>
              <a:rPr lang="en-IN" dirty="0" smtClean="0"/>
              <a:t>There can be Numerous number of trees added as per the requirement and the accuracy can vary depending on the number of trees selected.</a:t>
            </a:r>
          </a:p>
          <a:p>
            <a:pPr>
              <a:buFont typeface="Wingdings" panose="05000000000000000000" pitchFamily="2" charset="2"/>
              <a:buChar char="Ø"/>
            </a:pPr>
            <a:r>
              <a:rPr lang="en-IN" dirty="0" smtClean="0"/>
              <a:t>Sometimes the default number of trees is 10 and can be changeable.</a:t>
            </a:r>
          </a:p>
          <a:p>
            <a:pPr>
              <a:buFont typeface="Wingdings" panose="05000000000000000000" pitchFamily="2" charset="2"/>
              <a:buChar char="Ø"/>
            </a:pPr>
            <a:r>
              <a:rPr lang="en-IN" dirty="0" smtClean="0"/>
              <a:t>Accuracy is calculated by the total number of correctly predicted values to the actual values in the dataset after the data is split in to train set and test set. Accuracy is calculated on the test set with the predicted values. </a:t>
            </a:r>
          </a:p>
        </p:txBody>
      </p:sp>
    </p:spTree>
    <p:extLst>
      <p:ext uri="{BB962C8B-B14F-4D97-AF65-F5344CB8AC3E}">
        <p14:creationId xmlns:p14="http://schemas.microsoft.com/office/powerpoint/2010/main" val="39964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132115" cy="764952"/>
          </a:xfrm>
        </p:spPr>
        <p:txBody>
          <a:bodyPr/>
          <a:lstStyle/>
          <a:p>
            <a:r>
              <a:rPr lang="en-IN" dirty="0" smtClean="0"/>
              <a:t>Performance metrics :</a:t>
            </a:r>
            <a:endParaRPr lang="en-IN" dirty="0"/>
          </a:p>
        </p:txBody>
      </p:sp>
      <p:sp>
        <p:nvSpPr>
          <p:cNvPr id="3" name="Content Placeholder 2"/>
          <p:cNvSpPr>
            <a:spLocks noGrp="1"/>
          </p:cNvSpPr>
          <p:nvPr>
            <p:ph idx="1"/>
          </p:nvPr>
        </p:nvSpPr>
        <p:spPr>
          <a:xfrm>
            <a:off x="837828" y="1340768"/>
            <a:ext cx="10441160" cy="4729832"/>
          </a:xfrm>
        </p:spPr>
        <p:txBody>
          <a:bodyPr>
            <a:normAutofit/>
          </a:bodyPr>
          <a:lstStyle/>
          <a:p>
            <a:pPr>
              <a:buFont typeface="Wingdings" panose="05000000000000000000" pitchFamily="2" charset="2"/>
              <a:buChar char="Ø"/>
            </a:pPr>
            <a:r>
              <a:rPr lang="en-IN" sz="2000" dirty="0" smtClean="0">
                <a:latin typeface="+mj-lt"/>
                <a:cs typeface="Times New Roman" panose="02020603050405020304" pitchFamily="18" charset="0"/>
              </a:rPr>
              <a:t>The Confusion matrix returns the True Positive </a:t>
            </a:r>
            <a:r>
              <a:rPr lang="en-IN" sz="2000" dirty="0">
                <a:latin typeface="+mj-lt"/>
                <a:cs typeface="Times New Roman" panose="02020603050405020304" pitchFamily="18" charset="0"/>
              </a:rPr>
              <a:t>R</a:t>
            </a:r>
            <a:r>
              <a:rPr lang="en-IN" sz="2000" dirty="0" smtClean="0">
                <a:latin typeface="+mj-lt"/>
                <a:cs typeface="Times New Roman" panose="02020603050405020304" pitchFamily="18" charset="0"/>
              </a:rPr>
              <a:t>ate, False Positive Rate, True Negative Rate &amp; False Negative Rate. It gives the actual and predicted values of the model which gives the accuracy how good the model is.</a:t>
            </a:r>
          </a:p>
          <a:p>
            <a:pPr>
              <a:buFont typeface="Wingdings" panose="05000000000000000000" pitchFamily="2" charset="2"/>
              <a:buChar char="Ø"/>
            </a:pPr>
            <a:r>
              <a:rPr lang="en-IN" sz="2000" dirty="0" smtClean="0">
                <a:latin typeface="+mj-lt"/>
                <a:cs typeface="Times New Roman" panose="02020603050405020304" pitchFamily="18" charset="0"/>
              </a:rPr>
              <a:t>The confusion matrix is calculated by a function  in sklearn package under metrics class.</a:t>
            </a:r>
          </a:p>
          <a:p>
            <a:pPr>
              <a:buFont typeface="Wingdings" panose="05000000000000000000" pitchFamily="2" charset="2"/>
              <a:buChar char="Ø"/>
            </a:pPr>
            <a:r>
              <a:rPr lang="en-IN" sz="2000" dirty="0" smtClean="0">
                <a:latin typeface="+mj-lt"/>
                <a:cs typeface="Times New Roman" panose="02020603050405020304" pitchFamily="18" charset="0"/>
              </a:rPr>
              <a:t>It is then visualised by either as a DataFrame or by Plotting a heatmap. </a:t>
            </a:r>
            <a:endParaRPr lang="en-IN" sz="2000" dirty="0">
              <a:latin typeface="+mj-lt"/>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076" y="3789040"/>
            <a:ext cx="4003966" cy="2669310"/>
          </a:xfrm>
          <a:prstGeom prst="rect">
            <a:avLst/>
          </a:prstGeom>
        </p:spPr>
      </p:pic>
    </p:spTree>
    <p:extLst>
      <p:ext uri="{BB962C8B-B14F-4D97-AF65-F5344CB8AC3E}">
        <p14:creationId xmlns:p14="http://schemas.microsoft.com/office/powerpoint/2010/main" val="59842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431800"/>
            <a:ext cx="10060107" cy="836960"/>
          </a:xfrm>
        </p:spPr>
        <p:txBody>
          <a:bodyPr/>
          <a:lstStyle/>
          <a:p>
            <a:r>
              <a:rPr lang="en-IN" dirty="0" smtClean="0"/>
              <a:t>Prediction Score :</a:t>
            </a:r>
            <a:endParaRPr lang="en-IN" dirty="0"/>
          </a:p>
        </p:txBody>
      </p:sp>
      <p:sp>
        <p:nvSpPr>
          <p:cNvPr id="3" name="Content Placeholder 2"/>
          <p:cNvSpPr>
            <a:spLocks noGrp="1"/>
          </p:cNvSpPr>
          <p:nvPr>
            <p:ph idx="1"/>
          </p:nvPr>
        </p:nvSpPr>
        <p:spPr>
          <a:xfrm>
            <a:off x="909836" y="1484784"/>
            <a:ext cx="10369152" cy="4657824"/>
          </a:xfrm>
        </p:spPr>
        <p:txBody>
          <a:bodyPr>
            <a:normAutofit/>
          </a:bodyPr>
          <a:lstStyle/>
          <a:p>
            <a:pPr>
              <a:buFont typeface="Wingdings" panose="05000000000000000000" pitchFamily="2" charset="2"/>
              <a:buChar char="Ø"/>
            </a:pPr>
            <a:r>
              <a:rPr lang="en-IN" sz="2000" dirty="0" smtClean="0">
                <a:latin typeface="+mj-lt"/>
                <a:cs typeface="Times New Roman" panose="02020603050405020304" pitchFamily="18" charset="0"/>
              </a:rPr>
              <a:t>The predicted accuracy we get after the model which has the 100000 trees is 69.04% and with 10000 trees we get 68.02 %.</a:t>
            </a:r>
          </a:p>
          <a:p>
            <a:pPr>
              <a:buFont typeface="Wingdings" panose="05000000000000000000" pitchFamily="2" charset="2"/>
              <a:buChar char="Ø"/>
            </a:pPr>
            <a:r>
              <a:rPr lang="en-IN" sz="2000" dirty="0" smtClean="0">
                <a:latin typeface="+mj-lt"/>
                <a:cs typeface="Times New Roman" panose="02020603050405020304" pitchFamily="18" charset="0"/>
              </a:rPr>
              <a:t>After Cross Validation we get a accuracy of 70.05% with a cv value of 10.</a:t>
            </a:r>
          </a:p>
          <a:p>
            <a:pPr>
              <a:buFont typeface="Wingdings" panose="05000000000000000000" pitchFamily="2" charset="2"/>
              <a:buChar char="Ø"/>
            </a:pPr>
            <a:r>
              <a:rPr lang="en-IN" sz="2000" dirty="0" smtClean="0">
                <a:latin typeface="+mj-lt"/>
                <a:cs typeface="Times New Roman" panose="02020603050405020304" pitchFamily="18" charset="0"/>
              </a:rPr>
              <a:t>The roc_auc value for the random forest model is 59.88% and the decrease in value is because of the imbalanced dataset which has high positive values and less negative values  from which we can say that the model is slightly biased towards the positive values and affecting the accuracy of the model.</a:t>
            </a:r>
          </a:p>
          <a:p>
            <a:pPr>
              <a:buFont typeface="Wingdings" panose="05000000000000000000" pitchFamily="2" charset="2"/>
              <a:buChar char="Ø"/>
            </a:pPr>
            <a:r>
              <a:rPr lang="en-IN" sz="2000" dirty="0" smtClean="0">
                <a:latin typeface="+mj-lt"/>
                <a:cs typeface="Times New Roman" panose="02020603050405020304" pitchFamily="18" charset="0"/>
              </a:rPr>
              <a:t>The final model which we will use to deploy is the random forest model which has 69.04% and a cross validated score is ranging nearer to the normal model accuracy.</a:t>
            </a:r>
          </a:p>
          <a:p>
            <a:pPr>
              <a:buFont typeface="Wingdings" panose="05000000000000000000" pitchFamily="2" charset="2"/>
              <a:buChar char="Ø"/>
            </a:pPr>
            <a:r>
              <a:rPr lang="en-IN" sz="2000" dirty="0" smtClean="0">
                <a:latin typeface="+mj-lt"/>
                <a:cs typeface="Times New Roman" panose="02020603050405020304" pitchFamily="18" charset="0"/>
              </a:rPr>
              <a:t>Hence the model is deployed to the node red and android studio where the accuracy is ranging nearer to 70%.</a:t>
            </a:r>
            <a:endParaRPr lang="en-IN" sz="2000" dirty="0">
              <a:latin typeface="+mj-lt"/>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828" y="431800"/>
            <a:ext cx="1929713" cy="1080639"/>
          </a:xfrm>
          <a:prstGeom prst="rect">
            <a:avLst/>
          </a:prstGeom>
        </p:spPr>
      </p:pic>
    </p:spTree>
    <p:extLst>
      <p:ext uri="{BB962C8B-B14F-4D97-AF65-F5344CB8AC3E}">
        <p14:creationId xmlns:p14="http://schemas.microsoft.com/office/powerpoint/2010/main" val="393625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132115" cy="836960"/>
          </a:xfrm>
        </p:spPr>
        <p:txBody>
          <a:bodyPr/>
          <a:lstStyle/>
          <a:p>
            <a:r>
              <a:rPr lang="en-IN" dirty="0" smtClean="0"/>
              <a:t>Deployment In Web :</a:t>
            </a:r>
            <a:endParaRPr lang="en-IN" dirty="0"/>
          </a:p>
        </p:txBody>
      </p:sp>
      <p:sp>
        <p:nvSpPr>
          <p:cNvPr id="3" name="Content Placeholder 2"/>
          <p:cNvSpPr>
            <a:spLocks noGrp="1"/>
          </p:cNvSpPr>
          <p:nvPr>
            <p:ph idx="1"/>
          </p:nvPr>
        </p:nvSpPr>
        <p:spPr>
          <a:xfrm>
            <a:off x="981844" y="1412776"/>
            <a:ext cx="9988099" cy="4657824"/>
          </a:xfrm>
        </p:spPr>
        <p:txBody>
          <a:bodyPr>
            <a:normAutofit/>
          </a:bodyPr>
          <a:lstStyle/>
          <a:p>
            <a:pPr marL="0" indent="0">
              <a:buNone/>
            </a:pPr>
            <a:r>
              <a:rPr lang="en-IN" sz="2000" dirty="0" smtClean="0"/>
              <a:t>	The connection is created in IBM Watson with the credentials and the scoring endpoint and is then given to the Node-Red connection where the forms are created with GET method and the values are set using the SET method. The POST method returns the values through the scoring endpoint created in the model. These are created with a User Interface and the output is returned.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24" y="2780928"/>
            <a:ext cx="5646594" cy="3161572"/>
          </a:xfrm>
          <a:prstGeom prst="rect">
            <a:avLst/>
          </a:prstGeom>
        </p:spPr>
      </p:pic>
    </p:spTree>
    <p:extLst>
      <p:ext uri="{BB962C8B-B14F-4D97-AF65-F5344CB8AC3E}">
        <p14:creationId xmlns:p14="http://schemas.microsoft.com/office/powerpoint/2010/main" val="96471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1320</TotalTime>
  <Words>780</Words>
  <Application>Microsoft Office PowerPoint</Application>
  <PresentationFormat>Custom</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Constantia</vt:lpstr>
      <vt:lpstr>Times New Roman</vt:lpstr>
      <vt:lpstr>Wingdings</vt:lpstr>
      <vt:lpstr>Books Classic 16x9</vt:lpstr>
      <vt:lpstr>Liver Patient Analysis</vt:lpstr>
      <vt:lpstr>Contents :</vt:lpstr>
      <vt:lpstr>Dataset :</vt:lpstr>
      <vt:lpstr>Data-Preprocessing :</vt:lpstr>
      <vt:lpstr>Exploratory Data Analysis :</vt:lpstr>
      <vt:lpstr>Data Modelling &amp; Performance Evaluation :</vt:lpstr>
      <vt:lpstr>Performance metrics :</vt:lpstr>
      <vt:lpstr>Prediction Score :</vt:lpstr>
      <vt:lpstr>Deployment In Web :</vt:lpstr>
      <vt:lpstr>Deployment in Android :</vt:lpstr>
      <vt:lpstr>User Interface in Web and App :</vt:lpstr>
      <vt:lpstr>Conclusion :</vt:lpstr>
      <vt:lpstr>Team Members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Patient Analysis</dc:title>
  <dc:creator>suhail hafiz</dc:creator>
  <cp:lastModifiedBy>Vikash Murali</cp:lastModifiedBy>
  <cp:revision>34</cp:revision>
  <dcterms:created xsi:type="dcterms:W3CDTF">2019-06-28T06:27:11Z</dcterms:created>
  <dcterms:modified xsi:type="dcterms:W3CDTF">2019-07-01T05:43:10Z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