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type="screen4x3"/>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14:cpLocks xmlns:a14="http://schemas.microsoft.com/office/drawing/2010/main"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14:cpLocks xmlns:a14="http://schemas.microsoft.com/office/drawing/2010/main"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14:cpLocks xmlns:a14="http://schemas.microsoft.com/office/drawing/2010/main"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14:cpLocks xmlns:a14="http://schemas.microsoft.com/office/drawing/2010/main"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14:cpLocks xmlns:a14="http://schemas.microsoft.com/office/drawing/2010/main"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14:cpLocks xmlns:a14="http://schemas.microsoft.com/office/drawing/2010/main"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lstStyle/>
          <a:p>
            <a:endParaRPr lang="en-IN" dirty="0"/>
          </a:p>
        </p:txBody>
      </p:sp>
      <p:sp>
        <p:nvSpPr>
          <p:cNvPr id="4" name="Slide Number Placeholder 3"/>
          <p:cNvSpPr>
            <a14:cpLocks xmlns:a14="http://schemas.microsoft.com/office/drawing/2010/main"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p:txBody>
      </p:sp>
      <p:sp>
        <p:nvSpPr>
          <p:cNvPr id="3" name="Holder 3"/>
          <p:cNvSpPr>
            <a14:cpLocks xmlns:a14="http://schemas.microsoft.com/office/drawing/2010/main"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p:txBody>
          <a:bodyPr lIns="0" tIns="0" rIns="0" bIns="0"/>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14:cpLocks xmlns:a14="http://schemas.microsoft.com/office/drawing/2010/main"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14:cpLocks xmlns:a14="http://schemas.microsoft.com/office/drawing/2010/main"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itchFamily="18" charset="0"/>
                <a:cs typeface="Times New Roman" pitchFamily="18" charset="0"/>
              </a:rPr>
              <a:t>Employee Turnover Analysis using Excel</a:t>
            </a:r>
            <a:r>
              <a:rPr lang="en-US" sz="2800" b="1" i="0" dirty="0">
                <a:solidFill>
                  <a:srgbClr val="0F0F0F"/>
                </a:solidFill>
                <a:effectLst/>
                <a:latin typeface="Times New Roman" pitchFamily="18" charset="0"/>
                <a:cs typeface="Times New Roman" pitchFamily="18" charset="0"/>
              </a:rPr>
              <a:t> </a:t>
            </a:r>
            <a:br>
              <a:rPr lang="en-US" b="1" i="0" dirty="0">
                <a:solidFill>
                  <a:srgbClr val="0F0F0F"/>
                </a:solidFill>
                <a:effectLst/>
                <a:latin typeface="Roboto"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20240"/>
          </a:xfrm>
          <a:prstGeom prst="rect">
            <a:avLst/>
          </a:prstGeom>
          <a:noFill/>
        </p:spPr>
        <p:txBody>
          <a:bodyPr wrap="square" rtlCol="0">
            <a:spAutoFit/>
          </a:bodyPr>
          <a:lstStyle/>
          <a:p>
            <a:r>
              <a:rPr lang="en-US" sz="2400" dirty="0"/>
              <a:t>STUDENT NAME: </a:t>
            </a:r>
            <a:r>
              <a:rPr lang="en-AU" altLang="en-US" sz="2400" dirty="0"/>
              <a:t>VIJAI KRISHNAN K</a:t>
            </a:r>
            <a:endParaRPr lang="en-AU" altLang="en-US" sz="2400" dirty="0"/>
          </a:p>
          <a:p>
            <a:r>
              <a:rPr lang="en-US" sz="2400" dirty="0"/>
              <a:t>REGISTER NO: 312210</a:t>
            </a:r>
            <a:r>
              <a:rPr lang="en-AU" altLang="en-US" sz="2400" dirty="0"/>
              <a:t>673</a:t>
            </a:r>
            <a:endParaRPr lang="en-AU" altLang="en-US" sz="2400" dirty="0"/>
          </a:p>
          <a:p>
            <a:r>
              <a:rPr lang="en-US" sz="2400" dirty="0"/>
              <a:t>DEPARTMENT: B.COM </a:t>
            </a:r>
            <a:r>
              <a:rPr lang="en-AU" altLang="en-US" sz="2400" dirty="0"/>
              <a:t>(GENERAL)</a:t>
            </a:r>
            <a:endParaRPr lang="en-AU" altLang="en-US" sz="2400" dirty="0"/>
          </a:p>
          <a:p>
            <a:r>
              <a:rPr lang="en-US" sz="2400" dirty="0"/>
              <a:t>COLLEGE: SRM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Box 1"/>
          <p:cNvSpPr txBox="1"/>
          <p:nvPr/>
        </p:nvSpPr>
        <p:spPr>
          <a:xfrm>
            <a:off x="739775" y="1049337"/>
            <a:ext cx="8794750" cy="5970865"/>
          </a:xfrm>
          <a:prstGeom prst="rect">
            <a:avLst/>
          </a:prstGeom>
          <a:noFill/>
        </p:spPr>
        <p:txBody>
          <a:bodyPr wrap="square" rtlCol="0">
            <a:spAutoFit/>
          </a:bodyPr>
          <a:lstStyle/>
          <a:p>
            <a:r>
              <a:rPr lang="en-IN" sz="2800" dirty="0"/>
              <a:t>Data Collection:</a:t>
            </a:r>
            <a:endParaRPr lang="en-IN" sz="2800" dirty="0"/>
          </a:p>
          <a:p>
            <a:r>
              <a:rPr lang="en-IN" sz="2800" dirty="0"/>
              <a:t>“Kaggle= Employee Turnover Analysis.</a:t>
            </a:r>
            <a:endParaRPr lang="en-IN" sz="2800" dirty="0"/>
          </a:p>
          <a:p>
            <a:endParaRPr lang="en-IN" sz="2800" dirty="0"/>
          </a:p>
          <a:p>
            <a:r>
              <a:rPr lang="en-IN" sz="2800" dirty="0"/>
              <a:t>Features Collection:</a:t>
            </a:r>
            <a:endParaRPr lang="en-IN" sz="2800" dirty="0"/>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endParaRPr lang="en-IN" sz="2800" dirty="0"/>
          </a:p>
          <a:p>
            <a:pPr marL="342900" indent="-342900">
              <a:buFont typeface="+mj-lt"/>
              <a:buAutoNum type="alphaLcPeriod"/>
            </a:pPr>
            <a:r>
              <a:rPr lang="en-IN" sz="2800" dirty="0"/>
              <a:t>Gender Code</a:t>
            </a:r>
            <a:endParaRPr lang="en-IN" sz="2800" dirty="0"/>
          </a:p>
          <a:p>
            <a:pPr marL="342900" indent="-342900">
              <a:buFont typeface="+mj-lt"/>
              <a:buAutoNum type="alphaLcPeriod"/>
            </a:pPr>
            <a:r>
              <a:rPr lang="en-IN" sz="2800" dirty="0"/>
              <a:t>Employee Type </a:t>
            </a:r>
            <a:endParaRPr lang="en-IN" sz="2800" dirty="0"/>
          </a:p>
          <a:p>
            <a:pPr marL="342900" indent="-342900">
              <a:buFont typeface="+mj-lt"/>
              <a:buAutoNum type="alphaLcPeriod"/>
            </a:pPr>
            <a:r>
              <a:rPr lang="en-IN" sz="2800" dirty="0"/>
              <a:t>Department Type</a:t>
            </a:r>
            <a:endParaRPr lang="en-IN" sz="2800" dirty="0"/>
          </a:p>
          <a:p>
            <a:pPr marL="342900" indent="-342900">
              <a:buFont typeface="+mj-lt"/>
              <a:buAutoNum type="alphaLcPeriod"/>
            </a:pPr>
            <a:r>
              <a:rPr lang="en-IN" sz="2800" dirty="0"/>
              <a:t>Start Date</a:t>
            </a:r>
            <a:endParaRPr lang="en-IN" sz="2800" dirty="0"/>
          </a:p>
          <a:p>
            <a:pPr marL="342900" indent="-342900">
              <a:buFont typeface="+mj-lt"/>
              <a:buAutoNum type="alphaLcPeriod"/>
            </a:pPr>
            <a:r>
              <a:rPr lang="en-IN" sz="2800" dirty="0"/>
              <a:t>Quarters</a:t>
            </a:r>
            <a:endParaRPr lang="en-IN" sz="2800" dirty="0"/>
          </a:p>
          <a:p>
            <a:pPr marL="342900" indent="-342900">
              <a:buFont typeface="+mj-lt"/>
              <a:buAutoNum type="alphaLcPeriod"/>
            </a:pPr>
            <a:r>
              <a:rPr lang="en-IN" sz="2800" dirty="0"/>
              <a:t>End Date</a:t>
            </a:r>
            <a:endParaRPr lang="en-IN" sz="2800" dirty="0"/>
          </a:p>
          <a:p>
            <a:pPr marL="342900" indent="-342900">
              <a:buFont typeface="+mj-lt"/>
              <a:buAutoNum type="alphaLcPeriod"/>
            </a:pPr>
            <a:r>
              <a:rPr lang="en-IN" sz="2800" dirty="0"/>
              <a:t>Year</a:t>
            </a:r>
            <a:endParaRPr lang="en-IN" sz="2800" dirty="0"/>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14:cpLocks xmlns:a14="http://schemas.microsoft.com/office/drawing/2010/main"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4" name="TextBox 3"/>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endParaRPr lang="en-GB" dirty="0"/>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endParaRPr lang="en-GB" dirty="0"/>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endParaRPr lang="en-GB" dirty="0"/>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endParaRPr lang="en-GB"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14:cpLocks xmlns:a14="http://schemas.microsoft.com/office/drawing/2010/main"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Turnover Analysis using Excel</a:t>
            </a:r>
            <a:endParaRPr lang="en-IN" sz="28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14:cpLocks xmlns:a14="http://schemas.microsoft.com/office/drawing/2010/main"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Problem Statement</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Project Overview</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End Users</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834072" y="575055"/>
            <a:ext cx="5636895" cy="678180"/>
          </a:xfrm>
          <a:prstGeom prst="rect">
            <a:avLst/>
          </a:prstGeom>
        </p:spPr>
        <p:txBody>
          <a:bodyPr vert="horz" wrap="square" lIns="0" tIns="16510" rIns="0" bIns="0" rtlCol="0">
            <a:spAutoFit/>
          </a:bodyPr>
          <a:lstStyle/>
          <a:p>
            <a:pPr marL="12700" defTabSz="-635">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endParaRPr lang="en-GB" sz="2800" dirty="0"/>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endParaRPr lang="en-GB" sz="2800"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739775" y="829627"/>
            <a:ext cx="5263515" cy="678180"/>
          </a:xfrm>
          <a:prstGeom prst="rect">
            <a:avLst/>
          </a:prstGeom>
        </p:spPr>
        <p:txBody>
          <a:bodyPr vert="horz" wrap="square" lIns="0" tIns="16510" rIns="0" bIns="0" rtlCol="0">
            <a:spAutoFit/>
          </a:bodyPr>
          <a:lstStyle/>
          <a:p>
            <a:pPr marL="12700" defTabSz="-635">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itchFamily="18" charset="0"/>
                <a:cs typeface="Times New Roman"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14:cpLocks xmlns:a14="http://schemas.microsoft.com/office/drawing/2010/main"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endParaRPr lang="en-GB" sz="2800" dirty="0"/>
          </a:p>
          <a:p>
            <a:pPr marL="342900" indent="-342900">
              <a:buAutoNum type="arabicPeriod"/>
            </a:pPr>
            <a:r>
              <a:rPr lang="en-US" sz="2800" dirty="0"/>
              <a:t>Human Resources (HR) Managers</a:t>
            </a:r>
            <a:endParaRPr lang="en-US" sz="2800" dirty="0"/>
          </a:p>
          <a:p>
            <a:pPr marL="342900" indent="-342900">
              <a:buAutoNum type="arabicPeriod"/>
            </a:pPr>
            <a:r>
              <a:rPr lang="en-US" sz="2800" dirty="0"/>
              <a:t>Department Heads</a:t>
            </a:r>
            <a:endParaRPr lang="en-US" sz="2800" dirty="0"/>
          </a:p>
          <a:p>
            <a:pPr marL="342900" indent="-342900">
              <a:buAutoNum type="arabicPeriod"/>
            </a:pPr>
            <a:r>
              <a:rPr lang="en-US" sz="2800" dirty="0"/>
              <a:t>Executives and Leadership</a:t>
            </a:r>
            <a:endParaRPr lang="en-US" sz="2800" dirty="0"/>
          </a:p>
          <a:p>
            <a:pPr marL="342900" indent="-342900">
              <a:buAutoNum type="arabicPeriod"/>
            </a:pPr>
            <a:r>
              <a:rPr lang="en-US" sz="2800" dirty="0"/>
              <a:t>Diversity and Inclusion Officers</a:t>
            </a:r>
            <a:endParaRPr lang="en-US" sz="2800" dirty="0"/>
          </a:p>
          <a:p>
            <a:pPr marL="342900" indent="-342900">
              <a:buAutoNum type="arabicPeriod"/>
            </a:pPr>
            <a:r>
              <a:rPr lang="en-US" sz="2800" dirty="0"/>
              <a:t>Data Analysts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14:cpLocks xmlns:a14="http://schemas.microsoft.com/office/drawing/2010/main"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endParaRPr lang="en-GB" sz="2000" dirty="0"/>
          </a:p>
          <a:p>
            <a:pPr marL="342900" indent="-342900">
              <a:buAutoNum type="arabicPeriod"/>
            </a:pPr>
            <a:r>
              <a:rPr lang="en-US" sz="2000" dirty="0"/>
              <a:t>Data-Driven Decision-Making</a:t>
            </a:r>
            <a:endParaRPr lang="en-US" sz="2000" dirty="0"/>
          </a:p>
          <a:p>
            <a:pPr marL="342900" indent="-342900">
              <a:buAutoNum type="arabicPeriod"/>
            </a:pPr>
            <a:r>
              <a:rPr lang="en-US" sz="2000" dirty="0"/>
              <a:t>Enhanced Performance Management</a:t>
            </a:r>
            <a:endParaRPr lang="en-US" sz="2000" dirty="0"/>
          </a:p>
          <a:p>
            <a:pPr marL="342900" indent="-342900">
              <a:buAutoNum type="arabicPeriod"/>
            </a:pPr>
            <a:r>
              <a:rPr lang="en-US" sz="2000" dirty="0"/>
              <a:t>Promoting Equity and Inclusion</a:t>
            </a:r>
            <a:endParaRPr lang="en-US" sz="2000" dirty="0"/>
          </a:p>
          <a:p>
            <a:pPr marL="342900" indent="-342900">
              <a:buAutoNum type="arabicPeriod"/>
            </a:pPr>
            <a:r>
              <a:rPr lang="en-GB" sz="2000" dirty="0"/>
              <a:t>Historical Insights and Trend Analysis</a:t>
            </a:r>
            <a:endParaRPr lang="en-GB" sz="2000" dirty="0"/>
          </a:p>
          <a:p>
            <a:pPr marL="342900" indent="-342900">
              <a:buAutoNum type="arabicPeriod"/>
            </a:pPr>
            <a:r>
              <a:rPr lang="en-US" sz="2000" dirty="0"/>
              <a:t>Resource Optimization</a:t>
            </a:r>
            <a:endParaRPr lang="en-US" sz="2000" dirty="0"/>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dirty="0"/>
              <a:t>Dataset Description</a:t>
            </a:r>
            <a:endParaRPr lang="en-IN" dirty="0"/>
          </a:p>
        </p:txBody>
      </p:sp>
      <p:sp>
        <p:nvSpPr>
          <p:cNvPr id="3" name="TextBox 2"/>
          <p:cNvSpPr txBox="1"/>
          <p:nvPr/>
        </p:nvSpPr>
        <p:spPr>
          <a:xfrm>
            <a:off x="755332" y="1143634"/>
            <a:ext cx="8845868" cy="7294305"/>
          </a:xfrm>
          <a:prstGeom prst="rect">
            <a:avLst/>
          </a:prstGeom>
          <a:noFill/>
        </p:spPr>
        <p:txBody>
          <a:bodyPr wrap="square" rtlCol="0">
            <a:spAutoFit/>
          </a:bodyPr>
          <a:lstStyle/>
          <a:p>
            <a:pPr marL="285750" indent="-285750">
              <a:buFont typeface="Arial" charset="0"/>
              <a:buChar char="•"/>
            </a:pPr>
            <a:r>
              <a:rPr lang="en-IN" dirty="0"/>
              <a:t>Employees:</a:t>
            </a:r>
            <a:endParaRPr lang="en-IN" dirty="0"/>
          </a:p>
          <a:p>
            <a:endParaRPr lang="en-IN" dirty="0"/>
          </a:p>
          <a:p>
            <a:pPr marL="285750" indent="-285750">
              <a:buFont typeface="Wingdings" charset="2"/>
              <a:buChar char="ü"/>
            </a:pPr>
            <a:r>
              <a:rPr lang="en-IN" dirty="0"/>
              <a:t>Employee ID</a:t>
            </a:r>
            <a:endParaRPr lang="en-IN" dirty="0"/>
          </a:p>
          <a:p>
            <a:pPr marL="285750" indent="-285750">
              <a:buFont typeface="Wingdings" charset="2"/>
              <a:buChar char="ü"/>
            </a:pPr>
            <a:r>
              <a:rPr lang="en-IN" dirty="0"/>
              <a:t>Gender Code</a:t>
            </a:r>
            <a:endParaRPr lang="en-IN" dirty="0"/>
          </a:p>
          <a:p>
            <a:pPr marL="285750" indent="-285750">
              <a:buFont typeface="Wingdings" charset="2"/>
              <a:buChar char="ü"/>
            </a:pPr>
            <a:r>
              <a:rPr lang="en-IN" dirty="0"/>
              <a:t>Employee type</a:t>
            </a:r>
            <a:endParaRPr lang="en-IN" dirty="0"/>
          </a:p>
          <a:p>
            <a:endParaRPr lang="en-IN" dirty="0"/>
          </a:p>
          <a:p>
            <a:pPr marL="285750" indent="-285750">
              <a:buFont typeface="Arial" charset="0"/>
              <a:buChar char="•"/>
            </a:pPr>
            <a:r>
              <a:rPr lang="en-IN" dirty="0"/>
              <a:t>Departments:</a:t>
            </a:r>
            <a:endParaRPr lang="en-IN" dirty="0"/>
          </a:p>
          <a:p>
            <a:endParaRPr lang="en-IN" dirty="0"/>
          </a:p>
          <a:p>
            <a:pPr marL="285750" indent="-285750">
              <a:buFont typeface="Wingdings" charset="2"/>
              <a:buChar char="ü"/>
            </a:pPr>
            <a:r>
              <a:rPr lang="en-IN" dirty="0"/>
              <a:t>Department ID</a:t>
            </a:r>
            <a:endParaRPr lang="en-IN" dirty="0"/>
          </a:p>
          <a:p>
            <a:pPr marL="285750" indent="-285750">
              <a:buFont typeface="Wingdings" charset="2"/>
              <a:buChar char="ü"/>
            </a:pPr>
            <a:r>
              <a:rPr lang="en-IN" dirty="0"/>
              <a:t>Department Name</a:t>
            </a:r>
            <a:endParaRPr lang="en-IN" dirty="0"/>
          </a:p>
          <a:p>
            <a:pPr marL="285750" indent="-285750">
              <a:buFont typeface="Arial" charset="0"/>
              <a:buChar char="•"/>
            </a:pPr>
            <a:r>
              <a:rPr lang="en-IN" dirty="0"/>
              <a:t>Performance Score:</a:t>
            </a:r>
            <a:endParaRPr lang="en-IN" dirty="0"/>
          </a:p>
          <a:p>
            <a:pPr marL="285750" indent="-285750">
              <a:buFont typeface="Wingdings" charset="2"/>
              <a:buChar char="ü"/>
            </a:pPr>
            <a:r>
              <a:rPr lang="en-IN" dirty="0"/>
              <a:t>Performance Score ID</a:t>
            </a:r>
            <a:endParaRPr lang="en-IN" dirty="0"/>
          </a:p>
          <a:p>
            <a:pPr marL="285750" indent="-285750">
              <a:buFont typeface="Wingdings" charset="2"/>
              <a:buChar char="ü"/>
            </a:pPr>
            <a:r>
              <a:rPr lang="en-IN" dirty="0"/>
              <a:t>Score Date</a:t>
            </a:r>
            <a:endParaRPr lang="en-IN" dirty="0"/>
          </a:p>
          <a:p>
            <a:pPr marL="285750" indent="-285750">
              <a:buFont typeface="Wingdings" charset="2"/>
              <a:buChar char="ü"/>
            </a:pPr>
            <a:r>
              <a:rPr lang="en-IN" dirty="0"/>
              <a:t>Year</a:t>
            </a:r>
            <a:endParaRPr lang="en-IN" dirty="0"/>
          </a:p>
          <a:p>
            <a:pPr marL="285750" indent="-285750">
              <a:buFont typeface="Wingdings" charset="2"/>
              <a:buChar char="ü"/>
            </a:pPr>
            <a:endParaRPr lang="en-IN" dirty="0"/>
          </a:p>
          <a:p>
            <a:pPr marL="285750" indent="-285750">
              <a:buFont typeface="Arial" charset="0"/>
              <a:buChar char="•"/>
            </a:pPr>
            <a:r>
              <a:rPr lang="en-IN" dirty="0"/>
              <a:t>Employees Details</a:t>
            </a:r>
            <a:endParaRPr lang="en-IN" dirty="0"/>
          </a:p>
          <a:p>
            <a:pPr marL="285750" indent="-285750">
              <a:buFont typeface="Wingdings" charset="2"/>
              <a:buChar char="ü"/>
            </a:pPr>
            <a:endParaRPr lang="en-IN" dirty="0"/>
          </a:p>
          <a:p>
            <a:pPr marL="285750" indent="-285750">
              <a:buFont typeface="Wingdings" charset="2"/>
              <a:buChar char="ü"/>
            </a:pPr>
            <a:r>
              <a:rPr lang="en-IN" dirty="0"/>
              <a:t>Employee ID</a:t>
            </a:r>
            <a:endParaRPr lang="en-IN" dirty="0"/>
          </a:p>
          <a:p>
            <a:pPr marL="285750" indent="-285750">
              <a:buFont typeface="Wingdings" charset="2"/>
              <a:buChar char="ü"/>
            </a:pPr>
            <a:r>
              <a:rPr lang="en-IN" dirty="0"/>
              <a:t>Start Date</a:t>
            </a:r>
            <a:endParaRPr lang="en-IN" dirty="0"/>
          </a:p>
          <a:p>
            <a:pPr marL="285750" indent="-285750">
              <a:buFont typeface="Wingdings" charset="2"/>
              <a:buChar char="ü"/>
            </a:pPr>
            <a:r>
              <a:rPr lang="en-IN" dirty="0"/>
              <a:t>End Date</a:t>
            </a:r>
            <a:endParaRPr lang="en-IN" dirty="0"/>
          </a:p>
          <a:p>
            <a:pPr marL="285750" indent="-285750">
              <a:buFont typeface="Wingdings" charset="2"/>
              <a:buChar char="ü"/>
            </a:pPr>
            <a:endParaRPr lang="en-IN" dirty="0"/>
          </a:p>
          <a:p>
            <a:pPr marL="285750" indent="-285750">
              <a:buFont typeface="Arial" charset="0"/>
              <a:buChar char="•"/>
            </a:pPr>
            <a:endParaRPr lang="en-IN" dirty="0"/>
          </a:p>
          <a:p>
            <a:pPr marL="285750" indent="-285750">
              <a:buFont typeface="Arial" charset="0"/>
              <a:buChar char="•"/>
            </a:pPr>
            <a:endParaRPr lang="en-IN" dirty="0"/>
          </a:p>
          <a:p>
            <a:pPr marL="285750" indent="-285750">
              <a:buFont typeface="Wingdings" charset="2"/>
              <a:buChar char="ü"/>
            </a:pPr>
            <a:endParaRPr lang="en-IN" dirty="0"/>
          </a:p>
          <a:p>
            <a:pPr marL="285750" indent="-285750">
              <a:buFont typeface="Arial"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14:cpLocks xmlns:a14="http://schemas.microsoft.com/office/drawing/2010/main"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9" name="TextBox 8"/>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itchFamily="18" charset="0"/>
                <a:cs typeface="Times New Roman" pitchFamily="18" charset="0"/>
              </a:rPr>
              <a:t> =J2+K2+L2+other components, </a:t>
            </a:r>
            <a:endParaRPr lang="en-GB" sz="2800" dirty="0">
              <a:solidFill>
                <a:srgbClr val="0D0D0D"/>
              </a:solidFill>
              <a:latin typeface="Times New Roman" pitchFamily="18" charset="0"/>
              <a:cs typeface="Times New Roman" pitchFamily="18" charset="0"/>
            </a:endParaRPr>
          </a:p>
          <a:p>
            <a:pPr algn="l"/>
            <a:r>
              <a:rPr lang="en-GB" sz="2800" dirty="0">
                <a:solidFill>
                  <a:srgbClr val="0D0D0D"/>
                </a:solidFill>
                <a:latin typeface="Times New Roman" pitchFamily="18" charset="0"/>
                <a:cs typeface="Times New Roman" pitchFamily="18" charset="0"/>
              </a:rPr>
              <a:t>=J2+K2+L2</a:t>
            </a:r>
            <a:endParaRPr lang="en-GB" sz="2800" dirty="0">
              <a:solidFill>
                <a:srgbClr val="0D0D0D"/>
              </a:solidFill>
              <a:latin typeface="Times New Roman" pitchFamily="18" charset="0"/>
              <a:cs typeface="Times New Roman" pitchFamily="18" charset="0"/>
            </a:endParaRPr>
          </a:p>
          <a:p>
            <a:pPr algn="l"/>
            <a:r>
              <a:rPr lang="en-GB" sz="2800" dirty="0">
                <a:solidFill>
                  <a:srgbClr val="0D0D0D"/>
                </a:solidFill>
                <a:latin typeface="Times New Roman" pitchFamily="18" charset="0"/>
                <a:cs typeface="Times New Roman" pitchFamily="18" charset="0"/>
              </a:rPr>
              <a:t> =F2-(G2+H2+I2)</a:t>
            </a:r>
            <a:endParaRPr lang="en-GB" sz="2800" dirty="0">
              <a:solidFill>
                <a:srgbClr val="0D0D0D"/>
              </a:solidFill>
              <a:latin typeface="Times New Roman" pitchFamily="18" charset="0"/>
              <a:cs typeface="Times New Roman" pitchFamily="18" charset="0"/>
            </a:endParaRPr>
          </a:p>
          <a:p>
            <a:pPr algn="l"/>
            <a:r>
              <a:rPr lang="en-GB" sz="2800" b="0" i="0" dirty="0">
                <a:solidFill>
                  <a:srgbClr val="0D0D0D"/>
                </a:solidFill>
                <a:effectLst/>
                <a:latin typeface="Times New Roman" pitchFamily="18" charset="0"/>
                <a:cs typeface="Times New Roman" pitchFamily="18" charset="0"/>
              </a:rPr>
              <a:t>=IFS( Z * 8 &gt;= 5 "VERY HIGH", Z * 8 &gt;= 4 , "HI GH" Z * 8 &gt;= 3 "MED", TRUE, "LOW")</a:t>
            </a:r>
            <a:endParaRPr lang="en-IN"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Widescreen</PresentationFormat>
  <Paragraphs>107</Paragraphs>
  <Slides>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Trebuchet MS</vt:lpstr>
      <vt:lpstr>Times New Roman</vt:lpstr>
      <vt:lpstr>Roboto</vt:lpstr>
      <vt:lpstr>Calibri</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iPhone</cp:lastModifiedBy>
  <cp:revision>13</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124-2-21-0-0-0</vt:filetime>
  </property>
  <property fmtid="{D5CDD505-2E9C-101B-9397-08002B2CF9AE}" pid="3" name="LastSaved">
    <vt:filetime>124-2-29-0-0-0</vt:filetime>
  </property>
  <property fmtid="{D5CDD505-2E9C-101B-9397-08002B2CF9AE}" pid="4" name="ICV">
    <vt:lpwstr>8029B5D5095151BF6A93D1663122255C_32</vt:lpwstr>
  </property>
  <property fmtid="{D5CDD505-2E9C-101B-9397-08002B2CF9AE}" pid="5" name="KSOProductBuildVer">
    <vt:lpwstr>3081-11.33.82</vt:lpwstr>
  </property>
</Properties>
</file>