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4"/>
  </p:notesMasterIdLst>
  <p:sldIdLst>
    <p:sldId id="257" r:id="rId2"/>
    <p:sldId id="258" r:id="rId3"/>
    <p:sldId id="259" r:id="rId4"/>
    <p:sldId id="285" r:id="rId5"/>
    <p:sldId id="260" r:id="rId6"/>
    <p:sldId id="261" r:id="rId7"/>
    <p:sldId id="279" r:id="rId8"/>
    <p:sldId id="280" r:id="rId9"/>
    <p:sldId id="281" r:id="rId10"/>
    <p:sldId id="278" r:id="rId11"/>
    <p:sldId id="282" r:id="rId12"/>
    <p:sldId id="28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Front Matter" id="{15202A74-163D-4B71-BBA8-E2FCD164262F}">
          <p14:sldIdLst>
            <p14:sldId id="257"/>
            <p14:sldId id="258"/>
            <p14:sldId id="259"/>
            <p14:sldId id="285"/>
            <p14:sldId id="260"/>
            <p14:sldId id="261"/>
            <p14:sldId id="279"/>
            <p14:sldId id="280"/>
            <p14:sldId id="281"/>
            <p14:sldId id="278"/>
            <p14:sldId id="282"/>
            <p14:sldId id="284"/>
          </p14:sldIdLst>
        </p14:section>
        <p14:section name="Group Member 1" id="{0860697E-8C4A-43F9-A7C0-C435911657B2}">
          <p14:sldIdLst/>
        </p14:section>
        <p14:section name="Group Member 2" id="{ED02CA79-8112-418E-8BC2-0FD9B68AECB3}">
          <p14:sldIdLst/>
        </p14:section>
        <p14:section name="Group Member 3" id="{0DAD77B1-60C5-4EB2-933E-C56E97A5B2A7}">
          <p14:sldIdLst/>
        </p14:section>
        <p14:section name="General Closing" id="{4AB6C702-EE4D-4283-ACB0-770710E41AE6}">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865" autoAdjust="0"/>
  </p:normalViewPr>
  <p:slideViewPr>
    <p:cSldViewPr snapToGrid="0">
      <p:cViewPr>
        <p:scale>
          <a:sx n="98" d="100"/>
          <a:sy n="98" d="100"/>
        </p:scale>
        <p:origin x="-114" y="312"/>
      </p:cViewPr>
      <p:guideLst>
        <p:guide orient="horz" pos="2160"/>
        <p:guide pos="3840"/>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pPr/>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pPr/>
              <a:t>‹#›</a:t>
            </a:fld>
            <a:endParaRPr lang="en-US"/>
          </a:p>
        </p:txBody>
      </p:sp>
    </p:spTree>
    <p:extLst>
      <p:ext uri="{BB962C8B-B14F-4D97-AF65-F5344CB8AC3E}">
        <p14:creationId xmlns=""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r>
              <a:rPr lang="en-US" dirty="0"/>
              <a:t/>
            </a:r>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2</a:t>
            </a:fld>
            <a:endParaRPr lang="en-US"/>
          </a:p>
        </p:txBody>
      </p:sp>
    </p:spTree>
    <p:extLst>
      <p:ext uri="{BB962C8B-B14F-4D97-AF65-F5344CB8AC3E}">
        <p14:creationId xmlns=""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a:p>
        </p:txBody>
      </p:sp>
    </p:spTree>
    <p:extLst>
      <p:ext uri="{BB962C8B-B14F-4D97-AF65-F5344CB8AC3E}">
        <p14:creationId xmlns=""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a:p>
        </p:txBody>
      </p:sp>
    </p:spTree>
    <p:extLst>
      <p:ext uri="{BB962C8B-B14F-4D97-AF65-F5344CB8AC3E}">
        <p14:creationId xmlns="" xmlns:p14="http://schemas.microsoft.com/office/powerpoint/2010/main" val="193917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5</a:t>
            </a:fld>
            <a:endParaRPr lang="en-US"/>
          </a:p>
        </p:txBody>
      </p:sp>
    </p:spTree>
    <p:extLst>
      <p:ext uri="{BB962C8B-B14F-4D97-AF65-F5344CB8AC3E}">
        <p14:creationId xmlns="" xmlns:p14="http://schemas.microsoft.com/office/powerpoint/2010/main" val="257723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6</a:t>
            </a:fld>
            <a:endParaRPr lang="en-US"/>
          </a:p>
        </p:txBody>
      </p:sp>
    </p:spTree>
    <p:extLst>
      <p:ext uri="{BB962C8B-B14F-4D97-AF65-F5344CB8AC3E}">
        <p14:creationId xmlns="" xmlns:p14="http://schemas.microsoft.com/office/powerpoint/2010/main" val="2465512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3378409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0642394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383694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34599566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2873040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623368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960812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098478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5/9/2022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7799591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473991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539100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52277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5722328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4619560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0543147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1418405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2957016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5/9/2022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Agricultural Related Query Clarifier System</a:t>
            </a:r>
            <a:endParaRPr lang="en-US" dirty="0"/>
          </a:p>
        </p:txBody>
      </p:sp>
      <p:sp>
        <p:nvSpPr>
          <p:cNvPr id="3" name="Subtitle 2"/>
          <p:cNvSpPr>
            <a:spLocks noGrp="1"/>
          </p:cNvSpPr>
          <p:nvPr>
            <p:ph type="subTitle" idx="1"/>
          </p:nvPr>
        </p:nvSpPr>
        <p:spPr>
          <a:xfrm>
            <a:off x="680321" y="4394039"/>
            <a:ext cx="8274107" cy="1772585"/>
          </a:xfrm>
        </p:spPr>
        <p:txBody>
          <a:bodyPr>
            <a:normAutofit lnSpcReduction="10000"/>
          </a:bodyPr>
          <a:lstStyle/>
          <a:p>
            <a:r>
              <a:rPr lang="en-US" sz="2400" b="1" dirty="0"/>
              <a:t>Name: VIJAI KUMAR S</a:t>
            </a:r>
          </a:p>
          <a:p>
            <a:r>
              <a:rPr lang="en-IN" sz="2400" b="1" dirty="0"/>
              <a:t>Register No: 2020178060(R)</a:t>
            </a:r>
          </a:p>
          <a:p>
            <a:r>
              <a:rPr lang="en-IN" sz="2400" b="1" dirty="0"/>
              <a:t>Batch: Batch 2</a:t>
            </a:r>
          </a:p>
          <a:p>
            <a:r>
              <a:rPr lang="en-IN" sz="2400" b="1" dirty="0"/>
              <a:t>Project Guide: Dr.D.NARASHIMAN</a:t>
            </a:r>
          </a:p>
          <a:p>
            <a:endParaRPr lang="en-US" dirty="0"/>
          </a:p>
        </p:txBody>
      </p:sp>
    </p:spTree>
    <p:extLst>
      <p:ext uri="{BB962C8B-B14F-4D97-AF65-F5344CB8AC3E}">
        <p14:creationId xmlns="" xmlns:p14="http://schemas.microsoft.com/office/powerpoint/2010/main" val="32892916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Interface Screen Shots</a:t>
            </a:r>
            <a:endParaRPr lang="en-US" dirty="0"/>
          </a:p>
        </p:txBody>
      </p:sp>
      <p:sp>
        <p:nvSpPr>
          <p:cNvPr id="4" name="Content Placeholder 3"/>
          <p:cNvSpPr>
            <a:spLocks noGrp="1"/>
          </p:cNvSpPr>
          <p:nvPr>
            <p:ph idx="1"/>
          </p:nvPr>
        </p:nvSpPr>
        <p:spPr/>
        <p:txBody>
          <a:bodyPr/>
          <a:lstStyle/>
          <a:p>
            <a:r>
              <a:rPr lang="en-IN" dirty="0"/>
              <a:t>Login page</a:t>
            </a:r>
          </a:p>
        </p:txBody>
      </p:sp>
      <p:pic>
        <p:nvPicPr>
          <p:cNvPr id="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35096" y="2197904"/>
            <a:ext cx="5129227" cy="41687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7438"/>
            <a:ext cx="9613900" cy="1145773"/>
          </a:xfrm>
        </p:spPr>
        <p:txBody>
          <a:bodyPr/>
          <a:lstStyle/>
          <a:p>
            <a:r>
              <a:rPr lang="en-IN" dirty="0"/>
              <a:t> User Interface Screen Shots</a:t>
            </a:r>
          </a:p>
        </p:txBody>
      </p:sp>
      <p:sp>
        <p:nvSpPr>
          <p:cNvPr id="3" name="Content Placeholder 2"/>
          <p:cNvSpPr>
            <a:spLocks noGrp="1"/>
          </p:cNvSpPr>
          <p:nvPr>
            <p:ph idx="4294967295"/>
          </p:nvPr>
        </p:nvSpPr>
        <p:spPr>
          <a:xfrm>
            <a:off x="671332" y="2336800"/>
            <a:ext cx="9437868" cy="3598863"/>
          </a:xfrm>
        </p:spPr>
        <p:txBody>
          <a:bodyPr/>
          <a:lstStyle/>
          <a:p>
            <a:r>
              <a:rPr lang="en-IN" dirty="0"/>
              <a:t>Query Clarifier page</a:t>
            </a:r>
          </a:p>
        </p:txBody>
      </p:sp>
      <p:pic>
        <p:nvPicPr>
          <p:cNvPr id="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930815" y="830175"/>
            <a:ext cx="5592120" cy="5834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648598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4944"/>
            <a:ext cx="9613900" cy="1081088"/>
          </a:xfrm>
        </p:spPr>
        <p:txBody>
          <a:bodyPr/>
          <a:lstStyle/>
          <a:p>
            <a:r>
              <a:rPr lang="en-IN" dirty="0"/>
              <a:t> User Interface Screen Shots</a:t>
            </a:r>
          </a:p>
        </p:txBody>
      </p:sp>
      <p:sp>
        <p:nvSpPr>
          <p:cNvPr id="3" name="Content Placeholder 2"/>
          <p:cNvSpPr>
            <a:spLocks noGrp="1"/>
          </p:cNvSpPr>
          <p:nvPr>
            <p:ph idx="4294967295"/>
          </p:nvPr>
        </p:nvSpPr>
        <p:spPr>
          <a:xfrm>
            <a:off x="671332" y="2336800"/>
            <a:ext cx="9437868" cy="3598863"/>
          </a:xfrm>
        </p:spPr>
        <p:txBody>
          <a:bodyPr/>
          <a:lstStyle/>
          <a:p>
            <a:r>
              <a:rPr lang="en-IN" dirty="0"/>
              <a:t>Query Clarifier page</a:t>
            </a:r>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03493" y="787078"/>
            <a:ext cx="5620581" cy="5673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543264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
            </a:pPr>
            <a:r>
              <a:rPr lang="en-US" dirty="0"/>
              <a:t>Traditionally Field officers visit the farmlands and provide training, advice, and support to the farmers</a:t>
            </a:r>
          </a:p>
          <a:p>
            <a:pPr algn="just">
              <a:buFont typeface="Wingdings" pitchFamily="2" charset="2"/>
              <a:buChar char="§"/>
            </a:pPr>
            <a:r>
              <a:rPr lang="en-US" dirty="0"/>
              <a:t> Many of the rural villages misses this facility </a:t>
            </a:r>
          </a:p>
          <a:p>
            <a:pPr algn="just">
              <a:buFont typeface="Wingdings" pitchFamily="2" charset="2"/>
              <a:buChar char="§"/>
            </a:pPr>
            <a:r>
              <a:rPr lang="en-US" dirty="0"/>
              <a:t>Wastage of time and money spent on obtaining information or contacting officials</a:t>
            </a:r>
          </a:p>
          <a:p>
            <a:pPr algn="just">
              <a:buFont typeface="Wingdings" pitchFamily="2" charset="2"/>
              <a:buChar char="§"/>
            </a:pPr>
            <a:r>
              <a:rPr lang="en-US" dirty="0"/>
              <a:t>Nowadays many young generation people are come forward in Agricultural field </a:t>
            </a:r>
          </a:p>
          <a:p>
            <a:pPr algn="just">
              <a:buFont typeface="Wingdings" pitchFamily="2" charset="2"/>
              <a:buChar char="§"/>
            </a:pPr>
            <a:r>
              <a:rPr lang="en-US" dirty="0"/>
              <a:t>By this they are struggled to clarify their any basic doubts about farming. Lots of people are calling </a:t>
            </a:r>
            <a:r>
              <a:rPr lang="en-US" dirty="0">
                <a:solidFill>
                  <a:srgbClr val="FF0000"/>
                </a:solidFill>
              </a:rPr>
              <a:t>Kissan Call </a:t>
            </a:r>
            <a:r>
              <a:rPr lang="en-US" dirty="0"/>
              <a:t>Centre (Owned by Government) to clarify their basic doubts</a:t>
            </a:r>
          </a:p>
        </p:txBody>
      </p:sp>
    </p:spTree>
    <p:extLst>
      <p:ext uri="{BB962C8B-B14F-4D97-AF65-F5344CB8AC3E}">
        <p14:creationId xmlns="" xmlns:p14="http://schemas.microsoft.com/office/powerpoint/2010/main" val="27725650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959"/>
            <a:ext cx="12192000" cy="1081088"/>
          </a:xfrm>
        </p:spPr>
        <p:txBody>
          <a:bodyPr/>
          <a:lstStyle/>
          <a:p>
            <a:pPr algn="ctr"/>
            <a:r>
              <a:rPr lang="en-IN" b="1" dirty="0">
                <a:solidFill>
                  <a:schemeClr val="bg1"/>
                </a:solidFill>
              </a:rPr>
              <a:t>Literature Survey</a:t>
            </a:r>
            <a:endParaRPr lang="en-US" b="1" dirty="0">
              <a:solidFill>
                <a:schemeClr val="bg1"/>
              </a:solidFill>
            </a:endParaRPr>
          </a:p>
        </p:txBody>
      </p:sp>
      <p:graphicFrame>
        <p:nvGraphicFramePr>
          <p:cNvPr id="13" name="Table 12"/>
          <p:cNvGraphicFramePr>
            <a:graphicFrameLocks noGrp="1"/>
          </p:cNvGraphicFramePr>
          <p:nvPr>
            <p:extLst>
              <p:ext uri="{D42A27DB-BD31-4B8C-83A1-F6EECF244321}">
                <p14:modId xmlns="" xmlns:p14="http://schemas.microsoft.com/office/powerpoint/2010/main" val="359658223"/>
              </p:ext>
            </p:extLst>
          </p:nvPr>
        </p:nvGraphicFramePr>
        <p:xfrm>
          <a:off x="132143" y="766776"/>
          <a:ext cx="11927713" cy="5999398"/>
        </p:xfrm>
        <a:graphic>
          <a:graphicData uri="http://schemas.openxmlformats.org/drawingml/2006/table">
            <a:tbl>
              <a:tblPr firstRow="1" bandRow="1">
                <a:tableStyleId>{5C22544A-7EE6-4342-B048-85BDC9FD1C3A}</a:tableStyleId>
              </a:tblPr>
              <a:tblGrid>
                <a:gridCol w="551590">
                  <a:extLst>
                    <a:ext uri="{9D8B030D-6E8A-4147-A177-3AD203B41FA5}">
                      <a16:colId xmlns="" xmlns:a16="http://schemas.microsoft.com/office/drawing/2014/main" val="20000"/>
                    </a:ext>
                  </a:extLst>
                </a:gridCol>
                <a:gridCol w="1701478">
                  <a:extLst>
                    <a:ext uri="{9D8B030D-6E8A-4147-A177-3AD203B41FA5}">
                      <a16:colId xmlns="" xmlns:a16="http://schemas.microsoft.com/office/drawing/2014/main" val="20001"/>
                    </a:ext>
                  </a:extLst>
                </a:gridCol>
                <a:gridCol w="1273215">
                  <a:extLst>
                    <a:ext uri="{9D8B030D-6E8A-4147-A177-3AD203B41FA5}">
                      <a16:colId xmlns="" xmlns:a16="http://schemas.microsoft.com/office/drawing/2014/main" val="20002"/>
                    </a:ext>
                  </a:extLst>
                </a:gridCol>
                <a:gridCol w="856527">
                  <a:extLst>
                    <a:ext uri="{9D8B030D-6E8A-4147-A177-3AD203B41FA5}">
                      <a16:colId xmlns="" xmlns:a16="http://schemas.microsoft.com/office/drawing/2014/main" val="20003"/>
                    </a:ext>
                  </a:extLst>
                </a:gridCol>
                <a:gridCol w="1469985">
                  <a:extLst>
                    <a:ext uri="{9D8B030D-6E8A-4147-A177-3AD203B41FA5}">
                      <a16:colId xmlns="" xmlns:a16="http://schemas.microsoft.com/office/drawing/2014/main" val="20004"/>
                    </a:ext>
                  </a:extLst>
                </a:gridCol>
                <a:gridCol w="2303362">
                  <a:extLst>
                    <a:ext uri="{9D8B030D-6E8A-4147-A177-3AD203B41FA5}">
                      <a16:colId xmlns="" xmlns:a16="http://schemas.microsoft.com/office/drawing/2014/main" val="20005"/>
                    </a:ext>
                  </a:extLst>
                </a:gridCol>
                <a:gridCol w="1307939">
                  <a:extLst>
                    <a:ext uri="{9D8B030D-6E8A-4147-A177-3AD203B41FA5}">
                      <a16:colId xmlns="" xmlns:a16="http://schemas.microsoft.com/office/drawing/2014/main" val="20006"/>
                    </a:ext>
                  </a:extLst>
                </a:gridCol>
                <a:gridCol w="2463617">
                  <a:extLst>
                    <a:ext uri="{9D8B030D-6E8A-4147-A177-3AD203B41FA5}">
                      <a16:colId xmlns="" xmlns:a16="http://schemas.microsoft.com/office/drawing/2014/main" val="20007"/>
                    </a:ext>
                  </a:extLst>
                </a:gridCol>
              </a:tblGrid>
              <a:tr h="726358">
                <a:tc>
                  <a:txBody>
                    <a:bodyPr/>
                    <a:lstStyle/>
                    <a:p>
                      <a:r>
                        <a:rPr lang="en-IN" sz="1200" dirty="0"/>
                        <a:t>S No</a:t>
                      </a:r>
                      <a:endParaRPr lang="en-US" sz="1200" dirty="0"/>
                    </a:p>
                  </a:txBody>
                  <a:tcPr/>
                </a:tc>
                <a:tc>
                  <a:txBody>
                    <a:bodyPr/>
                    <a:lstStyle/>
                    <a:p>
                      <a:r>
                        <a:rPr lang="en-IN" sz="1200" dirty="0"/>
                        <a:t>Title &amp; Author</a:t>
                      </a:r>
                      <a:endParaRPr lang="en-US" sz="1200" dirty="0"/>
                    </a:p>
                  </a:txBody>
                  <a:tcPr/>
                </a:tc>
                <a:tc>
                  <a:txBody>
                    <a:bodyPr/>
                    <a:lstStyle/>
                    <a:p>
                      <a:r>
                        <a:rPr lang="en-IN" sz="1200" dirty="0"/>
                        <a:t> Journal/</a:t>
                      </a:r>
                      <a:r>
                        <a:rPr lang="en-US" sz="1200" baseline="0" dirty="0"/>
                        <a:t> Conference</a:t>
                      </a:r>
                      <a:endParaRPr lang="en-IN" sz="1200" dirty="0"/>
                    </a:p>
                  </a:txBody>
                  <a:tcPr/>
                </a:tc>
                <a:tc>
                  <a:txBody>
                    <a:bodyPr/>
                    <a:lstStyle/>
                    <a:p>
                      <a:r>
                        <a:rPr lang="en-IN" sz="1200" dirty="0"/>
                        <a:t>Volume/ Issue</a:t>
                      </a:r>
                      <a:r>
                        <a:rPr lang="en-IN" sz="1200" baseline="0" dirty="0"/>
                        <a:t> &amp; page No</a:t>
                      </a:r>
                      <a:endParaRPr lang="en-US" sz="1200" dirty="0"/>
                    </a:p>
                  </a:txBody>
                  <a:tcPr/>
                </a:tc>
                <a:tc>
                  <a:txBody>
                    <a:bodyPr/>
                    <a:lstStyle/>
                    <a:p>
                      <a:r>
                        <a:rPr lang="en-IN" sz="1200" dirty="0"/>
                        <a:t>Methodology</a:t>
                      </a:r>
                      <a:endParaRPr lang="en-US" sz="1200" dirty="0"/>
                    </a:p>
                  </a:txBody>
                  <a:tcPr/>
                </a:tc>
                <a:tc>
                  <a:txBody>
                    <a:bodyPr/>
                    <a:lstStyle/>
                    <a:p>
                      <a:r>
                        <a:rPr lang="en-IN" sz="1200" dirty="0"/>
                        <a:t>Dataset</a:t>
                      </a:r>
                      <a:endParaRPr lang="en-US" sz="1200" dirty="0"/>
                    </a:p>
                  </a:txBody>
                  <a:tcPr/>
                </a:tc>
                <a:tc>
                  <a:txBody>
                    <a:bodyPr/>
                    <a:lstStyle/>
                    <a:p>
                      <a:r>
                        <a:rPr lang="en-IN" sz="1200" dirty="0"/>
                        <a:t>Result</a:t>
                      </a:r>
                      <a:endParaRPr lang="en-US" sz="1200" dirty="0"/>
                    </a:p>
                  </a:txBody>
                  <a:tcPr/>
                </a:tc>
                <a:tc>
                  <a:txBody>
                    <a:bodyPr/>
                    <a:lstStyle/>
                    <a:p>
                      <a:r>
                        <a:rPr lang="en-IN" sz="1200" dirty="0"/>
                        <a:t>Pros &amp; cons</a:t>
                      </a:r>
                      <a:endParaRPr lang="en-US" sz="1200" dirty="0"/>
                    </a:p>
                  </a:txBody>
                  <a:tcPr/>
                </a:tc>
                <a:extLst>
                  <a:ext uri="{0D108BD9-81ED-4DB2-BD59-A6C34878D82A}">
                    <a16:rowId xmlns="" xmlns:a16="http://schemas.microsoft.com/office/drawing/2014/main" val="10000"/>
                  </a:ext>
                </a:extLst>
              </a:tr>
              <a:tr h="0">
                <a:tc>
                  <a:txBody>
                    <a:bodyPr/>
                    <a:lstStyle/>
                    <a:p>
                      <a:r>
                        <a:rPr lang="en-IN" sz="1200" dirty="0"/>
                        <a:t>1</a:t>
                      </a:r>
                      <a:endParaRPr lang="en-US" sz="1200" dirty="0"/>
                    </a:p>
                  </a:txBody>
                  <a:tcPr/>
                </a:tc>
                <a:tc>
                  <a:txBody>
                    <a:bodyPr/>
                    <a:lstStyle/>
                    <a:p>
                      <a:r>
                        <a:rPr lang="en-US" sz="1200" b="0" i="0" kern="1200" dirty="0" err="1">
                          <a:solidFill>
                            <a:schemeClr val="dk1"/>
                          </a:solidFill>
                          <a:effectLst/>
                          <a:latin typeface="+mn-lt"/>
                          <a:ea typeface="+mn-ea"/>
                          <a:cs typeface="+mn-cs"/>
                        </a:rPr>
                        <a:t>Stopwords</a:t>
                      </a:r>
                      <a:r>
                        <a:rPr lang="en-US" sz="1200" b="0" i="0" kern="1200" dirty="0">
                          <a:solidFill>
                            <a:schemeClr val="dk1"/>
                          </a:solidFill>
                          <a:effectLst/>
                          <a:latin typeface="+mn-lt"/>
                          <a:ea typeface="+mn-ea"/>
                          <a:cs typeface="+mn-cs"/>
                        </a:rPr>
                        <a:t> in technical language processing</a:t>
                      </a:r>
                    </a:p>
                    <a:p>
                      <a:r>
                        <a:rPr lang="en-IN" sz="1200" b="0" i="0" u="none" strike="noStrike" kern="1200" dirty="0" err="1">
                          <a:solidFill>
                            <a:schemeClr val="dk1"/>
                          </a:solidFill>
                          <a:effectLst/>
                          <a:latin typeface="+mn-lt"/>
                          <a:ea typeface="+mn-ea"/>
                          <a:cs typeface="+mn-cs"/>
                        </a:rPr>
                        <a:t>Serhad</a:t>
                      </a:r>
                      <a:r>
                        <a:rPr lang="en-IN" sz="1200" b="0" i="0" u="none" strike="noStrike" kern="1200" dirty="0">
                          <a:solidFill>
                            <a:schemeClr val="dk1"/>
                          </a:solidFill>
                          <a:effectLst/>
                          <a:latin typeface="+mn-lt"/>
                          <a:ea typeface="+mn-ea"/>
                          <a:cs typeface="+mn-cs"/>
                        </a:rPr>
                        <a:t> </a:t>
                      </a:r>
                      <a:r>
                        <a:rPr lang="en-IN" sz="1200" b="0" i="0" u="none" strike="noStrike" kern="1200" dirty="0" err="1">
                          <a:solidFill>
                            <a:schemeClr val="dk1"/>
                          </a:solidFill>
                          <a:effectLst/>
                          <a:latin typeface="+mn-lt"/>
                          <a:ea typeface="+mn-ea"/>
                          <a:cs typeface="+mn-cs"/>
                        </a:rPr>
                        <a:t>Sarica</a:t>
                      </a:r>
                      <a:r>
                        <a:rPr lang="en-IN" sz="1200" b="0" i="0" u="none" strike="noStrike" kern="1200" dirty="0">
                          <a:solidFill>
                            <a:schemeClr val="dk1"/>
                          </a:solidFill>
                          <a:effectLst/>
                          <a:latin typeface="+mn-lt"/>
                          <a:ea typeface="+mn-ea"/>
                          <a:cs typeface="+mn-cs"/>
                        </a:rPr>
                        <a:t> ,</a:t>
                      </a:r>
                      <a:endParaRPr lang="en-IN" sz="1200" b="0" i="0" kern="1200" dirty="0">
                        <a:solidFill>
                          <a:schemeClr val="dk1"/>
                        </a:solidFill>
                        <a:effectLst/>
                        <a:latin typeface="+mn-lt"/>
                        <a:ea typeface="+mn-ea"/>
                        <a:cs typeface="+mn-cs"/>
                      </a:endParaRPr>
                    </a:p>
                    <a:p>
                      <a:r>
                        <a:rPr lang="en-IN" sz="1200" b="0" i="0" u="none" strike="noStrike" kern="1200" dirty="0" err="1">
                          <a:solidFill>
                            <a:schemeClr val="dk1"/>
                          </a:solidFill>
                          <a:effectLst/>
                          <a:latin typeface="+mn-lt"/>
                          <a:ea typeface="+mn-ea"/>
                          <a:cs typeface="+mn-cs"/>
                        </a:rPr>
                        <a:t>Jianxi</a:t>
                      </a:r>
                      <a:r>
                        <a:rPr lang="en-IN" sz="1200" b="0" i="0" u="none" strike="noStrike" kern="1200" dirty="0">
                          <a:solidFill>
                            <a:schemeClr val="dk1"/>
                          </a:solidFill>
                          <a:effectLst/>
                          <a:latin typeface="+mn-lt"/>
                          <a:ea typeface="+mn-ea"/>
                          <a:cs typeface="+mn-cs"/>
                        </a:rPr>
                        <a:t> </a:t>
                      </a:r>
                      <a:r>
                        <a:rPr lang="en-IN" sz="1200" b="0" i="0" u="none" strike="noStrike" kern="1200" dirty="0" err="1">
                          <a:solidFill>
                            <a:schemeClr val="dk1"/>
                          </a:solidFill>
                          <a:effectLst/>
                          <a:latin typeface="+mn-lt"/>
                          <a:ea typeface="+mn-ea"/>
                          <a:cs typeface="+mn-cs"/>
                        </a:rPr>
                        <a:t>Luo</a:t>
                      </a:r>
                      <a:endParaRPr lang="en-IN" sz="12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Journal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PLOS ONE</a:t>
                      </a:r>
                    </a:p>
                  </a:txBody>
                  <a:tcPr/>
                </a:tc>
                <a:tc>
                  <a:txBody>
                    <a:bodyPr/>
                    <a:lstStyle/>
                    <a:p>
                      <a:endParaRPr lang="en-US" sz="1200" dirty="0"/>
                    </a:p>
                    <a:p>
                      <a:endParaRPr lang="en-US" sz="1200" dirty="0"/>
                    </a:p>
                    <a:p>
                      <a:r>
                        <a:rPr lang="en-US" sz="1200" b="0" i="0" u="none" strike="noStrike" kern="1200" baseline="0" dirty="0">
                          <a:solidFill>
                            <a:schemeClr val="bg1"/>
                          </a:solidFill>
                          <a:latin typeface="+mn-lt"/>
                          <a:ea typeface="+mn-ea"/>
                          <a:cs typeface="+mn-cs"/>
                        </a:rPr>
                        <a:t>16/8: e0254937. https://doi.org/10.1371/journal.p</a:t>
                      </a:r>
                      <a:r>
                        <a:rPr lang="en-US" sz="1200" b="0" i="0" u="none" strike="noStrike" kern="1200" baseline="0" dirty="0">
                          <a:solidFill>
                            <a:schemeClr val="dk1"/>
                          </a:solidFill>
                          <a:latin typeface="+mn-lt"/>
                          <a:ea typeface="+mn-ea"/>
                          <a:cs typeface="+mn-cs"/>
                        </a:rPr>
                        <a:t>one.0254937</a:t>
                      </a:r>
                      <a:endParaRPr lang="en-US" sz="1200" dirty="0"/>
                    </a:p>
                    <a:p>
                      <a:r>
                        <a:rPr lang="en-US" sz="1200" baseline="0" dirty="0"/>
                        <a:t>    </a:t>
                      </a:r>
                      <a:endParaRPr lang="en-US" sz="1200" dirty="0"/>
                    </a:p>
                  </a:txBody>
                  <a:tcPr/>
                </a:tc>
                <a:tc>
                  <a:txBody>
                    <a:bodyPr/>
                    <a:lstStyle/>
                    <a:p>
                      <a:pPr marL="171450" indent="-171450">
                        <a:buFont typeface="Arial" pitchFamily="34" charset="0"/>
                        <a:buChar char="•"/>
                      </a:pPr>
                      <a:r>
                        <a:rPr lang="en-IN" sz="1200" b="0" i="0" kern="1200" dirty="0">
                          <a:solidFill>
                            <a:schemeClr val="dk1"/>
                          </a:solidFill>
                          <a:effectLst/>
                          <a:latin typeface="+mn-lt"/>
                          <a:ea typeface="+mn-ea"/>
                          <a:cs typeface="+mn-cs"/>
                        </a:rPr>
                        <a:t>Term frequency </a:t>
                      </a:r>
                    </a:p>
                    <a:p>
                      <a:pPr marL="171450" indent="-171450">
                        <a:buFont typeface="Arial" pitchFamily="34" charset="0"/>
                        <a:buChar char="•"/>
                      </a:pPr>
                      <a:r>
                        <a:rPr lang="en-IN" sz="1200" b="0" i="0" kern="1200" dirty="0">
                          <a:solidFill>
                            <a:schemeClr val="dk1"/>
                          </a:solidFill>
                          <a:effectLst/>
                          <a:latin typeface="+mn-lt"/>
                          <a:ea typeface="+mn-ea"/>
                          <a:cs typeface="+mn-cs"/>
                        </a:rPr>
                        <a:t>Term-frequency-inverse-document-frequency</a:t>
                      </a:r>
                    </a:p>
                    <a:p>
                      <a:pPr marL="171450" indent="-171450">
                        <a:buFont typeface="Arial" pitchFamily="34" charset="0"/>
                        <a:buChar char="•"/>
                      </a:pPr>
                      <a:r>
                        <a:rPr lang="en-IN" sz="1200" b="0" i="0" kern="1200" dirty="0">
                          <a:solidFill>
                            <a:schemeClr val="dk1"/>
                          </a:solidFill>
                          <a:effectLst/>
                          <a:latin typeface="+mn-lt"/>
                          <a:ea typeface="+mn-ea"/>
                          <a:cs typeface="+mn-cs"/>
                        </a:rPr>
                        <a:t>Entropy </a:t>
                      </a:r>
                      <a:endParaRPr lang="en-US" sz="1200" dirty="0"/>
                    </a:p>
                  </a:txBody>
                  <a:tcPr/>
                </a:tc>
                <a:tc>
                  <a:txBody>
                    <a:bodyPr/>
                    <a:lstStyle/>
                    <a:p>
                      <a:r>
                        <a:rPr lang="en-US" sz="1200" b="0" i="0" kern="1200" dirty="0">
                          <a:solidFill>
                            <a:schemeClr val="dk1"/>
                          </a:solidFill>
                          <a:effectLst/>
                          <a:latin typeface="+mn-lt"/>
                          <a:ea typeface="+mn-ea"/>
                          <a:cs typeface="+mn-cs"/>
                        </a:rPr>
                        <a:t>Patent database as the data source</a:t>
                      </a:r>
                      <a:endParaRPr lang="en-US" sz="1200" dirty="0"/>
                    </a:p>
                  </a:txBody>
                  <a:tcPr/>
                </a:tc>
                <a:tc>
                  <a:txBody>
                    <a:bodyPr/>
                    <a:lstStyle/>
                    <a:p>
                      <a:r>
                        <a:rPr lang="en-IN" sz="1200" b="0" i="0" kern="1200" dirty="0">
                          <a:solidFill>
                            <a:schemeClr val="dk1"/>
                          </a:solidFill>
                          <a:effectLst/>
                          <a:latin typeface="+mn-lt"/>
                          <a:ea typeface="+mn-ea"/>
                          <a:cs typeface="+mn-cs"/>
                        </a:rPr>
                        <a:t>Automatically identify candidate </a:t>
                      </a:r>
                      <a:r>
                        <a:rPr lang="en-IN" sz="1200" b="0" i="0" kern="1200" dirty="0" err="1">
                          <a:solidFill>
                            <a:schemeClr val="dk1"/>
                          </a:solidFill>
                          <a:effectLst/>
                          <a:latin typeface="+mn-lt"/>
                          <a:ea typeface="+mn-ea"/>
                          <a:cs typeface="+mn-cs"/>
                        </a:rPr>
                        <a:t>stopwords</a:t>
                      </a:r>
                      <a:endParaRPr lang="en-US" sz="1200" dirty="0"/>
                    </a:p>
                  </a:txBody>
                  <a:tcPr/>
                </a:tc>
                <a:tc>
                  <a:txBody>
                    <a:bodyPr/>
                    <a:lstStyle/>
                    <a:p>
                      <a:pPr marL="285750" indent="-285750">
                        <a:buFont typeface="Arial" pitchFamily="34" charset="0"/>
                        <a:buChar char="•"/>
                      </a:pPr>
                      <a:r>
                        <a:rPr lang="en-US" sz="1200" b="0" i="0" kern="1200" dirty="0" err="1">
                          <a:solidFill>
                            <a:schemeClr val="dk1"/>
                          </a:solidFill>
                          <a:effectLst/>
                          <a:latin typeface="+mn-lt"/>
                          <a:ea typeface="+mn-ea"/>
                          <a:cs typeface="+mn-cs"/>
                        </a:rPr>
                        <a:t>Stopwords</a:t>
                      </a:r>
                      <a:r>
                        <a:rPr lang="en-US" sz="1200" b="0" i="0" kern="1200" dirty="0">
                          <a:solidFill>
                            <a:schemeClr val="dk1"/>
                          </a:solidFill>
                          <a:effectLst/>
                          <a:latin typeface="+mn-lt"/>
                          <a:ea typeface="+mn-ea"/>
                          <a:cs typeface="+mn-cs"/>
                        </a:rPr>
                        <a:t> list can be used as a complementary list to NLTK</a:t>
                      </a:r>
                    </a:p>
                    <a:p>
                      <a:pPr marL="285750" indent="-285750">
                        <a:buFont typeface="Arial" pitchFamily="34" charset="0"/>
                        <a:buChar char="•"/>
                      </a:pPr>
                      <a:r>
                        <a:rPr lang="en-US" sz="1200" b="0" i="0" kern="1200" dirty="0">
                          <a:solidFill>
                            <a:schemeClr val="dk1"/>
                          </a:solidFill>
                          <a:effectLst/>
                          <a:latin typeface="+mn-lt"/>
                          <a:ea typeface="+mn-ea"/>
                          <a:cs typeface="+mn-cs"/>
                        </a:rPr>
                        <a:t>Improper selection and removal of stop words can change the meaning of our text</a:t>
                      </a:r>
                      <a:endParaRPr lang="en-US" sz="1200" b="0" dirty="0"/>
                    </a:p>
                  </a:txBody>
                  <a:tcPr/>
                </a:tc>
                <a:extLst>
                  <a:ext uri="{0D108BD9-81ED-4DB2-BD59-A6C34878D82A}">
                    <a16:rowId xmlns="" xmlns:a16="http://schemas.microsoft.com/office/drawing/2014/main" val="10001"/>
                  </a:ext>
                </a:extLst>
              </a:tr>
              <a:tr h="936697">
                <a:tc>
                  <a:txBody>
                    <a:bodyPr/>
                    <a:lstStyle/>
                    <a:p>
                      <a:r>
                        <a:rPr lang="en-IN" sz="1200" dirty="0"/>
                        <a:t>2</a:t>
                      </a:r>
                    </a:p>
                  </a:txBody>
                  <a:tcPr/>
                </a:tc>
                <a:tc>
                  <a:txBody>
                    <a:bodyPr/>
                    <a:lstStyle/>
                    <a:p>
                      <a:r>
                        <a:rPr lang="en-IN" sz="1200" b="0" i="0" u="none" strike="noStrike" kern="1200" baseline="0" dirty="0">
                          <a:solidFill>
                            <a:schemeClr val="dk1"/>
                          </a:solidFill>
                          <a:latin typeface="+mn-lt"/>
                          <a:ea typeface="+mn-ea"/>
                          <a:cs typeface="+mn-cs"/>
                        </a:rPr>
                        <a:t>A simple but</a:t>
                      </a:r>
                    </a:p>
                    <a:p>
                      <a:r>
                        <a:rPr lang="en-US" sz="1200" b="0" i="0" u="none" strike="noStrike" kern="1200" baseline="0" dirty="0">
                          <a:solidFill>
                            <a:schemeClr val="dk1"/>
                          </a:solidFill>
                          <a:latin typeface="+mn-lt"/>
                          <a:ea typeface="+mn-ea"/>
                          <a:cs typeface="+mn-cs"/>
                        </a:rPr>
                        <a:t>tough-to-beat baseline for sentence embedding's.</a:t>
                      </a:r>
                    </a:p>
                    <a:p>
                      <a:r>
                        <a:rPr lang="en-IN" sz="1200" dirty="0" err="1"/>
                        <a:t>Sanjeev</a:t>
                      </a:r>
                      <a:r>
                        <a:rPr lang="en-IN" sz="1200" dirty="0"/>
                        <a:t> </a:t>
                      </a:r>
                      <a:r>
                        <a:rPr lang="en-IN" sz="1200" dirty="0" err="1"/>
                        <a:t>Arora</a:t>
                      </a:r>
                      <a:r>
                        <a:rPr lang="en-IN" sz="1200" dirty="0"/>
                        <a:t>, </a:t>
                      </a:r>
                      <a:r>
                        <a:rPr lang="en-IN" sz="1200" dirty="0" err="1"/>
                        <a:t>Yingyu</a:t>
                      </a:r>
                      <a:r>
                        <a:rPr lang="en-IN" sz="1200" dirty="0"/>
                        <a:t> Liang, </a:t>
                      </a:r>
                      <a:r>
                        <a:rPr lang="en-IN" sz="1200" dirty="0" err="1"/>
                        <a:t>Tengyu</a:t>
                      </a:r>
                      <a:r>
                        <a:rPr lang="en-IN" sz="1200" dirty="0"/>
                        <a:t> Ma</a:t>
                      </a:r>
                      <a:endParaRPr lang="en-US" sz="1200" dirty="0"/>
                    </a:p>
                  </a:txBody>
                  <a:tcPr/>
                </a:tc>
                <a:tc>
                  <a:txBody>
                    <a:bodyPr/>
                    <a:lstStyle/>
                    <a:p>
                      <a:r>
                        <a:rPr lang="en-US" sz="1200" dirty="0"/>
                        <a:t>conference </a:t>
                      </a:r>
                      <a:r>
                        <a:rPr lang="en-US" sz="1200" b="0" i="0" u="none" strike="noStrike" kern="1200" baseline="0" dirty="0">
                          <a:solidFill>
                            <a:schemeClr val="dk1"/>
                          </a:solidFill>
                          <a:latin typeface="+mn-lt"/>
                          <a:ea typeface="+mn-ea"/>
                          <a:cs typeface="+mn-cs"/>
                        </a:rPr>
                        <a:t>International Conference on Learning Representations2017</a:t>
                      </a:r>
                    </a:p>
                  </a:txBody>
                  <a:tcPr/>
                </a:tc>
                <a:tc>
                  <a:txBody>
                    <a:bodyPr/>
                    <a:lstStyle/>
                    <a:p>
                      <a:r>
                        <a:rPr lang="en-US" sz="1200" dirty="0"/>
                        <a:t>   </a:t>
                      </a:r>
                    </a:p>
                    <a:p>
                      <a:endParaRPr lang="en-US" sz="1200" dirty="0"/>
                    </a:p>
                    <a:p>
                      <a:r>
                        <a:rPr lang="en-US" sz="1200" dirty="0"/>
                        <a:t>     ---       </a:t>
                      </a:r>
                    </a:p>
                  </a:txBody>
                  <a:tcPr/>
                </a:tc>
                <a:tc>
                  <a:txBody>
                    <a:bodyPr/>
                    <a:lstStyle/>
                    <a:p>
                      <a:pPr marL="285750" indent="-285750">
                        <a:buFont typeface="Arial" pitchFamily="34" charset="0"/>
                        <a:buChar char="•"/>
                      </a:pPr>
                      <a:r>
                        <a:rPr lang="en-IN" sz="1200" dirty="0"/>
                        <a:t>Word embeddings. </a:t>
                      </a:r>
                    </a:p>
                    <a:p>
                      <a:pPr marL="285750" indent="-285750">
                        <a:buFont typeface="Arial" pitchFamily="34" charset="0"/>
                        <a:buChar char="•"/>
                      </a:pPr>
                      <a:r>
                        <a:rPr lang="en-IN" sz="1200" dirty="0"/>
                        <a:t>Phrase/Sentence/Paragraph embeddings.</a:t>
                      </a:r>
                      <a:endParaRPr lang="en-US" sz="1200" dirty="0"/>
                    </a:p>
                  </a:txBody>
                  <a:tcPr/>
                </a:tc>
                <a:tc>
                  <a:txBody>
                    <a:bodyPr/>
                    <a:lstStyle/>
                    <a:p>
                      <a:pPr marL="171450" indent="-171450">
                        <a:buFont typeface="Arial" pitchFamily="34" charset="0"/>
                        <a:buChar char="•"/>
                      </a:pPr>
                      <a:r>
                        <a:rPr lang="en-US" sz="1200" dirty="0"/>
                        <a:t>SemEval semantic textual similarity (STS)</a:t>
                      </a:r>
                      <a:r>
                        <a:rPr lang="en-IN" sz="1200" dirty="0"/>
                        <a:t> (2012-2015)</a:t>
                      </a:r>
                      <a:endParaRPr lang="en-US" sz="1200" dirty="0"/>
                    </a:p>
                    <a:p>
                      <a:pPr marL="171450" indent="-171450">
                        <a:buFont typeface="Arial" pitchFamily="34" charset="0"/>
                        <a:buChar char="•"/>
                      </a:pPr>
                      <a:r>
                        <a:rPr lang="en-IN" sz="1200" dirty="0"/>
                        <a:t>SemEval 2015 Twitter task</a:t>
                      </a:r>
                    </a:p>
                    <a:p>
                      <a:pPr marL="171450" indent="-171450">
                        <a:buFont typeface="Arial" pitchFamily="34" charset="0"/>
                        <a:buChar char="•"/>
                      </a:pPr>
                      <a:r>
                        <a:rPr lang="en-US" sz="1200" dirty="0"/>
                        <a:t>SemEval 2014 Semantic Relatedness task </a:t>
                      </a:r>
                    </a:p>
                  </a:txBody>
                  <a:tcPr/>
                </a:tc>
                <a:tc>
                  <a:txBody>
                    <a:bodyPr/>
                    <a:lstStyle/>
                    <a:p>
                      <a:r>
                        <a:rPr lang="en-US" sz="1000" dirty="0"/>
                        <a:t>This provided a simple approach to sentence embedding. based on the discourse vectors in the random walk model for generating text </a:t>
                      </a:r>
                    </a:p>
                  </a:txBody>
                  <a:tcPr/>
                </a:tc>
                <a:tc>
                  <a:txBody>
                    <a:bodyPr/>
                    <a:lstStyle/>
                    <a:p>
                      <a:r>
                        <a:rPr lang="en-US" sz="1000" dirty="0"/>
                        <a:t>It is simple and unsupervised, but achieves significantly better performance than baselines on various textual similarity tasks</a:t>
                      </a:r>
                    </a:p>
                    <a:p>
                      <a:r>
                        <a:rPr lang="en-US" sz="1000" dirty="0"/>
                        <a:t>Has known limitations for capturing sentiment due to the “antonym problem”, (b) also in our weighted average scheme, words like “not” that may be important for sentiment analysis are down weighted a lot</a:t>
                      </a:r>
                    </a:p>
                  </a:txBody>
                  <a:tcPr/>
                </a:tc>
                <a:extLst>
                  <a:ext uri="{0D108BD9-81ED-4DB2-BD59-A6C34878D82A}">
                    <a16:rowId xmlns="" xmlns:a16="http://schemas.microsoft.com/office/drawing/2014/main" val="10002"/>
                  </a:ext>
                </a:extLst>
              </a:tr>
              <a:tr h="936697">
                <a:tc>
                  <a:txBody>
                    <a:bodyPr/>
                    <a:lstStyle/>
                    <a:p>
                      <a:r>
                        <a:rPr lang="en-IN" sz="1200" dirty="0"/>
                        <a:t>3</a:t>
                      </a:r>
                      <a:endParaRPr lang="en-US" sz="1200" dirty="0"/>
                    </a:p>
                  </a:txBody>
                  <a:tcPr/>
                </a:tc>
                <a:tc>
                  <a:txBody>
                    <a:bodyPr/>
                    <a:lstStyle/>
                    <a:p>
                      <a:r>
                        <a:rPr lang="en-IN" sz="1200" b="0" i="0" u="none" strike="noStrike" kern="1200" baseline="0" dirty="0">
                          <a:solidFill>
                            <a:schemeClr val="dk1"/>
                          </a:solidFill>
                          <a:latin typeface="+mn-lt"/>
                          <a:ea typeface="+mn-ea"/>
                          <a:cs typeface="+mn-cs"/>
                        </a:rPr>
                        <a:t>An </a:t>
                      </a:r>
                      <a:r>
                        <a:rPr lang="en-US" sz="1200" b="0" i="0" u="none" strike="noStrike" kern="1200" baseline="0" dirty="0">
                          <a:solidFill>
                            <a:schemeClr val="dk1"/>
                          </a:solidFill>
                          <a:latin typeface="+mn-lt"/>
                          <a:ea typeface="+mn-ea"/>
                          <a:cs typeface="+mn-cs"/>
                        </a:rPr>
                        <a:t>algorithm that learns what’s in a name. </a:t>
                      </a:r>
                    </a:p>
                    <a:p>
                      <a:r>
                        <a:rPr lang="de-DE" sz="1200" b="0" i="0" u="none" strike="noStrike" kern="1200" baseline="0" dirty="0">
                          <a:solidFill>
                            <a:schemeClr val="dk1"/>
                          </a:solidFill>
                          <a:latin typeface="+mn-lt"/>
                          <a:ea typeface="+mn-ea"/>
                          <a:cs typeface="+mn-cs"/>
                        </a:rPr>
                        <a:t>Bikel, Daniel M., Richard Schwartz, and Ralph M. Weischedel</a:t>
                      </a:r>
                      <a:endParaRPr lang="en-US" sz="1200" dirty="0"/>
                    </a:p>
                  </a:txBody>
                  <a:tcPr/>
                </a:tc>
                <a:tc>
                  <a:txBody>
                    <a:bodyPr/>
                    <a:lstStyle/>
                    <a:p>
                      <a:r>
                        <a:rPr lang="en-US" sz="1200" dirty="0"/>
                        <a:t>Journal</a:t>
                      </a:r>
                    </a:p>
                    <a:p>
                      <a:r>
                        <a:rPr lang="en-US" sz="1200" dirty="0"/>
                        <a:t>Machine Learning</a:t>
                      </a:r>
                    </a:p>
                    <a:p>
                      <a:r>
                        <a:rPr lang="en-US" sz="1200" dirty="0"/>
                        <a:t>1999 </a:t>
                      </a:r>
                    </a:p>
                  </a:txBody>
                  <a:tcPr/>
                </a:tc>
                <a:tc>
                  <a:txBody>
                    <a:bodyPr/>
                    <a:lstStyle/>
                    <a:p>
                      <a:endParaRPr lang="en-US" sz="1200" dirty="0"/>
                    </a:p>
                    <a:p>
                      <a:endParaRPr lang="en-US" sz="1200" dirty="0"/>
                    </a:p>
                    <a:p>
                      <a:endParaRPr lang="en-US" sz="1200" dirty="0"/>
                    </a:p>
                    <a:p>
                      <a:r>
                        <a:rPr lang="en-US" sz="1200" baseline="0" dirty="0"/>
                        <a:t>    </a:t>
                      </a:r>
                      <a:r>
                        <a:rPr lang="en-US" sz="1200" dirty="0"/>
                        <a:t>34/ 211–231</a:t>
                      </a:r>
                    </a:p>
                  </a:txBody>
                  <a:tcPr/>
                </a:tc>
                <a:tc>
                  <a:txBody>
                    <a:bodyPr/>
                    <a:lstStyle/>
                    <a:p>
                      <a:pPr marL="171450" indent="-171450">
                        <a:buFont typeface="Arial" pitchFamily="34" charset="0"/>
                        <a:buChar char="•"/>
                      </a:pPr>
                      <a:r>
                        <a:rPr lang="en-IN" sz="1200" dirty="0"/>
                        <a:t>Named entity extraction</a:t>
                      </a:r>
                      <a:endParaRPr lang="en-US" sz="1200" dirty="0"/>
                    </a:p>
                  </a:txBody>
                  <a:tcPr/>
                </a:tc>
                <a:tc>
                  <a:txBody>
                    <a:bodyPr/>
                    <a:lstStyle/>
                    <a:p>
                      <a:pPr marL="171450" indent="-171450">
                        <a:buFont typeface="Arial" pitchFamily="34" charset="0"/>
                        <a:buChar char="•"/>
                      </a:pPr>
                      <a:r>
                        <a:rPr lang="en-IN" sz="1200" dirty="0"/>
                        <a:t>30 Wall Street Journal documents </a:t>
                      </a:r>
                    </a:p>
                    <a:p>
                      <a:pPr marL="171450" indent="-171450">
                        <a:buFont typeface="Arial" pitchFamily="34" charset="0"/>
                        <a:buChar char="•"/>
                      </a:pPr>
                      <a:r>
                        <a:rPr lang="en-US" sz="1200" dirty="0"/>
                        <a:t>Spanish test set is from materials used in MET-1, comprised of articles from the news agency</a:t>
                      </a:r>
                    </a:p>
                  </a:txBody>
                  <a:tcPr/>
                </a:tc>
                <a:tc>
                  <a:txBody>
                    <a:bodyPr/>
                    <a:lstStyle/>
                    <a:p>
                      <a:r>
                        <a:rPr lang="en-US" sz="1200" dirty="0"/>
                        <a:t>Finding names and other numerical entities tasks can be performed with “near-human performance”</a:t>
                      </a:r>
                    </a:p>
                  </a:txBody>
                  <a:tcPr/>
                </a:tc>
                <a:tc>
                  <a:txBody>
                    <a:bodyPr/>
                    <a:lstStyle/>
                    <a:p>
                      <a:r>
                        <a:rPr lang="en-US" sz="1200" dirty="0"/>
                        <a:t>This system is largely language-independent</a:t>
                      </a: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33692253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959"/>
            <a:ext cx="12192000" cy="1081088"/>
          </a:xfrm>
        </p:spPr>
        <p:txBody>
          <a:bodyPr/>
          <a:lstStyle/>
          <a:p>
            <a:pPr algn="ctr"/>
            <a:r>
              <a:rPr lang="en-IN" b="1" dirty="0">
                <a:solidFill>
                  <a:schemeClr val="bg1"/>
                </a:solidFill>
              </a:rPr>
              <a:t>Literature Survey</a:t>
            </a:r>
            <a:endParaRPr lang="en-US" b="1" dirty="0">
              <a:solidFill>
                <a:schemeClr val="bg1"/>
              </a:solidFill>
            </a:endParaRPr>
          </a:p>
        </p:txBody>
      </p:sp>
      <p:graphicFrame>
        <p:nvGraphicFramePr>
          <p:cNvPr id="13" name="Table 12"/>
          <p:cNvGraphicFramePr>
            <a:graphicFrameLocks noGrp="1"/>
          </p:cNvGraphicFramePr>
          <p:nvPr>
            <p:extLst>
              <p:ext uri="{D42A27DB-BD31-4B8C-83A1-F6EECF244321}">
                <p14:modId xmlns="" xmlns:p14="http://schemas.microsoft.com/office/powerpoint/2010/main" val="3785108879"/>
              </p:ext>
            </p:extLst>
          </p:nvPr>
        </p:nvGraphicFramePr>
        <p:xfrm>
          <a:off x="131316" y="766776"/>
          <a:ext cx="11927713" cy="1732198"/>
        </p:xfrm>
        <a:graphic>
          <a:graphicData uri="http://schemas.openxmlformats.org/drawingml/2006/table">
            <a:tbl>
              <a:tblPr firstRow="1" bandRow="1">
                <a:tableStyleId>{5C22544A-7EE6-4342-B048-85BDC9FD1C3A}</a:tableStyleId>
              </a:tblPr>
              <a:tblGrid>
                <a:gridCol w="551590">
                  <a:extLst>
                    <a:ext uri="{9D8B030D-6E8A-4147-A177-3AD203B41FA5}">
                      <a16:colId xmlns="" xmlns:a16="http://schemas.microsoft.com/office/drawing/2014/main" val="20000"/>
                    </a:ext>
                  </a:extLst>
                </a:gridCol>
                <a:gridCol w="1701478">
                  <a:extLst>
                    <a:ext uri="{9D8B030D-6E8A-4147-A177-3AD203B41FA5}">
                      <a16:colId xmlns="" xmlns:a16="http://schemas.microsoft.com/office/drawing/2014/main" val="20001"/>
                    </a:ext>
                  </a:extLst>
                </a:gridCol>
                <a:gridCol w="1273215">
                  <a:extLst>
                    <a:ext uri="{9D8B030D-6E8A-4147-A177-3AD203B41FA5}">
                      <a16:colId xmlns="" xmlns:a16="http://schemas.microsoft.com/office/drawing/2014/main" val="20002"/>
                    </a:ext>
                  </a:extLst>
                </a:gridCol>
                <a:gridCol w="856527">
                  <a:extLst>
                    <a:ext uri="{9D8B030D-6E8A-4147-A177-3AD203B41FA5}">
                      <a16:colId xmlns="" xmlns:a16="http://schemas.microsoft.com/office/drawing/2014/main" val="20003"/>
                    </a:ext>
                  </a:extLst>
                </a:gridCol>
                <a:gridCol w="1469985">
                  <a:extLst>
                    <a:ext uri="{9D8B030D-6E8A-4147-A177-3AD203B41FA5}">
                      <a16:colId xmlns="" xmlns:a16="http://schemas.microsoft.com/office/drawing/2014/main" val="20004"/>
                    </a:ext>
                  </a:extLst>
                </a:gridCol>
                <a:gridCol w="2303362">
                  <a:extLst>
                    <a:ext uri="{9D8B030D-6E8A-4147-A177-3AD203B41FA5}">
                      <a16:colId xmlns="" xmlns:a16="http://schemas.microsoft.com/office/drawing/2014/main" val="20005"/>
                    </a:ext>
                  </a:extLst>
                </a:gridCol>
                <a:gridCol w="1307939">
                  <a:extLst>
                    <a:ext uri="{9D8B030D-6E8A-4147-A177-3AD203B41FA5}">
                      <a16:colId xmlns="" xmlns:a16="http://schemas.microsoft.com/office/drawing/2014/main" val="20006"/>
                    </a:ext>
                  </a:extLst>
                </a:gridCol>
                <a:gridCol w="2463617">
                  <a:extLst>
                    <a:ext uri="{9D8B030D-6E8A-4147-A177-3AD203B41FA5}">
                      <a16:colId xmlns="" xmlns:a16="http://schemas.microsoft.com/office/drawing/2014/main" val="20007"/>
                    </a:ext>
                  </a:extLst>
                </a:gridCol>
              </a:tblGrid>
              <a:tr h="726358">
                <a:tc>
                  <a:txBody>
                    <a:bodyPr/>
                    <a:lstStyle/>
                    <a:p>
                      <a:r>
                        <a:rPr lang="en-IN" sz="1200" dirty="0"/>
                        <a:t>S No</a:t>
                      </a:r>
                      <a:endParaRPr lang="en-US" sz="1200" dirty="0"/>
                    </a:p>
                  </a:txBody>
                  <a:tcPr/>
                </a:tc>
                <a:tc>
                  <a:txBody>
                    <a:bodyPr/>
                    <a:lstStyle/>
                    <a:p>
                      <a:r>
                        <a:rPr lang="en-IN" sz="1200" dirty="0"/>
                        <a:t>Title &amp; Author</a:t>
                      </a:r>
                      <a:endParaRPr lang="en-US" sz="1200" dirty="0"/>
                    </a:p>
                  </a:txBody>
                  <a:tcPr/>
                </a:tc>
                <a:tc>
                  <a:txBody>
                    <a:bodyPr/>
                    <a:lstStyle/>
                    <a:p>
                      <a:r>
                        <a:rPr lang="en-IN" sz="1200" dirty="0"/>
                        <a:t> Journal/</a:t>
                      </a:r>
                      <a:r>
                        <a:rPr lang="en-US" sz="1200" baseline="0" dirty="0"/>
                        <a:t> Conference</a:t>
                      </a:r>
                      <a:endParaRPr lang="en-IN" sz="1200" dirty="0"/>
                    </a:p>
                  </a:txBody>
                  <a:tcPr/>
                </a:tc>
                <a:tc>
                  <a:txBody>
                    <a:bodyPr/>
                    <a:lstStyle/>
                    <a:p>
                      <a:r>
                        <a:rPr lang="en-IN" sz="1200" dirty="0"/>
                        <a:t>Volume/ Issue</a:t>
                      </a:r>
                      <a:r>
                        <a:rPr lang="en-IN" sz="1200" baseline="0" dirty="0"/>
                        <a:t> &amp; page No</a:t>
                      </a:r>
                      <a:endParaRPr lang="en-US" sz="1200" dirty="0"/>
                    </a:p>
                  </a:txBody>
                  <a:tcPr/>
                </a:tc>
                <a:tc>
                  <a:txBody>
                    <a:bodyPr/>
                    <a:lstStyle/>
                    <a:p>
                      <a:r>
                        <a:rPr lang="en-IN" sz="1200" dirty="0"/>
                        <a:t>Methodology</a:t>
                      </a:r>
                      <a:endParaRPr lang="en-US" sz="1200" dirty="0"/>
                    </a:p>
                  </a:txBody>
                  <a:tcPr/>
                </a:tc>
                <a:tc>
                  <a:txBody>
                    <a:bodyPr/>
                    <a:lstStyle/>
                    <a:p>
                      <a:r>
                        <a:rPr lang="en-IN" sz="1200" dirty="0"/>
                        <a:t>Dataset</a:t>
                      </a:r>
                      <a:endParaRPr lang="en-US" sz="1200" dirty="0"/>
                    </a:p>
                  </a:txBody>
                  <a:tcPr/>
                </a:tc>
                <a:tc>
                  <a:txBody>
                    <a:bodyPr/>
                    <a:lstStyle/>
                    <a:p>
                      <a:r>
                        <a:rPr lang="en-IN" sz="1200" dirty="0"/>
                        <a:t>Result</a:t>
                      </a:r>
                      <a:endParaRPr lang="en-US" sz="1200" dirty="0"/>
                    </a:p>
                  </a:txBody>
                  <a:tcPr/>
                </a:tc>
                <a:tc>
                  <a:txBody>
                    <a:bodyPr/>
                    <a:lstStyle/>
                    <a:p>
                      <a:r>
                        <a:rPr lang="en-IN" sz="1200" dirty="0"/>
                        <a:t>Pros &amp; cons</a:t>
                      </a:r>
                      <a:endParaRPr lang="en-US" sz="1200" dirty="0"/>
                    </a:p>
                  </a:txBody>
                  <a:tcPr/>
                </a:tc>
                <a:extLst>
                  <a:ext uri="{0D108BD9-81ED-4DB2-BD59-A6C34878D82A}">
                    <a16:rowId xmlns="" xmlns:a16="http://schemas.microsoft.com/office/drawing/2014/main" val="10000"/>
                  </a:ext>
                </a:extLst>
              </a:tr>
              <a:tr h="936697">
                <a:tc>
                  <a:txBody>
                    <a:bodyPr/>
                    <a:lstStyle/>
                    <a:p>
                      <a:r>
                        <a:rPr lang="en-IN" sz="1200" dirty="0"/>
                        <a:t>4</a:t>
                      </a:r>
                      <a:endParaRPr lang="en-US" sz="1200" dirty="0"/>
                    </a:p>
                  </a:txBody>
                  <a:tcPr/>
                </a:tc>
                <a:tc>
                  <a:txBody>
                    <a:bodyPr/>
                    <a:lstStyle/>
                    <a:p>
                      <a:r>
                        <a:rPr lang="en-IN" sz="1200" b="0" i="0" u="none" strike="noStrike" kern="1200" baseline="0" dirty="0">
                          <a:solidFill>
                            <a:schemeClr val="dk1"/>
                          </a:solidFill>
                          <a:latin typeface="+mn-lt"/>
                          <a:ea typeface="+mn-ea"/>
                          <a:cs typeface="+mn-cs"/>
                        </a:rPr>
                        <a:t>Word2vec Parameter Learning Explained</a:t>
                      </a:r>
                    </a:p>
                    <a:p>
                      <a:r>
                        <a:rPr lang="en-IN" sz="1200" b="0" i="0" u="none" strike="noStrike" kern="1200" baseline="0" dirty="0" err="1">
                          <a:solidFill>
                            <a:schemeClr val="dk1"/>
                          </a:solidFill>
                          <a:latin typeface="+mn-lt"/>
                          <a:ea typeface="+mn-ea"/>
                          <a:cs typeface="+mn-cs"/>
                        </a:rPr>
                        <a:t>Rong</a:t>
                      </a:r>
                      <a:r>
                        <a:rPr lang="en-IN" sz="1200" b="0" i="0" u="none" strike="noStrike" kern="1200" baseline="0" dirty="0">
                          <a:solidFill>
                            <a:schemeClr val="dk1"/>
                          </a:solidFill>
                          <a:latin typeface="+mn-lt"/>
                          <a:ea typeface="+mn-ea"/>
                          <a:cs typeface="+mn-cs"/>
                        </a:rPr>
                        <a:t>, </a:t>
                      </a:r>
                      <a:r>
                        <a:rPr lang="en-IN" sz="1200" b="0" i="0" u="none" strike="noStrike" kern="1200" baseline="0" dirty="0" err="1">
                          <a:solidFill>
                            <a:schemeClr val="dk1"/>
                          </a:solidFill>
                          <a:latin typeface="+mn-lt"/>
                          <a:ea typeface="+mn-ea"/>
                          <a:cs typeface="+mn-cs"/>
                        </a:rPr>
                        <a:t>Xin</a:t>
                      </a:r>
                      <a:r>
                        <a:rPr lang="en-IN" sz="1200" b="0" i="0" u="none" strike="noStrike" kern="1200" baseline="0" dirty="0">
                          <a:solidFill>
                            <a:schemeClr val="dk1"/>
                          </a:solidFill>
                          <a:latin typeface="+mn-lt"/>
                          <a:ea typeface="+mn-ea"/>
                          <a:cs typeface="+mn-cs"/>
                        </a:rPr>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University of Sao Paulo</a:t>
                      </a:r>
                      <a:endParaRPr lang="en-US" sz="1200" dirty="0"/>
                    </a:p>
                  </a:txBody>
                  <a:tcPr/>
                </a:tc>
                <a:tc>
                  <a:txBody>
                    <a:bodyPr/>
                    <a:lstStyle/>
                    <a:p>
                      <a:r>
                        <a:rPr lang="en-IN" sz="1200" dirty="0"/>
                        <a:t>https://doi.org/10.1371/journal.pone.0254937 </a:t>
                      </a:r>
                      <a:endParaRPr lang="en-US" sz="1200" dirty="0"/>
                    </a:p>
                  </a:txBody>
                  <a:tcPr/>
                </a:tc>
                <a:tc>
                  <a:txBody>
                    <a:bodyPr/>
                    <a:lstStyle/>
                    <a:p>
                      <a:pPr marL="171450" indent="-171450">
                        <a:buFont typeface="Arial" panose="020B0604020202020204" pitchFamily="34" charset="0"/>
                        <a:buChar char="•"/>
                      </a:pPr>
                      <a:r>
                        <a:rPr lang="en-US" sz="1200" dirty="0"/>
                        <a:t>Continuous bag of </a:t>
                      </a:r>
                      <a:r>
                        <a:rPr lang="en-US" sz="1200"/>
                        <a:t>word </a:t>
                      </a:r>
                      <a:r>
                        <a:rPr lang="en-US" sz="1200" smtClean="0"/>
                        <a:t>module</a:t>
                      </a:r>
                      <a:endParaRPr lang="en-US" sz="1200" dirty="0"/>
                    </a:p>
                    <a:p>
                      <a:pPr marL="171450" indent="-171450">
                        <a:buFont typeface="Arial" panose="020B0604020202020204" pitchFamily="34" charset="0"/>
                        <a:buChar char="•"/>
                      </a:pPr>
                      <a:r>
                        <a:rPr lang="en-US" sz="1200" dirty="0"/>
                        <a:t>Skip Gram</a:t>
                      </a:r>
                    </a:p>
                  </a:txBody>
                  <a:tcPr/>
                </a:tc>
                <a:tc>
                  <a:txBody>
                    <a:bodyPr/>
                    <a:lstStyle/>
                    <a:p>
                      <a:r>
                        <a:rPr lang="en-US" sz="1200" dirty="0"/>
                        <a:t>Social media search data</a:t>
                      </a:r>
                    </a:p>
                  </a:txBody>
                  <a:tcPr/>
                </a:tc>
                <a:tc>
                  <a:txBody>
                    <a:bodyPr/>
                    <a:lstStyle/>
                    <a:p>
                      <a:r>
                        <a:rPr lang="en-US" sz="1200" dirty="0"/>
                        <a:t>Converting word in a vector form</a:t>
                      </a:r>
                    </a:p>
                  </a:txBody>
                  <a:tcPr/>
                </a:tc>
                <a:tc>
                  <a:txBody>
                    <a:bodyPr/>
                    <a:lstStyle/>
                    <a:p>
                      <a:pPr marL="171450" indent="-171450">
                        <a:buFont typeface="Arial" panose="020B0604020202020204" pitchFamily="34" charset="0"/>
                        <a:buChar char="•"/>
                      </a:pPr>
                      <a:r>
                        <a:rPr lang="en-US" sz="1200" dirty="0"/>
                        <a:t>Containing the vector model of words.</a:t>
                      </a:r>
                    </a:p>
                    <a:p>
                      <a:pPr marL="171450" indent="-171450">
                        <a:buFont typeface="Arial" panose="020B0604020202020204" pitchFamily="34" charset="0"/>
                        <a:buChar char="•"/>
                      </a:pPr>
                      <a:r>
                        <a:rPr lang="en-US" sz="1200" dirty="0"/>
                        <a:t>Same values of vector can gives to another word</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19981364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47866"/>
            <a:ext cx="12192000" cy="1081088"/>
          </a:xfrm>
        </p:spPr>
        <p:txBody>
          <a:bodyPr/>
          <a:lstStyle/>
          <a:p>
            <a:pPr algn="ctr"/>
            <a:r>
              <a:rPr lang="en-IN" b="1" dirty="0">
                <a:solidFill>
                  <a:schemeClr val="bg1"/>
                </a:solidFill>
              </a:rPr>
              <a:t>Architecture Diagram</a:t>
            </a:r>
            <a:endParaRPr lang="en-US" b="1" dirty="0">
              <a:solidFill>
                <a:schemeClr val="bg1"/>
              </a:solidFill>
            </a:endParaRPr>
          </a:p>
        </p:txBody>
      </p:sp>
      <p:sp>
        <p:nvSpPr>
          <p:cNvPr id="5" name="Rectangle 4"/>
          <p:cNvSpPr/>
          <p:nvPr/>
        </p:nvSpPr>
        <p:spPr>
          <a:xfrm>
            <a:off x="272004" y="1632030"/>
            <a:ext cx="11719367" cy="13889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a:solidFill>
                  <a:schemeClr val="bg1"/>
                </a:solidFill>
              </a:rPr>
              <a:t>Text Pre-Processing</a:t>
            </a:r>
            <a:endParaRPr lang="en-IN" dirty="0"/>
          </a:p>
          <a:p>
            <a:pPr algn="ctr"/>
            <a:endParaRPr lang="en-IN" dirty="0"/>
          </a:p>
          <a:p>
            <a:pPr algn="ctr"/>
            <a:endParaRPr lang="en-IN" dirty="0"/>
          </a:p>
          <a:p>
            <a:pPr algn="ctr"/>
            <a:endParaRPr lang="en-IN" dirty="0"/>
          </a:p>
        </p:txBody>
      </p:sp>
      <p:sp>
        <p:nvSpPr>
          <p:cNvPr id="7" name="Rectangle 6"/>
          <p:cNvSpPr/>
          <p:nvPr/>
        </p:nvSpPr>
        <p:spPr>
          <a:xfrm>
            <a:off x="418617" y="2281664"/>
            <a:ext cx="2218481" cy="54401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a:t>Stop Word Removal</a:t>
            </a:r>
          </a:p>
        </p:txBody>
      </p:sp>
      <p:cxnSp>
        <p:nvCxnSpPr>
          <p:cNvPr id="9" name="Elbow Connector 8"/>
          <p:cNvCxnSpPr>
            <a:stCxn id="61" idx="6"/>
            <a:endCxn id="5" idx="0"/>
          </p:cNvCxnSpPr>
          <p:nvPr/>
        </p:nvCxnSpPr>
        <p:spPr>
          <a:xfrm>
            <a:off x="3727048" y="1059082"/>
            <a:ext cx="2404640" cy="572948"/>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2766350" y="2299026"/>
            <a:ext cx="1412111" cy="54401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a:t>Spell check </a:t>
            </a:r>
          </a:p>
        </p:txBody>
      </p:sp>
      <p:sp>
        <p:nvSpPr>
          <p:cNvPr id="17" name="Rectangle 16"/>
          <p:cNvSpPr/>
          <p:nvPr/>
        </p:nvSpPr>
        <p:spPr>
          <a:xfrm>
            <a:off x="4430453" y="2299026"/>
            <a:ext cx="1229567" cy="54401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a:t>Stemming</a:t>
            </a:r>
          </a:p>
        </p:txBody>
      </p:sp>
      <p:sp>
        <p:nvSpPr>
          <p:cNvPr id="18" name="Rectangle 17"/>
          <p:cNvSpPr/>
          <p:nvPr/>
        </p:nvSpPr>
        <p:spPr>
          <a:xfrm>
            <a:off x="5794095" y="2281664"/>
            <a:ext cx="3513883" cy="54401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sz="1600" dirty="0"/>
              <a:t>Remove Redundancy using Synonyms</a:t>
            </a:r>
          </a:p>
        </p:txBody>
      </p:sp>
      <p:sp>
        <p:nvSpPr>
          <p:cNvPr id="30" name="Rectangle 29"/>
          <p:cNvSpPr/>
          <p:nvPr/>
        </p:nvSpPr>
        <p:spPr>
          <a:xfrm>
            <a:off x="9435295" y="2281664"/>
            <a:ext cx="2386314" cy="5440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Language Translation</a:t>
            </a:r>
          </a:p>
        </p:txBody>
      </p:sp>
      <p:cxnSp>
        <p:nvCxnSpPr>
          <p:cNvPr id="51" name="Elbow Connector 50"/>
          <p:cNvCxnSpPr>
            <a:stCxn id="76" idx="2"/>
            <a:endCxn id="5" idx="0"/>
          </p:cNvCxnSpPr>
          <p:nvPr/>
        </p:nvCxnSpPr>
        <p:spPr>
          <a:xfrm rot="10800000" flipV="1">
            <a:off x="6131688" y="1070656"/>
            <a:ext cx="2674476" cy="561373"/>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61" name="Oval 60"/>
          <p:cNvSpPr/>
          <p:nvPr/>
        </p:nvSpPr>
        <p:spPr>
          <a:xfrm>
            <a:off x="1284790" y="567157"/>
            <a:ext cx="2442258" cy="98384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Text Inputs</a:t>
            </a:r>
          </a:p>
        </p:txBody>
      </p:sp>
      <p:sp>
        <p:nvSpPr>
          <p:cNvPr id="63" name="Rounded Rectangle 62"/>
          <p:cNvSpPr/>
          <p:nvPr/>
        </p:nvSpPr>
        <p:spPr>
          <a:xfrm>
            <a:off x="515071" y="3408740"/>
            <a:ext cx="2801075" cy="7639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Pre Processed Input text</a:t>
            </a:r>
          </a:p>
        </p:txBody>
      </p:sp>
      <p:cxnSp>
        <p:nvCxnSpPr>
          <p:cNvPr id="67" name="Elbow Connector 66"/>
          <p:cNvCxnSpPr>
            <a:stCxn id="5" idx="2"/>
            <a:endCxn id="63" idx="0"/>
          </p:cNvCxnSpPr>
          <p:nvPr/>
        </p:nvCxnSpPr>
        <p:spPr>
          <a:xfrm rot="5400000">
            <a:off x="3829775" y="1106827"/>
            <a:ext cx="387748" cy="4216079"/>
          </a:xfrm>
          <a:prstGeom prst="bentConnector3">
            <a:avLst/>
          </a:prstGeom>
          <a:ln>
            <a:tailEnd type="arrow"/>
          </a:ln>
        </p:spPr>
        <p:style>
          <a:lnRef idx="3">
            <a:schemeClr val="dk1"/>
          </a:lnRef>
          <a:fillRef idx="0">
            <a:schemeClr val="dk1"/>
          </a:fillRef>
          <a:effectRef idx="2">
            <a:schemeClr val="dk1"/>
          </a:effectRef>
          <a:fontRef idx="minor">
            <a:schemeClr val="tx1"/>
          </a:fontRef>
        </p:style>
      </p:cxnSp>
      <p:sp>
        <p:nvSpPr>
          <p:cNvPr id="68" name="Rounded Rectangle 67"/>
          <p:cNvSpPr/>
          <p:nvPr/>
        </p:nvSpPr>
        <p:spPr>
          <a:xfrm>
            <a:off x="6131686" y="3433696"/>
            <a:ext cx="5689922" cy="10359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a:t>Pre Processed Data Set </a:t>
            </a:r>
          </a:p>
          <a:p>
            <a:pPr algn="ctr"/>
            <a:r>
              <a:rPr lang="en-IN" sz="1600" dirty="0"/>
              <a:t>containing the query, query-type, </a:t>
            </a:r>
            <a:r>
              <a:rPr lang="en-US" sz="1600" dirty="0"/>
              <a:t>state, district, time of query and the list of answers </a:t>
            </a:r>
            <a:r>
              <a:rPr lang="en-IN" sz="1600" dirty="0"/>
              <a:t>corresponding to that query)</a:t>
            </a:r>
          </a:p>
        </p:txBody>
      </p:sp>
      <p:cxnSp>
        <p:nvCxnSpPr>
          <p:cNvPr id="73" name="Elbow Connector 72"/>
          <p:cNvCxnSpPr>
            <a:stCxn id="5" idx="2"/>
            <a:endCxn id="68" idx="0"/>
          </p:cNvCxnSpPr>
          <p:nvPr/>
        </p:nvCxnSpPr>
        <p:spPr>
          <a:xfrm rot="16200000" flipH="1">
            <a:off x="7347815" y="1804864"/>
            <a:ext cx="412704" cy="2844959"/>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
        <p:nvSpPr>
          <p:cNvPr id="76" name="Flowchart: Data 75"/>
          <p:cNvSpPr/>
          <p:nvPr/>
        </p:nvSpPr>
        <p:spPr>
          <a:xfrm>
            <a:off x="8615905" y="625030"/>
            <a:ext cx="1902589" cy="891254"/>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DataSet</a:t>
            </a:r>
          </a:p>
        </p:txBody>
      </p:sp>
      <p:sp>
        <p:nvSpPr>
          <p:cNvPr id="80" name="Flowchart: Process 79"/>
          <p:cNvSpPr/>
          <p:nvPr/>
        </p:nvSpPr>
        <p:spPr>
          <a:xfrm>
            <a:off x="9124587" y="4719575"/>
            <a:ext cx="2787813" cy="87967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dirty="0"/>
              <a:t>Model Training</a:t>
            </a:r>
          </a:p>
          <a:p>
            <a:pPr marL="285750" indent="-285750">
              <a:buFont typeface="Wingdings" pitchFamily="2" charset="2"/>
              <a:buChar char="Ø"/>
            </a:pPr>
            <a:r>
              <a:rPr lang="en-IN" sz="1600" dirty="0"/>
              <a:t>Word2Vec model</a:t>
            </a:r>
          </a:p>
          <a:p>
            <a:pPr marL="285750" indent="-285750">
              <a:buFont typeface="Wingdings" pitchFamily="2" charset="2"/>
              <a:buChar char="Ø"/>
            </a:pPr>
            <a:r>
              <a:rPr lang="en-IN" sz="1600" dirty="0"/>
              <a:t>Sentence Embedding</a:t>
            </a:r>
          </a:p>
        </p:txBody>
      </p:sp>
      <p:cxnSp>
        <p:nvCxnSpPr>
          <p:cNvPr id="82" name="Elbow Connector 81"/>
          <p:cNvCxnSpPr>
            <a:stCxn id="68" idx="2"/>
            <a:endCxn id="80" idx="0"/>
          </p:cNvCxnSpPr>
          <p:nvPr/>
        </p:nvCxnSpPr>
        <p:spPr>
          <a:xfrm rot="16200000" flipH="1">
            <a:off x="9622599" y="3823679"/>
            <a:ext cx="249943" cy="1541847"/>
          </a:xfrm>
          <a:prstGeom prst="bentConnector3">
            <a:avLst/>
          </a:prstGeom>
          <a:ln>
            <a:tailEnd type="arrow"/>
          </a:ln>
        </p:spPr>
        <p:style>
          <a:lnRef idx="3">
            <a:schemeClr val="dk1"/>
          </a:lnRef>
          <a:fillRef idx="0">
            <a:schemeClr val="dk1"/>
          </a:fillRef>
          <a:effectRef idx="2">
            <a:schemeClr val="dk1"/>
          </a:effectRef>
          <a:fontRef idx="minor">
            <a:schemeClr val="tx1"/>
          </a:fontRef>
        </p:style>
      </p:cxnSp>
      <p:sp>
        <p:nvSpPr>
          <p:cNvPr id="84" name="Flowchart: Process 83"/>
          <p:cNvSpPr/>
          <p:nvPr/>
        </p:nvSpPr>
        <p:spPr>
          <a:xfrm>
            <a:off x="5430698" y="4719575"/>
            <a:ext cx="2981928" cy="87967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Embedding Optimization</a:t>
            </a:r>
          </a:p>
          <a:p>
            <a:pPr marL="285750" indent="-285750" algn="ctr">
              <a:buFont typeface="Wingdings" pitchFamily="2" charset="2"/>
              <a:buChar char="Ø"/>
            </a:pPr>
            <a:r>
              <a:rPr lang="en-IN" dirty="0"/>
              <a:t>Entity Extractor</a:t>
            </a:r>
          </a:p>
        </p:txBody>
      </p:sp>
      <p:cxnSp>
        <p:nvCxnSpPr>
          <p:cNvPr id="86" name="Straight Arrow Connector 85"/>
          <p:cNvCxnSpPr>
            <a:stCxn id="80" idx="1"/>
            <a:endCxn id="84" idx="3"/>
          </p:cNvCxnSpPr>
          <p:nvPr/>
        </p:nvCxnSpPr>
        <p:spPr>
          <a:xfrm flipH="1">
            <a:off x="8412626" y="5159413"/>
            <a:ext cx="71196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7" name="Flowchart: Magnetic Disk 86"/>
          <p:cNvSpPr/>
          <p:nvPr/>
        </p:nvSpPr>
        <p:spPr>
          <a:xfrm>
            <a:off x="3424659" y="4608167"/>
            <a:ext cx="1504709" cy="110104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Database</a:t>
            </a:r>
          </a:p>
        </p:txBody>
      </p:sp>
      <p:cxnSp>
        <p:nvCxnSpPr>
          <p:cNvPr id="97" name="Elbow Connector 96"/>
          <p:cNvCxnSpPr>
            <a:stCxn id="84" idx="1"/>
            <a:endCxn id="87" idx="4"/>
          </p:cNvCxnSpPr>
          <p:nvPr/>
        </p:nvCxnSpPr>
        <p:spPr>
          <a:xfrm rot="10800000">
            <a:off x="4929368" y="5158689"/>
            <a:ext cx="501330" cy="724"/>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
        <p:nvSpPr>
          <p:cNvPr id="111" name="Rectangle 110"/>
          <p:cNvSpPr/>
          <p:nvPr/>
        </p:nvSpPr>
        <p:spPr>
          <a:xfrm>
            <a:off x="925973" y="4766597"/>
            <a:ext cx="1979273" cy="7841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Question Routing</a:t>
            </a:r>
          </a:p>
        </p:txBody>
      </p:sp>
      <p:cxnSp>
        <p:nvCxnSpPr>
          <p:cNvPr id="114" name="Elbow Connector 113"/>
          <p:cNvCxnSpPr>
            <a:stCxn id="63" idx="2"/>
            <a:endCxn id="111" idx="0"/>
          </p:cNvCxnSpPr>
          <p:nvPr/>
        </p:nvCxnSpPr>
        <p:spPr>
          <a:xfrm rot="16200000" flipH="1">
            <a:off x="1618645" y="4469632"/>
            <a:ext cx="593928" cy="1"/>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118" name="Straight Arrow Connector 117"/>
          <p:cNvCxnSpPr>
            <a:stCxn id="111" idx="3"/>
            <a:endCxn id="87" idx="2"/>
          </p:cNvCxnSpPr>
          <p:nvPr/>
        </p:nvCxnSpPr>
        <p:spPr>
          <a:xfrm>
            <a:off x="2905246" y="5158689"/>
            <a:ext cx="519413"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21" name="Flowchart: Terminator 120"/>
          <p:cNvSpPr/>
          <p:nvPr/>
        </p:nvSpPr>
        <p:spPr>
          <a:xfrm>
            <a:off x="4511231" y="6018835"/>
            <a:ext cx="3240911" cy="740780"/>
          </a:xfrm>
          <a:prstGeom prst="flowChartTermina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Answer for given Query</a:t>
            </a:r>
          </a:p>
        </p:txBody>
      </p:sp>
      <p:cxnSp>
        <p:nvCxnSpPr>
          <p:cNvPr id="123" name="Elbow Connector 122"/>
          <p:cNvCxnSpPr>
            <a:stCxn id="111" idx="2"/>
            <a:endCxn id="121" idx="0"/>
          </p:cNvCxnSpPr>
          <p:nvPr/>
        </p:nvCxnSpPr>
        <p:spPr>
          <a:xfrm rot="16200000" flipH="1">
            <a:off x="3789621" y="3676768"/>
            <a:ext cx="468055" cy="4216077"/>
          </a:xfrm>
          <a:prstGeom prst="bentConnector3">
            <a:avLst>
              <a:gd name="adj1" fmla="val 62365"/>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15757215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Description</a:t>
            </a:r>
          </a:p>
        </p:txBody>
      </p:sp>
      <p:sp>
        <p:nvSpPr>
          <p:cNvPr id="3" name="Content Placeholder 2"/>
          <p:cNvSpPr>
            <a:spLocks noGrp="1"/>
          </p:cNvSpPr>
          <p:nvPr>
            <p:ph idx="1"/>
          </p:nvPr>
        </p:nvSpPr>
        <p:spPr/>
        <p:txBody>
          <a:bodyPr/>
          <a:lstStyle/>
          <a:p>
            <a:r>
              <a:rPr lang="en-US" dirty="0"/>
              <a:t>User Registration/ Login</a:t>
            </a:r>
          </a:p>
          <a:p>
            <a:r>
              <a:rPr lang="en-US" dirty="0"/>
              <a:t>Preprocessing and Model Training</a:t>
            </a:r>
          </a:p>
          <a:p>
            <a:r>
              <a:rPr lang="en-US" dirty="0"/>
              <a:t>Database</a:t>
            </a:r>
          </a:p>
        </p:txBody>
      </p:sp>
    </p:spTree>
    <p:extLst>
      <p:ext uri="{BB962C8B-B14F-4D97-AF65-F5344CB8AC3E}">
        <p14:creationId xmlns="" xmlns:p14="http://schemas.microsoft.com/office/powerpoint/2010/main" val="10030126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Registration/Login</a:t>
            </a:r>
          </a:p>
        </p:txBody>
      </p:sp>
      <p:sp>
        <p:nvSpPr>
          <p:cNvPr id="3" name="Content Placeholder 2"/>
          <p:cNvSpPr>
            <a:spLocks noGrp="1"/>
          </p:cNvSpPr>
          <p:nvPr>
            <p:ph idx="1"/>
          </p:nvPr>
        </p:nvSpPr>
        <p:spPr/>
        <p:txBody>
          <a:bodyPr/>
          <a:lstStyle/>
          <a:p>
            <a:r>
              <a:rPr lang="en-US" dirty="0">
                <a:effectLst/>
              </a:rPr>
              <a:t>The user module </a:t>
            </a:r>
            <a:r>
              <a:rPr lang="en-US" b="1" dirty="0">
                <a:effectLst/>
              </a:rPr>
              <a:t>allows users to register, log in, and log out</a:t>
            </a:r>
            <a:r>
              <a:rPr lang="en-US" dirty="0">
                <a:effectLst/>
              </a:rPr>
              <a:t>. </a:t>
            </a:r>
          </a:p>
          <a:p>
            <a:r>
              <a:rPr lang="en-US" dirty="0">
                <a:effectLst/>
              </a:rPr>
              <a:t>In this module user can give their location and basic details which helps for retrieval of data</a:t>
            </a:r>
          </a:p>
          <a:p>
            <a:r>
              <a:rPr lang="en-US" dirty="0">
                <a:effectLst/>
              </a:rPr>
              <a:t>Users benefit from being able to sign on because this associates content they create with their account and allows various permissions to be set for their roles.</a:t>
            </a:r>
            <a:endParaRPr lang="en-IN" dirty="0"/>
          </a:p>
        </p:txBody>
      </p:sp>
    </p:spTree>
    <p:extLst>
      <p:ext uri="{BB962C8B-B14F-4D97-AF65-F5344CB8AC3E}">
        <p14:creationId xmlns="" xmlns:p14="http://schemas.microsoft.com/office/powerpoint/2010/main" val="39465145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and Model Training</a:t>
            </a:r>
            <a:endParaRPr lang="en-IN" dirty="0"/>
          </a:p>
        </p:txBody>
      </p:sp>
      <p:sp>
        <p:nvSpPr>
          <p:cNvPr id="3" name="Content Placeholder 2"/>
          <p:cNvSpPr>
            <a:spLocks noGrp="1"/>
          </p:cNvSpPr>
          <p:nvPr>
            <p:ph idx="1"/>
          </p:nvPr>
        </p:nvSpPr>
        <p:spPr>
          <a:xfrm>
            <a:off x="680321" y="2336873"/>
            <a:ext cx="9817917" cy="3599316"/>
          </a:xfrm>
        </p:spPr>
        <p:txBody>
          <a:bodyPr>
            <a:normAutofit/>
          </a:bodyPr>
          <a:lstStyle/>
          <a:p>
            <a:r>
              <a:rPr lang="en-IN" sz="1800" dirty="0">
                <a:effectLst>
                  <a:outerShdw blurRad="38100" dist="38100" dir="2700000" algn="tl">
                    <a:srgbClr val="000000">
                      <a:alpha val="43137"/>
                    </a:srgbClr>
                  </a:outerShdw>
                </a:effectLst>
              </a:rPr>
              <a:t>Pre-processing step includes for both user input query and collected dataset.</a:t>
            </a:r>
          </a:p>
          <a:p>
            <a:pPr marL="914400" lvl="1" indent="-457200">
              <a:buFont typeface="+mj-lt"/>
              <a:buAutoNum type="arabicParenR"/>
            </a:pPr>
            <a:r>
              <a:rPr lang="en-IN" sz="1800" dirty="0">
                <a:effectLst>
                  <a:outerShdw blurRad="38100" dist="38100" dir="2700000" algn="tl">
                    <a:srgbClr val="000000">
                      <a:alpha val="43137"/>
                    </a:srgbClr>
                  </a:outerShdw>
                </a:effectLst>
              </a:rPr>
              <a:t>Stop Word Removal</a:t>
            </a:r>
          </a:p>
          <a:p>
            <a:pPr marL="914400" lvl="1" indent="-457200">
              <a:buFont typeface="+mj-lt"/>
              <a:buAutoNum type="arabicParenR"/>
            </a:pPr>
            <a:r>
              <a:rPr lang="en-IN" sz="1800" dirty="0">
                <a:effectLst>
                  <a:outerShdw blurRad="38100" dist="38100" dir="2700000" algn="tl">
                    <a:srgbClr val="000000">
                      <a:alpha val="43137"/>
                    </a:srgbClr>
                  </a:outerShdw>
                </a:effectLst>
              </a:rPr>
              <a:t>Spell Check</a:t>
            </a:r>
          </a:p>
          <a:p>
            <a:pPr marL="914400" lvl="1" indent="-457200">
              <a:buFont typeface="+mj-lt"/>
              <a:buAutoNum type="arabicParenR"/>
            </a:pPr>
            <a:r>
              <a:rPr lang="en-IN" sz="1800" dirty="0">
                <a:effectLst>
                  <a:outerShdw blurRad="38100" dist="38100" dir="2700000" algn="tl">
                    <a:srgbClr val="000000">
                      <a:alpha val="43137"/>
                    </a:srgbClr>
                  </a:outerShdw>
                </a:effectLst>
              </a:rPr>
              <a:t>Stemming</a:t>
            </a:r>
          </a:p>
          <a:p>
            <a:pPr marL="914400" lvl="1" indent="-457200">
              <a:buFont typeface="+mj-lt"/>
              <a:buAutoNum type="arabicParenR"/>
            </a:pPr>
            <a:r>
              <a:rPr lang="en-IN" sz="1800" dirty="0">
                <a:effectLst>
                  <a:outerShdw blurRad="38100" dist="38100" dir="2700000" algn="tl">
                    <a:srgbClr val="000000">
                      <a:alpha val="43137"/>
                    </a:srgbClr>
                  </a:outerShdw>
                </a:effectLst>
              </a:rPr>
              <a:t>Reduce Redundancy using Synonyms</a:t>
            </a:r>
          </a:p>
          <a:p>
            <a:pPr marL="914400" lvl="1" indent="-457200">
              <a:buFont typeface="+mj-lt"/>
              <a:buAutoNum type="arabicParenR"/>
            </a:pPr>
            <a:r>
              <a:rPr lang="en-IN" sz="1800" dirty="0">
                <a:effectLst>
                  <a:outerShdw blurRad="38100" dist="38100" dir="2700000" algn="tl">
                    <a:srgbClr val="000000">
                      <a:alpha val="43137"/>
                    </a:srgbClr>
                  </a:outerShdw>
                </a:effectLst>
              </a:rPr>
              <a:t>Language Translation.</a:t>
            </a:r>
          </a:p>
          <a:p>
            <a:r>
              <a:rPr lang="en-IN" sz="1800" dirty="0">
                <a:effectLst>
                  <a:outerShdw blurRad="38100" dist="38100" dir="2700000" algn="tl">
                    <a:srgbClr val="000000">
                      <a:alpha val="43137"/>
                    </a:srgbClr>
                  </a:outerShdw>
                </a:effectLst>
              </a:rPr>
              <a:t>For model training data frame is separated </a:t>
            </a:r>
            <a:r>
              <a:rPr lang="en-US" sz="1800" dirty="0">
                <a:effectLst>
                  <a:outerShdw blurRad="38100" dist="38100" dir="2700000" algn="tl">
                    <a:srgbClr val="000000">
                      <a:alpha val="43137"/>
                    </a:srgbClr>
                  </a:outerShdw>
                </a:effectLst>
              </a:rPr>
              <a:t>into the train (80%) and test (20%).</a:t>
            </a:r>
            <a:r>
              <a:rPr lang="en-IN" sz="1800" dirty="0">
                <a:effectLst>
                  <a:outerShdw blurRad="38100" dist="38100" dir="2700000" algn="tl">
                    <a:srgbClr val="000000">
                      <a:alpha val="43137"/>
                    </a:srgbClr>
                  </a:outerShdw>
                </a:effectLst>
              </a:rPr>
              <a:t> </a:t>
            </a:r>
          </a:p>
          <a:p>
            <a:r>
              <a:rPr lang="en-IN" sz="1800" dirty="0">
                <a:effectLst>
                  <a:outerShdw blurRad="38100" dist="38100" dir="2700000" algn="tl">
                    <a:srgbClr val="000000">
                      <a:alpha val="43137"/>
                    </a:srgbClr>
                  </a:outerShdw>
                </a:effectLst>
              </a:rPr>
              <a:t>Train the data set in Word2Vec model. This</a:t>
            </a:r>
            <a:r>
              <a:rPr lang="en-US" sz="1800" dirty="0">
                <a:effectLst>
                  <a:outerShdw blurRad="38100" dist="38100" dir="2700000" algn="tl">
                    <a:srgbClr val="000000">
                      <a:alpha val="43137"/>
                    </a:srgbClr>
                  </a:outerShdw>
                </a:effectLst>
              </a:rPr>
              <a:t> algorithm users a neural network model to learn word associations from a large corpus of text. Once trained, such a model can detect synonymous words or suggest additional words for a partial sentence.</a:t>
            </a:r>
          </a:p>
          <a:p>
            <a:r>
              <a:rPr lang="en-US" sz="1800" dirty="0">
                <a:effectLst>
                  <a:outerShdw blurRad="38100" dist="38100" dir="2700000" algn="tl">
                    <a:srgbClr val="000000">
                      <a:alpha val="43137"/>
                    </a:srgbClr>
                  </a:outerShdw>
                </a:effectLst>
              </a:rPr>
              <a:t>Entity Extractor is used to extract the noun from the user input like Crop name, State, etc.</a:t>
            </a:r>
          </a:p>
          <a:p>
            <a:endParaRPr lang="en-IN" sz="1800" dirty="0"/>
          </a:p>
        </p:txBody>
      </p:sp>
    </p:spTree>
    <p:extLst>
      <p:ext uri="{BB962C8B-B14F-4D97-AF65-F5344CB8AC3E}">
        <p14:creationId xmlns="" xmlns:p14="http://schemas.microsoft.com/office/powerpoint/2010/main" val="5141167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a:t>
            </a:r>
          </a:p>
        </p:txBody>
      </p:sp>
      <p:sp>
        <p:nvSpPr>
          <p:cNvPr id="3" name="Content Placeholder 2"/>
          <p:cNvSpPr>
            <a:spLocks noGrp="1"/>
          </p:cNvSpPr>
          <p:nvPr>
            <p:ph idx="1"/>
          </p:nvPr>
        </p:nvSpPr>
        <p:spPr/>
        <p:txBody>
          <a:bodyPr/>
          <a:lstStyle/>
          <a:p>
            <a:r>
              <a:rPr lang="en-IN" dirty="0"/>
              <a:t>Database was fully organized with our trained dataset.</a:t>
            </a:r>
          </a:p>
          <a:p>
            <a:r>
              <a:rPr lang="en-IN" dirty="0"/>
              <a:t>Dataset will be stored in common database which can accessed by only registered user.</a:t>
            </a:r>
          </a:p>
          <a:p>
            <a:r>
              <a:rPr lang="en-IN" dirty="0"/>
              <a:t>After pre-processing the user query, it will be sent to host server.</a:t>
            </a:r>
          </a:p>
          <a:p>
            <a:r>
              <a:rPr lang="en-IN" dirty="0"/>
              <a:t>Based on the vector, predicted answer will be fetched from the database for the user.</a:t>
            </a:r>
          </a:p>
        </p:txBody>
      </p:sp>
    </p:spTree>
    <p:extLst>
      <p:ext uri="{BB962C8B-B14F-4D97-AF65-F5344CB8AC3E}">
        <p14:creationId xmlns="" xmlns:p14="http://schemas.microsoft.com/office/powerpoint/2010/main" val="6940280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1104</TotalTime>
  <Words>776</Words>
  <Application>Microsoft Office PowerPoint</Application>
  <PresentationFormat>Custom</PresentationFormat>
  <Paragraphs>148</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1_Berlin</vt:lpstr>
      <vt:lpstr>Agricultural Related Query Clarifier System</vt:lpstr>
      <vt:lpstr>Problem Statement</vt:lpstr>
      <vt:lpstr>Literature Survey</vt:lpstr>
      <vt:lpstr>Literature Survey</vt:lpstr>
      <vt:lpstr>Architecture Diagram</vt:lpstr>
      <vt:lpstr>Module Description</vt:lpstr>
      <vt:lpstr>User Registration/Login</vt:lpstr>
      <vt:lpstr>Pre-processing and Model Training</vt:lpstr>
      <vt:lpstr>Database</vt:lpstr>
      <vt:lpstr>User Interface Screen Shots</vt:lpstr>
      <vt:lpstr> User Interface Screen Shots</vt:lpstr>
      <vt:lpstr> User Interface Screen Shots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audist</dc:creator>
  <cp:lastModifiedBy>audist</cp:lastModifiedBy>
  <cp:revision>53</cp:revision>
  <dcterms:created xsi:type="dcterms:W3CDTF">2014-04-17T23:07:25Z</dcterms:created>
  <dcterms:modified xsi:type="dcterms:W3CDTF">2022-05-09T06:43:52Z</dcterms:modified>
</cp:coreProperties>
</file>