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3"/>
    <p:sldId id="330" r:id="rId4"/>
    <p:sldId id="331" r:id="rId5"/>
    <p:sldId id="332" r:id="rId6"/>
    <p:sldId id="303" r:id="rId7"/>
    <p:sldId id="306" r:id="rId8"/>
    <p:sldId id="296" r:id="rId9"/>
    <p:sldId id="300" r:id="rId10"/>
    <p:sldId id="301" r:id="rId11"/>
    <p:sldId id="316" r:id="rId12"/>
    <p:sldId id="406" r:id="rId13"/>
    <p:sldId id="337" r:id="rId14"/>
    <p:sldId id="338" r:id="rId15"/>
    <p:sldId id="339" r:id="rId16"/>
    <p:sldId id="302" r:id="rId17"/>
    <p:sldId id="310" r:id="rId18"/>
    <p:sldId id="311" r:id="rId19"/>
    <p:sldId id="314" r:id="rId20"/>
    <p:sldId id="407" r:id="rId21"/>
    <p:sldId id="408" r:id="rId22"/>
    <p:sldId id="315" r:id="rId23"/>
    <p:sldId id="312" r:id="rId24"/>
    <p:sldId id="299" r:id="rId25"/>
    <p:sldId id="313" r:id="rId27"/>
  </p:sldIdLst>
  <p:sldSz cx="12192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rishna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涓害鏍峰紡 2 - 寮鸿皟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autoAdjust="0"/>
  </p:normalViewPr>
  <p:slideViewPr>
    <p:cSldViewPr snapToGrid="0">
      <p:cViewPr varScale="1">
        <p:scale>
          <a:sx n="61" d="100"/>
          <a:sy n="61" d="100"/>
        </p:scale>
        <p:origin x="34" y="61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6D09A-FA5D-48A2-95C9-66AE841ED3C2}" type="datetimeFigureOut">
              <a:rPr lang="en-IN" smtClean="0"/>
            </a:fld>
            <a:endParaRPr lang="en-IN"/>
          </a:p>
        </p:txBody>
      </p:sp>
      <p:sp>
        <p:nvSpPr>
          <p:cNvPr id="4" name="Slide Image Placeholder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249CD-1538-4334-A526-FCD93CF9B1F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751DD8-6D56-4FD5-BEEE-F0786884B76C}" type="slidenum">
              <a:rPr lang="en-US" altLang="en-US"/>
            </a:fld>
            <a:endParaRPr lang="en-US" altLang="en-US"/>
          </a:p>
        </p:txBody>
      </p:sp>
      <p:sp>
        <p:nvSpPr>
          <p:cNvPr id="63491" name="Rectangle 7"/>
          <p:cNvSpPr txBox="1"/>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3E75C6E-8B95-425E-B3CD-4BE463AA4EFC}" type="slidenum">
              <a:rPr lang="en-US" altLang="en-US" sz="1200">
                <a:latin typeface="Times New Roman" pitchFamily="18" charset="0"/>
              </a:rPr>
            </a:fld>
            <a:endParaRPr lang="en-US" altLang="en-US" sz="1200">
              <a:latin typeface="Times New Roman" pitchFamily="18" charset="0"/>
            </a:endParaRPr>
          </a:p>
        </p:txBody>
      </p:sp>
      <p:sp>
        <p:nvSpPr>
          <p:cNvPr id="63492" name="Rectangle 2"/>
          <p:cNvSpPr/>
          <p:nvPr>
            <p:ph type="sldImg"/>
          </p:nvPr>
        </p:nvSpPr>
        <p:spPr/>
      </p:sp>
      <p:sp>
        <p:nvSpPr>
          <p:cNvPr id="63493" name="Rectangle 3"/>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751DD8-6D56-4FD5-BEEE-F0786884B76C}" type="slidenum">
              <a:rPr lang="en-US" altLang="en-US"/>
            </a:fld>
            <a:endParaRPr lang="en-US" altLang="en-US"/>
          </a:p>
        </p:txBody>
      </p:sp>
      <p:sp>
        <p:nvSpPr>
          <p:cNvPr id="63491" name="Rectangle 7"/>
          <p:cNvSpPr txBox="1"/>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3E75C6E-8B95-425E-B3CD-4BE463AA4EFC}" type="slidenum">
              <a:rPr lang="en-US" altLang="en-US" sz="1200">
                <a:latin typeface="Times New Roman" pitchFamily="18" charset="0"/>
              </a:rPr>
            </a:fld>
            <a:endParaRPr lang="en-US" altLang="en-US" sz="1200">
              <a:latin typeface="Times New Roman" pitchFamily="18" charset="0"/>
            </a:endParaRPr>
          </a:p>
        </p:txBody>
      </p:sp>
      <p:sp>
        <p:nvSpPr>
          <p:cNvPr id="63492" name="Rectangle 2"/>
          <p:cNvSpPr/>
          <p:nvPr>
            <p:ph type="sldImg"/>
          </p:nvPr>
        </p:nvSpPr>
        <p:spPr/>
      </p:sp>
      <p:sp>
        <p:nvSpPr>
          <p:cNvPr id="63493" name="Rectangle 3"/>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p:nvPr>
            <p:ph type="dt" sz="half" idx="10"/>
          </p:nvPr>
        </p:nvSpPr>
        <p:spPr/>
        <p:txBody>
          <a:bodyPr/>
          <a:lstStyle/>
          <a:p>
            <a:fld id="{95396915-E984-46D2-8C54-ABAD3A2F7B4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IN"/>
          </a:p>
        </p:txBody>
      </p:sp>
      <p:sp>
        <p:nvSpPr>
          <p:cNvPr id="3" name="Vertical Text Placeholder 2"/>
          <p:cNvSpPr/>
          <p:nvPr>
            <p:ph type="body" orient="vert" idx="1" hasCustomPrompt="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p:nvPr>
            <p:ph type="dt" sz="half" idx="10"/>
          </p:nvPr>
        </p:nvSpPr>
        <p:spPr/>
        <p:txBody>
          <a:bodyPr/>
          <a:lstStyle/>
          <a:p>
            <a:fld id="{95396915-E984-46D2-8C54-ABAD3A2F7B4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p:nvPr>
            <p:ph type="body" orient="vert" idx="1" hasCustomPrompt="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p:nvPr>
            <p:ph type="dt" sz="half" idx="10"/>
          </p:nvPr>
        </p:nvSpPr>
        <p:spPr/>
        <p:txBody>
          <a:bodyPr/>
          <a:lstStyle/>
          <a:p>
            <a:fld id="{95396915-E984-46D2-8C54-ABAD3A2F7B4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IN"/>
          </a:p>
        </p:txBody>
      </p:sp>
      <p:sp>
        <p:nvSpPr>
          <p:cNvPr id="3" name="Content Placeholder 2"/>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p:nvPr>
            <p:ph type="dt" sz="half" idx="10"/>
          </p:nvPr>
        </p:nvSpPr>
        <p:spPr/>
        <p:txBody>
          <a:bodyPr/>
          <a:lstStyle/>
          <a:p>
            <a:fld id="{95396915-E984-46D2-8C54-ABAD3A2F7B4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p:nvPr>
            <p:ph type="dt" sz="half" idx="10"/>
          </p:nvPr>
        </p:nvSpPr>
        <p:spPr/>
        <p:txBody>
          <a:bodyPr/>
          <a:lstStyle/>
          <a:p>
            <a:fld id="{95396915-E984-46D2-8C54-ABAD3A2F7B45}" type="datetimeFigureOut">
              <a:rPr lang="en-IN" smtClean="0"/>
            </a:fld>
            <a:endParaRPr lang="en-IN"/>
          </a:p>
        </p:txBody>
      </p:sp>
      <p:sp>
        <p:nvSpPr>
          <p:cNvPr id="5" name="Footer Placeholder 4"/>
          <p:cNvSpPr/>
          <p:nvPr>
            <p:ph type="ftr" sz="quarter" idx="11"/>
          </p:nvPr>
        </p:nvSpPr>
        <p:spPr/>
        <p:txBody>
          <a:bodyPr/>
          <a:lstStyle/>
          <a:p>
            <a:endParaRPr lang="en-IN"/>
          </a:p>
        </p:txBody>
      </p:sp>
      <p:sp>
        <p:nvSpPr>
          <p:cNvPr id="6" name="Slide Number Placeholder 5"/>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IN"/>
          </a:p>
        </p:txBody>
      </p:sp>
      <p:sp>
        <p:nvSpPr>
          <p:cNvPr id="3" name="Content Placeholder 2"/>
          <p:cNvSpPr/>
          <p:nvPr>
            <p:ph sz="half" idx="1" hasCustomPrompt="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p:nvPr>
            <p:ph sz="half" idx="2" hasCustomPrompt="1"/>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p:nvPr>
            <p:ph type="dt" sz="half" idx="10"/>
          </p:nvPr>
        </p:nvSpPr>
        <p:spPr/>
        <p:txBody>
          <a:bodyPr/>
          <a:lstStyle/>
          <a:p>
            <a:fld id="{95396915-E984-46D2-8C54-ABAD3A2F7B45}" type="datetimeFigureOut">
              <a:rPr lang="en-IN" smtClean="0"/>
            </a:fld>
            <a:endParaRPr lang="en-IN"/>
          </a:p>
        </p:txBody>
      </p:sp>
      <p:sp>
        <p:nvSpPr>
          <p:cNvPr id="6" name="Footer Placeholder 5"/>
          <p:cNvSpPr/>
          <p:nvPr>
            <p:ph type="ftr" sz="quarter" idx="11"/>
          </p:nvPr>
        </p:nvSpPr>
        <p:spPr/>
        <p:txBody>
          <a:bodyPr/>
          <a:lstStyle/>
          <a:p>
            <a:endParaRPr lang="en-IN"/>
          </a:p>
        </p:txBody>
      </p:sp>
      <p:sp>
        <p:nvSpPr>
          <p:cNvPr id="7" name="Slide Number Placeholder 6"/>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p:nvPr>
            <p:ph sz="half" idx="2" hasCustomPrompt="1"/>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p:nvPr>
            <p:ph sz="quarter" idx="4" hasCustomPrompt="1"/>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p:nvPr>
            <p:ph type="dt" sz="half" idx="10"/>
          </p:nvPr>
        </p:nvSpPr>
        <p:spPr/>
        <p:txBody>
          <a:bodyPr/>
          <a:lstStyle/>
          <a:p>
            <a:fld id="{95396915-E984-46D2-8C54-ABAD3A2F7B45}" type="datetimeFigureOut">
              <a:rPr lang="en-IN" smtClean="0"/>
            </a:fld>
            <a:endParaRPr lang="en-IN"/>
          </a:p>
        </p:txBody>
      </p:sp>
      <p:sp>
        <p:nvSpPr>
          <p:cNvPr id="8" name="Footer Placeholder 7"/>
          <p:cNvSpPr/>
          <p:nvPr>
            <p:ph type="ftr" sz="quarter" idx="11"/>
          </p:nvPr>
        </p:nvSpPr>
        <p:spPr/>
        <p:txBody>
          <a:bodyPr/>
          <a:lstStyle/>
          <a:p>
            <a:endParaRPr lang="en-IN"/>
          </a:p>
        </p:txBody>
      </p:sp>
      <p:sp>
        <p:nvSpPr>
          <p:cNvPr id="9" name="Slide Number Placeholder 8"/>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IN"/>
          </a:p>
        </p:txBody>
      </p:sp>
      <p:sp>
        <p:nvSpPr>
          <p:cNvPr id="3" name="Date Placeholder 2"/>
          <p:cNvSpPr/>
          <p:nvPr>
            <p:ph type="dt" sz="half" idx="10"/>
          </p:nvPr>
        </p:nvSpPr>
        <p:spPr/>
        <p:txBody>
          <a:bodyPr/>
          <a:lstStyle/>
          <a:p>
            <a:fld id="{95396915-E984-46D2-8C54-ABAD3A2F7B45}" type="datetimeFigureOut">
              <a:rPr lang="en-IN" smtClean="0"/>
            </a:fld>
            <a:endParaRPr lang="en-IN"/>
          </a:p>
        </p:txBody>
      </p:sp>
      <p:sp>
        <p:nvSpPr>
          <p:cNvPr id="4" name="Footer Placeholder 3"/>
          <p:cNvSpPr/>
          <p:nvPr>
            <p:ph type="ftr" sz="quarter" idx="11"/>
          </p:nvPr>
        </p:nvSpPr>
        <p:spPr/>
        <p:txBody>
          <a:bodyPr/>
          <a:lstStyle/>
          <a:p>
            <a:endParaRPr lang="en-IN"/>
          </a:p>
        </p:txBody>
      </p:sp>
      <p:sp>
        <p:nvSpPr>
          <p:cNvPr id="5" name="Slide Number Placeholder 4"/>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p:nvPr>
            <p:ph type="dt" sz="half" idx="10"/>
          </p:nvPr>
        </p:nvSpPr>
        <p:spPr/>
        <p:txBody>
          <a:bodyPr/>
          <a:lstStyle/>
          <a:p>
            <a:fld id="{95396915-E984-46D2-8C54-ABAD3A2F7B45}" type="datetimeFigureOut">
              <a:rPr lang="en-IN" smtClean="0"/>
            </a:fld>
            <a:endParaRPr lang="en-IN"/>
          </a:p>
        </p:txBody>
      </p:sp>
      <p:sp>
        <p:nvSpPr>
          <p:cNvPr id="3" name="Footer Placeholder 2"/>
          <p:cNvSpPr/>
          <p:nvPr>
            <p:ph type="ftr" sz="quarter" idx="11"/>
          </p:nvPr>
        </p:nvSpPr>
        <p:spPr/>
        <p:txBody>
          <a:bodyPr/>
          <a:lstStyle/>
          <a:p>
            <a:endParaRPr lang="en-IN"/>
          </a:p>
        </p:txBody>
      </p:sp>
      <p:sp>
        <p:nvSpPr>
          <p:cNvPr id="4" name="Slide Number Placeholder 3"/>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p:nvPr>
            <p:ph type="dt" sz="half" idx="10"/>
          </p:nvPr>
        </p:nvSpPr>
        <p:spPr/>
        <p:txBody>
          <a:bodyPr/>
          <a:lstStyle/>
          <a:p>
            <a:fld id="{95396915-E984-46D2-8C54-ABAD3A2F7B45}" type="datetimeFigureOut">
              <a:rPr lang="en-IN" smtClean="0"/>
            </a:fld>
            <a:endParaRPr lang="en-IN"/>
          </a:p>
        </p:txBody>
      </p:sp>
      <p:sp>
        <p:nvSpPr>
          <p:cNvPr id="6" name="Footer Placeholder 5"/>
          <p:cNvSpPr/>
          <p:nvPr>
            <p:ph type="ftr" sz="quarter" idx="11"/>
          </p:nvPr>
        </p:nvSpPr>
        <p:spPr/>
        <p:txBody>
          <a:bodyPr/>
          <a:lstStyle/>
          <a:p>
            <a:endParaRPr lang="en-IN"/>
          </a:p>
        </p:txBody>
      </p:sp>
      <p:sp>
        <p:nvSpPr>
          <p:cNvPr id="7" name="Slide Number Placeholder 6"/>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p:nvPr>
            <p:ph type="dt" sz="half" idx="10"/>
          </p:nvPr>
        </p:nvSpPr>
        <p:spPr/>
        <p:txBody>
          <a:bodyPr/>
          <a:lstStyle/>
          <a:p>
            <a:fld id="{95396915-E984-46D2-8C54-ABAD3A2F7B45}" type="datetimeFigureOut">
              <a:rPr lang="en-IN" smtClean="0"/>
            </a:fld>
            <a:endParaRPr lang="en-IN"/>
          </a:p>
        </p:txBody>
      </p:sp>
      <p:sp>
        <p:nvSpPr>
          <p:cNvPr id="6" name="Footer Placeholder 5"/>
          <p:cNvSpPr/>
          <p:nvPr>
            <p:ph type="ftr" sz="quarter" idx="11"/>
          </p:nvPr>
        </p:nvSpPr>
        <p:spPr/>
        <p:txBody>
          <a:bodyPr/>
          <a:lstStyle/>
          <a:p>
            <a:endParaRPr lang="en-IN"/>
          </a:p>
        </p:txBody>
      </p:sp>
      <p:sp>
        <p:nvSpPr>
          <p:cNvPr id="7" name="Slide Number Placeholder 6"/>
          <p:cNvSpPr/>
          <p:nvPr>
            <p:ph type="sldNum" sz="quarter" idx="12"/>
          </p:nvPr>
        </p:nvSpPr>
        <p:spPr/>
        <p:txBody>
          <a:bodyPr/>
          <a:lstStyle/>
          <a:p>
            <a:fld id="{45364F08-82F2-464A-9E57-8E9E007273B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0"/>
          </a:schemeClr>
        </a:solidFill>
        <a:effectLst/>
      </p:bgPr>
    </p:bg>
    <p:spTree>
      <p:nvGrpSpPr>
        <p:cNvPr id="1" name=""/>
        <p:cNvGrpSpPr/>
        <p:nvPr/>
      </p:nvGrpSpPr>
      <p:grpSpPr>
        <a:xfrm>
          <a:off x="0" y="0"/>
          <a:ext cx="0" cy="0"/>
          <a:chOff x="0" y="0"/>
          <a:chExt cx="0" cy="0"/>
        </a:xfrm>
      </p:grpSpPr>
      <p:sp>
        <p:nvSpPr>
          <p:cNvPr id="2" name="Title Placeholder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96915-E984-46D2-8C54-ABAD3A2F7B45}" type="datetimeFigureOut">
              <a:rPr lang="en-IN" smtClean="0"/>
            </a:fld>
            <a:endParaRPr lang="en-IN"/>
          </a:p>
        </p:txBody>
      </p:sp>
      <p:sp>
        <p:nvSpPr>
          <p:cNvPr id="5" name="Footer Placeholder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64F08-82F2-464A-9E57-8E9E007273B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p:nvPr>
            <p:ph type="subTitle" idx="1"/>
          </p:nvPr>
        </p:nvSpPr>
        <p:spPr>
          <a:xfrm>
            <a:off x="512322" y="737882"/>
            <a:ext cx="11167353" cy="1655762"/>
          </a:xfrm>
        </p:spPr>
        <p:txBody>
          <a:bodyPr>
            <a:noAutofit/>
          </a:bodyPr>
          <a:lstStyle/>
          <a:p>
            <a:pPr fontAlgn="t"/>
            <a:r>
              <a:rPr lang="en-IN" sz="4400" b="1" dirty="0">
                <a:solidFill>
                  <a:schemeClr val="tx2"/>
                </a:solidFill>
              </a:rPr>
              <a:t> </a:t>
            </a:r>
            <a:r>
              <a:rPr lang="en-US" sz="3200" b="1" dirty="0">
                <a:solidFill>
                  <a:schemeClr val="accent1">
                    <a:lumMod val="50000"/>
                  </a:schemeClr>
                </a:solidFill>
                <a:latin typeface="Times New Roman" pitchFamily="18" charset="0"/>
                <a:cs typeface="Times New Roman" pitchFamily="18" charset="0"/>
              </a:rPr>
              <a:t>ANALYTIC APPROACH OF EMPLOYEE ATTRITION USING K-NEAREST NEIGHBORS ALGORITHM</a:t>
            </a:r>
            <a:endParaRPr lang="en-US" sz="3200" b="1" dirty="0">
              <a:solidFill>
                <a:schemeClr val="tx2"/>
              </a:solidFill>
              <a:latin typeface="Times New Roman" pitchFamily="18" charset="0"/>
              <a:cs typeface="Times New Roman" pitchFamily="18" charset="0"/>
            </a:endParaRPr>
          </a:p>
          <a:p>
            <a:pPr fontAlgn="t"/>
            <a:endParaRPr lang="en-US" sz="5000" b="1" dirty="0">
              <a:solidFill>
                <a:schemeClr val="tx2"/>
              </a:solidFill>
              <a:latin typeface="Times New Roman" pitchFamily="18" charset="0"/>
              <a:cs typeface="Times New Roman" pitchFamily="18" charset="0"/>
            </a:endParaRPr>
          </a:p>
        </p:txBody>
      </p:sp>
      <p:cxnSp>
        <p:nvCxnSpPr>
          <p:cNvPr id="6" name="Straight Connector 5"/>
          <p:cNvCxnSpPr/>
          <p:nvPr/>
        </p:nvCxnSpPr>
        <p:spPr>
          <a:xfrm>
            <a:off x="0" y="6439990"/>
            <a:ext cx="12192000" cy="26126"/>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p:cNvSpPr txBox="1"/>
          <p:nvPr/>
        </p:nvSpPr>
        <p:spPr>
          <a:xfrm>
            <a:off x="512322" y="4079712"/>
            <a:ext cx="6040877"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fontAlgn="t"/>
            <a:r>
              <a:rPr lang="en-IN" sz="2800" b="1" dirty="0">
                <a:solidFill>
                  <a:schemeClr val="tx2"/>
                </a:solidFill>
                <a:latin typeface="Times New Roman" pitchFamily="18" charset="0"/>
                <a:cs typeface="Times New Roman" pitchFamily="18" charset="0"/>
              </a:rPr>
              <a:t>Presented By</a:t>
            </a:r>
            <a:endParaRPr lang="en-IN" sz="2800" b="1" dirty="0">
              <a:solidFill>
                <a:schemeClr val="tx2"/>
              </a:solidFill>
              <a:latin typeface="Times New Roman" pitchFamily="18" charset="0"/>
              <a:cs typeface="Times New Roman" pitchFamily="18" charset="0"/>
            </a:endParaRPr>
          </a:p>
          <a:p>
            <a:pPr fontAlgn="t"/>
            <a:r>
              <a:rPr lang="en-US" sz="2800" b="1" dirty="0">
                <a:solidFill>
                  <a:schemeClr val="tx2"/>
                </a:solidFill>
                <a:latin typeface="Times New Roman" pitchFamily="18" charset="0"/>
                <a:cs typeface="Times New Roman" pitchFamily="18" charset="0"/>
              </a:rPr>
              <a:t>NAME: VIJAY </a:t>
            </a:r>
            <a:r>
              <a:rPr lang="en-AU" altLang="en-US" sz="2800" b="1" dirty="0">
                <a:solidFill>
                  <a:schemeClr val="tx2"/>
                </a:solidFill>
                <a:latin typeface="Times New Roman" pitchFamily="18" charset="0"/>
                <a:cs typeface="Times New Roman" pitchFamily="18" charset="0"/>
              </a:rPr>
              <a:t>. S</a:t>
            </a:r>
            <a:endParaRPr lang="en-AU" altLang="en-US" sz="2800" b="1" dirty="0">
              <a:solidFill>
                <a:schemeClr val="tx2"/>
              </a:solidFill>
              <a:latin typeface="Times New Roman" pitchFamily="18" charset="0"/>
              <a:cs typeface="Times New Roman" pitchFamily="18" charset="0"/>
            </a:endParaRPr>
          </a:p>
          <a:p>
            <a:pPr fontAlgn="t"/>
            <a:r>
              <a:rPr lang="en-US" sz="2800" b="1" dirty="0">
                <a:solidFill>
                  <a:schemeClr val="tx2"/>
                </a:solidFill>
                <a:latin typeface="Times New Roman" pitchFamily="18" charset="0"/>
                <a:cs typeface="Times New Roman" pitchFamily="18" charset="0"/>
              </a:rPr>
              <a:t>REGISTER NO: 3912013</a:t>
            </a:r>
            <a:r>
              <a:rPr lang="en-AU" altLang="en-US" sz="2800" b="1" dirty="0">
                <a:solidFill>
                  <a:schemeClr val="tx2"/>
                </a:solidFill>
                <a:latin typeface="Times New Roman" pitchFamily="18" charset="0"/>
                <a:cs typeface="Times New Roman" pitchFamily="18" charset="0"/>
              </a:rPr>
              <a:t>5</a:t>
            </a:r>
            <a:endParaRPr lang="en-AU" altLang="en-US" sz="2800" b="1" dirty="0">
              <a:solidFill>
                <a:schemeClr val="tx2"/>
              </a:solidFill>
              <a:latin typeface="Times New Roman" pitchFamily="18" charset="0"/>
              <a:cs typeface="Times New Roman" pitchFamily="18" charset="0"/>
            </a:endParaRPr>
          </a:p>
          <a:p>
            <a:pPr algn="l" fontAlgn="t"/>
            <a:endParaRPr lang="en-IN" sz="2800" b="1" dirty="0">
              <a:solidFill>
                <a:schemeClr val="tx2"/>
              </a:solidFill>
              <a:latin typeface="Times New Roman" pitchFamily="18" charset="0"/>
              <a:cs typeface="Times New Roman" pitchFamily="18" charset="0"/>
            </a:endParaRPr>
          </a:p>
        </p:txBody>
      </p:sp>
      <p:sp>
        <p:nvSpPr>
          <p:cNvPr id="10" name="Subtitle 2"/>
          <p:cNvSpPr txBox="1"/>
          <p:nvPr/>
        </p:nvSpPr>
        <p:spPr>
          <a:xfrm>
            <a:off x="5876377" y="4040006"/>
            <a:ext cx="6367448"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fontAlgn="t"/>
            <a:r>
              <a:rPr lang="en-IN" sz="2800" b="1" dirty="0">
                <a:solidFill>
                  <a:schemeClr val="tx2"/>
                </a:solidFill>
                <a:latin typeface="Times New Roman" pitchFamily="18" charset="0"/>
                <a:cs typeface="Times New Roman" pitchFamily="18" charset="0"/>
              </a:rPr>
              <a:t>Guided By</a:t>
            </a:r>
            <a:endParaRPr lang="en-IN" sz="2800" b="1" dirty="0">
              <a:solidFill>
                <a:schemeClr val="tx2"/>
              </a:solidFill>
              <a:latin typeface="Times New Roman" pitchFamily="18" charset="0"/>
              <a:cs typeface="Times New Roman" pitchFamily="18" charset="0"/>
            </a:endParaRPr>
          </a:p>
          <a:p>
            <a:pPr fontAlgn="t"/>
            <a:r>
              <a:rPr lang="en-US" sz="2800" b="1" dirty="0">
                <a:solidFill>
                  <a:schemeClr val="tx2"/>
                </a:solidFill>
                <a:latin typeface="Times New Roman" pitchFamily="18" charset="0"/>
                <a:cs typeface="Times New Roman" pitchFamily="18" charset="0"/>
              </a:rPr>
              <a:t>DR . </a:t>
            </a:r>
            <a:r>
              <a:rPr lang="en-AU" altLang="en-US" sz="2800" b="1" dirty="0">
                <a:solidFill>
                  <a:schemeClr val="tx2"/>
                </a:solidFill>
                <a:latin typeface="Times New Roman" pitchFamily="18" charset="0"/>
                <a:cs typeface="Times New Roman" pitchFamily="18" charset="0"/>
              </a:rPr>
              <a:t>Jeberson Retna Raj . M.Tech..,</a:t>
            </a:r>
            <a:endParaRPr lang="en-AU" altLang="en-US" sz="2800" b="1" dirty="0">
              <a:solidFill>
                <a:schemeClr val="tx2"/>
              </a:solidFill>
              <a:latin typeface="Times New Roman" pitchFamily="18" charset="0"/>
              <a:cs typeface="Times New Roman" pitchFamily="18" charset="0"/>
            </a:endParaRPr>
          </a:p>
          <a:p>
            <a:pPr fontAlgn="t"/>
            <a:r>
              <a:rPr lang="en-AU" altLang="en-US" sz="2800" b="1" dirty="0">
                <a:solidFill>
                  <a:schemeClr val="tx2"/>
                </a:solidFill>
                <a:latin typeface="Times New Roman" pitchFamily="18" charset="0"/>
                <a:cs typeface="Times New Roman" pitchFamily="18" charset="0"/>
              </a:rPr>
              <a:t>Phd..,</a:t>
            </a:r>
            <a:endParaRPr lang="en-AU" altLang="en-US" sz="2800" b="1" dirty="0">
              <a:solidFill>
                <a:schemeClr val="tx2"/>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0" y="1"/>
            <a:ext cx="12191999" cy="844062"/>
          </a:xfrm>
        </p:spPr>
        <p:txBody>
          <a:bodyPr>
            <a:normAutofit/>
          </a:bodyPr>
          <a:lstStyle/>
          <a:p>
            <a:r>
              <a:rPr lang="en-US" altLang="en-US" sz="5000" b="1" dirty="0">
                <a:solidFill>
                  <a:schemeClr val="tx2"/>
                </a:solidFill>
                <a:latin typeface="Times New Roman" pitchFamily="18" charset="0"/>
                <a:cs typeface="Times New Roman" pitchFamily="18" charset="0"/>
              </a:rPr>
              <a:t>Data Preprocessing</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1" y="779412"/>
            <a:ext cx="11546305" cy="2639312"/>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marL="625475" algn="just">
              <a:lnSpc>
                <a:spcPct val="150000"/>
              </a:lnSpc>
            </a:pPr>
            <a:r>
              <a:rPr lang="en-US" sz="2500" dirty="0">
                <a:latin typeface="Times New Roman" pitchFamily="18" charset="0"/>
                <a:cs typeface="Times New Roman" pitchFamily="18" charset="0"/>
              </a:rPr>
              <a:t>In Data Preprocessing, it is not necessary to hold all the attributes for doing the analysis, we can hold only the attributes which is affecting the analysis.</a:t>
            </a:r>
            <a:endParaRPr lang="en-IN" sz="2500" dirty="0">
              <a:latin typeface="Times New Roman" pitchFamily="18" charset="0"/>
              <a:cs typeface="Times New Roman" pitchFamily="18" charset="0"/>
            </a:endParaRPr>
          </a:p>
          <a:p>
            <a:pPr algn="just">
              <a:lnSpc>
                <a:spcPct val="150000"/>
              </a:lnSpc>
            </a:pPr>
            <a:endParaRPr lang="en-IN" sz="2500" dirty="0">
              <a:latin typeface="Times New Roman" pitchFamily="18" charset="0"/>
              <a:cs typeface="Times New Roman" pitchFamily="18" charset="0"/>
            </a:endParaRPr>
          </a:p>
          <a:p>
            <a:pPr algn="just">
              <a:lnSpc>
                <a:spcPct val="150000"/>
              </a:lnSpc>
            </a:pPr>
            <a:r>
              <a:rPr lang="en-IN" sz="2500" dirty="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0797" y="2718594"/>
            <a:ext cx="6396120" cy="32389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457200" y="14067"/>
            <a:ext cx="11428094" cy="844062"/>
          </a:xfrm>
        </p:spPr>
        <p:txBody>
          <a:bodyPr>
            <a:normAutofit/>
          </a:bodyPr>
          <a:lstStyle/>
          <a:p>
            <a:r>
              <a:rPr lang="en-US" sz="4500" b="1" dirty="0">
                <a:solidFill>
                  <a:schemeClr val="tx2"/>
                </a:solidFill>
                <a:latin typeface="Times New Roman" pitchFamily="18" charset="0"/>
                <a:cs typeface="Times New Roman" pitchFamily="18" charset="0"/>
              </a:rPr>
              <a:t>Model Generation Using KNN Algorithm </a:t>
            </a:r>
            <a:endParaRPr lang="en-IN" sz="4500" b="1" dirty="0">
              <a:latin typeface="Times New Roman" pitchFamily="18" charset="0"/>
              <a:cs typeface="Times New Roman" pitchFamily="18" charset="0"/>
            </a:endParaRP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375084" y="927022"/>
            <a:ext cx="11510210" cy="830997"/>
          </a:xfrm>
          <a:prstGeom prst="rect">
            <a:avLst/>
          </a:prstGeom>
          <a:noFill/>
          <a:ln w="9525">
            <a:noFill/>
            <a:miter lim="800000"/>
          </a:ln>
        </p:spPr>
        <p:txBody>
          <a:bodyPr wrap="square">
            <a:spAutoFit/>
          </a:bodyPr>
          <a:lstStyle/>
          <a:p>
            <a:pPr marL="0" lvl="2">
              <a:spcBef>
                <a:spcPct val="20000"/>
              </a:spcBef>
              <a:buClr>
                <a:srgbClr val="0BD0D9"/>
              </a:buClr>
              <a:buSzPct val="100000"/>
              <a:defRPr/>
            </a:pPr>
            <a:r>
              <a:rPr lang="en-IN" sz="2400" dirty="0">
                <a:solidFill>
                  <a:schemeClr val="tx2"/>
                </a:solidFill>
                <a:latin typeface="Times New Roman" pitchFamily="18" charset="0"/>
                <a:cs typeface="Times New Roman" pitchFamily="18" charset="0"/>
              </a:rPr>
              <a:t>KNN – K Nearest Neighbour is used for both Classification and Regression. Classifying the data points based on how its neighbour are classified. </a:t>
            </a:r>
            <a:endParaRPr lang="en-IN" sz="2400" dirty="0">
              <a:solidFill>
                <a:schemeClr val="tx2"/>
              </a:solidFill>
              <a:latin typeface="Times New Roman" pitchFamily="18" charset="0"/>
              <a:cs typeface="Times New Roman" pitchFamily="18" charset="0"/>
            </a:endParaRPr>
          </a:p>
        </p:txBody>
      </p:sp>
      <p:sp>
        <p:nvSpPr>
          <p:cNvPr id="13" name="Rectangle 12" descr="{\mathrm  {d}}({\mathbf  {p}},{\mathbf  {q}})={\sqrt  {(q_{1}-p_{1})^{2}+(q_{2}-p_{2})^{2}}}."/>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6" name="Rectangle 15" descr="{\mathrm  {d}}({\mathbf  {p}},{\mathbf  {q}})={\sqrt  {(q_{1}-p_{1})^{2}+(q_{2}-p_{2})^{2}}}."/>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2" name="Rectangle 2"/>
          <p:cNvSpPr/>
          <p:nvPr/>
        </p:nvSpPr>
        <p:spPr bwMode="auto">
          <a:xfrm>
            <a:off x="457200" y="1758019"/>
            <a:ext cx="11510210" cy="4450449"/>
          </a:xfrm>
          <a:prstGeom prst="rect">
            <a:avLst/>
          </a:prstGeom>
          <a:noFill/>
          <a:ln w="9525">
            <a:noFill/>
            <a:miter lim="800000"/>
          </a:ln>
        </p:spPr>
        <p:txBody>
          <a:bodyPr wrap="square">
            <a:spAutoFit/>
          </a:bodyPr>
          <a:lstStyle/>
          <a:p>
            <a:pPr marL="0" lvl="2">
              <a:spcBef>
                <a:spcPct val="20000"/>
              </a:spcBef>
              <a:buClr>
                <a:srgbClr val="0BD0D9"/>
              </a:buClr>
              <a:buSzPct val="100000"/>
              <a:defRPr/>
            </a:pPr>
            <a:r>
              <a:rPr lang="en-IN" sz="2400" dirty="0">
                <a:solidFill>
                  <a:schemeClr val="tx2"/>
                </a:solidFill>
                <a:latin typeface="Times New Roman" pitchFamily="18" charset="0"/>
                <a:cs typeface="Times New Roman" pitchFamily="18" charset="0"/>
              </a:rPr>
              <a:t>Let (</a:t>
            </a:r>
            <a:r>
              <a:rPr lang="en-IN" sz="2400" dirty="0" err="1">
                <a:solidFill>
                  <a:schemeClr val="tx2"/>
                </a:solidFill>
                <a:latin typeface="Times New Roman" pitchFamily="18" charset="0"/>
                <a:cs typeface="Times New Roman" pitchFamily="18" charset="0"/>
              </a:rPr>
              <a:t>Xi,Ci</a:t>
            </a:r>
            <a:r>
              <a:rPr lang="en-IN" sz="2400" dirty="0">
                <a:solidFill>
                  <a:schemeClr val="tx2"/>
                </a:solidFill>
                <a:latin typeface="Times New Roman" pitchFamily="18" charset="0"/>
                <a:cs typeface="Times New Roman" pitchFamily="18" charset="0"/>
              </a:rPr>
              <a:t>)   Xi denotes feature value, Ci denotes labels(Class) for each Xi.</a:t>
            </a:r>
            <a:endParaRPr lang="en-IN"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Let X be the data point for which label have to be find out using KNN</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KNN Algorithm:</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1. Calculate  D(</a:t>
            </a:r>
            <a:r>
              <a:rPr lang="en-US" sz="2400" dirty="0" err="1">
                <a:solidFill>
                  <a:schemeClr val="tx2"/>
                </a:solidFill>
                <a:latin typeface="Times New Roman" pitchFamily="18" charset="0"/>
                <a:cs typeface="Times New Roman" pitchFamily="18" charset="0"/>
              </a:rPr>
              <a:t>X,Xi</a:t>
            </a:r>
            <a:r>
              <a:rPr lang="en-US" sz="2400" dirty="0">
                <a:solidFill>
                  <a:schemeClr val="tx2"/>
                </a:solidFill>
                <a:latin typeface="Times New Roman" pitchFamily="18" charset="0"/>
                <a:cs typeface="Times New Roman" pitchFamily="18" charset="0"/>
              </a:rPr>
              <a:t>)  </a:t>
            </a:r>
            <a:r>
              <a:rPr lang="en-US" sz="2400" dirty="0" err="1">
                <a:solidFill>
                  <a:schemeClr val="tx2"/>
                </a:solidFill>
                <a:latin typeface="Times New Roman" pitchFamily="18" charset="0"/>
                <a:cs typeface="Times New Roman" pitchFamily="18" charset="0"/>
              </a:rPr>
              <a:t>i</a:t>
            </a:r>
            <a:r>
              <a:rPr lang="en-US" sz="2400" dirty="0">
                <a:solidFill>
                  <a:schemeClr val="tx2"/>
                </a:solidFill>
                <a:latin typeface="Times New Roman" pitchFamily="18" charset="0"/>
                <a:cs typeface="Times New Roman" pitchFamily="18" charset="0"/>
              </a:rPr>
              <a:t>=1,2,3,..n; where d denotes Euclidean distance between data points.</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2. Arrange the calculated n Euclidean distances in increasing order.</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3. Let K be a +</a:t>
            </a:r>
            <a:r>
              <a:rPr lang="en-US" sz="2400" dirty="0" err="1">
                <a:solidFill>
                  <a:schemeClr val="tx2"/>
                </a:solidFill>
                <a:latin typeface="Times New Roman" pitchFamily="18" charset="0"/>
                <a:cs typeface="Times New Roman" pitchFamily="18" charset="0"/>
              </a:rPr>
              <a:t>ve</a:t>
            </a:r>
            <a:r>
              <a:rPr lang="en-US" sz="2400" dirty="0">
                <a:solidFill>
                  <a:schemeClr val="tx2"/>
                </a:solidFill>
                <a:latin typeface="Times New Roman" pitchFamily="18" charset="0"/>
                <a:cs typeface="Times New Roman" pitchFamily="18" charset="0"/>
              </a:rPr>
              <a:t> integer, take first K distances from the sorted list.</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4. Let Ki denotes the number of points belonging to the i</a:t>
            </a:r>
            <a:r>
              <a:rPr lang="en-US" sz="2400" baseline="30000" dirty="0">
                <a:solidFill>
                  <a:schemeClr val="tx2"/>
                </a:solidFill>
                <a:latin typeface="Times New Roman" pitchFamily="18" charset="0"/>
                <a:cs typeface="Times New Roman" pitchFamily="18" charset="0"/>
              </a:rPr>
              <a:t>th</a:t>
            </a:r>
            <a:r>
              <a:rPr lang="en-US" sz="2400" dirty="0">
                <a:solidFill>
                  <a:schemeClr val="tx2"/>
                </a:solidFill>
                <a:latin typeface="Times New Roman" pitchFamily="18" charset="0"/>
                <a:cs typeface="Times New Roman" pitchFamily="18" charset="0"/>
              </a:rPr>
              <a:t> class among k points.</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r>
              <a:rPr lang="en-US" sz="2400" dirty="0">
                <a:solidFill>
                  <a:schemeClr val="tx2"/>
                </a:solidFill>
                <a:latin typeface="Times New Roman" pitchFamily="18" charset="0"/>
                <a:cs typeface="Times New Roman" pitchFamily="18" charset="0"/>
              </a:rPr>
              <a:t>5. If Ki &gt;</a:t>
            </a:r>
            <a:r>
              <a:rPr lang="en-US" sz="2400" dirty="0" err="1">
                <a:solidFill>
                  <a:schemeClr val="tx2"/>
                </a:solidFill>
                <a:latin typeface="Times New Roman" pitchFamily="18" charset="0"/>
                <a:cs typeface="Times New Roman" pitchFamily="18" charset="0"/>
              </a:rPr>
              <a:t>Kj</a:t>
            </a:r>
            <a:r>
              <a:rPr lang="en-US" sz="2400" dirty="0">
                <a:solidFill>
                  <a:schemeClr val="tx2"/>
                </a:solidFill>
                <a:latin typeface="Times New Roman" pitchFamily="18" charset="0"/>
                <a:cs typeface="Times New Roman" pitchFamily="18" charset="0"/>
              </a:rPr>
              <a:t> then put X in Class </a:t>
            </a:r>
            <a:r>
              <a:rPr lang="en-US" sz="2400" dirty="0" err="1">
                <a:solidFill>
                  <a:schemeClr val="tx2"/>
                </a:solidFill>
                <a:latin typeface="Times New Roman" pitchFamily="18" charset="0"/>
                <a:cs typeface="Times New Roman" pitchFamily="18" charset="0"/>
              </a:rPr>
              <a:t>i</a:t>
            </a:r>
            <a:r>
              <a:rPr lang="en-US" sz="2400" dirty="0">
                <a:solidFill>
                  <a:schemeClr val="tx2"/>
                </a:solidFill>
                <a:latin typeface="Times New Roman" pitchFamily="18" charset="0"/>
                <a:cs typeface="Times New Roman" pitchFamily="18" charset="0"/>
              </a:rPr>
              <a:t>.</a:t>
            </a:r>
            <a:endParaRPr lang="en-US" sz="2400" dirty="0">
              <a:solidFill>
                <a:schemeClr val="tx2"/>
              </a:solidFill>
              <a:latin typeface="Times New Roman" pitchFamily="18" charset="0"/>
              <a:cs typeface="Times New Roman" pitchFamily="18" charset="0"/>
            </a:endParaRPr>
          </a:p>
          <a:p>
            <a:pPr marL="0" lvl="2">
              <a:spcBef>
                <a:spcPct val="20000"/>
              </a:spcBef>
              <a:buClr>
                <a:srgbClr val="0BD0D9"/>
              </a:buClr>
              <a:buSzPct val="100000"/>
              <a:defRPr/>
            </a:pPr>
            <a:endParaRPr lang="en-IN" sz="2400" dirty="0">
              <a:solidFill>
                <a:schemeClr val="tx2"/>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304800" y="-1434"/>
            <a:ext cx="11510210" cy="844062"/>
          </a:xfrm>
        </p:spPr>
        <p:txBody>
          <a:bodyPr>
            <a:normAutofit/>
          </a:bodyPr>
          <a:lstStyle/>
          <a:p>
            <a:r>
              <a:rPr lang="en-US" sz="4500" b="1" dirty="0">
                <a:solidFill>
                  <a:schemeClr val="tx2"/>
                </a:solidFill>
                <a:latin typeface="Times New Roman" pitchFamily="18" charset="0"/>
                <a:cs typeface="Times New Roman" pitchFamily="18" charset="0"/>
              </a:rPr>
              <a:t>Model Generation Using KNN Algorithm </a:t>
            </a:r>
            <a:endParaRPr lang="en-IN" sz="4500" b="1" dirty="0">
              <a:latin typeface="Times New Roman" pitchFamily="18" charset="0"/>
              <a:cs typeface="Times New Roman" pitchFamily="18" charset="0"/>
            </a:endParaRP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descr="{\mathrm  {d}}({\mathbf  {p}},{\mathbf  {q}})={\sqrt  {(q_{1}-p_{1})^{2}+(q_{2}-p_{2})^{2}}}."/>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6" name="Rectangle 15" descr="{\mathrm  {d}}({\mathbf  {p}},{\mathbf  {q}})={\sqrt  {(q_{1}-p_{1})^{2}+(q_{2}-p_{2})^{2}}}."/>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 name="Rectangle 1"/>
          <p:cNvSpPr/>
          <p:nvPr/>
        </p:nvSpPr>
        <p:spPr bwMode="auto">
          <a:xfrm>
            <a:off x="681790" y="762000"/>
            <a:ext cx="11510210" cy="1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How to choose the K value is </a:t>
            </a:r>
            <a:r>
              <a:rPr kumimoji="0" lang="en-US" altLang="en-US" sz="2400" b="0" i="0" u="none" strike="noStrike" cap="none" normalizeH="0" baseline="0" dirty="0" err="1">
                <a:ln>
                  <a:noFill/>
                </a:ln>
                <a:solidFill>
                  <a:srgbClr val="46535E"/>
                </a:solidFill>
                <a:effectLst/>
                <a:latin typeface="Times New Roman" pitchFamily="18" charset="0"/>
                <a:cs typeface="Times New Roman" pitchFamily="18" charset="0"/>
              </a:rPr>
              <a:t>sqrt</a:t>
            </a: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(no of data points)</a:t>
            </a:r>
            <a:endPar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a:solidFill>
                  <a:srgbClr val="46535E"/>
                </a:solidFill>
                <a:latin typeface="Times New Roman" pitchFamily="18" charset="0"/>
                <a:cs typeface="Times New Roman" pitchFamily="18" charset="0"/>
              </a:rPr>
              <a:t>Odd value of K is selected to avoid confusion between the 2 classes.</a:t>
            </a:r>
            <a:endParaRPr kumimoji="0" lang="en-US" altLang="en-US" sz="1300" b="0" i="0" u="none" strike="noStrike" cap="none" normalizeH="0" baseline="0" dirty="0">
              <a:ln>
                <a:noFill/>
              </a:ln>
              <a:solidFill>
                <a:srgbClr val="46535E"/>
              </a:solidFill>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242292" y="2172230"/>
          <a:ext cx="3267364" cy="3708400"/>
        </p:xfrm>
        <a:graphic>
          <a:graphicData uri="http://schemas.openxmlformats.org/drawingml/2006/table">
            <a:tbl>
              <a:tblPr firstRow="1" bandRow="1">
                <a:tableStyleId>{5C22544A-7EE6-4342-B048-85BDC9FD1C3A}</a:tableStyleId>
              </a:tblPr>
              <a:tblGrid>
                <a:gridCol w="939799"/>
                <a:gridCol w="831273"/>
                <a:gridCol w="1496292"/>
              </a:tblGrid>
              <a:tr h="370840">
                <a:tc>
                  <a:txBody>
                    <a:bodyPr/>
                    <a:lstStyle/>
                    <a:p>
                      <a:r>
                        <a:rPr lang="en-US" dirty="0"/>
                        <a:t>Weight</a:t>
                      </a:r>
                      <a:endParaRPr lang="en-IN" dirty="0"/>
                    </a:p>
                  </a:txBody>
                  <a:tcPr/>
                </a:tc>
                <a:tc>
                  <a:txBody>
                    <a:bodyPr/>
                    <a:lstStyle/>
                    <a:p>
                      <a:r>
                        <a:rPr lang="en-US" dirty="0"/>
                        <a:t>Height</a:t>
                      </a:r>
                      <a:endParaRPr lang="en-IN" dirty="0"/>
                    </a:p>
                  </a:txBody>
                  <a:tcPr/>
                </a:tc>
                <a:tc>
                  <a:txBody>
                    <a:bodyPr/>
                    <a:lstStyle/>
                    <a:p>
                      <a:r>
                        <a:rPr lang="en-US" dirty="0"/>
                        <a:t>Class</a:t>
                      </a:r>
                      <a:endParaRPr lang="en-IN" dirty="0"/>
                    </a:p>
                  </a:txBody>
                  <a:tcPr/>
                </a:tc>
              </a:tr>
              <a:tr h="370840">
                <a:tc>
                  <a:txBody>
                    <a:bodyPr/>
                    <a:lstStyle/>
                    <a:p>
                      <a:r>
                        <a:rPr lang="en-US" dirty="0"/>
                        <a:t>51</a:t>
                      </a:r>
                      <a:endParaRPr lang="en-IN" dirty="0"/>
                    </a:p>
                  </a:txBody>
                  <a:tcPr/>
                </a:tc>
                <a:tc>
                  <a:txBody>
                    <a:bodyPr/>
                    <a:lstStyle/>
                    <a:p>
                      <a:r>
                        <a:rPr lang="en-US" dirty="0"/>
                        <a:t>167</a:t>
                      </a:r>
                      <a:endParaRPr lang="en-IN" dirty="0"/>
                    </a:p>
                  </a:txBody>
                  <a:tcPr/>
                </a:tc>
                <a:tc>
                  <a:txBody>
                    <a:bodyPr/>
                    <a:lstStyle/>
                    <a:p>
                      <a:r>
                        <a:rPr lang="en-US" dirty="0"/>
                        <a:t>Underweight</a:t>
                      </a:r>
                      <a:endParaRPr lang="en-IN" dirty="0"/>
                    </a:p>
                  </a:txBody>
                  <a:tcPr/>
                </a:tc>
              </a:tr>
              <a:tr h="370840">
                <a:tc>
                  <a:txBody>
                    <a:bodyPr/>
                    <a:lstStyle/>
                    <a:p>
                      <a:r>
                        <a:rPr lang="en-US" dirty="0"/>
                        <a:t>62</a:t>
                      </a:r>
                      <a:endParaRPr lang="en-IN" dirty="0"/>
                    </a:p>
                  </a:txBody>
                  <a:tcPr/>
                </a:tc>
                <a:tc>
                  <a:txBody>
                    <a:bodyPr/>
                    <a:lstStyle/>
                    <a:p>
                      <a:r>
                        <a:rPr lang="en-US" dirty="0"/>
                        <a:t>182</a:t>
                      </a:r>
                      <a:endParaRPr lang="en-IN" dirty="0"/>
                    </a:p>
                  </a:txBody>
                  <a:tcPr/>
                </a:tc>
                <a:tc>
                  <a:txBody>
                    <a:bodyPr/>
                    <a:lstStyle/>
                    <a:p>
                      <a:r>
                        <a:rPr lang="en-US" dirty="0"/>
                        <a:t>Normal</a:t>
                      </a:r>
                      <a:endParaRPr lang="en-IN" dirty="0"/>
                    </a:p>
                  </a:txBody>
                  <a:tcPr/>
                </a:tc>
              </a:tr>
              <a:tr h="370840">
                <a:tc>
                  <a:txBody>
                    <a:bodyPr/>
                    <a:lstStyle/>
                    <a:p>
                      <a:r>
                        <a:rPr lang="en-US" dirty="0"/>
                        <a:t>69</a:t>
                      </a:r>
                      <a:endParaRPr lang="en-IN" dirty="0"/>
                    </a:p>
                  </a:txBody>
                  <a:tcPr/>
                </a:tc>
                <a:tc>
                  <a:txBody>
                    <a:bodyPr/>
                    <a:lstStyle/>
                    <a:p>
                      <a:r>
                        <a:rPr lang="en-US" dirty="0"/>
                        <a:t>176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r>
              <a:tr h="370840">
                <a:tc>
                  <a:txBody>
                    <a:bodyPr/>
                    <a:lstStyle/>
                    <a:p>
                      <a:r>
                        <a:rPr lang="en-US" dirty="0"/>
                        <a:t>64</a:t>
                      </a:r>
                      <a:endParaRPr lang="en-IN" dirty="0"/>
                    </a:p>
                  </a:txBody>
                  <a:tcPr/>
                </a:tc>
                <a:tc>
                  <a:txBody>
                    <a:bodyPr/>
                    <a:lstStyle/>
                    <a:p>
                      <a:r>
                        <a:rPr lang="en-US" dirty="0"/>
                        <a:t>173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r>
              <a:tr h="370840">
                <a:tc>
                  <a:txBody>
                    <a:bodyPr/>
                    <a:lstStyle/>
                    <a:p>
                      <a:r>
                        <a:rPr lang="en-US" dirty="0"/>
                        <a:t>65</a:t>
                      </a:r>
                      <a:endParaRPr lang="en-IN" dirty="0"/>
                    </a:p>
                  </a:txBody>
                  <a:tcPr/>
                </a:tc>
                <a:tc>
                  <a:txBody>
                    <a:bodyPr/>
                    <a:lstStyle/>
                    <a:p>
                      <a:r>
                        <a:rPr lang="en-US" dirty="0"/>
                        <a:t>172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r>
              <a:tr h="370840">
                <a:tc>
                  <a:txBody>
                    <a:bodyPr/>
                    <a:lstStyle/>
                    <a:p>
                      <a:r>
                        <a:rPr lang="en-US" dirty="0"/>
                        <a:t>56</a:t>
                      </a:r>
                      <a:endParaRPr lang="en-IN" dirty="0"/>
                    </a:p>
                  </a:txBody>
                  <a:tcPr/>
                </a:tc>
                <a:tc>
                  <a:txBody>
                    <a:bodyPr/>
                    <a:lstStyle/>
                    <a:p>
                      <a:r>
                        <a:rPr lang="en-US" dirty="0"/>
                        <a:t>174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Underweight</a:t>
                      </a:r>
                      <a:endParaRPr lang="en-IN" dirty="0"/>
                    </a:p>
                  </a:txBody>
                  <a:tcPr/>
                </a:tc>
              </a:tr>
              <a:tr h="370840">
                <a:tc>
                  <a:txBody>
                    <a:bodyPr/>
                    <a:lstStyle/>
                    <a:p>
                      <a:r>
                        <a:rPr lang="en-US" dirty="0"/>
                        <a:t>58</a:t>
                      </a:r>
                      <a:endParaRPr lang="en-IN" dirty="0"/>
                    </a:p>
                  </a:txBody>
                  <a:tcPr/>
                </a:tc>
                <a:tc>
                  <a:txBody>
                    <a:bodyPr/>
                    <a:lstStyle/>
                    <a:p>
                      <a:r>
                        <a:rPr lang="en-US" dirty="0"/>
                        <a:t>169</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r>
              <a:tr h="370840">
                <a:tc>
                  <a:txBody>
                    <a:bodyPr/>
                    <a:lstStyle/>
                    <a:p>
                      <a:r>
                        <a:rPr lang="en-US" dirty="0"/>
                        <a:t>57</a:t>
                      </a:r>
                      <a:endParaRPr lang="en-IN" dirty="0"/>
                    </a:p>
                  </a:txBody>
                  <a:tcPr/>
                </a:tc>
                <a:tc>
                  <a:txBody>
                    <a:bodyPr/>
                    <a:lstStyle/>
                    <a:p>
                      <a:r>
                        <a:rPr lang="en-US" dirty="0"/>
                        <a:t>173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r>
              <a:tr h="370840">
                <a:tc>
                  <a:txBody>
                    <a:bodyPr/>
                    <a:lstStyle/>
                    <a:p>
                      <a:r>
                        <a:rPr lang="en-US" dirty="0"/>
                        <a:t>55</a:t>
                      </a:r>
                      <a:endParaRPr lang="en-IN" dirty="0"/>
                    </a:p>
                  </a:txBody>
                  <a:tcPr/>
                </a:tc>
                <a:tc>
                  <a:txBody>
                    <a:bodyPr/>
                    <a:lstStyle/>
                    <a:p>
                      <a:r>
                        <a:rPr lang="en-US" dirty="0"/>
                        <a:t>170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r>
            </a:tbl>
          </a:graphicData>
        </a:graphic>
      </p:graphicFrame>
      <p:sp>
        <p:nvSpPr>
          <p:cNvPr id="14" name="Rectangle 1"/>
          <p:cNvSpPr/>
          <p:nvPr/>
        </p:nvSpPr>
        <p:spPr bwMode="auto">
          <a:xfrm>
            <a:off x="4601504" y="2252863"/>
            <a:ext cx="7590496" cy="233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On the basis of given data classify the</a:t>
            </a:r>
            <a:r>
              <a:rPr kumimoji="0" lang="en-US" altLang="en-US" sz="2400" b="0" i="0" u="none" strike="noStrike" cap="none" normalizeH="0" dirty="0">
                <a:ln>
                  <a:noFill/>
                </a:ln>
                <a:solidFill>
                  <a:srgbClr val="46535E"/>
                </a:solidFill>
                <a:effectLst/>
                <a:latin typeface="Times New Roman" pitchFamily="18" charset="0"/>
                <a:cs typeface="Times New Roman" pitchFamily="18" charset="0"/>
              </a:rPr>
              <a:t> following dataset</a:t>
            </a:r>
            <a:endParaRPr kumimoji="0" lang="en-US" altLang="en-US" sz="2400" b="0" i="0" u="none" strike="noStrike" cap="none" normalizeH="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endParaRPr lang="en-US" altLang="en-US" sz="2400" baseline="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a:solidFill>
                  <a:srgbClr val="46535E"/>
                </a:solidFill>
                <a:latin typeface="Times New Roman" pitchFamily="18" charset="0"/>
                <a:cs typeface="Times New Roman" pitchFamily="18" charset="0"/>
              </a:rPr>
              <a:t>Weight = 57 kg</a:t>
            </a: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Height</a:t>
            </a:r>
            <a:r>
              <a:rPr kumimoji="0" lang="en-US" altLang="en-US" sz="2400" b="0" i="0" u="none" strike="noStrike" cap="none" normalizeH="0" dirty="0">
                <a:ln>
                  <a:noFill/>
                </a:ln>
                <a:solidFill>
                  <a:srgbClr val="46535E"/>
                </a:solidFill>
                <a:effectLst/>
                <a:latin typeface="Times New Roman" pitchFamily="18" charset="0"/>
                <a:cs typeface="Times New Roman" pitchFamily="18" charset="0"/>
              </a:rPr>
              <a:t> = 170cm</a:t>
            </a:r>
            <a:endParaRPr kumimoji="0" lang="en-US" altLang="en-US" sz="2400" b="0" i="0" u="none" strike="noStrike" cap="none" normalizeH="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baseline="0" dirty="0">
                <a:solidFill>
                  <a:srgbClr val="46535E"/>
                </a:solidFill>
                <a:latin typeface="Times New Roman" pitchFamily="18" charset="0"/>
                <a:cs typeface="Times New Roman" pitchFamily="18" charset="0"/>
              </a:rPr>
              <a:t>Class=</a:t>
            </a:r>
            <a:r>
              <a:rPr lang="en-US" altLang="en-US" sz="2400" dirty="0">
                <a:solidFill>
                  <a:srgbClr val="46535E"/>
                </a:solidFill>
                <a:latin typeface="Times New Roman" pitchFamily="18" charset="0"/>
                <a:cs typeface="Times New Roman" pitchFamily="18" charset="0"/>
              </a:rPr>
              <a:t> ?</a:t>
            </a:r>
            <a:endParaRPr kumimoji="0" lang="en-US" altLang="en-US" sz="1300" b="0" i="0" u="none" strike="noStrike" cap="none" normalizeH="0" baseline="0" dirty="0">
              <a:ln>
                <a:noFill/>
              </a:ln>
              <a:solidFill>
                <a:srgbClr val="46535E"/>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392231" y="14067"/>
            <a:ext cx="11510210" cy="844062"/>
          </a:xfrm>
        </p:spPr>
        <p:txBody>
          <a:bodyPr>
            <a:normAutofit/>
          </a:bodyPr>
          <a:lstStyle/>
          <a:p>
            <a:r>
              <a:rPr lang="en-US" sz="4500" b="1" dirty="0">
                <a:solidFill>
                  <a:schemeClr val="tx2"/>
                </a:solidFill>
                <a:latin typeface="Times New Roman" pitchFamily="18" charset="0"/>
                <a:cs typeface="Times New Roman" pitchFamily="18" charset="0"/>
              </a:rPr>
              <a:t>Model Generation Using KNN Algorithm </a:t>
            </a:r>
            <a:endParaRPr lang="en-IN" sz="4500" b="1" dirty="0">
              <a:latin typeface="Times New Roman" pitchFamily="18" charset="0"/>
              <a:cs typeface="Times New Roman" pitchFamily="18" charset="0"/>
            </a:endParaRP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descr="{\mathrm  {d}}({\mathbf  {p}},{\mathbf  {q}})={\sqrt  {(q_{1}-p_{1})^{2}+(q_{2}-p_{2})^{2}}}."/>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6" name="Rectangle 15" descr="{\mathrm  {d}}({\mathbf  {p}},{\mathbf  {q}})={\sqrt  {(q_{1}-p_{1})^{2}+(q_{2}-p_{2})^{2}}}."/>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 name="Rectangle 1"/>
          <p:cNvSpPr/>
          <p:nvPr/>
        </p:nvSpPr>
        <p:spPr bwMode="auto">
          <a:xfrm>
            <a:off x="681790" y="822678"/>
            <a:ext cx="11510210" cy="86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Calculate the Euclidean distance of new data point from all the points.</a:t>
            </a:r>
            <a:endParaRPr kumimoji="0" lang="en-US" altLang="en-US" sz="1300" b="0" i="0" u="none" strike="noStrike" cap="none" normalizeH="0" baseline="0" dirty="0">
              <a:ln>
                <a:noFill/>
              </a:ln>
              <a:solidFill>
                <a:srgbClr val="46535E"/>
              </a:solidFill>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196682" y="1706730"/>
          <a:ext cx="4892603" cy="3977640"/>
        </p:xfrm>
        <a:graphic>
          <a:graphicData uri="http://schemas.openxmlformats.org/drawingml/2006/table">
            <a:tbl>
              <a:tblPr firstRow="1" bandRow="1">
                <a:tableStyleId>{5C22544A-7EE6-4342-B048-85BDC9FD1C3A}</a:tableStyleId>
              </a:tblPr>
              <a:tblGrid>
                <a:gridCol w="965238"/>
                <a:gridCol w="853775"/>
                <a:gridCol w="1738418"/>
                <a:gridCol w="1335172"/>
              </a:tblGrid>
              <a:tr h="370840">
                <a:tc>
                  <a:txBody>
                    <a:bodyPr/>
                    <a:lstStyle/>
                    <a:p>
                      <a:pPr algn="ctr"/>
                      <a:r>
                        <a:rPr lang="en-US" dirty="0"/>
                        <a:t>Weight</a:t>
                      </a:r>
                      <a:endParaRPr lang="en-IN" dirty="0"/>
                    </a:p>
                  </a:txBody>
                  <a:tcPr/>
                </a:tc>
                <a:tc>
                  <a:txBody>
                    <a:bodyPr/>
                    <a:lstStyle/>
                    <a:p>
                      <a:pPr algn="ctr"/>
                      <a:r>
                        <a:rPr lang="en-US" dirty="0"/>
                        <a:t>Height</a:t>
                      </a:r>
                      <a:endParaRPr lang="en-IN" dirty="0"/>
                    </a:p>
                  </a:txBody>
                  <a:tcPr/>
                </a:tc>
                <a:tc>
                  <a:txBody>
                    <a:bodyPr/>
                    <a:lstStyle/>
                    <a:p>
                      <a:pPr algn="ctr"/>
                      <a:r>
                        <a:rPr lang="en-US" dirty="0"/>
                        <a:t>Class</a:t>
                      </a:r>
                      <a:endParaRPr lang="en-IN" dirty="0"/>
                    </a:p>
                  </a:txBody>
                  <a:tcPr/>
                </a:tc>
                <a:tc>
                  <a:txBody>
                    <a:bodyPr/>
                    <a:lstStyle/>
                    <a:p>
                      <a:pPr algn="ctr"/>
                      <a:r>
                        <a:rPr lang="en-US" dirty="0"/>
                        <a:t>Euclidean Distance</a:t>
                      </a:r>
                      <a:endParaRPr lang="en-IN" dirty="0"/>
                    </a:p>
                  </a:txBody>
                  <a:tcPr/>
                </a:tc>
              </a:tr>
              <a:tr h="370840">
                <a:tc>
                  <a:txBody>
                    <a:bodyPr/>
                    <a:lstStyle/>
                    <a:p>
                      <a:pPr algn="ctr"/>
                      <a:r>
                        <a:rPr lang="en-US" dirty="0"/>
                        <a:t>51</a:t>
                      </a:r>
                      <a:endParaRPr lang="en-IN" dirty="0"/>
                    </a:p>
                  </a:txBody>
                  <a:tcPr/>
                </a:tc>
                <a:tc>
                  <a:txBody>
                    <a:bodyPr/>
                    <a:lstStyle/>
                    <a:p>
                      <a:pPr algn="ctr"/>
                      <a:r>
                        <a:rPr lang="en-US" dirty="0"/>
                        <a:t>167</a:t>
                      </a:r>
                      <a:endParaRPr lang="en-IN" dirty="0"/>
                    </a:p>
                  </a:txBody>
                  <a:tcPr/>
                </a:tc>
                <a:tc>
                  <a:txBody>
                    <a:bodyPr/>
                    <a:lstStyle/>
                    <a:p>
                      <a:pPr algn="ctr"/>
                      <a:r>
                        <a:rPr lang="en-US" dirty="0"/>
                        <a:t>Underweight</a:t>
                      </a:r>
                      <a:endParaRPr lang="en-IN" dirty="0"/>
                    </a:p>
                  </a:txBody>
                  <a:tcPr/>
                </a:tc>
                <a:tc>
                  <a:txBody>
                    <a:bodyPr/>
                    <a:lstStyle/>
                    <a:p>
                      <a:pPr algn="ctr"/>
                      <a:r>
                        <a:rPr lang="en-US" dirty="0"/>
                        <a:t>6.7</a:t>
                      </a:r>
                      <a:endParaRPr lang="en-IN" dirty="0"/>
                    </a:p>
                  </a:txBody>
                  <a:tcPr/>
                </a:tc>
              </a:tr>
              <a:tr h="370840">
                <a:tc>
                  <a:txBody>
                    <a:bodyPr/>
                    <a:lstStyle/>
                    <a:p>
                      <a:pPr algn="ctr"/>
                      <a:r>
                        <a:rPr lang="en-US" dirty="0"/>
                        <a:t>62</a:t>
                      </a:r>
                      <a:endParaRPr lang="en-IN" dirty="0"/>
                    </a:p>
                  </a:txBody>
                  <a:tcPr/>
                </a:tc>
                <a:tc>
                  <a:txBody>
                    <a:bodyPr/>
                    <a:lstStyle/>
                    <a:p>
                      <a:pPr algn="ctr"/>
                      <a:r>
                        <a:rPr lang="en-US" dirty="0"/>
                        <a:t>182</a:t>
                      </a:r>
                      <a:endParaRPr lang="en-IN" dirty="0"/>
                    </a:p>
                  </a:txBody>
                  <a:tcPr/>
                </a:tc>
                <a:tc>
                  <a:txBody>
                    <a:bodyPr/>
                    <a:lstStyle/>
                    <a:p>
                      <a:pPr algn="ctr"/>
                      <a:r>
                        <a:rPr lang="en-US" dirty="0"/>
                        <a:t>Normal</a:t>
                      </a:r>
                      <a:endParaRPr lang="en-IN" dirty="0"/>
                    </a:p>
                  </a:txBody>
                  <a:tcPr/>
                </a:tc>
                <a:tc>
                  <a:txBody>
                    <a:bodyPr/>
                    <a:lstStyle/>
                    <a:p>
                      <a:pPr algn="ctr"/>
                      <a:r>
                        <a:rPr lang="en-US" dirty="0"/>
                        <a:t>13</a:t>
                      </a:r>
                      <a:endParaRPr lang="en-IN" dirty="0"/>
                    </a:p>
                  </a:txBody>
                  <a:tcPr/>
                </a:tc>
              </a:tr>
              <a:tr h="370840">
                <a:tc>
                  <a:txBody>
                    <a:bodyPr/>
                    <a:lstStyle/>
                    <a:p>
                      <a:pPr algn="ctr"/>
                      <a:r>
                        <a:rPr lang="en-US" dirty="0"/>
                        <a:t>69</a:t>
                      </a:r>
                      <a:endParaRPr lang="en-IN" dirty="0"/>
                    </a:p>
                  </a:txBody>
                  <a:tcPr/>
                </a:tc>
                <a:tc>
                  <a:txBody>
                    <a:bodyPr/>
                    <a:lstStyle/>
                    <a:p>
                      <a:pPr algn="ctr"/>
                      <a:r>
                        <a:rPr lang="en-US" dirty="0"/>
                        <a:t>176</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13.4</a:t>
                      </a:r>
                      <a:endParaRPr lang="en-IN" dirty="0"/>
                    </a:p>
                  </a:txBody>
                  <a:tcPr/>
                </a:tc>
              </a:tr>
              <a:tr h="370840">
                <a:tc>
                  <a:txBody>
                    <a:bodyPr/>
                    <a:lstStyle/>
                    <a:p>
                      <a:pPr algn="ctr"/>
                      <a:r>
                        <a:rPr lang="en-US" dirty="0"/>
                        <a:t>64</a:t>
                      </a:r>
                      <a:endParaRPr lang="en-IN" dirty="0"/>
                    </a:p>
                  </a:txBody>
                  <a:tcPr/>
                </a:tc>
                <a:tc>
                  <a:txBody>
                    <a:bodyPr/>
                    <a:lstStyle/>
                    <a:p>
                      <a:pPr algn="ctr"/>
                      <a:r>
                        <a:rPr lang="en-US" dirty="0"/>
                        <a:t>173</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7.6</a:t>
                      </a:r>
                      <a:endParaRPr lang="en-IN" dirty="0"/>
                    </a:p>
                  </a:txBody>
                  <a:tcPr/>
                </a:tc>
              </a:tr>
              <a:tr h="370840">
                <a:tc>
                  <a:txBody>
                    <a:bodyPr/>
                    <a:lstStyle/>
                    <a:p>
                      <a:pPr algn="ctr"/>
                      <a:r>
                        <a:rPr lang="en-US" dirty="0"/>
                        <a:t>65</a:t>
                      </a:r>
                      <a:endParaRPr lang="en-IN" dirty="0"/>
                    </a:p>
                  </a:txBody>
                  <a:tcPr/>
                </a:tc>
                <a:tc>
                  <a:txBody>
                    <a:bodyPr/>
                    <a:lstStyle/>
                    <a:p>
                      <a:pPr algn="ctr"/>
                      <a:r>
                        <a:rPr lang="en-US" dirty="0"/>
                        <a:t>172</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8.2</a:t>
                      </a:r>
                      <a:endParaRPr lang="en-IN" dirty="0"/>
                    </a:p>
                  </a:txBody>
                  <a:tcPr/>
                </a:tc>
              </a:tr>
              <a:tr h="370840">
                <a:tc>
                  <a:txBody>
                    <a:bodyPr/>
                    <a:lstStyle/>
                    <a:p>
                      <a:pPr algn="ctr"/>
                      <a:r>
                        <a:rPr lang="en-US" dirty="0"/>
                        <a:t>56</a:t>
                      </a:r>
                      <a:endParaRPr lang="en-IN" dirty="0"/>
                    </a:p>
                  </a:txBody>
                  <a:tcPr/>
                </a:tc>
                <a:tc>
                  <a:txBody>
                    <a:bodyPr/>
                    <a:lstStyle/>
                    <a:p>
                      <a:pPr algn="ctr"/>
                      <a:r>
                        <a:rPr lang="en-US" dirty="0"/>
                        <a:t>174</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Underweight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4.1</a:t>
                      </a:r>
                      <a:endParaRPr lang="en-IN" dirty="0"/>
                    </a:p>
                  </a:txBody>
                  <a:tcPr/>
                </a:tc>
              </a:tr>
              <a:tr h="370840">
                <a:tc>
                  <a:txBody>
                    <a:bodyPr/>
                    <a:lstStyle/>
                    <a:p>
                      <a:pPr algn="ctr"/>
                      <a:r>
                        <a:rPr lang="en-US" dirty="0"/>
                        <a:t>58</a:t>
                      </a:r>
                      <a:endParaRPr lang="en-IN" dirty="0"/>
                    </a:p>
                  </a:txBody>
                  <a:tcPr/>
                </a:tc>
                <a:tc>
                  <a:txBody>
                    <a:bodyPr/>
                    <a:lstStyle/>
                    <a:p>
                      <a:pPr algn="ctr"/>
                      <a:r>
                        <a:rPr lang="en-US" dirty="0"/>
                        <a:t>169</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tx1"/>
                          </a:solidFill>
                        </a:rPr>
                        <a:t>1.4</a:t>
                      </a:r>
                      <a:endParaRPr lang="en-IN" dirty="0">
                        <a:solidFill>
                          <a:schemeClr val="tx1"/>
                        </a:solidFill>
                      </a:endParaRPr>
                    </a:p>
                  </a:txBody>
                  <a:tcPr>
                    <a:solidFill>
                      <a:schemeClr val="accent5">
                        <a:lumMod val="20000"/>
                        <a:lumOff val="80000"/>
                      </a:schemeClr>
                    </a:solidFill>
                  </a:tcPr>
                </a:tc>
              </a:tr>
              <a:tr h="370840">
                <a:tc>
                  <a:txBody>
                    <a:bodyPr/>
                    <a:lstStyle/>
                    <a:p>
                      <a:pPr algn="ctr"/>
                      <a:r>
                        <a:rPr lang="en-US" dirty="0"/>
                        <a:t>57</a:t>
                      </a:r>
                      <a:endParaRPr lang="en-IN" dirty="0"/>
                    </a:p>
                  </a:txBody>
                  <a:tcPr/>
                </a:tc>
                <a:tc>
                  <a:txBody>
                    <a:bodyPr/>
                    <a:lstStyle/>
                    <a:p>
                      <a:pPr algn="ctr"/>
                      <a:r>
                        <a:rPr lang="en-US" dirty="0"/>
                        <a:t>173</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tx1"/>
                          </a:solidFill>
                        </a:rPr>
                        <a:t>3</a:t>
                      </a:r>
                      <a:endParaRPr lang="en-IN" dirty="0">
                        <a:solidFill>
                          <a:schemeClr val="tx1"/>
                        </a:solidFill>
                      </a:endParaRPr>
                    </a:p>
                  </a:txBody>
                  <a:tcPr>
                    <a:solidFill>
                      <a:schemeClr val="tx2">
                        <a:lumMod val="20000"/>
                        <a:lumOff val="80000"/>
                      </a:schemeClr>
                    </a:solidFill>
                  </a:tcPr>
                </a:tc>
              </a:tr>
              <a:tr h="370840">
                <a:tc>
                  <a:txBody>
                    <a:bodyPr/>
                    <a:lstStyle/>
                    <a:p>
                      <a:pPr algn="ctr"/>
                      <a:r>
                        <a:rPr lang="en-US" dirty="0"/>
                        <a:t>55</a:t>
                      </a:r>
                      <a:endParaRPr lang="en-IN" dirty="0"/>
                    </a:p>
                  </a:txBody>
                  <a:tcPr/>
                </a:tc>
                <a:tc>
                  <a:txBody>
                    <a:bodyPr/>
                    <a:lstStyle/>
                    <a:p>
                      <a:pPr algn="ctr"/>
                      <a:r>
                        <a:rPr lang="en-US" dirty="0"/>
                        <a:t>170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tx1"/>
                          </a:solidFill>
                        </a:rPr>
                        <a:t>2</a:t>
                      </a:r>
                      <a:endParaRPr lang="en-IN" dirty="0">
                        <a:solidFill>
                          <a:schemeClr val="tx1"/>
                        </a:solidFill>
                      </a:endParaRPr>
                    </a:p>
                  </a:txBody>
                  <a:tcPr>
                    <a:solidFill>
                      <a:schemeClr val="accent5">
                        <a:lumMod val="20000"/>
                        <a:lumOff val="80000"/>
                      </a:schemeClr>
                    </a:solidFill>
                  </a:tcPr>
                </a:tc>
              </a:tr>
            </a:tbl>
          </a:graphicData>
        </a:graphic>
      </p:graphicFrame>
      <p:sp>
        <p:nvSpPr>
          <p:cNvPr id="14" name="Rectangle 1"/>
          <p:cNvSpPr/>
          <p:nvPr/>
        </p:nvSpPr>
        <p:spPr bwMode="auto">
          <a:xfrm>
            <a:off x="304800" y="1538941"/>
            <a:ext cx="5071534" cy="464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a:solidFill>
                  <a:srgbClr val="46535E"/>
                </a:solidFill>
                <a:latin typeface="Times New Roman" pitchFamily="18" charset="0"/>
                <a:cs typeface="Times New Roman" pitchFamily="18" charset="0"/>
              </a:rPr>
              <a:t>Weight = 57 kg</a:t>
            </a: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Height</a:t>
            </a:r>
            <a:r>
              <a:rPr kumimoji="0" lang="en-US" altLang="en-US" sz="2400" b="0" i="0" u="none" strike="noStrike" cap="none" normalizeH="0" dirty="0">
                <a:ln>
                  <a:noFill/>
                </a:ln>
                <a:solidFill>
                  <a:srgbClr val="46535E"/>
                </a:solidFill>
                <a:effectLst/>
                <a:latin typeface="Times New Roman" pitchFamily="18" charset="0"/>
                <a:cs typeface="Times New Roman" pitchFamily="18" charset="0"/>
              </a:rPr>
              <a:t> = 170 cm</a:t>
            </a:r>
            <a:endParaRPr kumimoji="0" lang="en-US" altLang="en-US" sz="2400" b="0" i="0" u="none" strike="noStrike" cap="none" normalizeH="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baseline="0" dirty="0">
                <a:solidFill>
                  <a:srgbClr val="46535E"/>
                </a:solidFill>
                <a:latin typeface="Times New Roman" pitchFamily="18" charset="0"/>
                <a:cs typeface="Times New Roman" pitchFamily="18" charset="0"/>
              </a:rPr>
              <a:t>Class=</a:t>
            </a:r>
            <a:r>
              <a:rPr lang="en-US" altLang="en-US" sz="2400" dirty="0">
                <a:solidFill>
                  <a:srgbClr val="46535E"/>
                </a:solidFill>
                <a:latin typeface="Times New Roman" pitchFamily="18" charset="0"/>
                <a:cs typeface="Times New Roman" pitchFamily="18" charset="0"/>
              </a:rPr>
              <a:t> ?</a:t>
            </a: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a:solidFill>
                  <a:srgbClr val="46535E"/>
                </a:solidFill>
                <a:latin typeface="Times New Roman" pitchFamily="18" charset="0"/>
                <a:cs typeface="Times New Roman" pitchFamily="18" charset="0"/>
              </a:rPr>
              <a:t>Euclidean distance between 2 points (</a:t>
            </a:r>
            <a:r>
              <a:rPr lang="en-US" altLang="en-US" sz="2400" dirty="0" err="1">
                <a:solidFill>
                  <a:srgbClr val="46535E"/>
                </a:solidFill>
                <a:latin typeface="Times New Roman" pitchFamily="18" charset="0"/>
                <a:cs typeface="Times New Roman" pitchFamily="18" charset="0"/>
              </a:rPr>
              <a:t>x,y</a:t>
            </a:r>
            <a:r>
              <a:rPr lang="en-US" altLang="en-US" sz="2400" dirty="0">
                <a:solidFill>
                  <a:srgbClr val="46535E"/>
                </a:solidFill>
                <a:latin typeface="Times New Roman" pitchFamily="18" charset="0"/>
                <a:cs typeface="Times New Roman" pitchFamily="18" charset="0"/>
              </a:rPr>
              <a:t>) and (</a:t>
            </a:r>
            <a:r>
              <a:rPr lang="en-US" altLang="en-US" sz="2400" dirty="0" err="1">
                <a:solidFill>
                  <a:srgbClr val="46535E"/>
                </a:solidFill>
                <a:latin typeface="Times New Roman" pitchFamily="18" charset="0"/>
                <a:cs typeface="Times New Roman" pitchFamily="18" charset="0"/>
              </a:rPr>
              <a:t>a,b</a:t>
            </a:r>
            <a:r>
              <a:rPr lang="en-US" altLang="en-US" sz="2400" dirty="0">
                <a:solidFill>
                  <a:srgbClr val="46535E"/>
                </a:solidFill>
                <a:latin typeface="Times New Roman" pitchFamily="18" charset="0"/>
                <a:cs typeface="Times New Roman" pitchFamily="18" charset="0"/>
              </a:rPr>
              <a:t>) is</a:t>
            </a: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err="1">
                <a:solidFill>
                  <a:srgbClr val="46535E"/>
                </a:solidFill>
                <a:latin typeface="Times New Roman" pitchFamily="18" charset="0"/>
                <a:cs typeface="Times New Roman" pitchFamily="18" charset="0"/>
              </a:rPr>
              <a:t>dist</a:t>
            </a:r>
            <a:r>
              <a:rPr lang="en-US" altLang="en-US" sz="2400" dirty="0">
                <a:solidFill>
                  <a:srgbClr val="46535E"/>
                </a:solidFill>
                <a:latin typeface="Times New Roman" pitchFamily="18" charset="0"/>
                <a:cs typeface="Times New Roman" pitchFamily="18" charset="0"/>
              </a:rPr>
              <a:t>(d) = </a:t>
            </a:r>
            <a:r>
              <a:rPr lang="en-US" altLang="en-US" sz="2400" dirty="0" err="1">
                <a:solidFill>
                  <a:srgbClr val="46535E"/>
                </a:solidFill>
                <a:latin typeface="Times New Roman" pitchFamily="18" charset="0"/>
                <a:cs typeface="Times New Roman" pitchFamily="18" charset="0"/>
              </a:rPr>
              <a:t>sqrt</a:t>
            </a:r>
            <a:r>
              <a:rPr lang="en-US" altLang="en-US" sz="2400" dirty="0">
                <a:solidFill>
                  <a:srgbClr val="46535E"/>
                </a:solidFill>
                <a:latin typeface="Times New Roman" pitchFamily="18" charset="0"/>
                <a:cs typeface="Times New Roman" pitchFamily="18" charset="0"/>
              </a:rPr>
              <a:t>((x-a)^2 + (y-b)^2)</a:t>
            </a: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Let K=3</a:t>
            </a:r>
            <a:endPar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lang="en-US" altLang="en-US" sz="2400" dirty="0">
                <a:solidFill>
                  <a:srgbClr val="46535E"/>
                </a:solidFill>
                <a:latin typeface="Times New Roman" pitchFamily="18" charset="0"/>
                <a:cs typeface="Times New Roman" pitchFamily="18" charset="0"/>
              </a:rPr>
              <a:t>ED for 1</a:t>
            </a:r>
            <a:r>
              <a:rPr lang="en-US" altLang="en-US" sz="2400" baseline="30000" dirty="0">
                <a:solidFill>
                  <a:srgbClr val="46535E"/>
                </a:solidFill>
                <a:latin typeface="Times New Roman" pitchFamily="18" charset="0"/>
                <a:cs typeface="Times New Roman" pitchFamily="18" charset="0"/>
              </a:rPr>
              <a:t>st</a:t>
            </a:r>
            <a:r>
              <a:rPr lang="en-US" altLang="en-US" sz="2400" dirty="0">
                <a:solidFill>
                  <a:srgbClr val="46535E"/>
                </a:solidFill>
                <a:latin typeface="Times New Roman" pitchFamily="18" charset="0"/>
                <a:cs typeface="Times New Roman" pitchFamily="18" charset="0"/>
              </a:rPr>
              <a:t> data point</a:t>
            </a: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Sqrt((57-51)^2</a:t>
            </a:r>
            <a:r>
              <a:rPr kumimoji="0" lang="en-US" altLang="en-US" sz="2400" b="0" i="0" u="none" strike="noStrike" cap="none" normalizeH="0" dirty="0">
                <a:ln>
                  <a:noFill/>
                </a:ln>
                <a:solidFill>
                  <a:srgbClr val="46535E"/>
                </a:solidFill>
                <a:effectLst/>
                <a:latin typeface="Times New Roman" pitchFamily="18" charset="0"/>
                <a:cs typeface="Times New Roman" pitchFamily="18" charset="0"/>
              </a:rPr>
              <a:t> + (170-167)^2)</a:t>
            </a:r>
            <a:r>
              <a:rPr lang="en-US" altLang="en-US" sz="2400" dirty="0">
                <a:solidFill>
                  <a:srgbClr val="46535E"/>
                </a:solidFill>
                <a:latin typeface="Times New Roman" pitchFamily="18" charset="0"/>
                <a:cs typeface="Times New Roman" pitchFamily="18" charset="0"/>
              </a:rPr>
              <a:t>= 6.7</a:t>
            </a:r>
            <a:endParaRPr kumimoji="0" lang="en-US" altLang="en-US" sz="2400" b="0" i="0" u="none" strike="noStrike" cap="none" normalizeH="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rgbClr val="46535E"/>
              </a:solidFill>
              <a:effectLst/>
              <a:latin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457200" y="0"/>
            <a:ext cx="11186160" cy="844062"/>
          </a:xfrm>
        </p:spPr>
        <p:txBody>
          <a:bodyPr>
            <a:noAutofit/>
          </a:bodyPr>
          <a:lstStyle/>
          <a:p>
            <a:r>
              <a:rPr lang="en-US" sz="4500" b="1" dirty="0">
                <a:solidFill>
                  <a:schemeClr val="tx2"/>
                </a:solidFill>
                <a:latin typeface="Times New Roman" pitchFamily="18" charset="0"/>
                <a:cs typeface="Times New Roman" pitchFamily="18" charset="0"/>
              </a:rPr>
              <a:t>Model Generation Using KNN Algorithm </a:t>
            </a:r>
            <a:endParaRPr lang="en-IN" sz="4500" b="1" dirty="0">
              <a:latin typeface="Times New Roman" pitchFamily="18" charset="0"/>
              <a:cs typeface="Times New Roman" pitchFamily="18" charset="0"/>
            </a:endParaRP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descr="{\mathrm  {d}}({\mathbf  {p}},{\mathbf  {q}})={\sqrt  {(q_{1}-p_{1})^{2}+(q_{2}-p_{2})^{2}}}."/>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6" name="Rectangle 15" descr="{\mathrm  {d}}({\mathbf  {p}},{\mathbf  {q}})={\sqrt  {(q_{1}-p_{1})^{2}+(q_{2}-p_{2})^{2}}}."/>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7" name="Rectangle 1"/>
          <p:cNvSpPr/>
          <p:nvPr/>
        </p:nvSpPr>
        <p:spPr bwMode="auto">
          <a:xfrm>
            <a:off x="556929" y="1174828"/>
            <a:ext cx="5335906" cy="344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Select K entries which are closest to the new sample.</a:t>
            </a:r>
            <a:endPar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Find the most common classification of these entries.</a:t>
            </a:r>
            <a:endPar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endParaRPr lang="en-US" altLang="en-US" sz="2400" dirty="0">
              <a:solidFill>
                <a:srgbClr val="46535E"/>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rgbClr val="46535E"/>
                </a:solidFill>
                <a:effectLst/>
                <a:latin typeface="Times New Roman" pitchFamily="18" charset="0"/>
                <a:cs typeface="Times New Roman" pitchFamily="18" charset="0"/>
              </a:rPr>
              <a:t>This is the classification of the new sample.</a:t>
            </a:r>
            <a:endParaRPr kumimoji="0" lang="en-US" altLang="en-US" sz="1300" b="0" i="0" u="none" strike="noStrike" cap="none" normalizeH="0" baseline="0" dirty="0">
              <a:ln>
                <a:noFill/>
              </a:ln>
              <a:solidFill>
                <a:srgbClr val="46535E"/>
              </a:solidFill>
              <a:effectLst/>
              <a:latin typeface="Times New Roman" pitchFamily="18" charset="0"/>
              <a:cs typeface="Times New Roman" pitchFamily="18" charset="0"/>
            </a:endParaRPr>
          </a:p>
        </p:txBody>
      </p:sp>
      <p:sp>
        <p:nvSpPr>
          <p:cNvPr id="18" name="Rectangle 1"/>
          <p:cNvSpPr/>
          <p:nvPr/>
        </p:nvSpPr>
        <p:spPr bwMode="auto">
          <a:xfrm>
            <a:off x="253082" y="5634224"/>
            <a:ext cx="11887200" cy="80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rgbClr val="46535E"/>
                </a:solidFill>
                <a:effectLst/>
                <a:latin typeface="Times New Roman" pitchFamily="18" charset="0"/>
                <a:cs typeface="Times New Roman" pitchFamily="18" charset="0"/>
              </a:rPr>
              <a:t>Majority of neighbors are pointing Normal, s</a:t>
            </a:r>
            <a:r>
              <a:rPr lang="en-US" altLang="en-US" sz="2000" b="1" dirty="0">
                <a:solidFill>
                  <a:srgbClr val="46535E"/>
                </a:solidFill>
                <a:latin typeface="Times New Roman" pitchFamily="18" charset="0"/>
                <a:cs typeface="Times New Roman" pitchFamily="18" charset="0"/>
              </a:rPr>
              <a:t>o the data point(57,170) belongs to Normal</a:t>
            </a:r>
            <a:endParaRPr kumimoji="0" lang="en-US" altLang="en-US" sz="2000" b="1" i="0" u="none" strike="noStrike" cap="none" normalizeH="0" baseline="0" dirty="0">
              <a:ln>
                <a:noFill/>
              </a:ln>
              <a:solidFill>
                <a:srgbClr val="46535E"/>
              </a:solidFill>
              <a:effectLst/>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6196682" y="1398425"/>
          <a:ext cx="4892603" cy="3977640"/>
        </p:xfrm>
        <a:graphic>
          <a:graphicData uri="http://schemas.openxmlformats.org/drawingml/2006/table">
            <a:tbl>
              <a:tblPr firstRow="1" bandRow="1">
                <a:tableStyleId>{5C22544A-7EE6-4342-B048-85BDC9FD1C3A}</a:tableStyleId>
              </a:tblPr>
              <a:tblGrid>
                <a:gridCol w="965238"/>
                <a:gridCol w="853775"/>
                <a:gridCol w="1738418"/>
                <a:gridCol w="1335172"/>
              </a:tblGrid>
              <a:tr h="370840">
                <a:tc>
                  <a:txBody>
                    <a:bodyPr/>
                    <a:lstStyle/>
                    <a:p>
                      <a:pPr algn="ctr"/>
                      <a:r>
                        <a:rPr lang="en-US" dirty="0"/>
                        <a:t>Weight</a:t>
                      </a:r>
                      <a:endParaRPr lang="en-IN" dirty="0"/>
                    </a:p>
                  </a:txBody>
                  <a:tcPr/>
                </a:tc>
                <a:tc>
                  <a:txBody>
                    <a:bodyPr/>
                    <a:lstStyle/>
                    <a:p>
                      <a:pPr algn="ctr"/>
                      <a:r>
                        <a:rPr lang="en-US" dirty="0"/>
                        <a:t>Height</a:t>
                      </a:r>
                      <a:endParaRPr lang="en-IN" dirty="0"/>
                    </a:p>
                  </a:txBody>
                  <a:tcPr/>
                </a:tc>
                <a:tc>
                  <a:txBody>
                    <a:bodyPr/>
                    <a:lstStyle/>
                    <a:p>
                      <a:pPr algn="ctr"/>
                      <a:r>
                        <a:rPr lang="en-US" dirty="0"/>
                        <a:t>Class</a:t>
                      </a:r>
                      <a:endParaRPr lang="en-IN" dirty="0"/>
                    </a:p>
                  </a:txBody>
                  <a:tcPr/>
                </a:tc>
                <a:tc>
                  <a:txBody>
                    <a:bodyPr/>
                    <a:lstStyle/>
                    <a:p>
                      <a:pPr algn="ctr"/>
                      <a:r>
                        <a:rPr lang="en-US" dirty="0"/>
                        <a:t>Euclidean Distance</a:t>
                      </a:r>
                      <a:endParaRPr lang="en-IN" dirty="0"/>
                    </a:p>
                  </a:txBody>
                  <a:tcPr/>
                </a:tc>
              </a:tr>
              <a:tr h="370840">
                <a:tc>
                  <a:txBody>
                    <a:bodyPr/>
                    <a:lstStyle/>
                    <a:p>
                      <a:pPr algn="ctr"/>
                      <a:r>
                        <a:rPr lang="en-US" dirty="0"/>
                        <a:t>58</a:t>
                      </a:r>
                      <a:endParaRPr lang="en-IN" dirty="0"/>
                    </a:p>
                  </a:txBody>
                  <a:tcPr/>
                </a:tc>
                <a:tc>
                  <a:txBody>
                    <a:bodyPr/>
                    <a:lstStyle/>
                    <a:p>
                      <a:pPr algn="ctr"/>
                      <a:r>
                        <a:rPr lang="en-US" dirty="0"/>
                        <a:t>169</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bg1"/>
                          </a:solidFill>
                        </a:rPr>
                        <a:t>1.4</a:t>
                      </a:r>
                      <a:endParaRPr lang="en-IN" dirty="0">
                        <a:solidFill>
                          <a:schemeClr val="bg1"/>
                        </a:solidFill>
                      </a:endParaRPr>
                    </a:p>
                  </a:txBody>
                  <a:tcPr>
                    <a:solidFill>
                      <a:srgbClr val="92D050"/>
                    </a:solidFill>
                  </a:tcPr>
                </a:tc>
              </a:tr>
              <a:tr h="370840">
                <a:tc>
                  <a:txBody>
                    <a:bodyPr/>
                    <a:lstStyle/>
                    <a:p>
                      <a:pPr algn="ctr"/>
                      <a:r>
                        <a:rPr lang="en-US" dirty="0"/>
                        <a:t>55</a:t>
                      </a:r>
                      <a:endParaRPr lang="en-IN" dirty="0"/>
                    </a:p>
                  </a:txBody>
                  <a:tcPr/>
                </a:tc>
                <a:tc>
                  <a:txBody>
                    <a:bodyPr/>
                    <a:lstStyle/>
                    <a:p>
                      <a:pPr algn="ctr"/>
                      <a:r>
                        <a:rPr lang="en-US" dirty="0"/>
                        <a:t>170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bg1"/>
                          </a:solidFill>
                        </a:rPr>
                        <a:t>2</a:t>
                      </a:r>
                      <a:endParaRPr lang="en-IN" dirty="0">
                        <a:solidFill>
                          <a:schemeClr val="bg1"/>
                        </a:solidFill>
                      </a:endParaRPr>
                    </a:p>
                  </a:txBody>
                  <a:tcPr>
                    <a:solidFill>
                      <a:srgbClr val="92D050"/>
                    </a:solidFill>
                  </a:tcPr>
                </a:tc>
              </a:tr>
              <a:tr h="370840">
                <a:tc>
                  <a:txBody>
                    <a:bodyPr/>
                    <a:lstStyle/>
                    <a:p>
                      <a:pPr algn="ctr"/>
                      <a:r>
                        <a:rPr lang="en-US" dirty="0"/>
                        <a:t>57</a:t>
                      </a:r>
                      <a:endParaRPr lang="en-IN" dirty="0"/>
                    </a:p>
                  </a:txBody>
                  <a:tcPr/>
                </a:tc>
                <a:tc>
                  <a:txBody>
                    <a:bodyPr/>
                    <a:lstStyle/>
                    <a:p>
                      <a:pPr algn="ctr"/>
                      <a:r>
                        <a:rPr lang="en-US" dirty="0"/>
                        <a:t>173</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bg1"/>
                          </a:solidFill>
                        </a:rPr>
                        <a:t>3</a:t>
                      </a:r>
                      <a:endParaRPr lang="en-IN" dirty="0">
                        <a:solidFill>
                          <a:schemeClr val="bg1"/>
                        </a:solidFill>
                      </a:endParaRPr>
                    </a:p>
                  </a:txBody>
                  <a:tcPr>
                    <a:solidFill>
                      <a:srgbClr val="92D050"/>
                    </a:solidFill>
                  </a:tcPr>
                </a:tc>
              </a:tr>
              <a:tr h="370840">
                <a:tc>
                  <a:txBody>
                    <a:bodyPr/>
                    <a:lstStyle/>
                    <a:p>
                      <a:pPr algn="ctr"/>
                      <a:r>
                        <a:rPr lang="en-US" dirty="0"/>
                        <a:t>56</a:t>
                      </a:r>
                      <a:endParaRPr lang="en-IN" dirty="0"/>
                    </a:p>
                  </a:txBody>
                  <a:tcPr/>
                </a:tc>
                <a:tc>
                  <a:txBody>
                    <a:bodyPr/>
                    <a:lstStyle/>
                    <a:p>
                      <a:pPr algn="ctr"/>
                      <a:r>
                        <a:rPr lang="en-US" dirty="0"/>
                        <a:t>174</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Underweight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4.1</a:t>
                      </a:r>
                      <a:endParaRPr lang="en-IN" dirty="0"/>
                    </a:p>
                  </a:txBody>
                  <a:tcPr/>
                </a:tc>
              </a:tr>
              <a:tr h="370840">
                <a:tc>
                  <a:txBody>
                    <a:bodyPr/>
                    <a:lstStyle/>
                    <a:p>
                      <a:pPr algn="ctr"/>
                      <a:r>
                        <a:rPr lang="en-US" dirty="0"/>
                        <a:t>51</a:t>
                      </a:r>
                      <a:endParaRPr lang="en-IN" dirty="0"/>
                    </a:p>
                  </a:txBody>
                  <a:tcPr/>
                </a:tc>
                <a:tc>
                  <a:txBody>
                    <a:bodyPr/>
                    <a:lstStyle/>
                    <a:p>
                      <a:pPr algn="ctr"/>
                      <a:r>
                        <a:rPr lang="en-US" dirty="0"/>
                        <a:t>167</a:t>
                      </a:r>
                      <a:endParaRPr lang="en-IN" dirty="0"/>
                    </a:p>
                  </a:txBody>
                  <a:tcPr/>
                </a:tc>
                <a:tc>
                  <a:txBody>
                    <a:bodyPr/>
                    <a:lstStyle/>
                    <a:p>
                      <a:pPr algn="ctr"/>
                      <a:r>
                        <a:rPr lang="en-US" dirty="0"/>
                        <a:t>Underweight</a:t>
                      </a:r>
                      <a:endParaRPr lang="en-IN" dirty="0"/>
                    </a:p>
                  </a:txBody>
                  <a:tcPr/>
                </a:tc>
                <a:tc>
                  <a:txBody>
                    <a:bodyPr/>
                    <a:lstStyle/>
                    <a:p>
                      <a:pPr algn="ctr"/>
                      <a:r>
                        <a:rPr lang="en-US" dirty="0"/>
                        <a:t>6.7</a:t>
                      </a:r>
                      <a:endParaRPr lang="en-IN" dirty="0"/>
                    </a:p>
                  </a:txBody>
                  <a:tcPr/>
                </a:tc>
              </a:tr>
              <a:tr h="370840">
                <a:tc>
                  <a:txBody>
                    <a:bodyPr/>
                    <a:lstStyle/>
                    <a:p>
                      <a:pPr algn="ctr"/>
                      <a:r>
                        <a:rPr lang="en-US" dirty="0"/>
                        <a:t>64</a:t>
                      </a:r>
                      <a:endParaRPr lang="en-IN" dirty="0"/>
                    </a:p>
                  </a:txBody>
                  <a:tcPr/>
                </a:tc>
                <a:tc>
                  <a:txBody>
                    <a:bodyPr/>
                    <a:lstStyle/>
                    <a:p>
                      <a:pPr algn="ctr"/>
                      <a:r>
                        <a:rPr lang="en-US" dirty="0"/>
                        <a:t>173</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7.6</a:t>
                      </a:r>
                      <a:endParaRPr lang="en-IN" dirty="0"/>
                    </a:p>
                  </a:txBody>
                  <a:tcPr/>
                </a:tc>
              </a:tr>
              <a:tr h="370840">
                <a:tc>
                  <a:txBody>
                    <a:bodyPr/>
                    <a:lstStyle/>
                    <a:p>
                      <a:pPr algn="ctr"/>
                      <a:r>
                        <a:rPr lang="en-US" dirty="0"/>
                        <a:t>65</a:t>
                      </a:r>
                      <a:endParaRPr lang="en-IN" dirty="0"/>
                    </a:p>
                  </a:txBody>
                  <a:tcPr/>
                </a:tc>
                <a:tc>
                  <a:txBody>
                    <a:bodyPr/>
                    <a:lstStyle/>
                    <a:p>
                      <a:pPr algn="ctr"/>
                      <a:r>
                        <a:rPr lang="en-US" dirty="0"/>
                        <a:t>172</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8.2</a:t>
                      </a:r>
                      <a:endParaRPr lang="en-IN" dirty="0"/>
                    </a:p>
                  </a:txBody>
                  <a:tcPr>
                    <a:solidFill>
                      <a:schemeClr val="accent5">
                        <a:lumMod val="20000"/>
                        <a:lumOff val="80000"/>
                      </a:schemeClr>
                    </a:solidFill>
                  </a:tcPr>
                </a:tc>
              </a:tr>
              <a:tr h="370840">
                <a:tc>
                  <a:txBody>
                    <a:bodyPr/>
                    <a:lstStyle/>
                    <a:p>
                      <a:pPr algn="ctr"/>
                      <a:r>
                        <a:rPr lang="en-US" dirty="0"/>
                        <a:t>62</a:t>
                      </a:r>
                      <a:endParaRPr lang="en-IN" dirty="0"/>
                    </a:p>
                  </a:txBody>
                  <a:tcPr/>
                </a:tc>
                <a:tc>
                  <a:txBody>
                    <a:bodyPr/>
                    <a:lstStyle/>
                    <a:p>
                      <a:pPr algn="ctr"/>
                      <a:r>
                        <a:rPr lang="en-US" dirty="0"/>
                        <a:t>182</a:t>
                      </a:r>
                      <a:endParaRPr lang="en-IN" dirty="0"/>
                    </a:p>
                  </a:txBody>
                  <a:tcPr/>
                </a:tc>
                <a:tc>
                  <a:txBody>
                    <a:bodyPr/>
                    <a:lstStyle/>
                    <a:p>
                      <a:pPr algn="ctr"/>
                      <a:r>
                        <a:rPr lang="en-US" dirty="0"/>
                        <a:t>Normal</a:t>
                      </a:r>
                      <a:endParaRPr lang="en-IN" dirty="0"/>
                    </a:p>
                  </a:txBody>
                  <a:tcPr/>
                </a:tc>
                <a:tc>
                  <a:txBody>
                    <a:bodyPr/>
                    <a:lstStyle/>
                    <a:p>
                      <a:pPr algn="ctr"/>
                      <a:r>
                        <a:rPr lang="en-US" dirty="0"/>
                        <a:t>13</a:t>
                      </a:r>
                      <a:endParaRPr lang="en-IN" dirty="0"/>
                    </a:p>
                  </a:txBody>
                  <a:tcPr>
                    <a:solidFill>
                      <a:schemeClr val="tx2">
                        <a:lumMod val="20000"/>
                        <a:lumOff val="80000"/>
                      </a:schemeClr>
                    </a:solidFill>
                  </a:tcPr>
                </a:tc>
              </a:tr>
              <a:tr h="370840">
                <a:tc>
                  <a:txBody>
                    <a:bodyPr/>
                    <a:lstStyle/>
                    <a:p>
                      <a:pPr algn="ctr"/>
                      <a:r>
                        <a:rPr lang="en-US" dirty="0"/>
                        <a:t>69</a:t>
                      </a:r>
                      <a:endParaRPr lang="en-IN" dirty="0"/>
                    </a:p>
                  </a:txBody>
                  <a:tcPr/>
                </a:tc>
                <a:tc>
                  <a:txBody>
                    <a:bodyPr/>
                    <a:lstStyle/>
                    <a:p>
                      <a:pPr algn="ctr"/>
                      <a:r>
                        <a:rPr lang="en-US" dirty="0"/>
                        <a:t>176</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Normal</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13.4</a:t>
                      </a:r>
                      <a:endParaRPr lang="en-IN" dirty="0"/>
                    </a:p>
                  </a:txBody>
                  <a:tcPr>
                    <a:solidFill>
                      <a:schemeClr val="accent5">
                        <a:lumMod val="20000"/>
                        <a:lumOff val="80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Prediction Using </a:t>
            </a:r>
            <a:r>
              <a:rPr lang="en-US" sz="5400" b="1" dirty="0">
                <a:solidFill>
                  <a:schemeClr val="tx2"/>
                </a:solidFill>
                <a:latin typeface="Times New Roman" pitchFamily="18" charset="0"/>
                <a:cs typeface="Times New Roman" pitchFamily="18" charset="0"/>
              </a:rPr>
              <a:t>KNN Algorithm </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481778" y="1042116"/>
            <a:ext cx="11228442" cy="2062231"/>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algn="just">
              <a:lnSpc>
                <a:spcPct val="150000"/>
              </a:lnSpc>
            </a:pPr>
            <a:r>
              <a:rPr lang="en-US" sz="2500" dirty="0">
                <a:latin typeface="Times New Roman" pitchFamily="18" charset="0"/>
                <a:cs typeface="Times New Roman" pitchFamily="18" charset="0"/>
              </a:rPr>
              <a:t>Once Naive Bayes model have been created,  </a:t>
            </a:r>
            <a:endParaRPr lang="en-US" sz="2500" dirty="0">
              <a:latin typeface="Times New Roman" pitchFamily="18" charset="0"/>
              <a:cs typeface="Times New Roman" pitchFamily="18" charset="0"/>
            </a:endParaRPr>
          </a:p>
          <a:p>
            <a:pPr marL="685800" indent="654050" algn="just">
              <a:lnSpc>
                <a:spcPct val="150000"/>
              </a:lnSpc>
              <a:buFont typeface="Arial" charset="0"/>
              <a:buChar char="•"/>
            </a:pPr>
            <a:r>
              <a:rPr lang="en-US" sz="2500" dirty="0">
                <a:latin typeface="Times New Roman" pitchFamily="18" charset="0"/>
                <a:cs typeface="Times New Roman" pitchFamily="18" charset="0"/>
              </a:rPr>
              <a:t>By using testing data, model can be evaluated </a:t>
            </a:r>
            <a:endParaRPr lang="en-US" sz="2500" dirty="0">
              <a:latin typeface="Times New Roman" pitchFamily="18" charset="0"/>
              <a:cs typeface="Times New Roman" pitchFamily="18" charset="0"/>
            </a:endParaRPr>
          </a:p>
          <a:p>
            <a:pPr marL="685800" indent="654050" algn="just">
              <a:lnSpc>
                <a:spcPct val="150000"/>
              </a:lnSpc>
              <a:buFont typeface="Arial" charset="0"/>
              <a:buChar char="•"/>
            </a:pPr>
            <a:r>
              <a:rPr lang="en-US" sz="2500" dirty="0">
                <a:latin typeface="Times New Roman" pitchFamily="18" charset="0"/>
                <a:cs typeface="Times New Roman" pitchFamily="18" charset="0"/>
              </a:rPr>
              <a:t>By giving only predictor variables, target variable can be predicted.</a:t>
            </a:r>
            <a:endParaRPr lang="en-US" sz="2500" dirty="0">
              <a:latin typeface="Times New Roman" pitchFamily="18" charset="0"/>
              <a:cs typeface="Times New Roman"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4771" y="4280092"/>
            <a:ext cx="8310081" cy="8601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 Nearest Neighbors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2"/>
          <p:cNvSpPr/>
          <p:nvPr/>
        </p:nvSpPr>
        <p:spPr bwMode="auto">
          <a:xfrm>
            <a:off x="346911" y="699738"/>
            <a:ext cx="3288201" cy="671851"/>
          </a:xfrm>
          <a:prstGeom prst="rect">
            <a:avLst/>
          </a:prstGeom>
          <a:noFill/>
          <a:ln w="9525">
            <a:noFill/>
            <a:miter lim="800000"/>
          </a:ln>
        </p:spPr>
        <p:txBody>
          <a:bodyPr wrap="square">
            <a:spAutoFit/>
          </a:bodyPr>
          <a:lstStyle/>
          <a:p>
            <a:pPr algn="just">
              <a:lnSpc>
                <a:spcPct val="150000"/>
              </a:lnSpc>
            </a:pPr>
            <a:r>
              <a:rPr lang="en-IN" sz="2800" b="1" dirty="0">
                <a:solidFill>
                  <a:schemeClr val="tx2"/>
                </a:solidFill>
                <a:latin typeface="Times New Roman" pitchFamily="18" charset="0"/>
                <a:cs typeface="Times New Roman" pitchFamily="18" charset="0"/>
              </a:rPr>
              <a:t>Sample Data Sets</a:t>
            </a:r>
            <a:endParaRPr lang="en-IN" sz="2800" b="1" dirty="0">
              <a:solidFill>
                <a:schemeClr val="tx2"/>
              </a:solidFill>
              <a:latin typeface="Times New Roman" pitchFamily="18" charset="0"/>
              <a:cs typeface="Times New Roman"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28962" y="1428749"/>
            <a:ext cx="7034369" cy="47422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 Nearest Neighbors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p:nvPr/>
        </p:nvSpPr>
        <p:spPr bwMode="auto">
          <a:xfrm>
            <a:off x="819150" y="696161"/>
            <a:ext cx="3288201" cy="671851"/>
          </a:xfrm>
          <a:prstGeom prst="rect">
            <a:avLst/>
          </a:prstGeom>
          <a:noFill/>
          <a:ln w="9525">
            <a:noFill/>
            <a:miter lim="800000"/>
          </a:ln>
        </p:spPr>
        <p:txBody>
          <a:bodyPr wrap="square">
            <a:spAutoFit/>
          </a:bodyPr>
          <a:lstStyle/>
          <a:p>
            <a:pPr algn="just">
              <a:lnSpc>
                <a:spcPct val="150000"/>
              </a:lnSpc>
            </a:pPr>
            <a:r>
              <a:rPr lang="en-IN" sz="2800" b="1" dirty="0">
                <a:solidFill>
                  <a:schemeClr val="tx2"/>
                </a:solidFill>
                <a:latin typeface="Times New Roman" pitchFamily="18" charset="0"/>
                <a:cs typeface="Times New Roman" pitchFamily="18" charset="0"/>
              </a:rPr>
              <a:t>Data Importing</a:t>
            </a:r>
            <a:endParaRPr lang="en-IN" sz="2800" b="1" dirty="0">
              <a:solidFill>
                <a:schemeClr val="tx2"/>
              </a:solidFill>
              <a:latin typeface="Times New Roman" pitchFamily="18" charset="0"/>
              <a:cs typeface="Times New Roman" pitchFamily="18" charset="0"/>
            </a:endParaRPr>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086" y="1695186"/>
            <a:ext cx="8079827" cy="43187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 Nearest Neighbors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p:nvPr/>
        </p:nvSpPr>
        <p:spPr bwMode="auto">
          <a:xfrm>
            <a:off x="819150" y="696161"/>
            <a:ext cx="3288201" cy="671851"/>
          </a:xfrm>
          <a:prstGeom prst="rect">
            <a:avLst/>
          </a:prstGeom>
          <a:noFill/>
          <a:ln w="9525">
            <a:noFill/>
            <a:miter lim="800000"/>
          </a:ln>
        </p:spPr>
        <p:txBody>
          <a:bodyPr wrap="square">
            <a:spAutoFit/>
          </a:bodyPr>
          <a:lstStyle/>
          <a:p>
            <a:pPr algn="just">
              <a:lnSpc>
                <a:spcPct val="150000"/>
              </a:lnSpc>
            </a:pPr>
            <a:r>
              <a:rPr lang="en-IN" sz="2800" b="1" dirty="0">
                <a:solidFill>
                  <a:schemeClr val="tx2"/>
                </a:solidFill>
                <a:latin typeface="Times New Roman" pitchFamily="18" charset="0"/>
                <a:cs typeface="Times New Roman" pitchFamily="18" charset="0"/>
              </a:rPr>
              <a:t>Data Preprocessing</a:t>
            </a:r>
            <a:endParaRPr lang="en-IN" sz="2800" b="1" dirty="0">
              <a:solidFill>
                <a:schemeClr val="tx2"/>
              </a:solidFill>
              <a:latin typeface="Times New Roman" pitchFamily="18" charset="0"/>
              <a:cs typeface="Times New Roman" pitchFamily="18" charset="0"/>
            </a:endParaRPr>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80881" y="1558480"/>
            <a:ext cx="7830238" cy="41660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K-Nearest Neighbors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p:nvPr/>
        </p:nvSpPr>
        <p:spPr bwMode="auto">
          <a:xfrm>
            <a:off x="819150" y="696161"/>
            <a:ext cx="3288201" cy="671851"/>
          </a:xfrm>
          <a:prstGeom prst="rect">
            <a:avLst/>
          </a:prstGeom>
          <a:noFill/>
          <a:ln w="9525">
            <a:noFill/>
            <a:miter lim="800000"/>
          </a:ln>
        </p:spPr>
        <p:txBody>
          <a:bodyPr wrap="square">
            <a:spAutoFit/>
          </a:bodyPr>
          <a:lstStyle/>
          <a:p>
            <a:pPr algn="just">
              <a:lnSpc>
                <a:spcPct val="150000"/>
              </a:lnSpc>
            </a:pPr>
            <a:r>
              <a:rPr lang="en-IN" sz="2800" b="1" dirty="0">
                <a:solidFill>
                  <a:schemeClr val="tx2"/>
                </a:solidFill>
                <a:latin typeface="Times New Roman" pitchFamily="18" charset="0"/>
                <a:cs typeface="Times New Roman" pitchFamily="18" charset="0"/>
              </a:rPr>
              <a:t>Data Preprocessing</a:t>
            </a:r>
            <a:endParaRPr lang="en-IN" sz="2800" b="1" dirty="0">
              <a:solidFill>
                <a:schemeClr val="tx2"/>
              </a:solidFill>
              <a:latin typeface="Times New Roman" pitchFamily="18" charset="0"/>
              <a:cs typeface="Times New Roman" pitchFamily="18"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5000" y="1747822"/>
            <a:ext cx="8071356" cy="4325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normAutofit/>
          </a:bodyPr>
          <a:lstStyle/>
          <a:p>
            <a:r>
              <a:rPr lang="en-US" sz="4000" b="1" dirty="0">
                <a:solidFill>
                  <a:schemeClr val="accent1">
                    <a:lumMod val="50000"/>
                  </a:schemeClr>
                </a:solidFill>
                <a:latin typeface="Times New Roman" pitchFamily="18" charset="0"/>
                <a:cs typeface="Times New Roman" pitchFamily="18" charset="0"/>
              </a:rPr>
              <a:t>PRESENTATION OUTLINE</a:t>
            </a:r>
            <a:endParaRPr lang="en-IN" sz="4000" b="1" dirty="0">
              <a:solidFill>
                <a:schemeClr val="accent1">
                  <a:lumMod val="50000"/>
                </a:schemeClr>
              </a:solidFill>
              <a:latin typeface="Times New Roman" pitchFamily="18" charset="0"/>
              <a:cs typeface="Times New Roman" pitchFamily="18" charset="0"/>
            </a:endParaRPr>
          </a:p>
        </p:txBody>
      </p:sp>
      <p:sp>
        <p:nvSpPr>
          <p:cNvPr id="3" name="Content Placeholder 2"/>
          <p:cNvSpPr/>
          <p:nvPr>
            <p:ph idx="1"/>
          </p:nvPr>
        </p:nvSpPr>
        <p:spPr/>
        <p:txBody>
          <a:bodyPr/>
          <a:lstStyle/>
          <a:p>
            <a:r>
              <a:rPr lang="en-US" dirty="0">
                <a:solidFill>
                  <a:schemeClr val="accent1">
                    <a:lumMod val="50000"/>
                  </a:schemeClr>
                </a:solidFill>
                <a:latin typeface="Times New Roman" pitchFamily="18" charset="0"/>
                <a:cs typeface="Times New Roman" pitchFamily="18" charset="0"/>
              </a:rPr>
              <a:t>Course Certificate</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Objectives</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Abstract</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System </a:t>
            </a:r>
            <a:r>
              <a:rPr lang="en-US" dirty="0" err="1">
                <a:solidFill>
                  <a:schemeClr val="accent1">
                    <a:lumMod val="50000"/>
                  </a:schemeClr>
                </a:solidFill>
                <a:latin typeface="Times New Roman" pitchFamily="18" charset="0"/>
                <a:cs typeface="Times New Roman" pitchFamily="18" charset="0"/>
              </a:rPr>
              <a:t>Requiremets</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Architectural Diagram</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Project Modules</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Conclusion</a:t>
            </a:r>
            <a:endParaRPr lang="en-US" dirty="0">
              <a:solidFill>
                <a:schemeClr val="accent1">
                  <a:lumMod val="50000"/>
                </a:schemeClr>
              </a:solidFill>
              <a:latin typeface="Times New Roman" pitchFamily="18" charset="0"/>
              <a:cs typeface="Times New Roman" pitchFamily="18" charset="0"/>
            </a:endParaRPr>
          </a:p>
          <a:p>
            <a:r>
              <a:rPr lang="en-US" dirty="0">
                <a:solidFill>
                  <a:schemeClr val="accent1">
                    <a:lumMod val="50000"/>
                  </a:schemeClr>
                </a:solidFill>
                <a:latin typeface="Times New Roman" pitchFamily="18" charset="0"/>
                <a:cs typeface="Times New Roman" pitchFamily="18" charset="0"/>
              </a:rPr>
              <a:t>Reference</a:t>
            </a:r>
            <a:endParaRPr lang="en-IN" dirty="0">
              <a:solidFill>
                <a:schemeClr val="accent1">
                  <a:lumMod val="50000"/>
                </a:schemeClr>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K-Nearest Neighbors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p:nvPr/>
        </p:nvSpPr>
        <p:spPr bwMode="auto">
          <a:xfrm>
            <a:off x="819150" y="696161"/>
            <a:ext cx="3288201" cy="671851"/>
          </a:xfrm>
          <a:prstGeom prst="rect">
            <a:avLst/>
          </a:prstGeom>
          <a:noFill/>
          <a:ln w="9525">
            <a:noFill/>
            <a:miter lim="800000"/>
          </a:ln>
        </p:spPr>
        <p:txBody>
          <a:bodyPr wrap="square">
            <a:spAutoFit/>
          </a:bodyPr>
          <a:lstStyle/>
          <a:p>
            <a:pPr algn="just">
              <a:lnSpc>
                <a:spcPct val="150000"/>
              </a:lnSpc>
            </a:pPr>
            <a:r>
              <a:rPr lang="en-IN" sz="2800" b="1" dirty="0">
                <a:solidFill>
                  <a:schemeClr val="tx2"/>
                </a:solidFill>
                <a:latin typeface="Times New Roman" pitchFamily="18" charset="0"/>
                <a:cs typeface="Times New Roman" pitchFamily="18" charset="0"/>
              </a:rPr>
              <a:t>Data Preprocessing</a:t>
            </a:r>
            <a:endParaRPr lang="en-IN" sz="2800" b="1" dirty="0">
              <a:solidFill>
                <a:schemeClr val="tx2"/>
              </a:solidFill>
              <a:latin typeface="Times New Roman" pitchFamily="18" charset="0"/>
              <a:cs typeface="Times New Roman" pitchFamily="18" charset="0"/>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03145" y="1515913"/>
            <a:ext cx="7585710" cy="45377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K-Nearest Neighbors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2"/>
          <p:cNvSpPr/>
          <p:nvPr/>
        </p:nvSpPr>
        <p:spPr bwMode="auto">
          <a:xfrm>
            <a:off x="819150" y="696161"/>
            <a:ext cx="7425690" cy="661207"/>
          </a:xfrm>
          <a:prstGeom prst="rect">
            <a:avLst/>
          </a:prstGeom>
          <a:noFill/>
          <a:ln w="9525">
            <a:noFill/>
            <a:miter lim="800000"/>
          </a:ln>
        </p:spPr>
        <p:txBody>
          <a:bodyPr wrap="square">
            <a:spAutoFit/>
          </a:bodyPr>
          <a:lstStyle/>
          <a:p>
            <a:pPr algn="just">
              <a:lnSpc>
                <a:spcPct val="150000"/>
              </a:lnSpc>
            </a:pPr>
            <a:r>
              <a:rPr lang="en-US" sz="2800" b="1" dirty="0">
                <a:solidFill>
                  <a:schemeClr val="tx2"/>
                </a:solidFill>
                <a:latin typeface="Times New Roman" pitchFamily="18" charset="0"/>
                <a:cs typeface="Times New Roman" pitchFamily="18" charset="0"/>
              </a:rPr>
              <a:t>K-Nearest Neighbors Classification Model</a:t>
            </a:r>
            <a:endParaRPr lang="en-IN" sz="2800" b="1" dirty="0">
              <a:solidFill>
                <a:schemeClr val="tx2"/>
              </a:solidFill>
              <a:latin typeface="Times New Roman" pitchFamily="18" charset="0"/>
              <a:cs typeface="Times New Roman" pitchFamily="18"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4040" y="1515912"/>
            <a:ext cx="7830238" cy="449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itchFamily="18" charset="0"/>
                <a:cs typeface="Times New Roman" pitchFamily="18" charset="0"/>
              </a:rPr>
              <a:t>K-Nearest Neighbors Predictive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28993" y="1152590"/>
            <a:ext cx="8444398" cy="45528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p:nvPr>
            <p:ph type="title" idx="4294967295"/>
          </p:nvPr>
        </p:nvSpPr>
        <p:spPr>
          <a:xfrm>
            <a:off x="418599" y="1086547"/>
            <a:ext cx="10935201" cy="4684905"/>
          </a:xfrm>
        </p:spPr>
        <p:txBody>
          <a:bodyPr>
            <a:noAutofit/>
          </a:bodyPr>
          <a:lstStyle/>
          <a:p>
            <a:pPr algn="just">
              <a:lnSpc>
                <a:spcPct val="150000"/>
              </a:lnSpc>
            </a:pPr>
            <a:r>
              <a:rPr lang="en-US" sz="2500" dirty="0">
                <a:latin typeface="Times New Roman" pitchFamily="18" charset="0"/>
                <a:cs typeface="Times New Roman" pitchFamily="18" charset="0"/>
              </a:rPr>
              <a:t>This project addresses the Data Science algorithm used for classifying and predicting, whether the employee will leave the company or not. The K-Nearest Neighbors Data Science algorithm is used for classifying and predicting the employee attrition. This model can potentially help a company to predict  the departure of key software developers  and they can be retained in the company, by taking proactive action such as providing salary hikes or flexible timing or by better managing workload variance among project members etc. to avoid huge loss to company. Thus this project concludes, K-Nearest Neighbors Algorithm performs better and faster when compared to other statistical techniques. </a:t>
            </a:r>
            <a:endParaRPr lang="en-IN" sz="2500" dirty="0">
              <a:latin typeface="Times New Roman" pitchFamily="18" charset="0"/>
              <a:cs typeface="Times New Roman" pitchFamily="18" charset="0"/>
            </a:endParaRPr>
          </a:p>
        </p:txBody>
      </p:sp>
      <p:sp>
        <p:nvSpPr>
          <p:cNvPr id="18" name="Title 1"/>
          <p:cNvSpPr txBox="1"/>
          <p:nvPr/>
        </p:nvSpPr>
        <p:spPr>
          <a:xfrm>
            <a:off x="152400" y="-19842"/>
            <a:ext cx="11791950" cy="695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5000" b="1" dirty="0">
                <a:solidFill>
                  <a:schemeClr val="tx2"/>
                </a:solidFill>
                <a:latin typeface="Times New Roman" pitchFamily="18" charset="0"/>
                <a:cs typeface="Times New Roman" pitchFamily="18" charset="0"/>
              </a:rPr>
              <a:t>Conclusion</a:t>
            </a:r>
            <a:endParaRPr lang="en-IN" sz="5000" b="1" dirty="0"/>
          </a:p>
        </p:txBody>
      </p:sp>
      <p:cxnSp>
        <p:nvCxnSpPr>
          <p:cNvPr id="19" name="Straight Connector 18"/>
          <p:cNvCxnSpPr/>
          <p:nvPr/>
        </p:nvCxnSpPr>
        <p:spPr>
          <a:xfrm>
            <a:off x="0" y="649356"/>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p:nvPr>
            <p:ph type="title" idx="4294967295"/>
          </p:nvPr>
        </p:nvSpPr>
        <p:spPr>
          <a:xfrm>
            <a:off x="394536" y="1011766"/>
            <a:ext cx="11234046" cy="5060301"/>
          </a:xfrm>
        </p:spPr>
        <p:txBody>
          <a:bodyPr>
            <a:noAutofit/>
          </a:bodyPr>
          <a:lstStyle/>
          <a:p>
            <a:r>
              <a:rPr lang="en-US" sz="2100" dirty="0">
                <a:effectLst/>
                <a:latin typeface="Times New Roman" pitchFamily="18" charset="0"/>
                <a:ea typeface="Calibri" pitchFamily="34" charset="0"/>
              </a:rPr>
              <a:t>1. Saadat M </a:t>
            </a:r>
            <a:r>
              <a:rPr lang="en-US" sz="2100" dirty="0" err="1">
                <a:effectLst/>
                <a:latin typeface="Times New Roman" pitchFamily="18" charset="0"/>
                <a:ea typeface="Calibri" pitchFamily="34" charset="0"/>
              </a:rPr>
              <a:t>Alhashmi</a:t>
            </a:r>
            <a:r>
              <a:rPr lang="en-US" sz="2100" dirty="0">
                <a:effectLst/>
                <a:latin typeface="Times New Roman" pitchFamily="18" charset="0"/>
                <a:ea typeface="Calibri" pitchFamily="34" charset="0"/>
              </a:rPr>
              <a:t>,“Towards Understanding Employee Attrition using a Decision Tree Approach ",  IEEE International Conference on Digitization, 2020. </a:t>
            </a:r>
            <a:br>
              <a:rPr lang="en-US" sz="2100" dirty="0">
                <a:effectLst/>
                <a:latin typeface="Times New Roman" pitchFamily="18" charset="0"/>
                <a:ea typeface="Calibri" pitchFamily="34" charset="0"/>
              </a:rPr>
            </a:br>
            <a:br>
              <a:rPr lang="en-US" sz="2100" dirty="0">
                <a:effectLst/>
                <a:latin typeface="Times New Roman" pitchFamily="18" charset="0"/>
                <a:ea typeface="Calibri" pitchFamily="34" charset="0"/>
              </a:rPr>
            </a:br>
            <a:r>
              <a:rPr lang="en-US" sz="2100" dirty="0">
                <a:effectLst/>
                <a:latin typeface="Times New Roman" pitchFamily="18" charset="0"/>
                <a:ea typeface="Calibri" pitchFamily="34" charset="0"/>
              </a:rPr>
              <a:t>2. Jun Wang; Aleksandra </a:t>
            </a:r>
            <a:r>
              <a:rPr lang="en-US" sz="2100" dirty="0" err="1">
                <a:effectLst/>
                <a:latin typeface="Times New Roman" pitchFamily="18" charset="0"/>
                <a:ea typeface="Calibri" pitchFamily="34" charset="0"/>
              </a:rPr>
              <a:t>Mojsilovic</a:t>
            </a:r>
            <a:r>
              <a:rPr lang="en-US" sz="2100" dirty="0">
                <a:effectLst/>
                <a:latin typeface="Times New Roman" pitchFamily="18" charset="0"/>
                <a:ea typeface="Calibri" pitchFamily="34" charset="0"/>
              </a:rPr>
              <a:t> , “An Analytics Approach for Proactively Combating Voluntary Attrition of Employees", IEEE 12th International Conference on Data Mining Workshops, 2012</a:t>
            </a:r>
            <a:br>
              <a:rPr lang="en-US" sz="2100" dirty="0">
                <a:effectLst/>
                <a:latin typeface="Times New Roman" pitchFamily="18" charset="0"/>
                <a:ea typeface="Calibri" pitchFamily="34" charset="0"/>
              </a:rPr>
            </a:br>
            <a:br>
              <a:rPr lang="en-US" sz="2100" dirty="0">
                <a:effectLst/>
                <a:latin typeface="Times New Roman" pitchFamily="18" charset="0"/>
                <a:ea typeface="Calibri" pitchFamily="34" charset="0"/>
              </a:rPr>
            </a:br>
            <a:r>
              <a:rPr lang="en-US" sz="2100" dirty="0">
                <a:effectLst/>
                <a:latin typeface="Times New Roman" pitchFamily="18" charset="0"/>
                <a:ea typeface="Calibri" pitchFamily="34" charset="0"/>
              </a:rPr>
              <a:t>3. Timofey </a:t>
            </a:r>
            <a:r>
              <a:rPr lang="en-US" sz="2100" dirty="0" err="1">
                <a:effectLst/>
                <a:latin typeface="Times New Roman" pitchFamily="18" charset="0"/>
                <a:ea typeface="Calibri" pitchFamily="34" charset="0"/>
              </a:rPr>
              <a:t>Tarusov</a:t>
            </a:r>
            <a:r>
              <a:rPr lang="en-US" sz="2100" dirty="0">
                <a:effectLst/>
                <a:latin typeface="Times New Roman" pitchFamily="18" charset="0"/>
                <a:ea typeface="Calibri" pitchFamily="34" charset="0"/>
              </a:rPr>
              <a:t>, Olga </a:t>
            </a:r>
            <a:r>
              <a:rPr lang="en-US" sz="2100" dirty="0" err="1">
                <a:effectLst/>
                <a:latin typeface="Times New Roman" pitchFamily="18" charset="0"/>
                <a:ea typeface="Calibri" pitchFamily="34" charset="0"/>
              </a:rPr>
              <a:t>Mitrofanova</a:t>
            </a:r>
            <a:r>
              <a:rPr lang="en-US" sz="2100" dirty="0">
                <a:effectLst/>
                <a:latin typeface="Times New Roman" pitchFamily="18" charset="0"/>
                <a:ea typeface="Calibri" pitchFamily="34" charset="0"/>
              </a:rPr>
              <a:t>, "Risk Assessment in Human Resource Management Using Predictive Staff Turnover Analysis", IEEE Xplore, pp. 194-198, 2020.</a:t>
            </a:r>
            <a:br>
              <a:rPr lang="en-US" sz="2100" dirty="0">
                <a:effectLst/>
                <a:latin typeface="Times New Roman" pitchFamily="18" charset="0"/>
                <a:ea typeface="Calibri" pitchFamily="34" charset="0"/>
              </a:rPr>
            </a:br>
            <a:br>
              <a:rPr lang="en-US" sz="2100" dirty="0">
                <a:effectLst/>
                <a:latin typeface="Times New Roman" pitchFamily="18" charset="0"/>
                <a:ea typeface="Calibri" pitchFamily="34" charset="0"/>
              </a:rPr>
            </a:br>
            <a:r>
              <a:rPr lang="en-US" sz="2100" dirty="0">
                <a:effectLst/>
                <a:latin typeface="Times New Roman" pitchFamily="18" charset="0"/>
                <a:ea typeface="Calibri" pitchFamily="34" charset="0"/>
              </a:rPr>
              <a:t>4. Neil Brocket, Catriona Clarke, Gregorio Robles, Michele </a:t>
            </a:r>
            <a:r>
              <a:rPr lang="en-US" sz="2100" dirty="0" err="1">
                <a:effectLst/>
                <a:latin typeface="Times New Roman" pitchFamily="18" charset="0"/>
                <a:ea typeface="Calibri" pitchFamily="34" charset="0"/>
              </a:rPr>
              <a:t>Berlingerio</a:t>
            </a:r>
            <a:r>
              <a:rPr lang="en-US" sz="2100" dirty="0">
                <a:effectLst/>
                <a:latin typeface="Times New Roman" pitchFamily="18" charset="0"/>
                <a:ea typeface="Calibri" pitchFamily="34" charset="0"/>
              </a:rPr>
              <a:t>, Sourav Dutta “A System for Analysis and Remediation of Attrition", 9 IEEE International Conference on Big Data, pp. 2016-2019, 2019</a:t>
            </a:r>
            <a:br>
              <a:rPr lang="en-US" sz="2100" dirty="0">
                <a:effectLst/>
                <a:latin typeface="Times New Roman" pitchFamily="18" charset="0"/>
                <a:ea typeface="Calibri" pitchFamily="34" charset="0"/>
              </a:rPr>
            </a:br>
            <a:br>
              <a:rPr lang="en-US" sz="2100" dirty="0">
                <a:effectLst/>
                <a:latin typeface="Times New Roman" pitchFamily="18" charset="0"/>
                <a:ea typeface="Calibri" pitchFamily="34" charset="0"/>
              </a:rPr>
            </a:br>
            <a:r>
              <a:rPr lang="en-US" sz="2100" dirty="0">
                <a:effectLst/>
                <a:latin typeface="Times New Roman" pitchFamily="18" charset="0"/>
                <a:ea typeface="Calibri" pitchFamily="34" charset="0"/>
              </a:rPr>
              <a:t>5. </a:t>
            </a:r>
            <a:r>
              <a:rPr lang="en-US" sz="2100" dirty="0" err="1">
                <a:effectLst/>
                <a:latin typeface="Times New Roman" pitchFamily="18" charset="0"/>
                <a:ea typeface="Calibri" pitchFamily="34" charset="0"/>
              </a:rPr>
              <a:t>Lingfeng</a:t>
            </a:r>
            <a:r>
              <a:rPr lang="en-US" sz="2100" dirty="0">
                <a:effectLst/>
                <a:latin typeface="Times New Roman" pitchFamily="18" charset="0"/>
                <a:ea typeface="Calibri" pitchFamily="34" charset="0"/>
              </a:rPr>
              <a:t> Bao, </a:t>
            </a:r>
            <a:r>
              <a:rPr lang="en-US" sz="2100" dirty="0" err="1">
                <a:effectLst/>
                <a:latin typeface="Times New Roman" pitchFamily="18" charset="0"/>
                <a:ea typeface="Calibri" pitchFamily="34" charset="0"/>
              </a:rPr>
              <a:t>Zhenchang</a:t>
            </a:r>
            <a:r>
              <a:rPr lang="en-US" sz="2100" dirty="0">
                <a:effectLst/>
                <a:latin typeface="Times New Roman" pitchFamily="18" charset="0"/>
                <a:ea typeface="Calibri" pitchFamily="34" charset="0"/>
              </a:rPr>
              <a:t> Xing, Xin Xia, David Lo, </a:t>
            </a:r>
            <a:r>
              <a:rPr lang="en-US" sz="2100" dirty="0" err="1">
                <a:effectLst/>
                <a:latin typeface="Times New Roman" pitchFamily="18" charset="0"/>
                <a:ea typeface="Calibri" pitchFamily="34" charset="0"/>
              </a:rPr>
              <a:t>Shanping</a:t>
            </a:r>
            <a:r>
              <a:rPr lang="en-US" sz="2100" dirty="0">
                <a:effectLst/>
                <a:latin typeface="Times New Roman" pitchFamily="18" charset="0"/>
                <a:ea typeface="Calibri" pitchFamily="34" charset="0"/>
              </a:rPr>
              <a:t> Li, Who Will Leave the Company? A Large-Scale Industry Study of Developer Turnover by Mining Monthly Work Report “ IEEE International Conference on Mining Software Repositories pp. 170-181, 2017.</a:t>
            </a:r>
            <a:br>
              <a:rPr lang="en-US" sz="2100" dirty="0">
                <a:effectLst/>
                <a:latin typeface="Times New Roman" pitchFamily="18" charset="0"/>
                <a:ea typeface="Calibri" pitchFamily="34" charset="0"/>
              </a:rPr>
            </a:br>
            <a:endParaRPr lang="en-IN" sz="2100" dirty="0">
              <a:latin typeface="Times New Roman" pitchFamily="18" charset="0"/>
              <a:cs typeface="Times New Roman" pitchFamily="18" charset="0"/>
            </a:endParaRPr>
          </a:p>
        </p:txBody>
      </p:sp>
      <p:sp>
        <p:nvSpPr>
          <p:cNvPr id="18" name="Title 1"/>
          <p:cNvSpPr txBox="1"/>
          <p:nvPr/>
        </p:nvSpPr>
        <p:spPr>
          <a:xfrm>
            <a:off x="152400" y="-19842"/>
            <a:ext cx="11791950" cy="695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5000" b="1" dirty="0">
                <a:solidFill>
                  <a:schemeClr val="tx2"/>
                </a:solidFill>
                <a:latin typeface="Times New Roman" pitchFamily="18" charset="0"/>
                <a:cs typeface="Times New Roman" pitchFamily="18" charset="0"/>
              </a:rPr>
              <a:t>References</a:t>
            </a:r>
            <a:endParaRPr lang="en-IN" sz="5000" b="1" dirty="0"/>
          </a:p>
        </p:txBody>
      </p:sp>
      <p:cxnSp>
        <p:nvCxnSpPr>
          <p:cNvPr id="19" name="Straight Connector 18"/>
          <p:cNvCxnSpPr/>
          <p:nvPr/>
        </p:nvCxnSpPr>
        <p:spPr>
          <a:xfrm>
            <a:off x="0" y="649356"/>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1107830" y="365124"/>
            <a:ext cx="9536723" cy="666507"/>
          </a:xfrm>
        </p:spPr>
        <p:txBody>
          <a:bodyPr>
            <a:normAutofit fontScale="90000"/>
          </a:bodyPr>
          <a:lstStyle/>
          <a:p>
            <a:pPr algn="ctr"/>
            <a:r>
              <a:rPr lang="en-US" b="1" dirty="0">
                <a:solidFill>
                  <a:schemeClr val="accent1">
                    <a:lumMod val="50000"/>
                  </a:schemeClr>
                </a:solidFill>
                <a:latin typeface="Times New Roman" pitchFamily="18" charset="0"/>
                <a:cs typeface="Times New Roman" pitchFamily="18" charset="0"/>
              </a:rPr>
              <a:t>COURSE</a:t>
            </a:r>
            <a:r>
              <a:rPr lang="en-US" b="1" dirty="0">
                <a:solidFill>
                  <a:schemeClr val="tx2">
                    <a:lumMod val="75000"/>
                  </a:schemeClr>
                </a:solidFill>
                <a:latin typeface="Times New Roman" pitchFamily="18" charset="0"/>
                <a:cs typeface="Times New Roman" pitchFamily="18" charset="0"/>
              </a:rPr>
              <a:t> </a:t>
            </a:r>
            <a:r>
              <a:rPr lang="en-US" b="1" dirty="0">
                <a:solidFill>
                  <a:schemeClr val="accent1">
                    <a:lumMod val="50000"/>
                  </a:schemeClr>
                </a:solidFill>
                <a:latin typeface="Times New Roman" pitchFamily="18" charset="0"/>
                <a:cs typeface="Times New Roman" pitchFamily="18" charset="0"/>
              </a:rPr>
              <a:t>CERTIFICATE</a:t>
            </a:r>
            <a:endParaRPr lang="en-IN" b="1" dirty="0">
              <a:solidFill>
                <a:schemeClr val="accent1">
                  <a:lumMod val="50000"/>
                </a:schemeClr>
              </a:solidFill>
              <a:latin typeface="Times New Roman" pitchFamily="18" charset="0"/>
              <a:cs typeface="Times New Roman" pitchFamily="18" charset="0"/>
            </a:endParaRPr>
          </a:p>
        </p:txBody>
      </p:sp>
      <p:pic>
        <p:nvPicPr>
          <p:cNvPr id="7" name="Content Placeholder 6" descr="/private/var/mobile/Containers/Data/Application/84A9151A-AE41-4CC7-9406-168846674907/tmp/insert_image_tmp_dir/2021-11-14 12:32:46.644000.png2021-11-14 12:32:46.644000"/>
          <p:cNvPicPr>
            <a:picLocks noGrp="1" noChangeAspect="1"/>
          </p:cNvPicPr>
          <p:nvPr>
            <p:ph idx="1"/>
          </p:nvPr>
        </p:nvPicPr>
        <p:blipFill>
          <a:blip r:embed="rId1"/>
          <a:srcRect/>
          <a:stretch>
            <a:fillRect/>
          </a:stretch>
        </p:blipFill>
        <p:spPr>
          <a:xfrm>
            <a:off x="2228533" y="1825625"/>
            <a:ext cx="7734935" cy="43513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pPr algn="ctr"/>
            <a:r>
              <a:rPr lang="en-US" b="1" dirty="0">
                <a:solidFill>
                  <a:schemeClr val="accent1">
                    <a:lumMod val="50000"/>
                  </a:schemeClr>
                </a:solidFill>
                <a:latin typeface="Times New Roman" pitchFamily="18" charset="0"/>
                <a:cs typeface="Times New Roman" pitchFamily="18" charset="0"/>
              </a:rPr>
              <a:t>OBJECTIVE</a:t>
            </a:r>
            <a:endParaRPr lang="en-IN" b="1" dirty="0">
              <a:solidFill>
                <a:schemeClr val="accent1">
                  <a:lumMod val="50000"/>
                </a:schemeClr>
              </a:solidFill>
              <a:latin typeface="Times New Roman" pitchFamily="18" charset="0"/>
              <a:cs typeface="Times New Roman" pitchFamily="18" charset="0"/>
            </a:endParaRPr>
          </a:p>
        </p:txBody>
      </p:sp>
      <p:sp>
        <p:nvSpPr>
          <p:cNvPr id="3" name="Content Placeholder 2"/>
          <p:cNvSpPr/>
          <p:nvPr>
            <p:ph idx="1"/>
          </p:nvPr>
        </p:nvSpPr>
        <p:spPr/>
        <p:txBody>
          <a:bodyPr>
            <a:normAutofit/>
          </a:bodyPr>
          <a:lstStyle/>
          <a:p>
            <a:pPr marL="0" indent="0">
              <a:buNone/>
            </a:pPr>
            <a:r>
              <a:rPr lang="en-US" sz="2400" dirty="0">
                <a:latin typeface="Times New Roman" pitchFamily="18" charset="0"/>
                <a:cs typeface="Times New Roman" pitchFamily="18" charset="0"/>
              </a:rPr>
              <a:t>The goal of this project, is to predict whether a developer will leave the company or not after certain period of time based on the monthly report. </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For prediction, K Nearest Neighbors algorithms is used to classify and predict the developer turnover using factors </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Such as </a:t>
            </a:r>
            <a:r>
              <a:rPr lang="en-US" sz="2400" dirty="0" err="1">
                <a:latin typeface="Times New Roman" pitchFamily="18" charset="0"/>
                <a:cs typeface="Times New Roman" pitchFamily="18" charset="0"/>
              </a:rPr>
              <a:t>satisfaction</a:t>
            </a:r>
            <a:r>
              <a:rPr lang="en-US" sz="2400" err="1">
                <a:latin typeface="Times New Roman" pitchFamily="18" charset="0"/>
                <a:cs typeface="Times New Roman" pitchFamily="18" charset="0"/>
              </a:rPr>
              <a:t>_</a:t>
            </a:r>
            <a:r>
              <a:rPr lang="en-US" sz="2400">
                <a:latin typeface="Times New Roman" pitchFamily="18" charset="0"/>
                <a:cs typeface="Times New Roman" pitchFamily="18" charset="0"/>
              </a:rPr>
              <a:t>level, </a:t>
            </a:r>
            <a:r>
              <a:rPr lang="en-US" sz="2400" dirty="0" err="1">
                <a:latin typeface="Times New Roman" pitchFamily="18" charset="0"/>
                <a:cs typeface="Times New Roman" pitchFamily="18" charset="0"/>
              </a:rPr>
              <a:t>last_evaluation,number_projects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average_monthly_hours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time_spent_company</a:t>
            </a:r>
            <a:r>
              <a:rPr lang="en-US" sz="2400" dirty="0">
                <a:latin typeface="Times New Roman" pitchFamily="18" charset="0"/>
                <a:cs typeface="Times New Roman" pitchFamily="18" charset="0"/>
              </a:rPr>
              <a:t>, etc.</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3114675" y="1"/>
            <a:ext cx="6813096" cy="844062"/>
          </a:xfrm>
        </p:spPr>
        <p:txBody>
          <a:bodyPr>
            <a:normAutofit/>
          </a:bodyPr>
          <a:lstStyle/>
          <a:p>
            <a:r>
              <a:rPr lang="en-US" altLang="en-US" sz="5000" b="1" dirty="0">
                <a:solidFill>
                  <a:schemeClr val="tx2"/>
                </a:solidFill>
                <a:latin typeface="Times New Roman" pitchFamily="18" charset="0"/>
                <a:cs typeface="Times New Roman" pitchFamily="18" charset="0"/>
              </a:rPr>
              <a:t>Abstract</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228600" y="844062"/>
            <a:ext cx="11734799" cy="5423088"/>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algn="just">
              <a:lnSpc>
                <a:spcPct val="150000"/>
              </a:lnSpc>
            </a:pPr>
            <a:r>
              <a:rPr lang="en-US" sz="2000" dirty="0">
                <a:latin typeface="Times New Roman" pitchFamily="18" charset="0"/>
                <a:cs typeface="Times New Roman" pitchFamily="18" charset="0"/>
              </a:rPr>
              <a:t>Data Science trends have been developed and various research are going on in this field. Employee turnover has become a big challenge for Information Technology companies.  </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The departure of key software developers might cause big loss to an IT company since they also depart with important business knowledge and critical technical skills. </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Understanding employee turnover is very important for IT companies to retain talented developers and reduce the loss due to developers' departure. </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In this Project, monthly self-report of the software developers includes developer’s activities, working hours, no of projects they have been assigned etc., have been taken in to account for analysis for doing the prediction with the help of Data Science algorithm. </a:t>
            </a: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By using, K-Nearest Neighbors classification algorithm, Classification and Prediction model have been created. This K-Nearest Neighbors model will predict whether the employee will leave the company or not.</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3114674" y="1"/>
            <a:ext cx="7534275" cy="844062"/>
          </a:xfrm>
        </p:spPr>
        <p:txBody>
          <a:bodyPr>
            <a:normAutofit/>
          </a:bodyPr>
          <a:lstStyle/>
          <a:p>
            <a:r>
              <a:rPr lang="en-US" altLang="en-US" sz="5000" b="1" dirty="0">
                <a:solidFill>
                  <a:schemeClr val="tx2"/>
                </a:solidFill>
                <a:latin typeface="Times New Roman" pitchFamily="18" charset="0"/>
                <a:cs typeface="Times New Roman" pitchFamily="18" charset="0"/>
              </a:rPr>
              <a:t>Hardware Requirements</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589130" y="922234"/>
            <a:ext cx="11395879" cy="2062231"/>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hangingPunct="0">
              <a:lnSpc>
                <a:spcPct val="150000"/>
              </a:lnSpc>
            </a:pPr>
            <a:r>
              <a:rPr lang="en-US" sz="2500" dirty="0">
                <a:latin typeface="Times New Roman" pitchFamily="18" charset="0"/>
                <a:cs typeface="Times New Roman" pitchFamily="18" charset="0"/>
              </a:rPr>
              <a:t>Processor			:	Processor Intel CORE i3  and above</a:t>
            </a:r>
            <a:endParaRPr lang="en-US" sz="2500" dirty="0">
              <a:latin typeface="Times New Roman" pitchFamily="18" charset="0"/>
              <a:cs typeface="Times New Roman" pitchFamily="18" charset="0"/>
            </a:endParaRPr>
          </a:p>
          <a:p>
            <a:pPr hangingPunct="0">
              <a:lnSpc>
                <a:spcPct val="150000"/>
              </a:lnSpc>
            </a:pPr>
            <a:r>
              <a:rPr lang="en-US" sz="2500" dirty="0">
                <a:latin typeface="Times New Roman" pitchFamily="18" charset="0"/>
                <a:cs typeface="Times New Roman" pitchFamily="18" charset="0"/>
              </a:rPr>
              <a:t>Internet Connection		:   	Existing telephone lines, Data card, Fiber net</a:t>
            </a:r>
            <a:endParaRPr lang="en-US" sz="2500" dirty="0">
              <a:latin typeface="Times New Roman" pitchFamily="18" charset="0"/>
              <a:cs typeface="Times New Roman" pitchFamily="18" charset="0"/>
            </a:endParaRPr>
          </a:p>
          <a:p>
            <a:pPr hangingPunct="0">
              <a:lnSpc>
                <a:spcPct val="150000"/>
              </a:lnSpc>
            </a:pPr>
            <a:r>
              <a:rPr lang="en-US" sz="2500" dirty="0">
                <a:latin typeface="Times New Roman" pitchFamily="18" charset="0"/>
                <a:cs typeface="Times New Roman" pitchFamily="18" charset="0"/>
              </a:rPr>
              <a:t>RAM				:	4 GB</a:t>
            </a:r>
            <a:endParaRPr lang="en-US" sz="2500" dirty="0">
              <a:latin typeface="Times New Roman" pitchFamily="18" charset="0"/>
              <a:cs typeface="Times New Roman" pitchFamily="18" charset="0"/>
            </a:endParaRPr>
          </a:p>
        </p:txBody>
      </p:sp>
      <p:sp>
        <p:nvSpPr>
          <p:cNvPr id="7" name="Title 1"/>
          <p:cNvSpPr txBox="1"/>
          <p:nvPr/>
        </p:nvSpPr>
        <p:spPr>
          <a:xfrm>
            <a:off x="2964548" y="3482654"/>
            <a:ext cx="7534275" cy="84406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5000" b="1" dirty="0">
                <a:solidFill>
                  <a:schemeClr val="tx2"/>
                </a:solidFill>
                <a:latin typeface="Times New Roman" pitchFamily="18" charset="0"/>
                <a:cs typeface="Times New Roman" pitchFamily="18" charset="0"/>
              </a:rPr>
              <a:t>Software Requirements</a:t>
            </a:r>
            <a:endParaRPr lang="en-IN" sz="5000" b="1" dirty="0"/>
          </a:p>
        </p:txBody>
      </p:sp>
      <p:sp>
        <p:nvSpPr>
          <p:cNvPr id="8" name="Rectangle 2"/>
          <p:cNvSpPr/>
          <p:nvPr/>
        </p:nvSpPr>
        <p:spPr bwMode="auto">
          <a:xfrm>
            <a:off x="589130" y="4326716"/>
            <a:ext cx="11395879" cy="2062231"/>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algn="just">
              <a:lnSpc>
                <a:spcPct val="150000"/>
              </a:lnSpc>
            </a:pPr>
            <a:r>
              <a:rPr lang="en-US" sz="2500" dirty="0">
                <a:effectLst/>
                <a:latin typeface="Times New Roman" pitchFamily="18" charset="0"/>
                <a:ea typeface="Calibri" pitchFamily="34" charset="0"/>
                <a:cs typeface="Times New Roman" pitchFamily="18" charset="0"/>
              </a:rPr>
              <a:t>Operating System		:   	Windows, Mac, Linux</a:t>
            </a:r>
            <a:endParaRPr lang="en-IN" sz="2500" dirty="0">
              <a:effectLst/>
              <a:latin typeface="Times New Roman" pitchFamily="18" charset="0"/>
              <a:ea typeface="Calibri" pitchFamily="34" charset="0"/>
              <a:cs typeface="Times New Roman" pitchFamily="18" charset="0"/>
            </a:endParaRPr>
          </a:p>
          <a:p>
            <a:pPr algn="just">
              <a:lnSpc>
                <a:spcPct val="150000"/>
              </a:lnSpc>
            </a:pPr>
            <a:r>
              <a:rPr lang="en-US" sz="2500" dirty="0">
                <a:effectLst/>
                <a:latin typeface="Times New Roman" pitchFamily="18" charset="0"/>
                <a:ea typeface="Calibri" pitchFamily="34" charset="0"/>
                <a:cs typeface="Times New Roman" pitchFamily="18" charset="0"/>
              </a:rPr>
              <a:t>Language 			: 	R Programming – R-4.1.1</a:t>
            </a:r>
            <a:endParaRPr lang="en-IN" sz="2500" dirty="0">
              <a:effectLst/>
              <a:latin typeface="Times New Roman" pitchFamily="18" charset="0"/>
              <a:ea typeface="Calibri" pitchFamily="34" charset="0"/>
              <a:cs typeface="Times New Roman" pitchFamily="18" charset="0"/>
            </a:endParaRPr>
          </a:p>
          <a:p>
            <a:pPr algn="just">
              <a:lnSpc>
                <a:spcPct val="150000"/>
              </a:lnSpc>
            </a:pPr>
            <a:r>
              <a:rPr lang="en-US" sz="2500" dirty="0">
                <a:effectLst/>
                <a:latin typeface="Times New Roman" pitchFamily="18" charset="0"/>
                <a:ea typeface="Calibri" pitchFamily="34" charset="0"/>
                <a:cs typeface="Times New Roman" pitchFamily="18" charset="0"/>
              </a:rPr>
              <a:t>GUI				: 	RStudio</a:t>
            </a:r>
            <a:endParaRPr lang="en-IN" sz="2500" dirty="0">
              <a:effectLst/>
              <a:latin typeface="Times New Roman" pitchFamily="18" charset="0"/>
              <a:ea typeface="Calibri" pitchFamily="34"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2178969" y="-45177"/>
            <a:ext cx="7834062" cy="844062"/>
          </a:xfrm>
        </p:spPr>
        <p:txBody>
          <a:bodyPr>
            <a:normAutofit/>
          </a:bodyPr>
          <a:lstStyle/>
          <a:p>
            <a:r>
              <a:rPr lang="en-US" altLang="en-US" sz="5000" b="1" dirty="0">
                <a:solidFill>
                  <a:schemeClr val="tx2"/>
                </a:solidFill>
                <a:latin typeface="Times New Roman" pitchFamily="18" charset="0"/>
                <a:cs typeface="Times New Roman" pitchFamily="18" charset="0"/>
              </a:rPr>
              <a:t>Architectural Diagram</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819150" y="1524879"/>
            <a:ext cx="10900611" cy="771173"/>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algn="just">
              <a:lnSpc>
                <a:spcPct val="150000"/>
              </a:lnSpc>
            </a:pPr>
            <a:r>
              <a:rPr lang="en-IN" dirty="0"/>
              <a:t>	</a:t>
            </a:r>
            <a:endParaRPr lang="en-US" sz="2400" dirty="0">
              <a:latin typeface="Times New Roman"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3611" y="1920109"/>
            <a:ext cx="5162611" cy="34130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3114675" y="1"/>
            <a:ext cx="6813096" cy="844062"/>
          </a:xfrm>
        </p:spPr>
        <p:txBody>
          <a:bodyPr>
            <a:normAutofit/>
          </a:bodyPr>
          <a:lstStyle/>
          <a:p>
            <a:r>
              <a:rPr lang="en-US" altLang="en-US" sz="5000" b="1" dirty="0">
                <a:solidFill>
                  <a:schemeClr val="tx2"/>
                </a:solidFill>
                <a:latin typeface="Times New Roman" pitchFamily="18" charset="0"/>
                <a:cs typeface="Times New Roman" pitchFamily="18" charset="0"/>
              </a:rPr>
              <a:t>Project Modules</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834390" y="1067679"/>
            <a:ext cx="10900611" cy="4231928"/>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algn="just">
              <a:lnSpc>
                <a:spcPct val="150000"/>
              </a:lnSpc>
            </a:pPr>
            <a:r>
              <a:rPr lang="en-IN" dirty="0"/>
              <a:t>	</a:t>
            </a:r>
            <a:r>
              <a:rPr lang="en-US" sz="2500" dirty="0">
                <a:latin typeface="Times New Roman" pitchFamily="18" charset="0"/>
                <a:cs typeface="Times New Roman" pitchFamily="18" charset="0"/>
              </a:rPr>
              <a:t>There are four Modules</a:t>
            </a:r>
            <a:endParaRPr lang="en-US" sz="2500" dirty="0">
              <a:latin typeface="Times New Roman" pitchFamily="18" charset="0"/>
              <a:cs typeface="Times New Roman" pitchFamily="18" charset="0"/>
            </a:endParaRPr>
          </a:p>
          <a:p>
            <a:pPr algn="just">
              <a:lnSpc>
                <a:spcPct val="150000"/>
              </a:lnSpc>
            </a:pPr>
            <a:endParaRPr lang="en-US" sz="2500" dirty="0">
              <a:latin typeface="Times New Roman" pitchFamily="18" charset="0"/>
              <a:cs typeface="Times New Roman" pitchFamily="18" charset="0"/>
            </a:endParaRPr>
          </a:p>
          <a:p>
            <a:pPr marL="3054350" indent="-809625" algn="just">
              <a:lnSpc>
                <a:spcPct val="150000"/>
              </a:lnSpc>
              <a:buFont typeface="Wingdings" charset="2"/>
              <a:buChar char="Ø"/>
            </a:pPr>
            <a:r>
              <a:rPr lang="en-US" sz="2500" dirty="0">
                <a:latin typeface="Times New Roman" pitchFamily="18" charset="0"/>
                <a:cs typeface="Times New Roman" pitchFamily="18" charset="0"/>
              </a:rPr>
              <a:t>Importing Employee dataset </a:t>
            </a:r>
            <a:endParaRPr lang="en-US" sz="2500" dirty="0">
              <a:latin typeface="Times New Roman" pitchFamily="18" charset="0"/>
              <a:cs typeface="Times New Roman" pitchFamily="18" charset="0"/>
            </a:endParaRPr>
          </a:p>
          <a:p>
            <a:pPr marL="3054350" indent="-809625" algn="just">
              <a:lnSpc>
                <a:spcPct val="150000"/>
              </a:lnSpc>
              <a:buFont typeface="Wingdings" charset="2"/>
              <a:buChar char="Ø"/>
            </a:pPr>
            <a:r>
              <a:rPr lang="en-US" sz="2500" dirty="0">
                <a:latin typeface="Times New Roman" pitchFamily="18" charset="0"/>
                <a:cs typeface="Times New Roman" pitchFamily="18" charset="0"/>
              </a:rPr>
              <a:t>Data Preprocessing</a:t>
            </a:r>
            <a:endParaRPr lang="en-US" sz="2500" dirty="0">
              <a:latin typeface="Times New Roman" pitchFamily="18" charset="0"/>
              <a:cs typeface="Times New Roman" pitchFamily="18" charset="0"/>
            </a:endParaRPr>
          </a:p>
          <a:p>
            <a:pPr marL="3054350" indent="-809625" algn="just">
              <a:lnSpc>
                <a:spcPct val="150000"/>
              </a:lnSpc>
              <a:buFont typeface="Wingdings" charset="2"/>
              <a:buChar char="Ø"/>
            </a:pPr>
            <a:r>
              <a:rPr lang="en-US" sz="2500" dirty="0">
                <a:latin typeface="Times New Roman" pitchFamily="18" charset="0"/>
                <a:cs typeface="Times New Roman" pitchFamily="18" charset="0"/>
              </a:rPr>
              <a:t>Model Generation Using K-Nearest Neighbors Algorithm </a:t>
            </a:r>
            <a:endParaRPr lang="en-US" sz="2500" dirty="0">
              <a:latin typeface="Times New Roman" pitchFamily="18" charset="0"/>
              <a:cs typeface="Times New Roman" pitchFamily="18" charset="0"/>
            </a:endParaRPr>
          </a:p>
          <a:p>
            <a:pPr marL="3054350" indent="-809625" algn="just">
              <a:lnSpc>
                <a:spcPct val="150000"/>
              </a:lnSpc>
              <a:buFont typeface="Wingdings" charset="2"/>
              <a:buChar char="Ø"/>
            </a:pPr>
            <a:r>
              <a:rPr lang="en-US" sz="2500" dirty="0">
                <a:latin typeface="Times New Roman" pitchFamily="18" charset="0"/>
                <a:cs typeface="Times New Roman" pitchFamily="18" charset="0"/>
              </a:rPr>
              <a:t>Prediction using K-Nearest Neighbors Model</a:t>
            </a:r>
            <a:endParaRPr lang="en-US" sz="2500" dirty="0">
              <a:latin typeface="Times New Roman" pitchFamily="18" charset="0"/>
              <a:cs typeface="Times New Roman" pitchFamily="18" charset="0"/>
            </a:endParaRPr>
          </a:p>
          <a:p>
            <a:pPr marL="3054350" indent="-809625" algn="just"/>
            <a:endParaRPr lang="en-US" sz="2400" dirty="0">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a:xfrm>
            <a:off x="0" y="1"/>
            <a:ext cx="12191999" cy="844062"/>
          </a:xfrm>
        </p:spPr>
        <p:txBody>
          <a:bodyPr>
            <a:normAutofit/>
          </a:bodyPr>
          <a:lstStyle/>
          <a:p>
            <a:r>
              <a:rPr lang="en-US" altLang="en-US" sz="5000" b="1" dirty="0">
                <a:solidFill>
                  <a:schemeClr val="tx2"/>
                </a:solidFill>
                <a:latin typeface="Times New Roman" pitchFamily="18" charset="0"/>
                <a:cs typeface="Times New Roman" pitchFamily="18" charset="0"/>
              </a:rPr>
              <a:t>Importing Employee Dataset </a:t>
            </a:r>
            <a:endParaRPr lang="en-US" altLang="en-US" sz="5000" b="1" dirty="0">
              <a:solidFill>
                <a:schemeClr val="tx2"/>
              </a:solidFill>
              <a:latin typeface="Times New Roman" pitchFamily="18" charset="0"/>
              <a:cs typeface="Times New Roman" pitchFamily="18" charset="0"/>
            </a:endParaRP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p:nvPr/>
        </p:nvSpPr>
        <p:spPr bwMode="auto">
          <a:xfrm>
            <a:off x="-1" y="649489"/>
            <a:ext cx="11546305" cy="3196068"/>
          </a:xfrm>
          <a:prstGeom prst="rect">
            <a:avLst/>
          </a:prstGeom>
          <a:noFill/>
          <a:ln w="9525">
            <a:noFill/>
            <a:miter lim="800000"/>
          </a:ln>
        </p:spPr>
        <p:txBody>
          <a:bodyPr wrap="square">
            <a:spAutoFit/>
          </a:bodyPr>
          <a:lstStyle/>
          <a:p>
            <a:pPr algn="just">
              <a:buClr>
                <a:schemeClr val="bg2">
                  <a:lumMod val="75000"/>
                </a:schemeClr>
              </a:buClr>
              <a:buFont typeface="Wingdings" charset="2"/>
              <a:buNone/>
              <a:defRPr/>
            </a:pPr>
            <a:endParaRPr lang="en-US" sz="2000" dirty="0">
              <a:latin typeface="Times New Roman" pitchFamily="18" charset="0"/>
            </a:endParaRPr>
          </a:p>
          <a:p>
            <a:pPr marL="968375" indent="-342900" algn="just">
              <a:lnSpc>
                <a:spcPct val="150000"/>
              </a:lnSpc>
              <a:buFont typeface="Wingdings" charset="2"/>
              <a:buChar char="§"/>
            </a:pPr>
            <a:r>
              <a:rPr lang="en-US" sz="2500" dirty="0">
                <a:latin typeface="Times New Roman" pitchFamily="18" charset="0"/>
                <a:cs typeface="Times New Roman" pitchFamily="18" charset="0"/>
              </a:rPr>
              <a:t>   Data have to be imported in to R environment for analysis.</a:t>
            </a:r>
            <a:endParaRPr lang="en-US" sz="2500" dirty="0">
              <a:latin typeface="Times New Roman" pitchFamily="18" charset="0"/>
              <a:cs typeface="Times New Roman" pitchFamily="18" charset="0"/>
            </a:endParaRPr>
          </a:p>
          <a:p>
            <a:pPr marL="968375" indent="-342900" algn="just">
              <a:lnSpc>
                <a:spcPct val="150000"/>
              </a:lnSpc>
              <a:buFont typeface="Wingdings" charset="2"/>
              <a:buChar char="§"/>
            </a:pPr>
            <a:r>
              <a:rPr lang="en-IN" sz="2500" dirty="0">
                <a:latin typeface="Times New Roman" pitchFamily="18" charset="0"/>
                <a:cs typeface="Times New Roman" pitchFamily="18" charset="0"/>
              </a:rPr>
              <a:t>   Data can be any format like txt, .csv, .xlsx, .SPSS etc.</a:t>
            </a:r>
            <a:endParaRPr lang="en-IN" sz="2500" dirty="0">
              <a:latin typeface="Times New Roman" pitchFamily="18" charset="0"/>
              <a:cs typeface="Times New Roman" pitchFamily="18" charset="0"/>
            </a:endParaRPr>
          </a:p>
          <a:p>
            <a:pPr marL="968375" indent="-342900" algn="just">
              <a:lnSpc>
                <a:spcPct val="150000"/>
              </a:lnSpc>
              <a:buFont typeface="Wingdings" charset="2"/>
              <a:buChar char="§"/>
            </a:pPr>
            <a:r>
              <a:rPr lang="en-US" sz="2500" dirty="0">
                <a:latin typeface="Times New Roman" pitchFamily="18" charset="0"/>
                <a:cs typeface="Times New Roman" pitchFamily="18" charset="0"/>
              </a:rPr>
              <a:t>   Packages necessary for classification algorithm – K Nearest Neighbors have to be installed into the R environment. KNN – class </a:t>
            </a:r>
            <a:endParaRPr lang="en-US" sz="2500" dirty="0">
              <a:latin typeface="Times New Roman" pitchFamily="18" charset="0"/>
              <a:cs typeface="Times New Roman" pitchFamily="18" charset="0"/>
            </a:endParaRPr>
          </a:p>
          <a:p>
            <a:pPr algn="just">
              <a:lnSpc>
                <a:spcPct val="150000"/>
              </a:lnSpc>
            </a:pPr>
            <a:endParaRPr lang="en-US" sz="2400" dirty="0">
              <a:latin typeface="Times New Roman"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9872" y="3492203"/>
            <a:ext cx="5352255" cy="25217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237</Paragraphs>
  <Slides>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Times New Roman</vt:lpstr>
      <vt:lpstr>Calibri</vt:lpstr>
      <vt:lpstr>Lora</vt:lpstr>
      <vt:lpstr>Calibri Light</vt:lpstr>
      <vt:lpstr>Office Theme</vt:lpstr>
      <vt:lpstr>PowerPoint 演示文稿</vt:lpstr>
      <vt:lpstr>PRESENTATION OUTLINE</vt:lpstr>
      <vt:lpstr>COURSE CERTIFICATE</vt:lpstr>
      <vt:lpstr>OBJECTIVE</vt:lpstr>
      <vt:lpstr>Abstract</vt:lpstr>
      <vt:lpstr>Hardware Requirements</vt:lpstr>
      <vt:lpstr>Architectural Diagram</vt:lpstr>
      <vt:lpstr>Project Modules</vt:lpstr>
      <vt:lpstr>Importing Employee Dataset </vt:lpstr>
      <vt:lpstr>Data Preprocessing</vt:lpstr>
      <vt:lpstr>Model Generation Using KNN Algorithm </vt:lpstr>
      <vt:lpstr>Model Generation Using KNN Algorithm </vt:lpstr>
      <vt:lpstr>Model Generation Using KNN Algorithm </vt:lpstr>
      <vt:lpstr>Model Generation Using KNN Algorithm </vt:lpstr>
      <vt:lpstr>Prediction Using KNN Algorithm </vt:lpstr>
      <vt:lpstr>K Nearest Neighbors Model</vt:lpstr>
      <vt:lpstr>K Nearest Neighbors Model</vt:lpstr>
      <vt:lpstr>K Nearest Neighbors Model</vt:lpstr>
      <vt:lpstr>K-Nearest Neighbors Model</vt:lpstr>
      <vt:lpstr>K-Nearest Neighbors Model</vt:lpstr>
      <vt:lpstr>K-Nearest Neighbors Model</vt:lpstr>
      <vt:lpstr>K-Nearest Neighbors Predictive Model</vt:lpstr>
      <vt:lpstr>This project addresses the Data Science algorithm used for classifying and predicting, whether the employee will leave the company or not. The K-Nearest Neighbors Data Science algorithm is used for classifying and predicting the employee attrition. This model can potentially help a company to predict  the departure of key software developers  and they can be retained in the company, by taking proactive action such as providing salary hikes or flexible timing or by better managing workload variance among project members etc. to avoid huge loss to company. Thus this project concludes, K-Nearest Neighbors Algorithm performs better and faster when compared to other statistical techniques. </vt:lpstr>
      <vt:lpstr>1. Saadat M Alhashmi,“Towards Understanding Employee Attrition using a Decision Tree Approach ",  IEEE International Conference on Digitization, 2020.   2. Jun Wang; Aleksandra Mojsilovic , “An Analytics Approach for Proactively Combating Voluntary Attrition of Employees", IEEE 12th International Conference on Data Mining Workshops, 2012  3. Timofey Tarusov, Olga Mitrofanova, "Risk Assessment in Human Resource Management Using Predictive Staff Turnover Analysis", IEEE Xplore, pp. 194-198, 2020.  4. Neil Brocket, Catriona Clarke, Gregorio Robles, Michele Berlingerio, Sourav Dutta “A System for Analysis and Remediation of Attrition", 9 IEEE International Conference on Big Data, pp. 2016-2019, 2019  5. Lingfeng Bao, Zhenchang Xing, Xin Xia, David Lo, Shanping Li, Who Will Leave the Company? A Large-Scale Industry Study of Developer Turnover by Mining Monthly Work Report “ IEEE International Conference on Mining Software Repositories pp. 170-181, 2017.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Vijay</cp:lastModifiedBy>
  <cp:revision>245</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2DD8969735BE429D71B49061494C8F01</vt:lpwstr>
  </property>
  <property fmtid="{D5CDD505-2E9C-101B-9397-08002B2CF9AE}" pid="3" name="KSOProductBuildVer">
    <vt:lpwstr>3081-11.15.0</vt:lpwstr>
  </property>
</Properties>
</file>