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56" r:id="rId3"/>
    <p:sldId id="286" r:id="rId4"/>
    <p:sldId id="262" r:id="rId5"/>
    <p:sldId id="258" r:id="rId6"/>
    <p:sldId id="290" r:id="rId7"/>
    <p:sldId id="287" r:id="rId8"/>
    <p:sldId id="297" r:id="rId9"/>
    <p:sldId id="274" r:id="rId10"/>
    <p:sldId id="266" r:id="rId11"/>
    <p:sldId id="265" r:id="rId12"/>
    <p:sldId id="271" r:id="rId13"/>
    <p:sldId id="272" r:id="rId14"/>
    <p:sldId id="276" r:id="rId15"/>
    <p:sldId id="273" r:id="rId16"/>
    <p:sldId id="263" r:id="rId17"/>
    <p:sldId id="259" r:id="rId18"/>
    <p:sldId id="279" r:id="rId19"/>
    <p:sldId id="267" r:id="rId20"/>
    <p:sldId id="277" r:id="rId21"/>
    <p:sldId id="278" r:id="rId22"/>
    <p:sldId id="291" r:id="rId23"/>
    <p:sldId id="292" r:id="rId24"/>
    <p:sldId id="295" r:id="rId25"/>
    <p:sldId id="293" r:id="rId26"/>
    <p:sldId id="294" r:id="rId27"/>
    <p:sldId id="296" r:id="rId28"/>
    <p:sldId id="283" r:id="rId29"/>
    <p:sldId id="285" r:id="rId30"/>
    <p:sldId id="284" r:id="rId31"/>
    <p:sldId id="298" r:id="rId32"/>
    <p:sldId id="299" r:id="rId33"/>
    <p:sldId id="300" r:id="rId34"/>
    <p:sldId id="301" r:id="rId35"/>
    <p:sldId id="302" r:id="rId36"/>
    <p:sldId id="261" r:id="rId37"/>
    <p:sldId id="268" r:id="rId38"/>
    <p:sldId id="269" r:id="rId39"/>
    <p:sldId id="270" r:id="rId40"/>
    <p:sldId id="289" r:id="rId41"/>
    <p:sldId id="303" r:id="rId42"/>
    <p:sldId id="304" r:id="rId43"/>
    <p:sldId id="307" r:id="rId44"/>
    <p:sldId id="306" r:id="rId45"/>
    <p:sldId id="305" r:id="rId46"/>
    <p:sldId id="308" r:id="rId47"/>
    <p:sldId id="309" r:id="rId48"/>
    <p:sldId id="310" r:id="rId49"/>
    <p:sldId id="311" r:id="rId50"/>
    <p:sldId id="312" r:id="rId51"/>
    <p:sldId id="313" r:id="rId52"/>
    <p:sldId id="282"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44" autoAdjust="0"/>
    <p:restoredTop sz="93664" autoAdjust="0"/>
  </p:normalViewPr>
  <p:slideViewPr>
    <p:cSldViewPr snapToGrid="0" showGuides="1">
      <p:cViewPr varScale="1">
        <p:scale>
          <a:sx n="53" d="100"/>
          <a:sy n="53" d="100"/>
        </p:scale>
        <p:origin x="1424" y="52"/>
      </p:cViewPr>
      <p:guideLst>
        <p:guide orient="horz" pos="21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80E866-D905-4BCB-8521-7D493C56B3EE}"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EB636-E949-45EA-A7F0-CCFB0CA1153D}" type="slidenum">
              <a:rPr lang="en-IN" smtClean="0"/>
              <a:t>‹#›</a:t>
            </a:fld>
            <a:endParaRPr lang="en-IN"/>
          </a:p>
        </p:txBody>
      </p:sp>
    </p:spTree>
    <p:extLst>
      <p:ext uri="{BB962C8B-B14F-4D97-AF65-F5344CB8AC3E}">
        <p14:creationId xmlns:p14="http://schemas.microsoft.com/office/powerpoint/2010/main" val="423671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0E866-D905-4BCB-8521-7D493C56B3EE}"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EB636-E949-45EA-A7F0-CCFB0CA1153D}" type="slidenum">
              <a:rPr lang="en-IN" smtClean="0"/>
              <a:t>‹#›</a:t>
            </a:fld>
            <a:endParaRPr lang="en-IN"/>
          </a:p>
        </p:txBody>
      </p:sp>
    </p:spTree>
    <p:extLst>
      <p:ext uri="{BB962C8B-B14F-4D97-AF65-F5344CB8AC3E}">
        <p14:creationId xmlns:p14="http://schemas.microsoft.com/office/powerpoint/2010/main" val="2481070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0E866-D905-4BCB-8521-7D493C56B3EE}"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EB636-E949-45EA-A7F0-CCFB0CA1153D}" type="slidenum">
              <a:rPr lang="en-IN" smtClean="0"/>
              <a:t>‹#›</a:t>
            </a:fld>
            <a:endParaRPr lang="en-IN"/>
          </a:p>
        </p:txBody>
      </p:sp>
    </p:spTree>
    <p:extLst>
      <p:ext uri="{BB962C8B-B14F-4D97-AF65-F5344CB8AC3E}">
        <p14:creationId xmlns:p14="http://schemas.microsoft.com/office/powerpoint/2010/main" val="361219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0E866-D905-4BCB-8521-7D493C56B3EE}"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EB636-E949-45EA-A7F0-CCFB0CA1153D}" type="slidenum">
              <a:rPr lang="en-IN" smtClean="0"/>
              <a:t>‹#›</a:t>
            </a:fld>
            <a:endParaRPr lang="en-IN"/>
          </a:p>
        </p:txBody>
      </p:sp>
    </p:spTree>
    <p:extLst>
      <p:ext uri="{BB962C8B-B14F-4D97-AF65-F5344CB8AC3E}">
        <p14:creationId xmlns:p14="http://schemas.microsoft.com/office/powerpoint/2010/main" val="284062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0E866-D905-4BCB-8521-7D493C56B3EE}"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EB636-E949-45EA-A7F0-CCFB0CA1153D}" type="slidenum">
              <a:rPr lang="en-IN" smtClean="0"/>
              <a:t>‹#›</a:t>
            </a:fld>
            <a:endParaRPr lang="en-IN"/>
          </a:p>
        </p:txBody>
      </p:sp>
    </p:spTree>
    <p:extLst>
      <p:ext uri="{BB962C8B-B14F-4D97-AF65-F5344CB8AC3E}">
        <p14:creationId xmlns:p14="http://schemas.microsoft.com/office/powerpoint/2010/main" val="91523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80E866-D905-4BCB-8521-7D493C56B3EE}" type="datetimeFigureOut">
              <a:rPr lang="en-IN" smtClean="0"/>
              <a:t>19-12-2024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EB636-E949-45EA-A7F0-CCFB0CA1153D}" type="slidenum">
              <a:rPr lang="en-IN" smtClean="0"/>
              <a:t>‹#›</a:t>
            </a:fld>
            <a:endParaRPr lang="en-IN"/>
          </a:p>
        </p:txBody>
      </p:sp>
    </p:spTree>
    <p:extLst>
      <p:ext uri="{BB962C8B-B14F-4D97-AF65-F5344CB8AC3E}">
        <p14:creationId xmlns:p14="http://schemas.microsoft.com/office/powerpoint/2010/main" val="1590037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80E866-D905-4BCB-8521-7D493C56B3EE}" type="datetimeFigureOut">
              <a:rPr lang="en-IN" smtClean="0"/>
              <a:t>19-12-2024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BEB636-E949-45EA-A7F0-CCFB0CA1153D}" type="slidenum">
              <a:rPr lang="en-IN" smtClean="0"/>
              <a:t>‹#›</a:t>
            </a:fld>
            <a:endParaRPr lang="en-IN"/>
          </a:p>
        </p:txBody>
      </p:sp>
    </p:spTree>
    <p:extLst>
      <p:ext uri="{BB962C8B-B14F-4D97-AF65-F5344CB8AC3E}">
        <p14:creationId xmlns:p14="http://schemas.microsoft.com/office/powerpoint/2010/main" val="280841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80E866-D905-4BCB-8521-7D493C56B3EE}" type="datetimeFigureOut">
              <a:rPr lang="en-IN" smtClean="0"/>
              <a:t>19-12-2024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BEB636-E949-45EA-A7F0-CCFB0CA1153D}" type="slidenum">
              <a:rPr lang="en-IN" smtClean="0"/>
              <a:t>‹#›</a:t>
            </a:fld>
            <a:endParaRPr lang="en-IN"/>
          </a:p>
        </p:txBody>
      </p:sp>
    </p:spTree>
    <p:extLst>
      <p:ext uri="{BB962C8B-B14F-4D97-AF65-F5344CB8AC3E}">
        <p14:creationId xmlns:p14="http://schemas.microsoft.com/office/powerpoint/2010/main" val="3243921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0E866-D905-4BCB-8521-7D493C56B3EE}" type="datetimeFigureOut">
              <a:rPr lang="en-IN" smtClean="0"/>
              <a:t>19-12-2024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BEB636-E949-45EA-A7F0-CCFB0CA1153D}" type="slidenum">
              <a:rPr lang="en-IN" smtClean="0"/>
              <a:t>‹#›</a:t>
            </a:fld>
            <a:endParaRPr lang="en-IN"/>
          </a:p>
        </p:txBody>
      </p:sp>
    </p:spTree>
    <p:extLst>
      <p:ext uri="{BB962C8B-B14F-4D97-AF65-F5344CB8AC3E}">
        <p14:creationId xmlns:p14="http://schemas.microsoft.com/office/powerpoint/2010/main" val="2666044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0E866-D905-4BCB-8521-7D493C56B3EE}" type="datetimeFigureOut">
              <a:rPr lang="en-IN" smtClean="0"/>
              <a:t>19-12-2024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EB636-E949-45EA-A7F0-CCFB0CA1153D}" type="slidenum">
              <a:rPr lang="en-IN" smtClean="0"/>
              <a:t>‹#›</a:t>
            </a:fld>
            <a:endParaRPr lang="en-IN"/>
          </a:p>
        </p:txBody>
      </p:sp>
    </p:spTree>
    <p:extLst>
      <p:ext uri="{BB962C8B-B14F-4D97-AF65-F5344CB8AC3E}">
        <p14:creationId xmlns:p14="http://schemas.microsoft.com/office/powerpoint/2010/main" val="130914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0E866-D905-4BCB-8521-7D493C56B3EE}" type="datetimeFigureOut">
              <a:rPr lang="en-IN" smtClean="0"/>
              <a:t>19-12-2024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EB636-E949-45EA-A7F0-CCFB0CA1153D}" type="slidenum">
              <a:rPr lang="en-IN" smtClean="0"/>
              <a:t>‹#›</a:t>
            </a:fld>
            <a:endParaRPr lang="en-IN"/>
          </a:p>
        </p:txBody>
      </p:sp>
    </p:spTree>
    <p:extLst>
      <p:ext uri="{BB962C8B-B14F-4D97-AF65-F5344CB8AC3E}">
        <p14:creationId xmlns:p14="http://schemas.microsoft.com/office/powerpoint/2010/main" val="76117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99">
            <a:alpha val="49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0E866-D905-4BCB-8521-7D493C56B3EE}" type="datetimeFigureOut">
              <a:rPr lang="en-IN" smtClean="0"/>
              <a:t>19-12-2024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EB636-E949-45EA-A7F0-CCFB0CA1153D}" type="slidenum">
              <a:rPr lang="en-IN" smtClean="0"/>
              <a:t>‹#›</a:t>
            </a:fld>
            <a:endParaRPr lang="en-IN"/>
          </a:p>
        </p:txBody>
      </p:sp>
    </p:spTree>
    <p:extLst>
      <p:ext uri="{BB962C8B-B14F-4D97-AF65-F5344CB8AC3E}">
        <p14:creationId xmlns:p14="http://schemas.microsoft.com/office/powerpoint/2010/main" val="1639720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reactjs-reconcili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cronj.com/blog/react-js-tutorial/topics/react-create-elemen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react.dev/learn/writing-markup-with-js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dom-document-object-model/"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BDDF-38C0-96E0-6137-0E8CB62292D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0237D2B-4D5A-FBF4-7360-DD0EEF9E068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2356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BEB1-5734-19B5-ECB7-E2C4BCFAA3BF}"/>
              </a:ext>
            </a:extLst>
          </p:cNvPr>
          <p:cNvSpPr>
            <a:spLocks noGrp="1"/>
          </p:cNvSpPr>
          <p:nvPr>
            <p:ph type="title"/>
          </p:nvPr>
        </p:nvSpPr>
        <p:spPr>
          <a:xfrm>
            <a:off x="0" y="1"/>
            <a:ext cx="9144000" cy="649704"/>
          </a:xfrm>
          <a:solidFill>
            <a:schemeClr val="accent2">
              <a:lumMod val="20000"/>
              <a:lumOff val="80000"/>
            </a:schemeClr>
          </a:solidFill>
        </p:spPr>
        <p:txBody>
          <a:bodyPr>
            <a:noAutofit/>
          </a:bodyPr>
          <a:lstStyle/>
          <a:p>
            <a:pPr algn="ctr"/>
            <a:r>
              <a:rPr lang="en-US" sz="4000" b="1" i="0" dirty="0">
                <a:solidFill>
                  <a:srgbClr val="C00000"/>
                </a:solidFill>
                <a:effectLst/>
                <a:latin typeface="High Tower Text" panose="02040502050506030303" pitchFamily="18" charset="0"/>
              </a:rPr>
              <a:t>Virtual DOM</a:t>
            </a:r>
            <a:r>
              <a:rPr lang="en-US" sz="4000" b="0" i="0" dirty="0">
                <a:solidFill>
                  <a:srgbClr val="C00000"/>
                </a:solidFill>
                <a:effectLst/>
                <a:latin typeface="High Tower Text" panose="02040502050506030303" pitchFamily="18" charset="0"/>
              </a:rPr>
              <a:t> </a:t>
            </a:r>
            <a:endParaRPr lang="en-IN" sz="4000"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2843BDDE-0B56-9285-C938-B023F4B707B4}"/>
              </a:ext>
            </a:extLst>
          </p:cNvPr>
          <p:cNvSpPr>
            <a:spLocks noGrp="1"/>
          </p:cNvSpPr>
          <p:nvPr>
            <p:ph idx="1"/>
          </p:nvPr>
        </p:nvSpPr>
        <p:spPr>
          <a:xfrm>
            <a:off x="-1" y="649705"/>
            <a:ext cx="9143999" cy="6136102"/>
          </a:xfrm>
        </p:spPr>
        <p:txBody>
          <a:bodyPr>
            <a:normAutofit/>
          </a:bodyPr>
          <a:lstStyle/>
          <a:p>
            <a:pPr marL="446088" indent="-354013">
              <a:buSzPct val="70000"/>
              <a:buFont typeface="Wingdings" panose="05000000000000000000" pitchFamily="2" charset="2"/>
              <a:buChar char="v"/>
            </a:pPr>
            <a:r>
              <a:rPr lang="en-US" sz="2600" b="0" i="0" dirty="0">
                <a:solidFill>
                  <a:srgbClr val="273239"/>
                </a:solidFill>
                <a:effectLst/>
                <a:latin typeface="Goudy Old Style" panose="02020502050305020303" pitchFamily="18" charset="0"/>
              </a:rPr>
              <a:t>A React application is made of </a:t>
            </a:r>
            <a:r>
              <a:rPr lang="en-US" sz="2600" b="1" i="0" dirty="0">
                <a:solidFill>
                  <a:srgbClr val="273239"/>
                </a:solidFill>
                <a:effectLst/>
                <a:latin typeface="Goudy Old Style" panose="02020502050305020303" pitchFamily="18" charset="0"/>
              </a:rPr>
              <a:t>multiple components</a:t>
            </a:r>
            <a:r>
              <a:rPr lang="en-US" sz="2600" b="0" i="0" dirty="0">
                <a:solidFill>
                  <a:srgbClr val="273239"/>
                </a:solidFill>
                <a:effectLst/>
                <a:latin typeface="Goudy Old Style" panose="02020502050305020303" pitchFamily="18" charset="0"/>
              </a:rPr>
              <a:t>, each responsible for </a:t>
            </a:r>
            <a:r>
              <a:rPr lang="en-US" sz="2600" b="1" i="0" dirty="0">
                <a:solidFill>
                  <a:srgbClr val="273239"/>
                </a:solidFill>
                <a:effectLst/>
                <a:latin typeface="Goudy Old Style" panose="02020502050305020303" pitchFamily="18" charset="0"/>
              </a:rPr>
              <a:t>rendering</a:t>
            </a:r>
            <a:r>
              <a:rPr lang="en-US" sz="2600" b="0" i="0" dirty="0">
                <a:solidFill>
                  <a:srgbClr val="273239"/>
                </a:solidFill>
                <a:effectLst/>
                <a:latin typeface="Goudy Old Style" panose="02020502050305020303" pitchFamily="18" charset="0"/>
              </a:rPr>
              <a:t> a small, reusable piece of HTML.</a:t>
            </a:r>
          </a:p>
          <a:p>
            <a:pPr marL="446088" indent="-354013">
              <a:buSzPct val="70000"/>
              <a:buFont typeface="Wingdings" panose="05000000000000000000" pitchFamily="2" charset="2"/>
              <a:buChar char="v"/>
            </a:pPr>
            <a:r>
              <a:rPr lang="en-US" sz="2600" b="0" i="0" dirty="0">
                <a:solidFill>
                  <a:srgbClr val="273239"/>
                </a:solidFill>
                <a:effectLst/>
                <a:latin typeface="Goudy Old Style" panose="02020502050305020303" pitchFamily="18" charset="0"/>
              </a:rPr>
              <a:t>Components can be nested within other components to allow complex applications to be built out of simple building blocks.</a:t>
            </a:r>
          </a:p>
          <a:p>
            <a:pPr marL="446088" indent="-354013">
              <a:buSzPct val="70000"/>
              <a:buFont typeface="Wingdings" panose="05000000000000000000" pitchFamily="2" charset="2"/>
              <a:buChar char="v"/>
            </a:pPr>
            <a:r>
              <a:rPr lang="en-US" sz="2600" b="0" i="0" dirty="0">
                <a:solidFill>
                  <a:srgbClr val="273239"/>
                </a:solidFill>
                <a:effectLst/>
                <a:latin typeface="Goudy Old Style" panose="02020502050305020303" pitchFamily="18" charset="0"/>
              </a:rPr>
              <a:t>React implements a </a:t>
            </a:r>
            <a:r>
              <a:rPr lang="en-US" sz="2600" b="1" i="0" dirty="0">
                <a:solidFill>
                  <a:srgbClr val="273239"/>
                </a:solidFill>
                <a:effectLst/>
                <a:latin typeface="Goudy Old Style" panose="02020502050305020303" pitchFamily="18" charset="0"/>
              </a:rPr>
              <a:t>Virtual DOM </a:t>
            </a:r>
            <a:r>
              <a:rPr lang="en-US" sz="2600" b="0" i="0" dirty="0">
                <a:solidFill>
                  <a:srgbClr val="273239"/>
                </a:solidFill>
                <a:effectLst/>
                <a:latin typeface="Goudy Old Style" panose="02020502050305020303" pitchFamily="18" charset="0"/>
              </a:rPr>
              <a:t>that is basically a DOM tree representation in JavaScript. </a:t>
            </a:r>
          </a:p>
          <a:p>
            <a:pPr marL="446088" indent="-354013">
              <a:buSzPct val="70000"/>
              <a:buFont typeface="Wingdings" panose="05000000000000000000" pitchFamily="2" charset="2"/>
              <a:buChar char="v"/>
            </a:pPr>
            <a:r>
              <a:rPr lang="en-US" sz="2600" dirty="0">
                <a:solidFill>
                  <a:srgbClr val="273239"/>
                </a:solidFill>
                <a:latin typeface="Goudy Old Style" panose="02020502050305020303" pitchFamily="18" charset="0"/>
              </a:rPr>
              <a:t>W</a:t>
            </a:r>
            <a:r>
              <a:rPr lang="en-US" sz="2600" b="0" i="0" dirty="0">
                <a:solidFill>
                  <a:srgbClr val="273239"/>
                </a:solidFill>
                <a:effectLst/>
                <a:latin typeface="Goudy Old Style" panose="02020502050305020303" pitchFamily="18" charset="0"/>
              </a:rPr>
              <a:t>hen it needs to </a:t>
            </a:r>
            <a:r>
              <a:rPr lang="en-US" sz="2600" b="1" i="0" dirty="0">
                <a:solidFill>
                  <a:srgbClr val="273239"/>
                </a:solidFill>
                <a:effectLst/>
                <a:latin typeface="Goudy Old Style" panose="02020502050305020303" pitchFamily="18" charset="0"/>
              </a:rPr>
              <a:t>read/write </a:t>
            </a:r>
            <a:r>
              <a:rPr lang="en-US" sz="2600" i="0" dirty="0">
                <a:solidFill>
                  <a:srgbClr val="273239"/>
                </a:solidFill>
                <a:effectLst/>
                <a:latin typeface="Goudy Old Style" panose="02020502050305020303" pitchFamily="18" charset="0"/>
              </a:rPr>
              <a:t>to the </a:t>
            </a:r>
            <a:r>
              <a:rPr lang="en-US" sz="2600" b="1" i="0" dirty="0">
                <a:solidFill>
                  <a:srgbClr val="273239"/>
                </a:solidFill>
                <a:effectLst/>
                <a:latin typeface="Goudy Old Style" panose="02020502050305020303" pitchFamily="18" charset="0"/>
              </a:rPr>
              <a:t>DOM</a:t>
            </a:r>
            <a:r>
              <a:rPr lang="en-US" sz="2600" b="0" i="0" dirty="0">
                <a:solidFill>
                  <a:srgbClr val="273239"/>
                </a:solidFill>
                <a:effectLst/>
                <a:latin typeface="Goudy Old Style" panose="02020502050305020303" pitchFamily="18" charset="0"/>
              </a:rPr>
              <a:t>, it will use the </a:t>
            </a:r>
            <a:r>
              <a:rPr lang="en-US" sz="2600" b="1" i="0" dirty="0">
                <a:solidFill>
                  <a:srgbClr val="273239"/>
                </a:solidFill>
                <a:effectLst/>
                <a:latin typeface="Goudy Old Style" panose="02020502050305020303" pitchFamily="18" charset="0"/>
              </a:rPr>
              <a:t>virtual representation </a:t>
            </a:r>
            <a:r>
              <a:rPr lang="en-US" sz="2600" b="0" i="0" dirty="0">
                <a:solidFill>
                  <a:srgbClr val="273239"/>
                </a:solidFill>
                <a:effectLst/>
                <a:latin typeface="Goudy Old Style" panose="02020502050305020303" pitchFamily="18" charset="0"/>
              </a:rPr>
              <a:t>of it. Then the virtual DOM will try to find the most efficient way to update the browser’s DOM.</a:t>
            </a:r>
          </a:p>
          <a:p>
            <a:pPr marL="446088" indent="-354013">
              <a:buSzPct val="70000"/>
              <a:buFont typeface="Wingdings" panose="05000000000000000000" pitchFamily="2" charset="2"/>
              <a:buChar char="v"/>
            </a:pPr>
            <a:r>
              <a:rPr lang="en-US" sz="2600" b="0" i="0" dirty="0">
                <a:solidFill>
                  <a:srgbClr val="273239"/>
                </a:solidFill>
                <a:effectLst/>
                <a:latin typeface="Goudy Old Style" panose="02020502050305020303" pitchFamily="18" charset="0"/>
              </a:rPr>
              <a:t>React  efficiently updates and renders the right component when the data changes.</a:t>
            </a:r>
          </a:p>
          <a:p>
            <a:pPr marL="446088" indent="-354013">
              <a:buSzPct val="70000"/>
              <a:buFont typeface="Wingdings" panose="05000000000000000000" pitchFamily="2" charset="2"/>
              <a:buChar char="v"/>
            </a:pPr>
            <a:r>
              <a:rPr lang="en-US" sz="2600" b="0" i="0" dirty="0">
                <a:solidFill>
                  <a:srgbClr val="273239"/>
                </a:solidFill>
                <a:effectLst/>
                <a:latin typeface="Goudy Old Style" panose="02020502050305020303" pitchFamily="18" charset="0"/>
              </a:rPr>
              <a:t>React was conceived to be used in the browser, because of its design it can also be used in the server with </a:t>
            </a:r>
            <a:r>
              <a:rPr lang="en-US" sz="2600" b="1" i="0" dirty="0">
                <a:solidFill>
                  <a:srgbClr val="273239"/>
                </a:solidFill>
                <a:effectLst/>
                <a:latin typeface="Goudy Old Style" panose="02020502050305020303" pitchFamily="18" charset="0"/>
              </a:rPr>
              <a:t>Node.js</a:t>
            </a:r>
            <a:r>
              <a:rPr lang="en-US" sz="2600" b="0" i="0" dirty="0">
                <a:solidFill>
                  <a:srgbClr val="273239"/>
                </a:solidFill>
                <a:effectLst/>
                <a:latin typeface="Goudy Old Style" panose="02020502050305020303" pitchFamily="18" charset="0"/>
              </a:rPr>
              <a:t>. </a:t>
            </a:r>
            <a:endParaRPr lang="en-IN" sz="2600" dirty="0">
              <a:latin typeface="Goudy Old Style" panose="02020502050305020303" pitchFamily="18" charset="0"/>
            </a:endParaRPr>
          </a:p>
        </p:txBody>
      </p:sp>
    </p:spTree>
    <p:extLst>
      <p:ext uri="{BB962C8B-B14F-4D97-AF65-F5344CB8AC3E}">
        <p14:creationId xmlns:p14="http://schemas.microsoft.com/office/powerpoint/2010/main" val="1149162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4546-6498-C58E-4B32-4B254670A33C}"/>
              </a:ext>
            </a:extLst>
          </p:cNvPr>
          <p:cNvSpPr>
            <a:spLocks noGrp="1"/>
          </p:cNvSpPr>
          <p:nvPr>
            <p:ph type="title"/>
          </p:nvPr>
        </p:nvSpPr>
        <p:spPr>
          <a:xfrm>
            <a:off x="0" y="5536"/>
            <a:ext cx="9144000" cy="613214"/>
          </a:xfrm>
          <a:solidFill>
            <a:schemeClr val="accent2">
              <a:lumMod val="20000"/>
              <a:lumOff val="80000"/>
            </a:schemeClr>
          </a:solidFill>
        </p:spPr>
        <p:txBody>
          <a:bodyPr>
            <a:normAutofit fontScale="90000"/>
          </a:bodyPr>
          <a:lstStyle/>
          <a:p>
            <a:pPr algn="ctr"/>
            <a:r>
              <a:rPr lang="en-US" dirty="0">
                <a:solidFill>
                  <a:srgbClr val="C00000"/>
                </a:solidFill>
                <a:latin typeface="High Tower Text" panose="02040502050506030303" pitchFamily="18" charset="0"/>
              </a:rPr>
              <a:t>contd..</a:t>
            </a:r>
            <a:endParaRPr lang="en-IN"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24C95503-660C-6B32-3364-1D40401B8E2B}"/>
              </a:ext>
            </a:extLst>
          </p:cNvPr>
          <p:cNvSpPr>
            <a:spLocks noGrp="1"/>
          </p:cNvSpPr>
          <p:nvPr>
            <p:ph idx="1"/>
          </p:nvPr>
        </p:nvSpPr>
        <p:spPr>
          <a:xfrm>
            <a:off x="4726113" y="618750"/>
            <a:ext cx="4395412" cy="6277510"/>
          </a:xfrm>
        </p:spPr>
        <p:txBody>
          <a:bodyPr>
            <a:noAutofit/>
          </a:bodyPr>
          <a:lstStyle/>
          <a:p>
            <a:pPr algn="just">
              <a:buSzPct val="70000"/>
              <a:buFont typeface="Wingdings" panose="05000000000000000000" pitchFamily="2" charset="2"/>
              <a:buChar char="q"/>
            </a:pPr>
            <a:r>
              <a:rPr lang="en-US" sz="2200" b="0" i="0" dirty="0">
                <a:solidFill>
                  <a:srgbClr val="000000"/>
                </a:solidFill>
                <a:effectLst/>
                <a:latin typeface="Centaur" panose="02030504050205020304" pitchFamily="18" charset="0"/>
              </a:rPr>
              <a:t>React app starts with a single root component.</a:t>
            </a:r>
          </a:p>
          <a:p>
            <a:pPr algn="just">
              <a:buSzPct val="70000"/>
              <a:buFont typeface="Wingdings" panose="05000000000000000000" pitchFamily="2" charset="2"/>
              <a:buChar char="q"/>
            </a:pPr>
            <a:r>
              <a:rPr lang="en-US" sz="2200" b="0" i="0" dirty="0">
                <a:solidFill>
                  <a:srgbClr val="000000"/>
                </a:solidFill>
                <a:effectLst/>
                <a:latin typeface="Centaur" panose="02030504050205020304" pitchFamily="18" charset="0"/>
              </a:rPr>
              <a:t>The core component is created by using one or more components.</a:t>
            </a:r>
          </a:p>
          <a:p>
            <a:pPr algn="just">
              <a:buSzPct val="70000"/>
              <a:buFont typeface="Wingdings" panose="05000000000000000000" pitchFamily="2" charset="2"/>
              <a:buChar char="q"/>
            </a:pPr>
            <a:r>
              <a:rPr lang="en-US" sz="2200" b="0" i="0" dirty="0">
                <a:solidFill>
                  <a:srgbClr val="000000"/>
                </a:solidFill>
                <a:effectLst/>
                <a:latin typeface="Centaur" panose="02030504050205020304" pitchFamily="18" charset="0"/>
              </a:rPr>
              <a:t>Most of the components are user interface components. Each component can be nested with any other component at any level.</a:t>
            </a:r>
          </a:p>
          <a:p>
            <a:pPr algn="just">
              <a:buSzPct val="70000"/>
              <a:buFont typeface="Wingdings" panose="05000000000000000000" pitchFamily="2" charset="2"/>
              <a:buChar char="q"/>
            </a:pPr>
            <a:r>
              <a:rPr lang="en-US" sz="2200" dirty="0">
                <a:solidFill>
                  <a:srgbClr val="000000"/>
                </a:solidFill>
                <a:latin typeface="Centaur" panose="02030504050205020304" pitchFamily="18" charset="0"/>
              </a:rPr>
              <a:t>C</a:t>
            </a:r>
            <a:r>
              <a:rPr lang="en-US" sz="2200" b="0" i="0" dirty="0">
                <a:solidFill>
                  <a:srgbClr val="000000"/>
                </a:solidFill>
                <a:effectLst/>
                <a:latin typeface="Centaur" panose="02030504050205020304" pitchFamily="18" charset="0"/>
              </a:rPr>
              <a:t>omponent is built by composing smaller components rather than by inheritance. This is called  Composition.</a:t>
            </a:r>
          </a:p>
          <a:p>
            <a:pPr algn="just">
              <a:buSzPct val="70000"/>
              <a:buFont typeface="Wingdings" panose="05000000000000000000" pitchFamily="2" charset="2"/>
              <a:buChar char="q"/>
            </a:pPr>
            <a:r>
              <a:rPr lang="en-US" sz="2200" b="0" i="0" dirty="0">
                <a:solidFill>
                  <a:srgbClr val="000000"/>
                </a:solidFill>
                <a:effectLst/>
                <a:latin typeface="Centaur" panose="02030504050205020304" pitchFamily="18" charset="0"/>
              </a:rPr>
              <a:t>React apps may include third-party components for a specific purpose, such as </a:t>
            </a:r>
            <a:r>
              <a:rPr lang="en-US" sz="2200" b="1" i="0" dirty="0">
                <a:solidFill>
                  <a:srgbClr val="000000"/>
                </a:solidFill>
                <a:effectLst/>
                <a:latin typeface="Centaur" panose="02030504050205020304" pitchFamily="18" charset="0"/>
              </a:rPr>
              <a:t>routing, animation, state management</a:t>
            </a:r>
            <a:r>
              <a:rPr lang="en-US" sz="2200" b="0" i="0" dirty="0">
                <a:solidFill>
                  <a:srgbClr val="000000"/>
                </a:solidFill>
                <a:effectLst/>
                <a:latin typeface="Centaur" panose="02030504050205020304" pitchFamily="18" charset="0"/>
              </a:rPr>
              <a:t>, etc.</a:t>
            </a:r>
          </a:p>
          <a:p>
            <a:pPr>
              <a:buSzPct val="70000"/>
              <a:buFont typeface="Wingdings" panose="05000000000000000000" pitchFamily="2" charset="2"/>
              <a:buChar char="q"/>
            </a:pPr>
            <a:endParaRPr lang="en-IN" sz="2200" dirty="0">
              <a:latin typeface="Centaur" panose="02030504050205020304" pitchFamily="18" charset="0"/>
            </a:endParaRPr>
          </a:p>
        </p:txBody>
      </p:sp>
      <p:pic>
        <p:nvPicPr>
          <p:cNvPr id="4" name="Picture 3">
            <a:extLst>
              <a:ext uri="{FF2B5EF4-FFF2-40B4-BE49-F238E27FC236}">
                <a16:creationId xmlns:a16="http://schemas.microsoft.com/office/drawing/2014/main" id="{8799F898-5715-BC7A-C0AB-753458E07347}"/>
              </a:ext>
            </a:extLst>
          </p:cNvPr>
          <p:cNvPicPr>
            <a:picLocks noChangeAspect="1"/>
          </p:cNvPicPr>
          <p:nvPr/>
        </p:nvPicPr>
        <p:blipFill>
          <a:blip r:embed="rId2"/>
          <a:stretch>
            <a:fillRect/>
          </a:stretch>
        </p:blipFill>
        <p:spPr>
          <a:xfrm>
            <a:off x="53297" y="665119"/>
            <a:ext cx="4734460" cy="6020656"/>
          </a:xfrm>
          <a:prstGeom prst="rect">
            <a:avLst/>
          </a:prstGeom>
        </p:spPr>
      </p:pic>
    </p:spTree>
    <p:extLst>
      <p:ext uri="{BB962C8B-B14F-4D97-AF65-F5344CB8AC3E}">
        <p14:creationId xmlns:p14="http://schemas.microsoft.com/office/powerpoint/2010/main" val="1795000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EED0-ECCB-80F4-7B93-6D5984439B1E}"/>
              </a:ext>
            </a:extLst>
          </p:cNvPr>
          <p:cNvSpPr>
            <a:spLocks noGrp="1"/>
          </p:cNvSpPr>
          <p:nvPr>
            <p:ph type="title"/>
          </p:nvPr>
        </p:nvSpPr>
        <p:spPr>
          <a:xfrm>
            <a:off x="0" y="5531"/>
            <a:ext cx="9144000" cy="584015"/>
          </a:xfrm>
          <a:solidFill>
            <a:schemeClr val="accent2">
              <a:lumMod val="20000"/>
              <a:lumOff val="80000"/>
            </a:schemeClr>
          </a:solidFill>
        </p:spPr>
        <p:txBody>
          <a:bodyPr>
            <a:noAutofit/>
          </a:bodyPr>
          <a:lstStyle/>
          <a:p>
            <a:pPr algn="ctr"/>
            <a:r>
              <a:rPr lang="en-US" sz="4000" dirty="0">
                <a:solidFill>
                  <a:srgbClr val="C00000"/>
                </a:solidFill>
                <a:latin typeface="High Tower Text" panose="02040502050506030303" pitchFamily="18" charset="0"/>
              </a:rPr>
              <a:t>Getting started</a:t>
            </a:r>
            <a:endParaRPr lang="en-IN" sz="4000"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EADE28AB-C1D7-C31C-9AD7-AFEDFA06141D}"/>
              </a:ext>
            </a:extLst>
          </p:cNvPr>
          <p:cNvSpPr>
            <a:spLocks noGrp="1"/>
          </p:cNvSpPr>
          <p:nvPr>
            <p:ph idx="1"/>
          </p:nvPr>
        </p:nvSpPr>
        <p:spPr>
          <a:xfrm>
            <a:off x="-1" y="589546"/>
            <a:ext cx="9143999" cy="6262922"/>
          </a:xfrm>
        </p:spPr>
        <p:txBody>
          <a:bodyPr>
            <a:noAutofit/>
          </a:bodyPr>
          <a:lstStyle/>
          <a:p>
            <a:pPr marL="360363" indent="-360363">
              <a:buSzPct val="70000"/>
              <a:buFont typeface="Wingdings" panose="05000000000000000000" pitchFamily="2" charset="2"/>
              <a:buChar char="v"/>
            </a:pPr>
            <a:r>
              <a:rPr lang="en-US" sz="2600" b="1" i="0" dirty="0">
                <a:solidFill>
                  <a:srgbClr val="333333"/>
                </a:solidFill>
                <a:effectLst/>
                <a:latin typeface="Centaur" panose="02030504050205020304" pitchFamily="18" charset="0"/>
              </a:rPr>
              <a:t>IDE – Visual Studio</a:t>
            </a:r>
          </a:p>
          <a:p>
            <a:pPr marL="360363" indent="-360363">
              <a:buSzPct val="70000"/>
              <a:buFont typeface="Wingdings" panose="05000000000000000000" pitchFamily="2" charset="2"/>
              <a:buChar char="v"/>
            </a:pPr>
            <a:r>
              <a:rPr lang="en-US" sz="2600" b="1" i="0" dirty="0">
                <a:solidFill>
                  <a:srgbClr val="333333"/>
                </a:solidFill>
                <a:effectLst/>
                <a:latin typeface="Centaur" panose="02030504050205020304" pitchFamily="18" charset="0"/>
              </a:rPr>
              <a:t>NodeJS</a:t>
            </a:r>
            <a:r>
              <a:rPr lang="en-US" sz="2600" b="0" i="0" dirty="0">
                <a:solidFill>
                  <a:srgbClr val="333333"/>
                </a:solidFill>
                <a:effectLst/>
                <a:latin typeface="Centaur" panose="02030504050205020304" pitchFamily="18" charset="0"/>
              </a:rPr>
              <a:t> and </a:t>
            </a:r>
            <a:r>
              <a:rPr lang="en-US" sz="2600" b="1" i="0" dirty="0" err="1">
                <a:solidFill>
                  <a:srgbClr val="333333"/>
                </a:solidFill>
                <a:effectLst/>
                <a:latin typeface="Centaur" panose="02030504050205020304" pitchFamily="18" charset="0"/>
              </a:rPr>
              <a:t>npm</a:t>
            </a:r>
            <a:r>
              <a:rPr lang="en-US" sz="2600" b="0" i="0" dirty="0">
                <a:solidFill>
                  <a:srgbClr val="333333"/>
                </a:solidFill>
                <a:effectLst/>
                <a:latin typeface="Centaur" panose="02030504050205020304" pitchFamily="18" charset="0"/>
              </a:rPr>
              <a:t> are the platforms needed to develop ReactJS application.</a:t>
            </a:r>
          </a:p>
          <a:p>
            <a:pPr marL="360363" indent="-360363">
              <a:buSzPct val="70000"/>
              <a:buFont typeface="Wingdings" panose="05000000000000000000" pitchFamily="2" charset="2"/>
              <a:buChar char="v"/>
            </a:pPr>
            <a:r>
              <a:rPr lang="en-US" sz="2600" b="1" i="0" dirty="0">
                <a:solidFill>
                  <a:srgbClr val="333333"/>
                </a:solidFill>
                <a:effectLst/>
                <a:latin typeface="Centaur" panose="02030504050205020304" pitchFamily="18" charset="0"/>
              </a:rPr>
              <a:t>create–react–app</a:t>
            </a:r>
            <a:r>
              <a:rPr lang="en-US" sz="2600" b="0" i="0" dirty="0">
                <a:solidFill>
                  <a:srgbClr val="333333"/>
                </a:solidFill>
                <a:effectLst/>
                <a:latin typeface="Centaur" panose="02030504050205020304" pitchFamily="18" charset="0"/>
              </a:rPr>
              <a:t> is a tool maintained by Facebook to install react. Using this, there is no need to manually having to deal with </a:t>
            </a:r>
            <a:r>
              <a:rPr lang="en-US" sz="2600" b="0" i="0" dirty="0" err="1">
                <a:solidFill>
                  <a:srgbClr val="333333"/>
                </a:solidFill>
                <a:effectLst/>
                <a:latin typeface="Centaur" panose="02030504050205020304" pitchFamily="18" charset="0"/>
              </a:rPr>
              <a:t>transpiling</a:t>
            </a:r>
            <a:r>
              <a:rPr lang="en-US" sz="2600" b="0" i="0" dirty="0">
                <a:solidFill>
                  <a:srgbClr val="333333"/>
                </a:solidFill>
                <a:effectLst/>
                <a:latin typeface="Centaur" panose="02030504050205020304" pitchFamily="18" charset="0"/>
              </a:rPr>
              <a:t> tools like webpack and babel.</a:t>
            </a:r>
          </a:p>
          <a:p>
            <a:pPr marL="360363" indent="-360363" algn="just">
              <a:buSzPct val="70000"/>
              <a:buFont typeface="Wingdings" panose="05000000000000000000" pitchFamily="2" charset="2"/>
              <a:buChar char="v"/>
            </a:pPr>
            <a:r>
              <a:rPr lang="en-US" sz="2600" b="0" i="0" dirty="0">
                <a:solidFill>
                  <a:srgbClr val="333333"/>
                </a:solidFill>
                <a:effectLst/>
                <a:latin typeface="Centaur" panose="02030504050205020304" pitchFamily="18" charset="0"/>
              </a:rPr>
              <a:t>Install React using </a:t>
            </a:r>
            <a:r>
              <a:rPr lang="en-US" sz="2600" b="0" i="0" dirty="0" err="1">
                <a:solidFill>
                  <a:srgbClr val="333333"/>
                </a:solidFill>
                <a:effectLst/>
                <a:latin typeface="Centaur" panose="02030504050205020304" pitchFamily="18" charset="0"/>
              </a:rPr>
              <a:t>npm</a:t>
            </a:r>
            <a:r>
              <a:rPr lang="en-US" sz="2600" b="0" i="0" dirty="0">
                <a:solidFill>
                  <a:srgbClr val="333333"/>
                </a:solidFill>
                <a:effectLst/>
                <a:latin typeface="Centaur" panose="02030504050205020304" pitchFamily="18" charset="0"/>
              </a:rPr>
              <a:t> package manager. The </a:t>
            </a:r>
            <a:r>
              <a:rPr lang="en-US" sz="2600" b="1" i="0" dirty="0">
                <a:solidFill>
                  <a:srgbClr val="333333"/>
                </a:solidFill>
                <a:effectLst/>
                <a:latin typeface="Centaur" panose="02030504050205020304" pitchFamily="18" charset="0"/>
              </a:rPr>
              <a:t>create–react–app </a:t>
            </a:r>
            <a:r>
              <a:rPr lang="en-US" sz="2600" b="1" i="0" dirty="0" err="1">
                <a:solidFill>
                  <a:srgbClr val="333333"/>
                </a:solidFill>
                <a:effectLst/>
                <a:latin typeface="Centaur" panose="02030504050205020304" pitchFamily="18" charset="0"/>
              </a:rPr>
              <a:t>npm</a:t>
            </a:r>
            <a:r>
              <a:rPr lang="en-US" sz="2600" b="0" i="0" dirty="0">
                <a:solidFill>
                  <a:srgbClr val="333333"/>
                </a:solidFill>
                <a:effectLst/>
                <a:latin typeface="Centaur" panose="02030504050205020304" pitchFamily="18" charset="0"/>
              </a:rPr>
              <a:t> package will take care of </a:t>
            </a:r>
            <a:r>
              <a:rPr lang="en-US" sz="2600" dirty="0">
                <a:solidFill>
                  <a:srgbClr val="333333"/>
                </a:solidFill>
                <a:latin typeface="Centaur" panose="02030504050205020304" pitchFamily="18" charset="0"/>
              </a:rPr>
              <a:t>complexity of ReactJS installation</a:t>
            </a:r>
            <a:r>
              <a:rPr lang="en-US" sz="2600" b="0" i="0" dirty="0">
                <a:solidFill>
                  <a:srgbClr val="333333"/>
                </a:solidFill>
                <a:effectLst/>
                <a:latin typeface="Centaur" panose="02030504050205020304" pitchFamily="18" charset="0"/>
              </a:rPr>
              <a:t>.</a:t>
            </a:r>
          </a:p>
          <a:p>
            <a:pPr marL="0" indent="0" algn="just">
              <a:buSzPct val="70000"/>
              <a:buNone/>
            </a:pPr>
            <a:r>
              <a:rPr lang="en-US" sz="2600" b="0" i="0" dirty="0">
                <a:solidFill>
                  <a:srgbClr val="000000"/>
                </a:solidFill>
                <a:effectLst/>
                <a:latin typeface="Centaur" panose="02030504050205020304" pitchFamily="18" charset="0"/>
              </a:rPr>
              <a:t>	</a:t>
            </a:r>
            <a:r>
              <a:rPr lang="en-US" sz="2600" b="1" i="0" dirty="0">
                <a:solidFill>
                  <a:srgbClr val="000000"/>
                </a:solidFill>
                <a:effectLst/>
                <a:latin typeface="Centaur" panose="02030504050205020304" pitchFamily="18" charset="0"/>
              </a:rPr>
              <a:t>c:\Temp–React</a:t>
            </a:r>
            <a:r>
              <a:rPr lang="en-US" sz="2600" b="1" dirty="0">
                <a:solidFill>
                  <a:srgbClr val="000000"/>
                </a:solidFill>
                <a:latin typeface="Centaur" panose="02030504050205020304" pitchFamily="18" charset="0"/>
              </a:rPr>
              <a:t>\&gt;</a:t>
            </a:r>
            <a:r>
              <a:rPr lang="en-US" sz="2600" b="1" i="0" dirty="0">
                <a:solidFill>
                  <a:srgbClr val="000000"/>
                </a:solidFill>
                <a:effectLst/>
                <a:latin typeface="Centaur" panose="02030504050205020304" pitchFamily="18" charset="0"/>
              </a:rPr>
              <a:t>npm install -g </a:t>
            </a:r>
            <a:r>
              <a:rPr lang="en-US" sz="2600" b="1" i="0" dirty="0">
                <a:solidFill>
                  <a:srgbClr val="333333"/>
                </a:solidFill>
                <a:effectLst/>
                <a:latin typeface="Centaur" panose="02030504050205020304" pitchFamily="18" charset="0"/>
              </a:rPr>
              <a:t> create–react–app</a:t>
            </a:r>
            <a:r>
              <a:rPr lang="en-US" sz="2600" b="1" i="0" dirty="0">
                <a:solidFill>
                  <a:srgbClr val="000000"/>
                </a:solidFill>
                <a:effectLst/>
                <a:latin typeface="Centaur" panose="02030504050205020304" pitchFamily="18" charset="0"/>
              </a:rPr>
              <a:t> </a:t>
            </a:r>
            <a:r>
              <a:rPr lang="en-US" sz="2600" b="0" i="0" dirty="0">
                <a:solidFill>
                  <a:srgbClr val="000000"/>
                </a:solidFill>
                <a:effectLst/>
                <a:latin typeface="Centaur" panose="02030504050205020304" pitchFamily="18" charset="0"/>
              </a:rPr>
              <a:t> </a:t>
            </a:r>
          </a:p>
          <a:p>
            <a:pPr marL="360363" indent="-360363" algn="just">
              <a:buSzPct val="70000"/>
              <a:buFont typeface="Wingdings" panose="05000000000000000000" pitchFamily="2" charset="2"/>
              <a:buChar char="v"/>
            </a:pPr>
            <a:r>
              <a:rPr lang="en-US" sz="2600" b="0" i="0" dirty="0">
                <a:solidFill>
                  <a:srgbClr val="333333"/>
                </a:solidFill>
                <a:effectLst/>
                <a:latin typeface="Centaur" panose="02030504050205020304" pitchFamily="18" charset="0"/>
              </a:rPr>
              <a:t>After installation, create a new react project </a:t>
            </a:r>
            <a:r>
              <a:rPr lang="en-US" sz="2600" b="1" i="0" dirty="0">
                <a:solidFill>
                  <a:srgbClr val="333333"/>
                </a:solidFill>
                <a:effectLst/>
                <a:latin typeface="Centaur" panose="02030504050205020304" pitchFamily="18" charset="0"/>
              </a:rPr>
              <a:t>create–react–app</a:t>
            </a:r>
            <a:r>
              <a:rPr lang="en-US" sz="2600" b="0" i="0" dirty="0">
                <a:solidFill>
                  <a:srgbClr val="333333"/>
                </a:solidFill>
                <a:effectLst/>
                <a:latin typeface="Centaur" panose="02030504050205020304" pitchFamily="18" charset="0"/>
              </a:rPr>
              <a:t> command.</a:t>
            </a:r>
          </a:p>
          <a:p>
            <a:pPr marL="0" indent="0" algn="just">
              <a:buSzPct val="70000"/>
              <a:buNone/>
            </a:pPr>
            <a:r>
              <a:rPr lang="en-US" sz="2600" b="0" i="0" dirty="0">
                <a:solidFill>
                  <a:srgbClr val="000000"/>
                </a:solidFill>
                <a:effectLst/>
                <a:latin typeface="Centaur" panose="02030504050205020304" pitchFamily="18" charset="0"/>
              </a:rPr>
              <a:t>	</a:t>
            </a:r>
            <a:r>
              <a:rPr lang="en-US" sz="2600" b="1" i="0" dirty="0">
                <a:solidFill>
                  <a:srgbClr val="000000"/>
                </a:solidFill>
                <a:effectLst/>
                <a:latin typeface="Centaur" panose="02030504050205020304" pitchFamily="18" charset="0"/>
              </a:rPr>
              <a:t>c:\Temp–React\&gt;npx </a:t>
            </a:r>
            <a:r>
              <a:rPr lang="en-US" sz="2600" b="1" i="0" dirty="0">
                <a:solidFill>
                  <a:srgbClr val="333333"/>
                </a:solidFill>
                <a:effectLst/>
                <a:latin typeface="Centaur" panose="02030504050205020304" pitchFamily="18" charset="0"/>
              </a:rPr>
              <a:t>create–react–app</a:t>
            </a:r>
            <a:r>
              <a:rPr lang="en-US" sz="2600" b="1" i="0" dirty="0">
                <a:solidFill>
                  <a:srgbClr val="000000"/>
                </a:solidFill>
                <a:effectLst/>
                <a:latin typeface="Centaur" panose="02030504050205020304" pitchFamily="18" charset="0"/>
              </a:rPr>
              <a:t> </a:t>
            </a:r>
            <a:r>
              <a:rPr lang="en-US" sz="2600" b="0" i="0" dirty="0">
                <a:solidFill>
                  <a:srgbClr val="000000"/>
                </a:solidFill>
                <a:effectLst/>
                <a:latin typeface="Centaur" panose="02030504050205020304" pitchFamily="18" charset="0"/>
              </a:rPr>
              <a:t> </a:t>
            </a:r>
            <a:r>
              <a:rPr lang="en-US" sz="2600" b="1" dirty="0">
                <a:solidFill>
                  <a:srgbClr val="000000"/>
                </a:solidFill>
                <a:latin typeface="Centaur" panose="02030504050205020304" pitchFamily="18" charset="0"/>
              </a:rPr>
              <a:t>s</a:t>
            </a:r>
            <a:r>
              <a:rPr lang="en-US" sz="2600" b="1" i="0" dirty="0">
                <a:solidFill>
                  <a:srgbClr val="000000"/>
                </a:solidFill>
                <a:effectLst/>
                <a:latin typeface="Centaur" panose="02030504050205020304" pitchFamily="18" charset="0"/>
              </a:rPr>
              <a:t>ample-reactapp1 </a:t>
            </a:r>
          </a:p>
        </p:txBody>
      </p:sp>
    </p:spTree>
    <p:extLst>
      <p:ext uri="{BB962C8B-B14F-4D97-AF65-F5344CB8AC3E}">
        <p14:creationId xmlns:p14="http://schemas.microsoft.com/office/powerpoint/2010/main" val="2018651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941A6-5739-CABA-746E-09A3AEA4BF47}"/>
              </a:ext>
            </a:extLst>
          </p:cNvPr>
          <p:cNvSpPr>
            <a:spLocks noGrp="1"/>
          </p:cNvSpPr>
          <p:nvPr>
            <p:ph type="title"/>
          </p:nvPr>
        </p:nvSpPr>
        <p:spPr>
          <a:xfrm>
            <a:off x="0" y="15808"/>
            <a:ext cx="9144000" cy="665229"/>
          </a:xfrm>
          <a:solidFill>
            <a:schemeClr val="accent2">
              <a:lumMod val="20000"/>
              <a:lumOff val="80000"/>
            </a:schemeClr>
          </a:solidFill>
        </p:spPr>
        <p:txBody>
          <a:bodyPr>
            <a:normAutofit fontScale="90000"/>
          </a:bodyPr>
          <a:lstStyle/>
          <a:p>
            <a:pPr algn="ctr"/>
            <a:r>
              <a:rPr lang="en-US" dirty="0">
                <a:solidFill>
                  <a:srgbClr val="C00000"/>
                </a:solidFill>
                <a:latin typeface="High Tower Text" panose="02040502050506030303" pitchFamily="18" charset="0"/>
              </a:rPr>
              <a:t>contd..</a:t>
            </a:r>
            <a:endParaRPr lang="en-IN"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151EFB4A-3655-B3CC-F3CF-E9F456E1BD2B}"/>
              </a:ext>
            </a:extLst>
          </p:cNvPr>
          <p:cNvSpPr>
            <a:spLocks noGrp="1"/>
          </p:cNvSpPr>
          <p:nvPr>
            <p:ph idx="1"/>
          </p:nvPr>
        </p:nvSpPr>
        <p:spPr>
          <a:xfrm>
            <a:off x="-1" y="681037"/>
            <a:ext cx="9144001" cy="5495925"/>
          </a:xfrm>
        </p:spPr>
        <p:txBody>
          <a:bodyPr>
            <a:noAutofit/>
          </a:bodyPr>
          <a:lstStyle/>
          <a:p>
            <a:pPr marL="541338" indent="-457200" algn="just">
              <a:buSzPct val="70000"/>
              <a:buFont typeface="Wingdings" panose="05000000000000000000" pitchFamily="2" charset="2"/>
              <a:buChar char="q"/>
            </a:pPr>
            <a:r>
              <a:rPr lang="en-US" sz="2600" b="0" i="0" dirty="0">
                <a:solidFill>
                  <a:srgbClr val="333333"/>
                </a:solidFill>
                <a:effectLst/>
                <a:latin typeface="Centaur" panose="02030504050205020304" pitchFamily="18" charset="0"/>
              </a:rPr>
              <a:t>Note : The above two steps can be combined in a single command using  </a:t>
            </a:r>
            <a:r>
              <a:rPr lang="en-US" sz="2600" b="1" i="0" dirty="0" err="1">
                <a:solidFill>
                  <a:srgbClr val="333333"/>
                </a:solidFill>
                <a:effectLst/>
                <a:latin typeface="Centaur" panose="02030504050205020304" pitchFamily="18" charset="0"/>
              </a:rPr>
              <a:t>npx</a:t>
            </a:r>
            <a:r>
              <a:rPr lang="en-US" sz="2600" b="1" i="0" dirty="0">
                <a:solidFill>
                  <a:srgbClr val="333333"/>
                </a:solidFill>
                <a:effectLst/>
                <a:latin typeface="Centaur" panose="02030504050205020304" pitchFamily="18" charset="0"/>
              </a:rPr>
              <a:t>.  </a:t>
            </a:r>
            <a:r>
              <a:rPr lang="en-US" sz="2600" b="1" i="0" dirty="0" err="1">
                <a:solidFill>
                  <a:srgbClr val="333333"/>
                </a:solidFill>
                <a:effectLst/>
                <a:latin typeface="Centaur" panose="02030504050205020304" pitchFamily="18" charset="0"/>
              </a:rPr>
              <a:t>npx</a:t>
            </a:r>
            <a:r>
              <a:rPr lang="en-US" sz="2600" b="0" i="0" dirty="0">
                <a:solidFill>
                  <a:srgbClr val="333333"/>
                </a:solidFill>
                <a:effectLst/>
                <a:latin typeface="Centaur" panose="02030504050205020304" pitchFamily="18" charset="0"/>
              </a:rPr>
              <a:t> is a package runner tool that comes with versions </a:t>
            </a:r>
            <a:r>
              <a:rPr lang="en-US" sz="2600" b="1" i="0" dirty="0" err="1">
                <a:solidFill>
                  <a:srgbClr val="333333"/>
                </a:solidFill>
                <a:effectLst/>
                <a:latin typeface="Centaur" panose="02030504050205020304" pitchFamily="18" charset="0"/>
              </a:rPr>
              <a:t>npm</a:t>
            </a:r>
            <a:r>
              <a:rPr lang="en-US" sz="2600" b="1" i="0" dirty="0">
                <a:solidFill>
                  <a:srgbClr val="333333"/>
                </a:solidFill>
                <a:effectLst/>
                <a:latin typeface="Centaur" panose="02030504050205020304" pitchFamily="18" charset="0"/>
              </a:rPr>
              <a:t> 5.2</a:t>
            </a:r>
            <a:r>
              <a:rPr lang="en-US" sz="2600" b="0" i="0" dirty="0">
                <a:solidFill>
                  <a:srgbClr val="333333"/>
                </a:solidFill>
                <a:effectLst/>
                <a:latin typeface="Centaur" panose="02030504050205020304" pitchFamily="18" charset="0"/>
              </a:rPr>
              <a:t> and above. .</a:t>
            </a:r>
            <a:r>
              <a:rPr lang="en-US" sz="2600" b="1" i="0" dirty="0">
                <a:solidFill>
                  <a:srgbClr val="000000"/>
                </a:solidFill>
                <a:effectLst/>
                <a:latin typeface="Centaur" panose="02030504050205020304" pitchFamily="18" charset="0"/>
              </a:rPr>
              <a:t>\</a:t>
            </a:r>
            <a:r>
              <a:rPr lang="en-US" sz="2600" b="1" i="0" dirty="0" err="1">
                <a:solidFill>
                  <a:srgbClr val="000000"/>
                </a:solidFill>
                <a:effectLst/>
                <a:latin typeface="Centaur" panose="02030504050205020304" pitchFamily="18" charset="0"/>
              </a:rPr>
              <a:t>npx</a:t>
            </a:r>
            <a:r>
              <a:rPr lang="en-US" sz="2600" b="1" i="0" dirty="0">
                <a:solidFill>
                  <a:srgbClr val="000000"/>
                </a:solidFill>
                <a:effectLst/>
                <a:latin typeface="Centaur" panose="02030504050205020304" pitchFamily="18" charset="0"/>
              </a:rPr>
              <a:t> </a:t>
            </a:r>
            <a:r>
              <a:rPr lang="en-US" sz="2600" b="1" i="0" dirty="0">
                <a:solidFill>
                  <a:srgbClr val="333333"/>
                </a:solidFill>
                <a:effectLst/>
                <a:latin typeface="Centaur" panose="02030504050205020304" pitchFamily="18" charset="0"/>
              </a:rPr>
              <a:t>create–react–app</a:t>
            </a:r>
            <a:r>
              <a:rPr lang="en-US" sz="2600" b="1" i="0" dirty="0">
                <a:solidFill>
                  <a:srgbClr val="000000"/>
                </a:solidFill>
                <a:effectLst/>
                <a:latin typeface="Centaur" panose="02030504050205020304" pitchFamily="18" charset="0"/>
              </a:rPr>
              <a:t> Sample-ReactApp1</a:t>
            </a:r>
            <a:endParaRPr lang="en-IN" sz="2600" dirty="0">
              <a:latin typeface="Centaur" panose="02030504050205020304" pitchFamily="18" charset="0"/>
            </a:endParaRPr>
          </a:p>
          <a:p>
            <a:pPr marL="541338" indent="-457200" algn="just">
              <a:buSzPct val="70000"/>
              <a:buFont typeface="Wingdings" panose="05000000000000000000" pitchFamily="2" charset="2"/>
              <a:buChar char="q"/>
            </a:pPr>
            <a:r>
              <a:rPr lang="en-US" sz="2600" b="0" i="0" dirty="0">
                <a:solidFill>
                  <a:srgbClr val="333333"/>
                </a:solidFill>
                <a:effectLst/>
                <a:latin typeface="Centaur" panose="02030504050205020304" pitchFamily="18" charset="0"/>
              </a:rPr>
              <a:t>This will install the react and create a new project with the name </a:t>
            </a:r>
            <a:r>
              <a:rPr lang="en-US" sz="2600" b="1" i="0" dirty="0">
                <a:solidFill>
                  <a:srgbClr val="000000"/>
                </a:solidFill>
                <a:effectLst/>
                <a:latin typeface="Centaur" panose="02030504050205020304" pitchFamily="18" charset="0"/>
              </a:rPr>
              <a:t>Sample-ReactApp1</a:t>
            </a:r>
            <a:r>
              <a:rPr lang="en-US" sz="2600" b="0" i="0" dirty="0">
                <a:solidFill>
                  <a:srgbClr val="333333"/>
                </a:solidFill>
                <a:effectLst/>
                <a:latin typeface="Centaur" panose="02030504050205020304" pitchFamily="18" charset="0"/>
              </a:rPr>
              <a:t>. </a:t>
            </a:r>
          </a:p>
          <a:p>
            <a:pPr marL="541338" indent="-457200" algn="just">
              <a:buSzPct val="70000"/>
              <a:buFont typeface="Wingdings" panose="05000000000000000000" pitchFamily="2" charset="2"/>
              <a:buChar char="q"/>
            </a:pPr>
            <a:r>
              <a:rPr lang="en-US" sz="2600" dirty="0">
                <a:solidFill>
                  <a:srgbClr val="333333"/>
                </a:solidFill>
                <a:latin typeface="Centaur" panose="02030504050205020304" pitchFamily="18" charset="0"/>
              </a:rPr>
              <a:t>T</a:t>
            </a:r>
            <a:r>
              <a:rPr lang="en-US" sz="2600" b="0" i="0" dirty="0">
                <a:solidFill>
                  <a:srgbClr val="333333"/>
                </a:solidFill>
                <a:effectLst/>
                <a:latin typeface="Centaur" panose="02030504050205020304" pitchFamily="18" charset="0"/>
              </a:rPr>
              <a:t>o get started, open the </a:t>
            </a:r>
            <a:r>
              <a:rPr lang="en-US" sz="2600" b="1" i="0" dirty="0" err="1">
                <a:solidFill>
                  <a:srgbClr val="333333"/>
                </a:solidFill>
                <a:effectLst/>
                <a:latin typeface="Centaur" panose="02030504050205020304" pitchFamily="18" charset="0"/>
              </a:rPr>
              <a:t>src</a:t>
            </a:r>
            <a:r>
              <a:rPr lang="en-US" sz="2600" b="0" i="0" dirty="0">
                <a:solidFill>
                  <a:srgbClr val="333333"/>
                </a:solidFill>
                <a:effectLst/>
                <a:latin typeface="Centaur" panose="02030504050205020304" pitchFamily="18" charset="0"/>
              </a:rPr>
              <a:t> folder and make changes in desired file. </a:t>
            </a:r>
          </a:p>
          <a:p>
            <a:pPr marL="541338" indent="-457200" algn="just">
              <a:buSzPct val="70000"/>
              <a:buFont typeface="Wingdings" panose="05000000000000000000" pitchFamily="2" charset="2"/>
              <a:buChar char="q"/>
            </a:pPr>
            <a:r>
              <a:rPr lang="en-US" sz="2600" b="0" i="0" dirty="0">
                <a:solidFill>
                  <a:srgbClr val="333333"/>
                </a:solidFill>
                <a:effectLst/>
                <a:latin typeface="Centaur" panose="02030504050205020304" pitchFamily="18" charset="0"/>
              </a:rPr>
              <a:t>After completing the installation process, start the server by  running the following command.</a:t>
            </a:r>
          </a:p>
          <a:p>
            <a:pPr marL="84138" indent="0" algn="just">
              <a:buSzPct val="70000"/>
              <a:buNone/>
            </a:pPr>
            <a:r>
              <a:rPr lang="en-US" sz="2600" dirty="0">
                <a:solidFill>
                  <a:srgbClr val="333333"/>
                </a:solidFill>
                <a:latin typeface="Centaur" panose="02030504050205020304" pitchFamily="18" charset="0"/>
              </a:rPr>
              <a:t>	</a:t>
            </a:r>
            <a:r>
              <a:rPr lang="en-US" sz="2600" b="1" i="0" dirty="0">
                <a:solidFill>
                  <a:srgbClr val="000000"/>
                </a:solidFill>
                <a:effectLst/>
                <a:latin typeface="Centaur" panose="02030504050205020304" pitchFamily="18" charset="0"/>
              </a:rPr>
              <a:t>c:\Temp–React\&gt; </a:t>
            </a:r>
            <a:r>
              <a:rPr lang="en-US" sz="2600" b="0" i="0" dirty="0">
                <a:solidFill>
                  <a:srgbClr val="000000"/>
                </a:solidFill>
                <a:effectLst/>
                <a:latin typeface="Centaur" panose="02030504050205020304" pitchFamily="18" charset="0"/>
              </a:rPr>
              <a:t>cd </a:t>
            </a:r>
            <a:r>
              <a:rPr lang="en-US" sz="2600" b="1" i="0" dirty="0">
                <a:solidFill>
                  <a:srgbClr val="000000"/>
                </a:solidFill>
                <a:effectLst/>
                <a:latin typeface="Centaur" panose="02030504050205020304" pitchFamily="18" charset="0"/>
              </a:rPr>
              <a:t> Sample-ReactApp1 </a:t>
            </a:r>
            <a:r>
              <a:rPr lang="en-US" sz="2600" b="0" i="0" dirty="0">
                <a:solidFill>
                  <a:srgbClr val="000000"/>
                </a:solidFill>
                <a:effectLst/>
                <a:latin typeface="Centaur" panose="02030504050205020304" pitchFamily="18" charset="0"/>
              </a:rPr>
              <a:t>  </a:t>
            </a:r>
          </a:p>
          <a:p>
            <a:pPr marL="84138" indent="0" algn="just">
              <a:buSzPct val="70000"/>
              <a:buNone/>
            </a:pPr>
            <a:r>
              <a:rPr lang="en-US" sz="2600" b="1" i="0" dirty="0">
                <a:solidFill>
                  <a:srgbClr val="000000"/>
                </a:solidFill>
                <a:effectLst/>
                <a:latin typeface="Centaur" panose="02030504050205020304" pitchFamily="18" charset="0"/>
              </a:rPr>
              <a:t>	c:\Temp–React\ Sample-ReactApp1 </a:t>
            </a:r>
            <a:r>
              <a:rPr lang="en-US" sz="2600" b="0" i="0" dirty="0">
                <a:solidFill>
                  <a:srgbClr val="000000"/>
                </a:solidFill>
                <a:effectLst/>
                <a:latin typeface="Centaur" panose="02030504050205020304" pitchFamily="18" charset="0"/>
              </a:rPr>
              <a:t>&gt;</a:t>
            </a:r>
            <a:r>
              <a:rPr lang="en-US" sz="2600" b="1" i="0" dirty="0" err="1">
                <a:solidFill>
                  <a:srgbClr val="000000"/>
                </a:solidFill>
                <a:effectLst/>
                <a:latin typeface="Centaur" panose="02030504050205020304" pitchFamily="18" charset="0"/>
              </a:rPr>
              <a:t>npm</a:t>
            </a:r>
            <a:r>
              <a:rPr lang="en-US" sz="2600" b="1" i="0" dirty="0">
                <a:solidFill>
                  <a:srgbClr val="000000"/>
                </a:solidFill>
                <a:effectLst/>
                <a:latin typeface="Centaur" panose="02030504050205020304" pitchFamily="18" charset="0"/>
              </a:rPr>
              <a:t> start</a:t>
            </a:r>
          </a:p>
          <a:p>
            <a:pPr marL="0" indent="0" algn="just">
              <a:buSzPct val="70000"/>
              <a:buNone/>
            </a:pPr>
            <a:endParaRPr lang="en-US" sz="2600" b="0" i="0" dirty="0">
              <a:solidFill>
                <a:srgbClr val="000000"/>
              </a:solidFill>
              <a:effectLst/>
              <a:latin typeface="Centaur" panose="02030504050205020304" pitchFamily="18" charset="0"/>
            </a:endParaRPr>
          </a:p>
          <a:p>
            <a:pPr>
              <a:buSzPct val="70000"/>
              <a:buFont typeface="Wingdings" panose="05000000000000000000" pitchFamily="2" charset="2"/>
              <a:buChar char="q"/>
            </a:pPr>
            <a:endParaRPr lang="en-IN" sz="2600" dirty="0">
              <a:latin typeface="Centaur" panose="02030504050205020304" pitchFamily="18" charset="0"/>
            </a:endParaRPr>
          </a:p>
          <a:p>
            <a:pPr>
              <a:buSzPct val="70000"/>
              <a:buFont typeface="Wingdings" panose="05000000000000000000" pitchFamily="2" charset="2"/>
              <a:buChar char="q"/>
            </a:pPr>
            <a:endParaRPr lang="en-IN" sz="2600" dirty="0">
              <a:latin typeface="Centaur" panose="02030504050205020304" pitchFamily="18" charset="0"/>
            </a:endParaRPr>
          </a:p>
        </p:txBody>
      </p:sp>
    </p:spTree>
    <p:extLst>
      <p:ext uri="{BB962C8B-B14F-4D97-AF65-F5344CB8AC3E}">
        <p14:creationId xmlns:p14="http://schemas.microsoft.com/office/powerpoint/2010/main" val="1553244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357B-5F1F-EDF8-D4E6-CDFACEF46101}"/>
              </a:ext>
            </a:extLst>
          </p:cNvPr>
          <p:cNvSpPr>
            <a:spLocks noGrp="1"/>
          </p:cNvSpPr>
          <p:nvPr>
            <p:ph type="title"/>
          </p:nvPr>
        </p:nvSpPr>
        <p:spPr>
          <a:xfrm>
            <a:off x="0" y="-11431"/>
            <a:ext cx="9144000" cy="692467"/>
          </a:xfrm>
          <a:solidFill>
            <a:schemeClr val="accent2">
              <a:lumMod val="20000"/>
              <a:lumOff val="80000"/>
            </a:schemeClr>
          </a:solidFill>
        </p:spPr>
        <p:txBody>
          <a:bodyPr>
            <a:noAutofit/>
          </a:bodyPr>
          <a:lstStyle/>
          <a:p>
            <a:pPr algn="ctr"/>
            <a:r>
              <a:rPr lang="en-US" sz="4000" dirty="0">
                <a:solidFill>
                  <a:srgbClr val="C00000"/>
                </a:solidFill>
                <a:latin typeface="High Tower Text" panose="02040502050506030303" pitchFamily="18" charset="0"/>
              </a:rPr>
              <a:t>contd..</a:t>
            </a:r>
            <a:endParaRPr lang="en-IN" sz="4000"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7A0534AA-4177-349B-1015-E6526F43588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A9C55DC-44AF-6867-E793-771EB0622962}"/>
              </a:ext>
            </a:extLst>
          </p:cNvPr>
          <p:cNvPicPr>
            <a:picLocks noChangeAspect="1"/>
          </p:cNvPicPr>
          <p:nvPr/>
        </p:nvPicPr>
        <p:blipFill>
          <a:blip r:embed="rId2"/>
          <a:stretch>
            <a:fillRect/>
          </a:stretch>
        </p:blipFill>
        <p:spPr>
          <a:xfrm>
            <a:off x="47526" y="693070"/>
            <a:ext cx="9098280" cy="6118862"/>
          </a:xfrm>
          <a:prstGeom prst="rect">
            <a:avLst/>
          </a:prstGeom>
        </p:spPr>
      </p:pic>
    </p:spTree>
    <p:extLst>
      <p:ext uri="{BB962C8B-B14F-4D97-AF65-F5344CB8AC3E}">
        <p14:creationId xmlns:p14="http://schemas.microsoft.com/office/powerpoint/2010/main" val="2225674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D8B1-DC46-4837-B8A2-8D51234CA861}"/>
              </a:ext>
            </a:extLst>
          </p:cNvPr>
          <p:cNvSpPr>
            <a:spLocks noGrp="1"/>
          </p:cNvSpPr>
          <p:nvPr>
            <p:ph type="title"/>
          </p:nvPr>
        </p:nvSpPr>
        <p:spPr>
          <a:xfrm>
            <a:off x="0" y="-10012"/>
            <a:ext cx="9144000" cy="743936"/>
          </a:xfrm>
          <a:solidFill>
            <a:schemeClr val="accent2">
              <a:lumMod val="20000"/>
              <a:lumOff val="80000"/>
            </a:schemeClr>
          </a:solidFill>
        </p:spPr>
        <p:txBody>
          <a:bodyPr>
            <a:noAutofit/>
          </a:bodyPr>
          <a:lstStyle/>
          <a:p>
            <a:pPr algn="ctr"/>
            <a:r>
              <a:rPr lang="en-US" sz="4000" dirty="0">
                <a:solidFill>
                  <a:srgbClr val="C00000"/>
                </a:solidFill>
                <a:latin typeface="High Tower Text" panose="02040502050506030303" pitchFamily="18" charset="0"/>
              </a:rPr>
              <a:t>contd..</a:t>
            </a:r>
            <a:endParaRPr lang="en-IN" sz="4000"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65302AE9-7C93-BF6B-27DF-2F23036B33D6}"/>
              </a:ext>
            </a:extLst>
          </p:cNvPr>
          <p:cNvSpPr>
            <a:spLocks noGrp="1"/>
          </p:cNvSpPr>
          <p:nvPr>
            <p:ph idx="1"/>
          </p:nvPr>
        </p:nvSpPr>
        <p:spPr>
          <a:xfrm>
            <a:off x="10272" y="770020"/>
            <a:ext cx="9133728" cy="6087979"/>
          </a:xfrm>
        </p:spPr>
        <p:txBody>
          <a:bodyPr>
            <a:normAutofit fontScale="85000" lnSpcReduction="20000"/>
          </a:bodyPr>
          <a:lstStyle/>
          <a:p>
            <a:pPr algn="just">
              <a:buSzPct val="70000"/>
              <a:buFont typeface="Wingdings" panose="05000000000000000000" pitchFamily="2" charset="2"/>
              <a:buChar char="v"/>
            </a:pPr>
            <a:r>
              <a:rPr lang="en-US" b="0" i="0" dirty="0">
                <a:solidFill>
                  <a:srgbClr val="333333"/>
                </a:solidFill>
                <a:effectLst/>
                <a:latin typeface="Goudy Old Style" panose="02020502050305020303" pitchFamily="18" charset="0"/>
              </a:rPr>
              <a:t>In React application, there are several files and folders in the root directory. Some of them are as follows:</a:t>
            </a:r>
          </a:p>
          <a:p>
            <a:pPr marL="514350" indent="-514350" algn="just">
              <a:buSzPct val="100000"/>
              <a:buFont typeface="+mj-lt"/>
              <a:buAutoNum type="arabicPeriod"/>
            </a:pPr>
            <a:r>
              <a:rPr lang="en-US" b="1" i="0" dirty="0" err="1">
                <a:solidFill>
                  <a:srgbClr val="000000"/>
                </a:solidFill>
                <a:effectLst/>
                <a:latin typeface="Goudy Old Style" panose="02020502050305020303" pitchFamily="18" charset="0"/>
              </a:rPr>
              <a:t>node_modules</a:t>
            </a:r>
            <a:r>
              <a:rPr lang="en-US" b="1" i="0" dirty="0">
                <a:solidFill>
                  <a:srgbClr val="000000"/>
                </a:solidFill>
                <a:effectLst/>
                <a:latin typeface="Goudy Old Style" panose="02020502050305020303" pitchFamily="18" charset="0"/>
              </a:rPr>
              <a:t>:</a:t>
            </a:r>
            <a:r>
              <a:rPr lang="en-US" b="0" i="0" dirty="0">
                <a:solidFill>
                  <a:srgbClr val="000000"/>
                </a:solidFill>
                <a:effectLst/>
                <a:latin typeface="Goudy Old Style" panose="02020502050305020303" pitchFamily="18" charset="0"/>
              </a:rPr>
              <a:t> It contains the React library and any other third party libraries needed.</a:t>
            </a:r>
          </a:p>
          <a:p>
            <a:pPr marL="514350" indent="-514350" algn="just">
              <a:buSzPct val="100000"/>
              <a:buFont typeface="+mj-lt"/>
              <a:buAutoNum type="arabicPeriod"/>
            </a:pPr>
            <a:r>
              <a:rPr lang="en-US" b="1" i="0" dirty="0">
                <a:solidFill>
                  <a:srgbClr val="000000"/>
                </a:solidFill>
                <a:effectLst/>
                <a:latin typeface="Goudy Old Style" panose="02020502050305020303" pitchFamily="18" charset="0"/>
              </a:rPr>
              <a:t>public:</a:t>
            </a:r>
            <a:r>
              <a:rPr lang="en-US" b="0" i="0" dirty="0">
                <a:solidFill>
                  <a:srgbClr val="000000"/>
                </a:solidFill>
                <a:effectLst/>
                <a:latin typeface="Goudy Old Style" panose="02020502050305020303" pitchFamily="18" charset="0"/>
              </a:rPr>
              <a:t> It holds the public assets of the application. It contains the index.html where React will mount the application by default on the &lt;div id="root"&gt;&lt;/div&gt; element.</a:t>
            </a:r>
          </a:p>
          <a:p>
            <a:pPr marL="514350" indent="-514350" algn="just">
              <a:buSzPct val="100000"/>
              <a:buFont typeface="+mj-lt"/>
              <a:buAutoNum type="arabicPeriod"/>
            </a:pPr>
            <a:r>
              <a:rPr lang="en-US" b="1" i="0" dirty="0" err="1">
                <a:solidFill>
                  <a:srgbClr val="000000"/>
                </a:solidFill>
                <a:effectLst/>
                <a:latin typeface="Goudy Old Style" panose="02020502050305020303" pitchFamily="18" charset="0"/>
              </a:rPr>
              <a:t>src</a:t>
            </a:r>
            <a:r>
              <a:rPr lang="en-US" b="1" i="0" dirty="0">
                <a:solidFill>
                  <a:srgbClr val="000000"/>
                </a:solidFill>
                <a:effectLst/>
                <a:latin typeface="Goudy Old Style" panose="02020502050305020303" pitchFamily="18" charset="0"/>
              </a:rPr>
              <a:t>:</a:t>
            </a:r>
            <a:r>
              <a:rPr lang="en-US" b="0" i="0" dirty="0">
                <a:solidFill>
                  <a:srgbClr val="000000"/>
                </a:solidFill>
                <a:effectLst/>
                <a:latin typeface="Goudy Old Style" panose="02020502050305020303" pitchFamily="18" charset="0"/>
              </a:rPr>
              <a:t> It contains the App.css, App.js, App.test.js, index.css, index.js, and serviceWorker.js files. Here, the App.js file always responsible for displaying the output screen in React.</a:t>
            </a:r>
          </a:p>
          <a:p>
            <a:pPr marL="514350" indent="-514350" algn="just">
              <a:buSzPct val="100000"/>
              <a:buFont typeface="+mj-lt"/>
              <a:buAutoNum type="arabicPeriod"/>
            </a:pPr>
            <a:r>
              <a:rPr lang="en-US" b="1" i="0" dirty="0">
                <a:solidFill>
                  <a:srgbClr val="000000"/>
                </a:solidFill>
                <a:effectLst/>
                <a:latin typeface="Goudy Old Style" panose="02020502050305020303" pitchFamily="18" charset="0"/>
              </a:rPr>
              <a:t>package-</a:t>
            </a:r>
            <a:r>
              <a:rPr lang="en-US" b="1" i="0" dirty="0" err="1">
                <a:solidFill>
                  <a:srgbClr val="000000"/>
                </a:solidFill>
                <a:effectLst/>
                <a:latin typeface="Goudy Old Style" panose="02020502050305020303" pitchFamily="18" charset="0"/>
              </a:rPr>
              <a:t>lock.json</a:t>
            </a:r>
            <a:r>
              <a:rPr lang="en-US" b="1" i="0" dirty="0">
                <a:solidFill>
                  <a:srgbClr val="000000"/>
                </a:solidFill>
                <a:effectLst/>
                <a:latin typeface="Goudy Old Style" panose="02020502050305020303" pitchFamily="18" charset="0"/>
              </a:rPr>
              <a:t>:</a:t>
            </a:r>
            <a:r>
              <a:rPr lang="en-US" b="0" i="0" dirty="0">
                <a:solidFill>
                  <a:srgbClr val="000000"/>
                </a:solidFill>
                <a:effectLst/>
                <a:latin typeface="Goudy Old Style" panose="02020502050305020303" pitchFamily="18" charset="0"/>
              </a:rPr>
              <a:t> It is generated automatically for any operations where </a:t>
            </a:r>
            <a:r>
              <a:rPr lang="en-US" b="0" i="0" dirty="0" err="1">
                <a:solidFill>
                  <a:srgbClr val="000000"/>
                </a:solidFill>
                <a:effectLst/>
                <a:latin typeface="Goudy Old Style" panose="02020502050305020303" pitchFamily="18" charset="0"/>
              </a:rPr>
              <a:t>npm</a:t>
            </a:r>
            <a:r>
              <a:rPr lang="en-US" b="0" i="0" dirty="0">
                <a:solidFill>
                  <a:srgbClr val="000000"/>
                </a:solidFill>
                <a:effectLst/>
                <a:latin typeface="Goudy Old Style" panose="02020502050305020303" pitchFamily="18" charset="0"/>
              </a:rPr>
              <a:t> package modifies either the </a:t>
            </a:r>
            <a:r>
              <a:rPr lang="en-US" b="0" i="0" dirty="0" err="1">
                <a:solidFill>
                  <a:srgbClr val="000000"/>
                </a:solidFill>
                <a:effectLst/>
                <a:latin typeface="Goudy Old Style" panose="02020502050305020303" pitchFamily="18" charset="0"/>
              </a:rPr>
              <a:t>node_modules</a:t>
            </a:r>
            <a:r>
              <a:rPr lang="en-US" b="0" i="0" dirty="0">
                <a:solidFill>
                  <a:srgbClr val="000000"/>
                </a:solidFill>
                <a:effectLst/>
                <a:latin typeface="Goudy Old Style" panose="02020502050305020303" pitchFamily="18" charset="0"/>
              </a:rPr>
              <a:t> tree or </a:t>
            </a:r>
            <a:r>
              <a:rPr lang="en-US" b="0" i="0" dirty="0" err="1">
                <a:solidFill>
                  <a:srgbClr val="000000"/>
                </a:solidFill>
                <a:effectLst/>
                <a:latin typeface="Goudy Old Style" panose="02020502050305020303" pitchFamily="18" charset="0"/>
              </a:rPr>
              <a:t>package.json</a:t>
            </a:r>
            <a:r>
              <a:rPr lang="en-US" b="0" i="0" dirty="0">
                <a:solidFill>
                  <a:srgbClr val="000000"/>
                </a:solidFill>
                <a:effectLst/>
                <a:latin typeface="Goudy Old Style" panose="02020502050305020303" pitchFamily="18" charset="0"/>
              </a:rPr>
              <a:t>. It cannot be published. It will be ignored if it finds any other place rather than the top-level package.</a:t>
            </a:r>
          </a:p>
          <a:p>
            <a:pPr marL="514350" indent="-514350" algn="just">
              <a:buSzPct val="100000"/>
              <a:buFont typeface="+mj-lt"/>
              <a:buAutoNum type="arabicPeriod"/>
            </a:pPr>
            <a:r>
              <a:rPr lang="en-US" b="1" i="0" dirty="0" err="1">
                <a:solidFill>
                  <a:srgbClr val="000000"/>
                </a:solidFill>
                <a:effectLst/>
                <a:latin typeface="Goudy Old Style" panose="02020502050305020303" pitchFamily="18" charset="0"/>
              </a:rPr>
              <a:t>package.json</a:t>
            </a:r>
            <a:r>
              <a:rPr lang="en-US" b="1" i="0" dirty="0">
                <a:solidFill>
                  <a:srgbClr val="000000"/>
                </a:solidFill>
                <a:effectLst/>
                <a:latin typeface="Goudy Old Style" panose="02020502050305020303" pitchFamily="18" charset="0"/>
              </a:rPr>
              <a:t>:</a:t>
            </a:r>
            <a:r>
              <a:rPr lang="en-US" b="0" i="0" dirty="0">
                <a:solidFill>
                  <a:srgbClr val="000000"/>
                </a:solidFill>
                <a:effectLst/>
                <a:latin typeface="Goudy Old Style" panose="02020502050305020303" pitchFamily="18" charset="0"/>
              </a:rPr>
              <a:t> It holds various metadata required for the project. It gives information to </a:t>
            </a:r>
            <a:r>
              <a:rPr lang="en-US" b="0" i="0" dirty="0" err="1">
                <a:solidFill>
                  <a:srgbClr val="000000"/>
                </a:solidFill>
                <a:effectLst/>
                <a:latin typeface="Goudy Old Style" panose="02020502050305020303" pitchFamily="18" charset="0"/>
              </a:rPr>
              <a:t>npm</a:t>
            </a:r>
            <a:r>
              <a:rPr lang="en-US" b="0" i="0" dirty="0">
                <a:solidFill>
                  <a:srgbClr val="000000"/>
                </a:solidFill>
                <a:effectLst/>
                <a:latin typeface="Goudy Old Style" panose="02020502050305020303" pitchFamily="18" charset="0"/>
              </a:rPr>
              <a:t>, which allows to identify the project as well as handle the </a:t>
            </a:r>
            <a:r>
              <a:rPr lang="en-US" b="0" i="0" dirty="0" err="1">
                <a:solidFill>
                  <a:srgbClr val="000000"/>
                </a:solidFill>
                <a:effectLst/>
                <a:latin typeface="Goudy Old Style" panose="02020502050305020303" pitchFamily="18" charset="0"/>
              </a:rPr>
              <a:t>project?s</a:t>
            </a:r>
            <a:r>
              <a:rPr lang="en-US" b="0" i="0" dirty="0">
                <a:solidFill>
                  <a:srgbClr val="000000"/>
                </a:solidFill>
                <a:effectLst/>
                <a:latin typeface="Goudy Old Style" panose="02020502050305020303" pitchFamily="18" charset="0"/>
              </a:rPr>
              <a:t> dependencies.</a:t>
            </a:r>
          </a:p>
          <a:p>
            <a:pPr marL="514350" indent="-514350" algn="just">
              <a:buSzPct val="100000"/>
              <a:buFont typeface="+mj-lt"/>
              <a:buAutoNum type="arabicPeriod"/>
            </a:pPr>
            <a:r>
              <a:rPr lang="en-US" b="1" i="0" dirty="0">
                <a:solidFill>
                  <a:srgbClr val="000000"/>
                </a:solidFill>
                <a:effectLst/>
                <a:latin typeface="Goudy Old Style" panose="02020502050305020303" pitchFamily="18" charset="0"/>
              </a:rPr>
              <a:t>README.md:</a:t>
            </a:r>
            <a:r>
              <a:rPr lang="en-US" b="0" i="0" dirty="0">
                <a:solidFill>
                  <a:srgbClr val="000000"/>
                </a:solidFill>
                <a:effectLst/>
                <a:latin typeface="Goudy Old Style" panose="02020502050305020303" pitchFamily="18" charset="0"/>
              </a:rPr>
              <a:t> It provides the documentation to read about React topics.</a:t>
            </a:r>
          </a:p>
          <a:p>
            <a:pPr>
              <a:buSzPct val="70000"/>
              <a:buFont typeface="Wingdings" panose="05000000000000000000" pitchFamily="2" charset="2"/>
              <a:buChar char="v"/>
            </a:pPr>
            <a:endParaRPr lang="en-IN" dirty="0">
              <a:latin typeface="Goudy Old Style" panose="02020502050305020303" pitchFamily="18" charset="0"/>
            </a:endParaRPr>
          </a:p>
        </p:txBody>
      </p:sp>
    </p:spTree>
    <p:extLst>
      <p:ext uri="{BB962C8B-B14F-4D97-AF65-F5344CB8AC3E}">
        <p14:creationId xmlns:p14="http://schemas.microsoft.com/office/powerpoint/2010/main" val="367107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9769-4E18-AFAD-7E92-098EDA8F1218}"/>
              </a:ext>
            </a:extLst>
          </p:cNvPr>
          <p:cNvSpPr>
            <a:spLocks noGrp="1"/>
          </p:cNvSpPr>
          <p:nvPr>
            <p:ph type="title"/>
          </p:nvPr>
        </p:nvSpPr>
        <p:spPr>
          <a:xfrm>
            <a:off x="0" y="5532"/>
            <a:ext cx="9143999" cy="640928"/>
          </a:xfrm>
          <a:solidFill>
            <a:schemeClr val="accent2">
              <a:lumMod val="20000"/>
              <a:lumOff val="80000"/>
            </a:schemeClr>
          </a:solidFill>
        </p:spPr>
        <p:txBody>
          <a:bodyPr>
            <a:noAutofit/>
          </a:bodyPr>
          <a:lstStyle/>
          <a:p>
            <a:pPr algn="ctr"/>
            <a:r>
              <a:rPr lang="en-US" sz="4000" b="1" dirty="0">
                <a:solidFill>
                  <a:srgbClr val="C00000"/>
                </a:solidFill>
                <a:latin typeface="High Tower Text" panose="02040502050506030303" pitchFamily="18" charset="0"/>
              </a:rPr>
              <a:t>Flow Diagram</a:t>
            </a:r>
            <a:endParaRPr lang="en-IN" sz="4000" b="1"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24875085-B735-F62B-4717-483643A274E5}"/>
              </a:ext>
            </a:extLst>
          </p:cNvPr>
          <p:cNvSpPr>
            <a:spLocks noGrp="1"/>
          </p:cNvSpPr>
          <p:nvPr>
            <p:ph idx="1"/>
          </p:nvPr>
        </p:nvSpPr>
        <p:spPr>
          <a:xfrm>
            <a:off x="4590622" y="690399"/>
            <a:ext cx="4541178" cy="6215864"/>
          </a:xfrm>
        </p:spPr>
        <p:txBody>
          <a:bodyPr>
            <a:normAutofit/>
          </a:bodyPr>
          <a:lstStyle/>
          <a:p>
            <a:pPr marL="360363" indent="-360363" algn="just">
              <a:buSzPct val="70000"/>
              <a:buFont typeface="Wingdings" panose="05000000000000000000" pitchFamily="2" charset="2"/>
              <a:buChar char="q"/>
            </a:pPr>
            <a:r>
              <a:rPr lang="en-US" sz="2600" b="0" i="0" dirty="0">
                <a:solidFill>
                  <a:srgbClr val="333333"/>
                </a:solidFill>
                <a:effectLst/>
                <a:latin typeface="Centaur" panose="02030504050205020304" pitchFamily="18" charset="0"/>
              </a:rPr>
              <a:t>The React app calls the </a:t>
            </a:r>
            <a:r>
              <a:rPr lang="en-US" sz="2600" b="1" i="0" dirty="0" err="1">
                <a:solidFill>
                  <a:srgbClr val="333333"/>
                </a:solidFill>
                <a:effectLst/>
                <a:latin typeface="Centaur" panose="02030504050205020304" pitchFamily="18" charset="0"/>
              </a:rPr>
              <a:t>reactdom.render</a:t>
            </a:r>
            <a:r>
              <a:rPr lang="en-US" sz="2600" b="0" i="0" dirty="0">
                <a:solidFill>
                  <a:srgbClr val="333333"/>
                </a:solidFill>
                <a:effectLst/>
                <a:latin typeface="Centaur" panose="02030504050205020304" pitchFamily="18" charset="0"/>
              </a:rPr>
              <a:t> method, bypassing the user interface created using the React component (</a:t>
            </a:r>
            <a:r>
              <a:rPr lang="en-US" sz="2600" b="1" i="0" dirty="0">
                <a:solidFill>
                  <a:srgbClr val="333333"/>
                </a:solidFill>
                <a:effectLst/>
                <a:latin typeface="Centaur" panose="02030504050205020304" pitchFamily="18" charset="0"/>
              </a:rPr>
              <a:t>coded in JSX or React </a:t>
            </a:r>
            <a:r>
              <a:rPr lang="en-US" sz="2600" b="1" i="0" dirty="0" err="1">
                <a:solidFill>
                  <a:srgbClr val="333333"/>
                </a:solidFill>
                <a:effectLst/>
                <a:latin typeface="Centaur" panose="02030504050205020304" pitchFamily="18" charset="0"/>
              </a:rPr>
              <a:t>Elementor</a:t>
            </a:r>
            <a:r>
              <a:rPr lang="en-US" sz="2600" b="1" i="0" dirty="0">
                <a:solidFill>
                  <a:srgbClr val="333333"/>
                </a:solidFill>
                <a:effectLst/>
                <a:latin typeface="Centaur" panose="02030504050205020304" pitchFamily="18" charset="0"/>
              </a:rPr>
              <a:t> format</a:t>
            </a:r>
            <a:r>
              <a:rPr lang="en-US" sz="2600" b="0" i="0" dirty="0">
                <a:solidFill>
                  <a:srgbClr val="333333"/>
                </a:solidFill>
                <a:effectLst/>
                <a:latin typeface="Centaur" panose="02030504050205020304" pitchFamily="18" charset="0"/>
              </a:rPr>
              <a:t>) and the container to render the user interface.</a:t>
            </a:r>
          </a:p>
          <a:p>
            <a:pPr marL="360363" indent="-360363" algn="just">
              <a:buSzPct val="70000"/>
              <a:buFont typeface="Wingdings" panose="05000000000000000000" pitchFamily="2" charset="2"/>
              <a:buChar char="q"/>
            </a:pPr>
            <a:r>
              <a:rPr lang="en-US" sz="2600" b="1" i="0" dirty="0" err="1">
                <a:solidFill>
                  <a:srgbClr val="333333"/>
                </a:solidFill>
                <a:effectLst/>
                <a:latin typeface="Centaur" panose="02030504050205020304" pitchFamily="18" charset="0"/>
              </a:rPr>
              <a:t>ReactDOM.render</a:t>
            </a:r>
            <a:r>
              <a:rPr lang="en-US" sz="2600" b="0" i="0" dirty="0">
                <a:solidFill>
                  <a:srgbClr val="333333"/>
                </a:solidFill>
                <a:effectLst/>
                <a:latin typeface="Centaur" panose="02030504050205020304" pitchFamily="18" charset="0"/>
              </a:rPr>
              <a:t> processes JSX or React Elements and emits virtual DOM.</a:t>
            </a:r>
          </a:p>
          <a:p>
            <a:pPr marL="360363" indent="-360363" algn="just">
              <a:buSzPct val="70000"/>
              <a:buFont typeface="Wingdings" panose="05000000000000000000" pitchFamily="2" charset="2"/>
              <a:buChar char="q"/>
            </a:pPr>
            <a:r>
              <a:rPr lang="en-US" sz="2600" b="0" i="0" dirty="0">
                <a:solidFill>
                  <a:srgbClr val="333333"/>
                </a:solidFill>
                <a:effectLst/>
                <a:latin typeface="Centaur" panose="02030504050205020304" pitchFamily="18" charset="0"/>
              </a:rPr>
              <a:t>The virtual DOM will be merged and rendered in the container.</a:t>
            </a:r>
          </a:p>
          <a:p>
            <a:pPr>
              <a:buSzPct val="70000"/>
              <a:buFont typeface="Wingdings" panose="05000000000000000000" pitchFamily="2" charset="2"/>
              <a:buChar char="q"/>
            </a:pPr>
            <a:endParaRPr lang="en-IN" sz="2600" dirty="0">
              <a:latin typeface="Centaur" panose="02030504050205020304" pitchFamily="18" charset="0"/>
            </a:endParaRPr>
          </a:p>
        </p:txBody>
      </p:sp>
      <p:pic>
        <p:nvPicPr>
          <p:cNvPr id="2050" name="Picture 2" descr="ReactJS - Architecture">
            <a:extLst>
              <a:ext uri="{FF2B5EF4-FFF2-40B4-BE49-F238E27FC236}">
                <a16:creationId xmlns:a16="http://schemas.microsoft.com/office/drawing/2014/main" id="{3562A7F4-634B-E7C0-E1E8-1FB3E811B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22" y="697831"/>
            <a:ext cx="4541178" cy="607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410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B337-94A5-F96D-BB1E-19D26B6E1B21}"/>
              </a:ext>
            </a:extLst>
          </p:cNvPr>
          <p:cNvSpPr>
            <a:spLocks noGrp="1"/>
          </p:cNvSpPr>
          <p:nvPr>
            <p:ph type="title"/>
          </p:nvPr>
        </p:nvSpPr>
        <p:spPr>
          <a:xfrm>
            <a:off x="0" y="5536"/>
            <a:ext cx="9144000" cy="608075"/>
          </a:xfrm>
          <a:solidFill>
            <a:schemeClr val="accent2">
              <a:lumMod val="20000"/>
              <a:lumOff val="80000"/>
            </a:schemeClr>
          </a:solidFill>
        </p:spPr>
        <p:txBody>
          <a:bodyPr>
            <a:normAutofit fontScale="90000"/>
          </a:bodyPr>
          <a:lstStyle/>
          <a:p>
            <a:pPr algn="ctr"/>
            <a:r>
              <a:rPr lang="en-US" dirty="0" err="1">
                <a:solidFill>
                  <a:srgbClr val="C00000"/>
                </a:solidFill>
                <a:latin typeface="High Tower Text" panose="02040502050506030303" pitchFamily="18" charset="0"/>
              </a:rPr>
              <a:t>ReactDOM</a:t>
            </a:r>
            <a:endParaRPr lang="en-IN"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E248604C-09F1-69D0-2644-3F872ED69855}"/>
              </a:ext>
            </a:extLst>
          </p:cNvPr>
          <p:cNvSpPr>
            <a:spLocks noGrp="1"/>
          </p:cNvSpPr>
          <p:nvPr>
            <p:ph idx="1"/>
          </p:nvPr>
        </p:nvSpPr>
        <p:spPr>
          <a:xfrm>
            <a:off x="-1" y="625639"/>
            <a:ext cx="9143999" cy="6136104"/>
          </a:xfrm>
        </p:spPr>
        <p:txBody>
          <a:bodyPr>
            <a:noAutofit/>
          </a:bodyPr>
          <a:lstStyle/>
          <a:p>
            <a:pPr marL="444500"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0" i="0" u="none" strike="noStrike" cap="none" normalizeH="0" baseline="0" dirty="0">
                <a:ln>
                  <a:noFill/>
                </a:ln>
                <a:solidFill>
                  <a:srgbClr val="404040"/>
                </a:solidFill>
                <a:effectLst/>
                <a:latin typeface="Goudy Old Style" panose="02020502050305020303" pitchFamily="18" charset="0"/>
              </a:rPr>
              <a:t>Virtual DOM is a DOM representation of UI in JavaScript and it will be stored in a memory to make comparisons when the render is called.</a:t>
            </a:r>
          </a:p>
          <a:p>
            <a:pPr marL="444500"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lang="en-US" sz="2600" b="0" i="0" dirty="0">
                <a:solidFill>
                  <a:srgbClr val="273239"/>
                </a:solidFill>
                <a:effectLst/>
                <a:latin typeface="Goudy Old Style" panose="02020502050305020303" pitchFamily="18" charset="0"/>
              </a:rPr>
              <a:t>The </a:t>
            </a:r>
            <a:r>
              <a:rPr lang="en-US" sz="2600" b="1" i="0" dirty="0">
                <a:solidFill>
                  <a:srgbClr val="273239"/>
                </a:solidFill>
                <a:effectLst/>
                <a:latin typeface="Goudy Old Style" panose="02020502050305020303" pitchFamily="18" charset="0"/>
              </a:rPr>
              <a:t>Virtual DOM</a:t>
            </a:r>
            <a:r>
              <a:rPr lang="en-US" sz="2600" b="0" i="0" dirty="0">
                <a:solidFill>
                  <a:srgbClr val="273239"/>
                </a:solidFill>
                <a:effectLst/>
                <a:latin typeface="Goudy Old Style" panose="02020502050305020303" pitchFamily="18" charset="0"/>
              </a:rPr>
              <a:t> can be referred to as a copy of the actual DOM representation.</a:t>
            </a:r>
            <a:endParaRPr lang="en-US" sz="2600" dirty="0">
              <a:solidFill>
                <a:srgbClr val="404040"/>
              </a:solidFill>
              <a:latin typeface="Goudy Old Style" panose="02020502050305020303" pitchFamily="18" charset="0"/>
            </a:endParaRPr>
          </a:p>
          <a:p>
            <a:pPr marL="444500"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0" i="0" u="none" strike="noStrike" cap="none" normalizeH="0" baseline="0" dirty="0">
                <a:ln>
                  <a:noFill/>
                </a:ln>
                <a:solidFill>
                  <a:srgbClr val="404040"/>
                </a:solidFill>
                <a:effectLst/>
                <a:latin typeface="Goudy Old Style" panose="02020502050305020303" pitchFamily="18" charset="0"/>
              </a:rPr>
              <a:t>Re–rendered DOM is one which gets created when the render method is being called and it will be used to compare with virtual DOM.</a:t>
            </a:r>
            <a:endParaRPr kumimoji="0" lang="en-US" altLang="en-US" sz="2600" b="0" i="0" u="none" strike="noStrike" cap="none" normalizeH="0" baseline="0" dirty="0">
              <a:ln>
                <a:noFill/>
              </a:ln>
              <a:solidFill>
                <a:schemeClr val="tx1"/>
              </a:solidFill>
              <a:effectLst/>
              <a:latin typeface="Goudy Old Style" panose="02020502050305020303" pitchFamily="18" charset="0"/>
            </a:endParaRPr>
          </a:p>
          <a:p>
            <a:pPr marL="444500" indent="-360363">
              <a:buSzPct val="70000"/>
              <a:buFont typeface="Wingdings" panose="05000000000000000000" pitchFamily="2" charset="2"/>
              <a:buChar char="q"/>
            </a:pPr>
            <a:r>
              <a:rPr lang="en-US" sz="2600" b="0" i="0" dirty="0">
                <a:solidFill>
                  <a:srgbClr val="273239"/>
                </a:solidFill>
                <a:effectLst/>
                <a:latin typeface="Goudy Old Style" panose="02020502050305020303" pitchFamily="18" charset="0"/>
              </a:rPr>
              <a:t>It holds the updates made by the user and finally reflect it over to the original Browser DOM.</a:t>
            </a:r>
          </a:p>
          <a:p>
            <a:pPr marL="444500" indent="-360363" algn="l" fontAlgn="base">
              <a:buSzPct val="70000"/>
              <a:buFont typeface="Wingdings" panose="05000000000000000000" pitchFamily="2" charset="2"/>
              <a:buChar char="q"/>
            </a:pPr>
            <a:r>
              <a:rPr lang="en-US" sz="2600" b="1" i="0" dirty="0" err="1">
                <a:solidFill>
                  <a:srgbClr val="273239"/>
                </a:solidFill>
                <a:effectLst/>
                <a:latin typeface="Goudy Old Style" panose="02020502050305020303" pitchFamily="18" charset="0"/>
              </a:rPr>
              <a:t>ReactDOM</a:t>
            </a:r>
            <a:r>
              <a:rPr lang="en-US" sz="2600" b="0" i="0" dirty="0">
                <a:solidFill>
                  <a:srgbClr val="273239"/>
                </a:solidFill>
                <a:effectLst/>
                <a:latin typeface="Goudy Old Style" panose="02020502050305020303" pitchFamily="18" charset="0"/>
              </a:rPr>
              <a:t> is a package that provides DOM specific methods.</a:t>
            </a:r>
          </a:p>
          <a:p>
            <a:pPr marL="444500" indent="-360363" algn="l" fontAlgn="base">
              <a:buSzPct val="70000"/>
              <a:buFont typeface="Wingdings" panose="05000000000000000000" pitchFamily="2" charset="2"/>
              <a:buChar char="q"/>
            </a:pPr>
            <a:r>
              <a:rPr lang="en-US" sz="2600" dirty="0">
                <a:solidFill>
                  <a:srgbClr val="273239"/>
                </a:solidFill>
                <a:latin typeface="Goudy Old Style" panose="02020502050305020303" pitchFamily="18" charset="0"/>
              </a:rPr>
              <a:t>The package is </a:t>
            </a:r>
            <a:r>
              <a:rPr lang="en-US" sz="2600" b="0" i="0" dirty="0">
                <a:solidFill>
                  <a:srgbClr val="273239"/>
                </a:solidFill>
                <a:effectLst/>
                <a:latin typeface="Goudy Old Style" panose="02020502050305020303" pitchFamily="18" charset="0"/>
              </a:rPr>
              <a:t>used at the top level of a web app to enable an efficient way of managing DOM elements of the web page. </a:t>
            </a:r>
          </a:p>
        </p:txBody>
      </p:sp>
    </p:spTree>
    <p:extLst>
      <p:ext uri="{BB962C8B-B14F-4D97-AF65-F5344CB8AC3E}">
        <p14:creationId xmlns:p14="http://schemas.microsoft.com/office/powerpoint/2010/main" val="1818369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DDE0-F2BD-F43E-9283-E0E3B323734E}"/>
              </a:ext>
            </a:extLst>
          </p:cNvPr>
          <p:cNvSpPr>
            <a:spLocks noGrp="1"/>
          </p:cNvSpPr>
          <p:nvPr>
            <p:ph type="title"/>
          </p:nvPr>
        </p:nvSpPr>
        <p:spPr>
          <a:xfrm>
            <a:off x="0" y="0"/>
            <a:ext cx="9144000" cy="685800"/>
          </a:xfrm>
          <a:solidFill>
            <a:schemeClr val="accent2">
              <a:lumMod val="20000"/>
              <a:lumOff val="80000"/>
            </a:schemeClr>
          </a:solidFill>
        </p:spPr>
        <p:txBody>
          <a:bodyPr>
            <a:noAutofit/>
          </a:bodyPr>
          <a:lstStyle/>
          <a:p>
            <a:pPr algn="ctr"/>
            <a:r>
              <a:rPr lang="en-US" sz="4000" dirty="0">
                <a:solidFill>
                  <a:srgbClr val="C00000"/>
                </a:solidFill>
                <a:latin typeface="High Tower Text" panose="02040502050506030303" pitchFamily="18" charset="0"/>
              </a:rPr>
              <a:t>contd..</a:t>
            </a:r>
            <a:endParaRPr lang="en-IN" sz="4000" dirty="0">
              <a:solidFill>
                <a:srgbClr val="C00000"/>
              </a:solidFill>
              <a:latin typeface="High Tower Text" panose="02040502050506030303" pitchFamily="18" charset="0"/>
            </a:endParaRPr>
          </a:p>
        </p:txBody>
      </p:sp>
      <p:pic>
        <p:nvPicPr>
          <p:cNvPr id="4" name="Picture 3">
            <a:extLst>
              <a:ext uri="{FF2B5EF4-FFF2-40B4-BE49-F238E27FC236}">
                <a16:creationId xmlns:a16="http://schemas.microsoft.com/office/drawing/2014/main" id="{160F5052-5065-F05C-ED1D-F9D0655D6EE7}"/>
              </a:ext>
            </a:extLst>
          </p:cNvPr>
          <p:cNvPicPr>
            <a:picLocks noChangeAspect="1"/>
          </p:cNvPicPr>
          <p:nvPr/>
        </p:nvPicPr>
        <p:blipFill>
          <a:blip r:embed="rId2"/>
          <a:stretch>
            <a:fillRect/>
          </a:stretch>
        </p:blipFill>
        <p:spPr>
          <a:xfrm>
            <a:off x="0" y="770020"/>
            <a:ext cx="9144000" cy="6092087"/>
          </a:xfrm>
          <a:prstGeom prst="rect">
            <a:avLst/>
          </a:prstGeom>
        </p:spPr>
      </p:pic>
    </p:spTree>
    <p:extLst>
      <p:ext uri="{BB962C8B-B14F-4D97-AF65-F5344CB8AC3E}">
        <p14:creationId xmlns:p14="http://schemas.microsoft.com/office/powerpoint/2010/main" val="2739831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DDE0-F2BD-F43E-9283-E0E3B323734E}"/>
              </a:ext>
            </a:extLst>
          </p:cNvPr>
          <p:cNvSpPr>
            <a:spLocks noGrp="1"/>
          </p:cNvSpPr>
          <p:nvPr>
            <p:ph type="title"/>
          </p:nvPr>
        </p:nvSpPr>
        <p:spPr>
          <a:xfrm>
            <a:off x="0" y="0"/>
            <a:ext cx="9144000" cy="577516"/>
          </a:xfrm>
          <a:solidFill>
            <a:schemeClr val="accent2">
              <a:lumMod val="20000"/>
              <a:lumOff val="80000"/>
            </a:schemeClr>
          </a:solidFill>
        </p:spPr>
        <p:txBody>
          <a:bodyPr>
            <a:noAutofit/>
          </a:bodyPr>
          <a:lstStyle/>
          <a:p>
            <a:pPr algn="ctr"/>
            <a:r>
              <a:rPr lang="en-US" sz="4000" dirty="0">
                <a:solidFill>
                  <a:srgbClr val="C00000"/>
                </a:solidFill>
                <a:latin typeface="High Tower Text" panose="02040502050506030303" pitchFamily="18" charset="0"/>
              </a:rPr>
              <a:t>contd..</a:t>
            </a:r>
            <a:endParaRPr lang="en-IN" sz="4000"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4E6730FE-B85D-5A89-57D0-2D50D8A0FB27}"/>
              </a:ext>
            </a:extLst>
          </p:cNvPr>
          <p:cNvSpPr>
            <a:spLocks noGrp="1"/>
          </p:cNvSpPr>
          <p:nvPr>
            <p:ph idx="1"/>
          </p:nvPr>
        </p:nvSpPr>
        <p:spPr>
          <a:xfrm>
            <a:off x="0" y="601576"/>
            <a:ext cx="9144000" cy="6149340"/>
          </a:xfrm>
        </p:spPr>
        <p:txBody>
          <a:bodyPr>
            <a:normAutofit fontScale="92500" lnSpcReduction="10000"/>
          </a:bodyPr>
          <a:lstStyle/>
          <a:p>
            <a:pPr marL="354013" indent="-354013" algn="l" fontAlgn="base">
              <a:buSzPct val="70000"/>
              <a:buFont typeface="Wingdings" panose="05000000000000000000" pitchFamily="2" charset="2"/>
              <a:buChar char="v"/>
            </a:pPr>
            <a:r>
              <a:rPr lang="en-US" sz="2600" b="1" i="0" dirty="0" err="1">
                <a:solidFill>
                  <a:srgbClr val="273239"/>
                </a:solidFill>
                <a:effectLst/>
                <a:latin typeface="Goudy Old Style" panose="02020502050305020303" pitchFamily="18" charset="0"/>
              </a:rPr>
              <a:t>ReactDOM</a:t>
            </a:r>
            <a:r>
              <a:rPr lang="en-US" sz="2600" b="0" i="0" dirty="0">
                <a:solidFill>
                  <a:srgbClr val="273239"/>
                </a:solidFill>
                <a:effectLst/>
                <a:latin typeface="Goudy Old Style" panose="02020502050305020303" pitchFamily="18" charset="0"/>
              </a:rPr>
              <a:t> provides the developers with an </a:t>
            </a:r>
            <a:r>
              <a:rPr lang="en-US" sz="2600" b="1" i="0" dirty="0">
                <a:solidFill>
                  <a:srgbClr val="273239"/>
                </a:solidFill>
                <a:effectLst/>
                <a:latin typeface="Goudy Old Style" panose="02020502050305020303" pitchFamily="18" charset="0"/>
              </a:rPr>
              <a:t>API</a:t>
            </a:r>
            <a:r>
              <a:rPr lang="en-US" sz="2600" b="0" i="0" dirty="0">
                <a:solidFill>
                  <a:srgbClr val="273239"/>
                </a:solidFill>
                <a:effectLst/>
                <a:latin typeface="Goudy Old Style" panose="02020502050305020303" pitchFamily="18" charset="0"/>
              </a:rPr>
              <a:t> containing the following methods and a few more. </a:t>
            </a:r>
          </a:p>
          <a:p>
            <a:pPr marL="1176337" lvl="1" indent="-457200" fontAlgn="base">
              <a:buSzPct val="70000"/>
              <a:buFont typeface="Wingdings" panose="05000000000000000000" pitchFamily="2" charset="2"/>
              <a:buChar char="v"/>
            </a:pPr>
            <a:r>
              <a:rPr lang="en-US" sz="2600" b="0" i="0" dirty="0">
                <a:solidFill>
                  <a:srgbClr val="273239"/>
                </a:solidFill>
                <a:effectLst/>
                <a:latin typeface="Goudy Old Style" panose="02020502050305020303" pitchFamily="18" charset="0"/>
              </a:rPr>
              <a:t>render()</a:t>
            </a:r>
          </a:p>
          <a:p>
            <a:pPr marL="1176337" lvl="1" indent="-457200" fontAlgn="base">
              <a:buSzPct val="70000"/>
              <a:buFont typeface="Wingdings" panose="05000000000000000000" pitchFamily="2" charset="2"/>
              <a:buChar char="v"/>
            </a:pPr>
            <a:r>
              <a:rPr lang="en-US" sz="2600" b="0" i="0" dirty="0" err="1">
                <a:solidFill>
                  <a:srgbClr val="273239"/>
                </a:solidFill>
                <a:effectLst/>
                <a:latin typeface="Goudy Old Style" panose="02020502050305020303" pitchFamily="18" charset="0"/>
              </a:rPr>
              <a:t>findDOMNode</a:t>
            </a:r>
            <a:r>
              <a:rPr lang="en-US" sz="2600" b="0" i="0" dirty="0">
                <a:solidFill>
                  <a:srgbClr val="273239"/>
                </a:solidFill>
                <a:effectLst/>
                <a:latin typeface="Goudy Old Style" panose="02020502050305020303" pitchFamily="18" charset="0"/>
              </a:rPr>
              <a:t>()</a:t>
            </a:r>
          </a:p>
          <a:p>
            <a:pPr marL="1176337" lvl="1" indent="-457200" fontAlgn="base">
              <a:buSzPct val="70000"/>
              <a:buFont typeface="Wingdings" panose="05000000000000000000" pitchFamily="2" charset="2"/>
              <a:buChar char="v"/>
            </a:pPr>
            <a:r>
              <a:rPr lang="en-US" sz="2600" b="0" i="0" dirty="0" err="1">
                <a:solidFill>
                  <a:srgbClr val="273239"/>
                </a:solidFill>
                <a:effectLst/>
                <a:latin typeface="Goudy Old Style" panose="02020502050305020303" pitchFamily="18" charset="0"/>
              </a:rPr>
              <a:t>unmountComponentAtNode</a:t>
            </a:r>
            <a:r>
              <a:rPr lang="en-US" sz="2600" b="0" i="0" dirty="0">
                <a:solidFill>
                  <a:srgbClr val="273239"/>
                </a:solidFill>
                <a:effectLst/>
                <a:latin typeface="Goudy Old Style" panose="02020502050305020303" pitchFamily="18" charset="0"/>
              </a:rPr>
              <a:t>()</a:t>
            </a:r>
          </a:p>
          <a:p>
            <a:pPr marL="1176337" lvl="1" indent="-457200" fontAlgn="base">
              <a:buSzPct val="70000"/>
              <a:buFont typeface="Wingdings" panose="05000000000000000000" pitchFamily="2" charset="2"/>
              <a:buChar char="v"/>
            </a:pPr>
            <a:r>
              <a:rPr lang="en-US" sz="2600" b="0" i="0" dirty="0">
                <a:solidFill>
                  <a:srgbClr val="273239"/>
                </a:solidFill>
                <a:effectLst/>
                <a:latin typeface="Goudy Old Style" panose="02020502050305020303" pitchFamily="18" charset="0"/>
              </a:rPr>
              <a:t>hydrate()</a:t>
            </a:r>
          </a:p>
          <a:p>
            <a:pPr marL="1176337" lvl="1" indent="-457200" fontAlgn="base">
              <a:buSzPct val="70000"/>
              <a:buFont typeface="Wingdings" panose="05000000000000000000" pitchFamily="2" charset="2"/>
              <a:buChar char="v"/>
            </a:pPr>
            <a:r>
              <a:rPr lang="en-US" sz="2600" b="0" i="0" dirty="0" err="1">
                <a:solidFill>
                  <a:srgbClr val="273239"/>
                </a:solidFill>
                <a:effectLst/>
                <a:latin typeface="Goudy Old Style" panose="02020502050305020303" pitchFamily="18" charset="0"/>
              </a:rPr>
              <a:t>createPortal</a:t>
            </a:r>
            <a:r>
              <a:rPr lang="en-US" sz="2600" b="0" i="0" dirty="0">
                <a:solidFill>
                  <a:srgbClr val="273239"/>
                </a:solidFill>
                <a:effectLst/>
                <a:latin typeface="Goudy Old Style" panose="02020502050305020303" pitchFamily="18" charset="0"/>
              </a:rPr>
              <a:t>()</a:t>
            </a:r>
          </a:p>
          <a:p>
            <a:pPr marL="1176337" lvl="1" indent="-457200" fontAlgn="base">
              <a:buSzPct val="70000"/>
              <a:buFont typeface="Wingdings" panose="05000000000000000000" pitchFamily="2" charset="2"/>
              <a:buChar char="v"/>
            </a:pPr>
            <a:r>
              <a:rPr lang="en-US" sz="2600" b="1" i="0" dirty="0">
                <a:solidFill>
                  <a:srgbClr val="273239"/>
                </a:solidFill>
                <a:effectLst/>
                <a:latin typeface="Goudy Old Style" panose="02020502050305020303" pitchFamily="18" charset="0"/>
              </a:rPr>
              <a:t>Return Type:</a:t>
            </a:r>
            <a:r>
              <a:rPr lang="en-US" sz="2600" b="0" i="0" dirty="0">
                <a:solidFill>
                  <a:srgbClr val="273239"/>
                </a:solidFill>
                <a:effectLst/>
                <a:latin typeface="Goudy Old Style" panose="02020502050305020303" pitchFamily="18" charset="0"/>
              </a:rPr>
              <a:t> This function returns a reference to the component or null if a stateless component was rendered. </a:t>
            </a:r>
            <a:endParaRPr lang="en-US" sz="2600" b="1" i="0" dirty="0">
              <a:solidFill>
                <a:srgbClr val="273239"/>
              </a:solidFill>
              <a:effectLst/>
              <a:latin typeface="Goudy Old Style" panose="02020502050305020303" pitchFamily="18" charset="0"/>
            </a:endParaRPr>
          </a:p>
          <a:p>
            <a:pPr algn="l" fontAlgn="base">
              <a:buSzPct val="70000"/>
              <a:buFont typeface="Wingdings" panose="05000000000000000000" pitchFamily="2" charset="2"/>
              <a:buChar char="v"/>
            </a:pPr>
            <a:r>
              <a:rPr lang="en-US" sz="2600" b="1" i="0" dirty="0">
                <a:solidFill>
                  <a:srgbClr val="273239"/>
                </a:solidFill>
                <a:effectLst/>
                <a:latin typeface="Goudy Old Style" panose="02020502050305020303" pitchFamily="18" charset="0"/>
              </a:rPr>
              <a:t> How DOM updates in React:</a:t>
            </a:r>
            <a:endParaRPr lang="en-US" sz="2600" b="0" i="0" dirty="0">
              <a:solidFill>
                <a:srgbClr val="273239"/>
              </a:solidFill>
              <a:effectLst/>
              <a:latin typeface="Goudy Old Style" panose="02020502050305020303" pitchFamily="18" charset="0"/>
            </a:endParaRPr>
          </a:p>
          <a:p>
            <a:pPr marL="536575" indent="-273050" algn="l" fontAlgn="base">
              <a:buFont typeface="+mj-lt"/>
              <a:buAutoNum type="arabicPeriod"/>
            </a:pPr>
            <a:r>
              <a:rPr lang="en-US" sz="2600" b="0" i="0" dirty="0">
                <a:solidFill>
                  <a:srgbClr val="273239"/>
                </a:solidFill>
                <a:effectLst/>
                <a:latin typeface="Goudy Old Style" panose="02020502050305020303" pitchFamily="18" charset="0"/>
              </a:rPr>
              <a:t>On the first run, both virtual DOM and real DOM tree are created</a:t>
            </a:r>
          </a:p>
          <a:p>
            <a:pPr marL="536575" indent="-273050" algn="l" fontAlgn="base">
              <a:buFont typeface="+mj-lt"/>
              <a:buAutoNum type="arabicPeriod"/>
            </a:pPr>
            <a:r>
              <a:rPr lang="en-US" sz="2600" b="0" i="0" dirty="0">
                <a:solidFill>
                  <a:srgbClr val="273239"/>
                </a:solidFill>
                <a:effectLst/>
                <a:latin typeface="Goudy Old Style" panose="02020502050305020303" pitchFamily="18" charset="0"/>
              </a:rPr>
              <a:t>The nodes in virtual DOM are updated.  </a:t>
            </a:r>
            <a:r>
              <a:rPr lang="en-US" sz="2600" dirty="0">
                <a:solidFill>
                  <a:srgbClr val="273239"/>
                </a:solidFill>
                <a:latin typeface="Goudy Old Style" panose="02020502050305020303" pitchFamily="18" charset="0"/>
              </a:rPr>
              <a:t>(</a:t>
            </a:r>
            <a:r>
              <a:rPr lang="en-US" sz="2600" b="0" i="0" dirty="0">
                <a:solidFill>
                  <a:srgbClr val="273239"/>
                </a:solidFill>
                <a:effectLst/>
                <a:latin typeface="Goudy Old Style" panose="02020502050305020303" pitchFamily="18" charset="0"/>
              </a:rPr>
              <a:t>React works on observable patterns, hence, whenever there is a change in the state ). </a:t>
            </a:r>
          </a:p>
          <a:p>
            <a:pPr marL="536575" indent="-273050" algn="l" fontAlgn="base">
              <a:buFont typeface="+mj-lt"/>
              <a:buAutoNum type="arabicPeriod"/>
            </a:pPr>
            <a:r>
              <a:rPr lang="en-US" sz="2600" b="0" i="0" dirty="0">
                <a:solidFill>
                  <a:srgbClr val="273239"/>
                </a:solidFill>
                <a:effectLst/>
                <a:latin typeface="Goudy Old Style" panose="02020502050305020303" pitchFamily="18" charset="0"/>
              </a:rPr>
              <a:t>Then, react compares virtual DOM with the real DOM and updates the changes. This process is called </a:t>
            </a:r>
            <a:r>
              <a:rPr lang="en-US" sz="2600" b="1" i="0" u="sng" dirty="0">
                <a:effectLst/>
                <a:latin typeface="Goudy Old Style" panose="02020502050305020303" pitchFamily="18" charset="0"/>
                <a:hlinkClick r:id="rId2">
                  <a:extLst>
                    <a:ext uri="{A12FA001-AC4F-418D-AE19-62706E023703}">
                      <ahyp:hlinkClr xmlns:ahyp="http://schemas.microsoft.com/office/drawing/2018/hyperlinkcolor" val="tx"/>
                    </a:ext>
                  </a:extLst>
                </a:hlinkClick>
              </a:rPr>
              <a:t>reconciliation</a:t>
            </a:r>
            <a:r>
              <a:rPr lang="en-US" sz="2600" b="0" i="0" u="sng" dirty="0">
                <a:effectLst/>
                <a:latin typeface="Goudy Old Style" panose="02020502050305020303" pitchFamily="18" charset="0"/>
              </a:rPr>
              <a:t>.</a:t>
            </a:r>
          </a:p>
          <a:p>
            <a:pPr marL="536575" indent="-273050" algn="l" fontAlgn="base">
              <a:buFont typeface="+mj-lt"/>
              <a:buAutoNum type="arabicPeriod"/>
            </a:pPr>
            <a:r>
              <a:rPr lang="en-US" sz="2600" b="0" i="0" dirty="0">
                <a:solidFill>
                  <a:srgbClr val="273239"/>
                </a:solidFill>
                <a:effectLst/>
                <a:latin typeface="Goudy Old Style" panose="02020502050305020303" pitchFamily="18" charset="0"/>
              </a:rPr>
              <a:t>React uses a heuristic algorithm called the Diffing algorithm for reconciliation based on these assumptions:</a:t>
            </a:r>
          </a:p>
          <a:p>
            <a:endParaRPr lang="en-IN" sz="2600" dirty="0">
              <a:latin typeface="Goudy Old Style" panose="02020502050305020303" pitchFamily="18" charset="0"/>
            </a:endParaRPr>
          </a:p>
        </p:txBody>
      </p:sp>
    </p:spTree>
    <p:extLst>
      <p:ext uri="{BB962C8B-B14F-4D97-AF65-F5344CB8AC3E}">
        <p14:creationId xmlns:p14="http://schemas.microsoft.com/office/powerpoint/2010/main" val="270615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A036-7934-DEFA-3378-F78B067CF20C}"/>
              </a:ext>
            </a:extLst>
          </p:cNvPr>
          <p:cNvSpPr>
            <a:spLocks noGrp="1"/>
          </p:cNvSpPr>
          <p:nvPr>
            <p:ph type="ctrTitle"/>
          </p:nvPr>
        </p:nvSpPr>
        <p:spPr/>
        <p:txBody>
          <a:bodyPr anchor="ctr">
            <a:normAutofit/>
          </a:bodyPr>
          <a:lstStyle/>
          <a:p>
            <a:r>
              <a:rPr lang="en-US" sz="12000" b="1" dirty="0">
                <a:solidFill>
                  <a:srgbClr val="FF0000"/>
                </a:solidFill>
                <a:latin typeface="Bradley Hand ITC" panose="03070402050302030203" pitchFamily="66" charset="0"/>
              </a:rPr>
              <a:t>React JS</a:t>
            </a:r>
            <a:endParaRPr lang="en-IN" sz="12000" b="1" dirty="0">
              <a:solidFill>
                <a:srgbClr val="FF0000"/>
              </a:solidFill>
              <a:latin typeface="Bradley Hand ITC" panose="03070402050302030203" pitchFamily="66" charset="0"/>
            </a:endParaRPr>
          </a:p>
        </p:txBody>
      </p:sp>
      <p:sp>
        <p:nvSpPr>
          <p:cNvPr id="3" name="Subtitle 2">
            <a:extLst>
              <a:ext uri="{FF2B5EF4-FFF2-40B4-BE49-F238E27FC236}">
                <a16:creationId xmlns:a16="http://schemas.microsoft.com/office/drawing/2014/main" id="{AE0CEA9D-8FB1-5CA3-2787-EB236D0D81A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23082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DDE0-F2BD-F43E-9283-E0E3B323734E}"/>
              </a:ext>
            </a:extLst>
          </p:cNvPr>
          <p:cNvSpPr>
            <a:spLocks noGrp="1"/>
          </p:cNvSpPr>
          <p:nvPr>
            <p:ph type="title"/>
          </p:nvPr>
        </p:nvSpPr>
        <p:spPr>
          <a:xfrm>
            <a:off x="0" y="7321"/>
            <a:ext cx="9144000" cy="642383"/>
          </a:xfrm>
          <a:solidFill>
            <a:schemeClr val="accent2">
              <a:lumMod val="20000"/>
              <a:lumOff val="80000"/>
            </a:schemeClr>
          </a:solidFill>
        </p:spPr>
        <p:txBody>
          <a:bodyPr>
            <a:noAutofit/>
          </a:bodyPr>
          <a:lstStyle/>
          <a:p>
            <a:pPr algn="ctr"/>
            <a:r>
              <a:rPr lang="en-US" sz="4000" dirty="0">
                <a:solidFill>
                  <a:srgbClr val="C00000"/>
                </a:solidFill>
                <a:latin typeface="High Tower Text" panose="02040502050506030303" pitchFamily="18" charset="0"/>
              </a:rPr>
              <a:t>contd..</a:t>
            </a:r>
            <a:endParaRPr lang="en-IN" sz="4000" dirty="0">
              <a:solidFill>
                <a:srgbClr val="C00000"/>
              </a:solidFill>
              <a:latin typeface="High Tower Text" panose="02040502050506030303" pitchFamily="18" charset="0"/>
            </a:endParaRPr>
          </a:p>
        </p:txBody>
      </p:sp>
      <p:pic>
        <p:nvPicPr>
          <p:cNvPr id="6" name="Picture 5">
            <a:extLst>
              <a:ext uri="{FF2B5EF4-FFF2-40B4-BE49-F238E27FC236}">
                <a16:creationId xmlns:a16="http://schemas.microsoft.com/office/drawing/2014/main" id="{020CD825-E09C-3160-0EEA-78DF9FCA0972}"/>
              </a:ext>
            </a:extLst>
          </p:cNvPr>
          <p:cNvPicPr>
            <a:picLocks noChangeAspect="1"/>
          </p:cNvPicPr>
          <p:nvPr/>
        </p:nvPicPr>
        <p:blipFill>
          <a:blip r:embed="rId2"/>
          <a:stretch>
            <a:fillRect/>
          </a:stretch>
        </p:blipFill>
        <p:spPr>
          <a:xfrm>
            <a:off x="34290" y="426886"/>
            <a:ext cx="9075420" cy="6343782"/>
          </a:xfrm>
          <a:prstGeom prst="rect">
            <a:avLst/>
          </a:prstGeom>
        </p:spPr>
      </p:pic>
    </p:spTree>
    <p:extLst>
      <p:ext uri="{BB962C8B-B14F-4D97-AF65-F5344CB8AC3E}">
        <p14:creationId xmlns:p14="http://schemas.microsoft.com/office/powerpoint/2010/main" val="1456533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DDE0-F2BD-F43E-9283-E0E3B323734E}"/>
              </a:ext>
            </a:extLst>
          </p:cNvPr>
          <p:cNvSpPr>
            <a:spLocks noGrp="1"/>
          </p:cNvSpPr>
          <p:nvPr>
            <p:ph type="title"/>
          </p:nvPr>
        </p:nvSpPr>
        <p:spPr>
          <a:xfrm>
            <a:off x="0" y="-4710"/>
            <a:ext cx="9144000" cy="666446"/>
          </a:xfrm>
          <a:solidFill>
            <a:schemeClr val="accent2">
              <a:lumMod val="20000"/>
              <a:lumOff val="80000"/>
            </a:schemeClr>
          </a:solidFill>
        </p:spPr>
        <p:txBody>
          <a:bodyPr>
            <a:noAutofit/>
          </a:bodyPr>
          <a:lstStyle/>
          <a:p>
            <a:pPr algn="ctr"/>
            <a:r>
              <a:rPr lang="en-US" sz="4000" dirty="0">
                <a:solidFill>
                  <a:srgbClr val="C00000"/>
                </a:solidFill>
                <a:latin typeface="High Tower Text" panose="02040502050506030303" pitchFamily="18" charset="0"/>
              </a:rPr>
              <a:t>contd..</a:t>
            </a:r>
            <a:endParaRPr lang="en-IN" sz="4000" dirty="0">
              <a:solidFill>
                <a:srgbClr val="C00000"/>
              </a:solidFill>
              <a:latin typeface="High Tower Text" panose="02040502050506030303" pitchFamily="18" charset="0"/>
            </a:endParaRPr>
          </a:p>
        </p:txBody>
      </p:sp>
      <p:pic>
        <p:nvPicPr>
          <p:cNvPr id="3" name="Picture 2">
            <a:extLst>
              <a:ext uri="{FF2B5EF4-FFF2-40B4-BE49-F238E27FC236}">
                <a16:creationId xmlns:a16="http://schemas.microsoft.com/office/drawing/2014/main" id="{555EEBB5-CD1F-E66D-870F-DC73A0E83D55}"/>
              </a:ext>
            </a:extLst>
          </p:cNvPr>
          <p:cNvPicPr>
            <a:picLocks noChangeAspect="1"/>
          </p:cNvPicPr>
          <p:nvPr/>
        </p:nvPicPr>
        <p:blipFill>
          <a:blip r:embed="rId2"/>
          <a:stretch>
            <a:fillRect/>
          </a:stretch>
        </p:blipFill>
        <p:spPr>
          <a:xfrm>
            <a:off x="84220" y="721893"/>
            <a:ext cx="9013457" cy="6054290"/>
          </a:xfrm>
          <a:prstGeom prst="rect">
            <a:avLst/>
          </a:prstGeom>
        </p:spPr>
      </p:pic>
    </p:spTree>
    <p:extLst>
      <p:ext uri="{BB962C8B-B14F-4D97-AF65-F5344CB8AC3E}">
        <p14:creationId xmlns:p14="http://schemas.microsoft.com/office/powerpoint/2010/main" val="1200876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4684E9-DAE2-2D6F-36DE-B470108F4A5A}"/>
              </a:ext>
            </a:extLst>
          </p:cNvPr>
          <p:cNvSpPr>
            <a:spLocks noGrp="1"/>
          </p:cNvSpPr>
          <p:nvPr>
            <p:ph type="title"/>
          </p:nvPr>
        </p:nvSpPr>
        <p:spPr>
          <a:xfrm>
            <a:off x="0" y="1"/>
            <a:ext cx="9144000" cy="620876"/>
          </a:xfrm>
          <a:solidFill>
            <a:schemeClr val="accent2">
              <a:lumMod val="20000"/>
              <a:lumOff val="80000"/>
            </a:schemeClr>
          </a:solidFill>
        </p:spPr>
        <p:txBody>
          <a:bodyPr>
            <a:noAutofit/>
          </a:bodyPr>
          <a:lstStyle/>
          <a:p>
            <a:pPr algn="ctr"/>
            <a:r>
              <a:rPr lang="en-US" sz="4000" dirty="0">
                <a:solidFill>
                  <a:srgbClr val="C00000"/>
                </a:solidFill>
                <a:latin typeface="High Tower Text" panose="02040502050506030303" pitchFamily="18" charset="0"/>
              </a:rPr>
              <a:t>React elements</a:t>
            </a:r>
            <a:endParaRPr lang="en-IN" sz="4000" dirty="0">
              <a:solidFill>
                <a:srgbClr val="C00000"/>
              </a:solidFill>
              <a:latin typeface="High Tower Text" panose="02040502050506030303" pitchFamily="18" charset="0"/>
            </a:endParaRPr>
          </a:p>
        </p:txBody>
      </p:sp>
      <p:sp>
        <p:nvSpPr>
          <p:cNvPr id="6" name="Content Placeholder 5">
            <a:extLst>
              <a:ext uri="{FF2B5EF4-FFF2-40B4-BE49-F238E27FC236}">
                <a16:creationId xmlns:a16="http://schemas.microsoft.com/office/drawing/2014/main" id="{445A8614-C4D1-DDC2-1909-868CEA414435}"/>
              </a:ext>
            </a:extLst>
          </p:cNvPr>
          <p:cNvSpPr>
            <a:spLocks noGrp="1"/>
          </p:cNvSpPr>
          <p:nvPr>
            <p:ph idx="1"/>
          </p:nvPr>
        </p:nvSpPr>
        <p:spPr>
          <a:xfrm>
            <a:off x="-1" y="620877"/>
            <a:ext cx="9144001" cy="6176962"/>
          </a:xfrm>
        </p:spPr>
        <p:txBody>
          <a:bodyPr>
            <a:noAutofit/>
          </a:bodyPr>
          <a:lstStyle/>
          <a:p>
            <a:pPr marL="360363" indent="-360363">
              <a:buSzPct val="70000"/>
              <a:buFont typeface="Wingdings" panose="05000000000000000000" pitchFamily="2" charset="2"/>
              <a:buChar char="q"/>
            </a:pPr>
            <a:r>
              <a:rPr lang="en-US" altLang="en-US" sz="2600" dirty="0">
                <a:solidFill>
                  <a:srgbClr val="2D374B"/>
                </a:solidFill>
                <a:latin typeface="Centaur" panose="02030504050205020304" pitchFamily="18" charset="0"/>
              </a:rPr>
              <a:t>T</a:t>
            </a:r>
            <a:r>
              <a:rPr kumimoji="0" lang="en-US" altLang="en-US" sz="2600" b="0" i="0" u="none" strike="noStrike" cap="none" normalizeH="0" baseline="0" dirty="0">
                <a:ln>
                  <a:noFill/>
                </a:ln>
                <a:solidFill>
                  <a:srgbClr val="2D374B"/>
                </a:solidFill>
                <a:effectLst/>
                <a:latin typeface="Centaur" panose="02030504050205020304" pitchFamily="18" charset="0"/>
              </a:rPr>
              <a:t>he </a:t>
            </a:r>
            <a:r>
              <a:rPr kumimoji="0" lang="en-US" altLang="en-US" sz="2600" b="1" i="0" u="none" strike="noStrike" cap="none" normalizeH="0" baseline="0" dirty="0" err="1">
                <a:ln>
                  <a:noFill/>
                </a:ln>
                <a:solidFill>
                  <a:srgbClr val="1E1E1E"/>
                </a:solidFill>
                <a:effectLst/>
                <a:latin typeface="Centaur" panose="02030504050205020304" pitchFamily="18" charset="0"/>
              </a:rPr>
              <a:t>React.createElement</a:t>
            </a:r>
            <a:r>
              <a:rPr kumimoji="0" lang="en-US" altLang="en-US" sz="2600" b="1" i="0" u="none" strike="noStrike" cap="none" normalizeH="0" baseline="0" dirty="0">
                <a:ln>
                  <a:noFill/>
                </a:ln>
                <a:solidFill>
                  <a:srgbClr val="1E1E1E"/>
                </a:solidFill>
                <a:effectLst/>
                <a:latin typeface="Centaur" panose="02030504050205020304" pitchFamily="18" charset="0"/>
              </a:rPr>
              <a:t>()</a:t>
            </a:r>
            <a:r>
              <a:rPr kumimoji="0" lang="en-US" altLang="en-US" sz="2600" b="1" i="0" u="none" strike="noStrike" cap="none" normalizeH="0" baseline="0" dirty="0">
                <a:ln>
                  <a:noFill/>
                </a:ln>
                <a:solidFill>
                  <a:srgbClr val="2D374B"/>
                </a:solidFill>
                <a:effectLst/>
                <a:latin typeface="Centaur" panose="02030504050205020304" pitchFamily="18" charset="0"/>
              </a:rPr>
              <a:t> </a:t>
            </a:r>
            <a:r>
              <a:rPr kumimoji="0" lang="en-US" altLang="en-US" sz="2600" b="0" i="0" u="none" strike="noStrike" cap="none" normalizeH="0" baseline="0" dirty="0">
                <a:ln>
                  <a:noFill/>
                </a:ln>
                <a:solidFill>
                  <a:srgbClr val="2D374B"/>
                </a:solidFill>
                <a:effectLst/>
                <a:latin typeface="Centaur" panose="02030504050205020304" pitchFamily="18" charset="0"/>
              </a:rPr>
              <a:t>method is a tool for creating React elements.</a:t>
            </a:r>
          </a:p>
          <a:p>
            <a:pPr marL="360363" indent="-360363">
              <a:buSzPct val="70000"/>
              <a:buFont typeface="Wingdings" panose="05000000000000000000" pitchFamily="2" charset="2"/>
              <a:buChar char="q"/>
            </a:pPr>
            <a:r>
              <a:rPr kumimoji="0" lang="en-US" altLang="en-US" sz="2600" b="0" i="0" u="none" strike="noStrike" cap="none" normalizeH="0" baseline="0" dirty="0">
                <a:ln>
                  <a:noFill/>
                </a:ln>
                <a:solidFill>
                  <a:srgbClr val="2D374B"/>
                </a:solidFill>
                <a:effectLst/>
                <a:latin typeface="Centaur" panose="02030504050205020304" pitchFamily="18" charset="0"/>
              </a:rPr>
              <a:t>React elements are the building blocks of React applications, representing the nodes of the virtual DOM</a:t>
            </a:r>
            <a:r>
              <a:rPr lang="en-US" altLang="en-US" sz="2600" dirty="0">
                <a:solidFill>
                  <a:srgbClr val="2D374B"/>
                </a:solidFill>
                <a:latin typeface="Centaur" panose="02030504050205020304" pitchFamily="18" charset="0"/>
              </a:rPr>
              <a:t> </a:t>
            </a:r>
            <a:r>
              <a:rPr kumimoji="0" lang="en-US" altLang="en-US" sz="2600" b="0" i="0" u="none" strike="noStrike" cap="none" normalizeH="0" baseline="0" dirty="0">
                <a:ln>
                  <a:noFill/>
                </a:ln>
                <a:solidFill>
                  <a:srgbClr val="2D374B"/>
                </a:solidFill>
                <a:effectLst/>
                <a:latin typeface="Centaur" panose="02030504050205020304" pitchFamily="18" charset="0"/>
              </a:rPr>
              <a:t>that React uses to efficiently update and render user interfaces. </a:t>
            </a:r>
          </a:p>
          <a:p>
            <a:pPr marL="360363" indent="-360363">
              <a:buSzPct val="70000"/>
              <a:buFont typeface="Wingdings" panose="05000000000000000000" pitchFamily="2" charset="2"/>
              <a:buChar char="q"/>
            </a:pPr>
            <a:r>
              <a:rPr lang="en-US" altLang="en-US" sz="2600" dirty="0">
                <a:solidFill>
                  <a:srgbClr val="2D374B"/>
                </a:solidFill>
                <a:latin typeface="Centaur" panose="02030504050205020304" pitchFamily="18" charset="0"/>
              </a:rPr>
              <a:t>T</a:t>
            </a:r>
            <a:r>
              <a:rPr kumimoji="0" lang="en-US" altLang="en-US" sz="2600" b="0" i="0" u="none" strike="noStrike" cap="none" normalizeH="0" baseline="0" dirty="0">
                <a:ln>
                  <a:noFill/>
                </a:ln>
                <a:solidFill>
                  <a:srgbClr val="2D374B"/>
                </a:solidFill>
                <a:effectLst/>
                <a:latin typeface="Centaur" panose="02030504050205020304" pitchFamily="18" charset="0"/>
              </a:rPr>
              <a:t>he </a:t>
            </a:r>
            <a:r>
              <a:rPr kumimoji="0" lang="en-US" altLang="en-US" sz="2600" b="0" i="0" u="none" strike="noStrike" cap="none" normalizeH="0" baseline="0" dirty="0" err="1">
                <a:ln>
                  <a:noFill/>
                </a:ln>
                <a:solidFill>
                  <a:srgbClr val="1E1E1E"/>
                </a:solidFill>
                <a:effectLst/>
                <a:latin typeface="Centaur" panose="02030504050205020304" pitchFamily="18" charset="0"/>
              </a:rPr>
              <a:t>createElement</a:t>
            </a:r>
            <a:r>
              <a:rPr kumimoji="0" lang="en-US" altLang="en-US" sz="2600" b="0" i="0" u="none" strike="noStrike" cap="none" normalizeH="0" baseline="0" dirty="0">
                <a:ln>
                  <a:noFill/>
                </a:ln>
                <a:solidFill>
                  <a:srgbClr val="1E1E1E"/>
                </a:solidFill>
                <a:effectLst/>
                <a:latin typeface="Centaur" panose="02030504050205020304" pitchFamily="18" charset="0"/>
              </a:rPr>
              <a:t>()</a:t>
            </a:r>
            <a:r>
              <a:rPr kumimoji="0" lang="en-US" altLang="en-US" sz="2600" b="0" i="0" u="none" strike="noStrike" cap="none" normalizeH="0" baseline="0" dirty="0">
                <a:ln>
                  <a:noFill/>
                </a:ln>
                <a:solidFill>
                  <a:srgbClr val="2D374B"/>
                </a:solidFill>
                <a:effectLst/>
                <a:latin typeface="Centaur" panose="02030504050205020304" pitchFamily="18" charset="0"/>
              </a:rPr>
              <a:t> method provides deeper insight into how React works under the hood and allows for more dynamic and programmatic element creation.</a:t>
            </a:r>
            <a:r>
              <a:rPr kumimoji="0" lang="en-US" altLang="en-US" sz="2600" b="0" i="0" u="none" strike="noStrike" cap="none" normalizeH="0" baseline="0" dirty="0">
                <a:ln>
                  <a:noFill/>
                </a:ln>
                <a:solidFill>
                  <a:schemeClr val="tx1"/>
                </a:solidFill>
                <a:effectLst/>
                <a:latin typeface="Centaur" panose="02030504050205020304" pitchFamily="18" charset="0"/>
              </a:rPr>
              <a:t> </a:t>
            </a:r>
          </a:p>
          <a:p>
            <a:pPr marL="360363" indent="-360363">
              <a:buSzPct val="70000"/>
              <a:buFont typeface="Wingdings" panose="05000000000000000000" pitchFamily="2" charset="2"/>
              <a:buChar char="q"/>
            </a:pPr>
            <a:r>
              <a:rPr lang="en-US" sz="2600" b="0" i="0" dirty="0">
                <a:solidFill>
                  <a:srgbClr val="242424"/>
                </a:solidFill>
                <a:effectLst/>
                <a:latin typeface="Centaur" panose="02030504050205020304" pitchFamily="18" charset="0"/>
              </a:rPr>
              <a:t>A </a:t>
            </a:r>
            <a:r>
              <a:rPr lang="en-US" sz="2600" b="0" i="0" u="sng" dirty="0">
                <a:effectLst/>
                <a:latin typeface="Centaur" panose="02030504050205020304" pitchFamily="18" charset="0"/>
                <a:hlinkClick r:id="rId2"/>
              </a:rPr>
              <a:t>React Element</a:t>
            </a:r>
            <a:r>
              <a:rPr lang="en-US" sz="2600" b="0" i="0" dirty="0">
                <a:solidFill>
                  <a:srgbClr val="242424"/>
                </a:solidFill>
                <a:effectLst/>
                <a:latin typeface="Centaur" panose="02030504050205020304" pitchFamily="18" charset="0"/>
              </a:rPr>
              <a:t> is the smallest building block of a React app and it describes what you want to see on the screen. Not to be confused with browser DOM elements, React Elements are plain objects and are cheap to create.</a:t>
            </a:r>
          </a:p>
          <a:p>
            <a:pPr marL="360363" marR="0" lvl="0" indent="-360363"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600" b="0" i="0" u="none" strike="noStrike" cap="none" normalizeH="0" baseline="0" dirty="0">
                <a:ln>
                  <a:noFill/>
                </a:ln>
                <a:solidFill>
                  <a:srgbClr val="242424"/>
                </a:solidFill>
                <a:effectLst/>
                <a:latin typeface="Centaur" panose="02030504050205020304" pitchFamily="18" charset="0"/>
              </a:rPr>
              <a:t>&lt;div </a:t>
            </a:r>
            <a:r>
              <a:rPr kumimoji="0" lang="en-US" altLang="en-US" sz="2600" b="0" i="0" u="none" strike="noStrike" cap="none" normalizeH="0" baseline="0" dirty="0" err="1">
                <a:ln>
                  <a:noFill/>
                </a:ln>
                <a:solidFill>
                  <a:srgbClr val="242424"/>
                </a:solidFill>
                <a:effectLst/>
                <a:latin typeface="Centaur" panose="02030504050205020304" pitchFamily="18" charset="0"/>
              </a:rPr>
              <a:t>className</a:t>
            </a:r>
            <a:r>
              <a:rPr kumimoji="0" lang="en-US" altLang="en-US" sz="2600" b="0" i="0" u="none" strike="noStrike" cap="none" normalizeH="0" baseline="0" dirty="0">
                <a:ln>
                  <a:noFill/>
                </a:ln>
                <a:solidFill>
                  <a:srgbClr val="242424"/>
                </a:solidFill>
                <a:effectLst/>
                <a:latin typeface="Centaur" panose="02030504050205020304" pitchFamily="18" charset="0"/>
              </a:rPr>
              <a:t>=</a:t>
            </a:r>
            <a:r>
              <a:rPr kumimoji="0" lang="en-US" altLang="en-US" sz="2600" b="0" i="0" u="none" strike="noStrike" cap="none" normalizeH="0" baseline="0" dirty="0">
                <a:ln>
                  <a:noFill/>
                </a:ln>
                <a:solidFill>
                  <a:srgbClr val="C41A16"/>
                </a:solidFill>
                <a:effectLst/>
                <a:latin typeface="Centaur" panose="02030504050205020304" pitchFamily="18" charset="0"/>
              </a:rPr>
              <a:t>"App"</a:t>
            </a:r>
            <a:r>
              <a:rPr kumimoji="0" lang="en-US" altLang="en-US" sz="2600" b="0" i="0" u="none" strike="noStrike" cap="none" normalizeH="0" baseline="0" dirty="0">
                <a:ln>
                  <a:noFill/>
                </a:ln>
                <a:solidFill>
                  <a:srgbClr val="242424"/>
                </a:solidFill>
                <a:effectLst/>
                <a:latin typeface="Centaur" panose="02030504050205020304" pitchFamily="18" charset="0"/>
              </a:rPr>
              <a:t>&gt;   &lt;h1&gt;Hello, World!&lt;/h1&gt;</a:t>
            </a:r>
            <a:br>
              <a:rPr kumimoji="0" lang="en-US" altLang="en-US" sz="2600" b="0" i="0" u="none" strike="noStrike" cap="none" normalizeH="0" baseline="0" dirty="0">
                <a:ln>
                  <a:noFill/>
                </a:ln>
                <a:solidFill>
                  <a:srgbClr val="242424"/>
                </a:solidFill>
                <a:effectLst/>
                <a:latin typeface="Centaur" panose="02030504050205020304" pitchFamily="18" charset="0"/>
              </a:rPr>
            </a:br>
            <a:r>
              <a:rPr kumimoji="0" lang="en-US" altLang="en-US" sz="2600" b="0" i="0" u="none" strike="noStrike" cap="none" normalizeH="0" baseline="0" dirty="0">
                <a:ln>
                  <a:noFill/>
                </a:ln>
                <a:solidFill>
                  <a:srgbClr val="242424"/>
                </a:solidFill>
                <a:effectLst/>
                <a:latin typeface="Centaur" panose="02030504050205020304" pitchFamily="18" charset="0"/>
              </a:rPr>
              <a:t>                   &lt;/div&gt;</a:t>
            </a:r>
            <a:endParaRPr kumimoji="0" lang="en-US" altLang="en-US" sz="2600" b="0" i="0" u="none" strike="noStrike" cap="none" normalizeH="0" baseline="0" dirty="0">
              <a:ln>
                <a:noFill/>
              </a:ln>
              <a:solidFill>
                <a:schemeClr val="tx1"/>
              </a:solidFill>
              <a:effectLst/>
              <a:latin typeface="Centaur" panose="02030504050205020304" pitchFamily="18" charset="0"/>
            </a:endParaRPr>
          </a:p>
          <a:p>
            <a:pPr marL="360363" marR="0" lvl="0" indent="-360363"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600" b="0" i="0" u="none" strike="noStrike" cap="none" normalizeH="0" baseline="0" dirty="0" err="1">
                <a:ln>
                  <a:noFill/>
                </a:ln>
                <a:solidFill>
                  <a:srgbClr val="242424"/>
                </a:solidFill>
                <a:effectLst/>
                <a:latin typeface="Centaur" panose="02030504050205020304" pitchFamily="18" charset="0"/>
              </a:rPr>
              <a:t>React.createElement</a:t>
            </a:r>
            <a:r>
              <a:rPr kumimoji="0" lang="en-US" altLang="en-US" sz="2600" b="0" i="0" u="none" strike="noStrike" cap="none" normalizeH="0" baseline="0" dirty="0">
                <a:ln>
                  <a:noFill/>
                </a:ln>
                <a:solidFill>
                  <a:srgbClr val="242424"/>
                </a:solidFill>
                <a:effectLst/>
                <a:latin typeface="Centaur" panose="02030504050205020304" pitchFamily="18" charset="0"/>
              </a:rPr>
              <a:t>( </a:t>
            </a:r>
            <a:r>
              <a:rPr kumimoji="0" lang="en-US" altLang="en-US" sz="2600" b="0" i="0" u="none" strike="noStrike" cap="none" normalizeH="0" baseline="0" dirty="0">
                <a:ln>
                  <a:noFill/>
                </a:ln>
                <a:solidFill>
                  <a:srgbClr val="C41A16"/>
                </a:solidFill>
                <a:effectLst/>
                <a:latin typeface="Centaur" panose="02030504050205020304" pitchFamily="18" charset="0"/>
              </a:rPr>
              <a:t>"div"</a:t>
            </a:r>
            <a:r>
              <a:rPr kumimoji="0" lang="en-US" altLang="en-US" sz="2600" b="0" i="0" u="none" strike="noStrike" cap="none" normalizeH="0" baseline="0" dirty="0">
                <a:ln>
                  <a:noFill/>
                </a:ln>
                <a:solidFill>
                  <a:srgbClr val="242424"/>
                </a:solidFill>
                <a:effectLst/>
                <a:latin typeface="Centaur" panose="02030504050205020304" pitchFamily="18" charset="0"/>
              </a:rPr>
              <a:t>, { </a:t>
            </a:r>
            <a:r>
              <a:rPr kumimoji="0" lang="en-US" altLang="en-US" sz="2600" b="0" i="0" u="none" strike="noStrike" cap="none" normalizeH="0" baseline="0" dirty="0" err="1">
                <a:ln>
                  <a:noFill/>
                </a:ln>
                <a:solidFill>
                  <a:srgbClr val="836C28"/>
                </a:solidFill>
                <a:effectLst/>
                <a:latin typeface="Centaur" panose="02030504050205020304" pitchFamily="18" charset="0"/>
              </a:rPr>
              <a:t>className</a:t>
            </a:r>
            <a:r>
              <a:rPr kumimoji="0" lang="en-US" altLang="en-US" sz="2600" b="0" i="0" u="none" strike="noStrike" cap="none" normalizeH="0" baseline="0" dirty="0">
                <a:ln>
                  <a:noFill/>
                </a:ln>
                <a:solidFill>
                  <a:srgbClr val="242424"/>
                </a:solidFill>
                <a:effectLst/>
                <a:latin typeface="Centaur" panose="02030504050205020304" pitchFamily="18" charset="0"/>
              </a:rPr>
              <a:t>: </a:t>
            </a:r>
            <a:r>
              <a:rPr kumimoji="0" lang="en-US" altLang="en-US" sz="2600" b="0" i="0" u="none" strike="noStrike" cap="none" normalizeH="0" baseline="0" dirty="0">
                <a:ln>
                  <a:noFill/>
                </a:ln>
                <a:solidFill>
                  <a:srgbClr val="C41A16"/>
                </a:solidFill>
                <a:effectLst/>
                <a:latin typeface="Centaur" panose="02030504050205020304" pitchFamily="18" charset="0"/>
              </a:rPr>
              <a:t>"App"</a:t>
            </a:r>
            <a:r>
              <a:rPr kumimoji="0" lang="en-US" altLang="en-US" sz="2600" b="0" i="0" u="none" strike="noStrike" cap="none" normalizeH="0" baseline="0" dirty="0">
                <a:ln>
                  <a:noFill/>
                </a:ln>
                <a:solidFill>
                  <a:srgbClr val="242424"/>
                </a:solidFill>
                <a:effectLst/>
                <a:latin typeface="Centaur" panose="02030504050205020304" pitchFamily="18" charset="0"/>
              </a:rPr>
              <a:t> },</a:t>
            </a:r>
            <a:br>
              <a:rPr kumimoji="0" lang="en-US" altLang="en-US" sz="2600" b="0" i="0" u="none" strike="noStrike" cap="none" normalizeH="0" baseline="0" dirty="0">
                <a:ln>
                  <a:noFill/>
                </a:ln>
                <a:solidFill>
                  <a:srgbClr val="242424"/>
                </a:solidFill>
                <a:effectLst/>
                <a:latin typeface="Centaur" panose="02030504050205020304" pitchFamily="18" charset="0"/>
              </a:rPr>
            </a:br>
            <a:r>
              <a:rPr kumimoji="0" lang="en-US" altLang="en-US" sz="2600" b="0" i="0" u="none" strike="noStrike" cap="none" normalizeH="0" baseline="0" dirty="0">
                <a:ln>
                  <a:noFill/>
                </a:ln>
                <a:solidFill>
                  <a:srgbClr val="242424"/>
                </a:solidFill>
                <a:effectLst/>
                <a:latin typeface="Centaur" panose="02030504050205020304" pitchFamily="18" charset="0"/>
              </a:rPr>
              <a:t>                          </a:t>
            </a:r>
            <a:r>
              <a:rPr kumimoji="0" lang="en-US" altLang="en-US" sz="2600" b="0" i="0" u="none" strike="noStrike" cap="none" normalizeH="0" baseline="0" dirty="0" err="1">
                <a:ln>
                  <a:noFill/>
                </a:ln>
                <a:solidFill>
                  <a:srgbClr val="242424"/>
                </a:solidFill>
                <a:effectLst/>
                <a:latin typeface="Centaur" panose="02030504050205020304" pitchFamily="18" charset="0"/>
              </a:rPr>
              <a:t>React.createElement</a:t>
            </a:r>
            <a:r>
              <a:rPr kumimoji="0" lang="en-US" altLang="en-US" sz="2600" b="0" i="0" u="none" strike="noStrike" cap="none" normalizeH="0" baseline="0" dirty="0">
                <a:ln>
                  <a:noFill/>
                </a:ln>
                <a:solidFill>
                  <a:srgbClr val="242424"/>
                </a:solidFill>
                <a:effectLst/>
                <a:latin typeface="Centaur" panose="02030504050205020304" pitchFamily="18" charset="0"/>
              </a:rPr>
              <a:t>(</a:t>
            </a:r>
            <a:r>
              <a:rPr kumimoji="0" lang="en-US" altLang="en-US" sz="2600" b="0" i="0" u="none" strike="noStrike" cap="none" normalizeH="0" baseline="0" dirty="0">
                <a:ln>
                  <a:noFill/>
                </a:ln>
                <a:solidFill>
                  <a:srgbClr val="C41A16"/>
                </a:solidFill>
                <a:effectLst/>
                <a:latin typeface="Centaur" panose="02030504050205020304" pitchFamily="18" charset="0"/>
              </a:rPr>
              <a:t>"h1"</a:t>
            </a:r>
            <a:r>
              <a:rPr kumimoji="0" lang="en-US" altLang="en-US" sz="2600" b="0" i="0" u="none" strike="noStrike" cap="none" normalizeH="0" baseline="0" dirty="0">
                <a:ln>
                  <a:noFill/>
                </a:ln>
                <a:solidFill>
                  <a:srgbClr val="242424"/>
                </a:solidFill>
                <a:effectLst/>
                <a:latin typeface="Centaur" panose="02030504050205020304" pitchFamily="18" charset="0"/>
              </a:rPr>
              <a:t>, </a:t>
            </a:r>
            <a:r>
              <a:rPr kumimoji="0" lang="en-US" altLang="en-US" sz="2600" b="0" i="0" u="none" strike="noStrike" cap="none" normalizeH="0" baseline="0" dirty="0">
                <a:ln>
                  <a:noFill/>
                </a:ln>
                <a:solidFill>
                  <a:srgbClr val="AA0D91"/>
                </a:solidFill>
                <a:effectLst/>
                <a:latin typeface="Centaur" panose="02030504050205020304" pitchFamily="18" charset="0"/>
              </a:rPr>
              <a:t>null</a:t>
            </a:r>
            <a:r>
              <a:rPr kumimoji="0" lang="en-US" altLang="en-US" sz="2600" b="0" i="0" u="none" strike="noStrike" cap="none" normalizeH="0" baseline="0" dirty="0">
                <a:ln>
                  <a:noFill/>
                </a:ln>
                <a:solidFill>
                  <a:srgbClr val="242424"/>
                </a:solidFill>
                <a:effectLst/>
                <a:latin typeface="Centaur" panose="02030504050205020304" pitchFamily="18" charset="0"/>
              </a:rPr>
              <a:t>, </a:t>
            </a:r>
            <a:r>
              <a:rPr kumimoji="0" lang="en-US" altLang="en-US" sz="2600" b="0" i="0" u="none" strike="noStrike" cap="none" normalizeH="0" baseline="0" dirty="0">
                <a:ln>
                  <a:noFill/>
                </a:ln>
                <a:solidFill>
                  <a:srgbClr val="C41A16"/>
                </a:solidFill>
                <a:effectLst/>
                <a:latin typeface="Centaur" panose="02030504050205020304" pitchFamily="18" charset="0"/>
              </a:rPr>
              <a:t>"Hello, World!"</a:t>
            </a:r>
            <a:r>
              <a:rPr kumimoji="0" lang="en-US" altLang="en-US" sz="2600" b="0" i="0" u="none" strike="noStrike" cap="none" normalizeH="0" baseline="0" dirty="0">
                <a:ln>
                  <a:noFill/>
                </a:ln>
                <a:solidFill>
                  <a:srgbClr val="242424"/>
                </a:solidFill>
                <a:effectLst/>
                <a:latin typeface="Centaur" panose="02030504050205020304" pitchFamily="18" charset="0"/>
              </a:rPr>
              <a:t>)</a:t>
            </a:r>
            <a:endParaRPr kumimoji="0" lang="en-US" altLang="en-US" sz="2600" b="0" i="0" u="none" strike="noStrike" cap="none" normalizeH="0" baseline="0" dirty="0">
              <a:ln>
                <a:noFill/>
              </a:ln>
              <a:solidFill>
                <a:schemeClr val="tx1"/>
              </a:solidFill>
              <a:effectLst/>
              <a:latin typeface="Centaur" panose="02030504050205020304" pitchFamily="18" charset="0"/>
            </a:endParaRPr>
          </a:p>
          <a:p>
            <a:pPr>
              <a:buSzPct val="70000"/>
              <a:buFont typeface="Wingdings" panose="05000000000000000000" pitchFamily="2" charset="2"/>
              <a:buChar char="q"/>
            </a:pPr>
            <a:endParaRPr lang="en-IN" sz="2600" dirty="0">
              <a:latin typeface="Centaur" panose="02030504050205020304" pitchFamily="18" charset="0"/>
            </a:endParaRPr>
          </a:p>
        </p:txBody>
      </p:sp>
    </p:spTree>
    <p:extLst>
      <p:ext uri="{BB962C8B-B14F-4D97-AF65-F5344CB8AC3E}">
        <p14:creationId xmlns:p14="http://schemas.microsoft.com/office/powerpoint/2010/main" val="1141777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799E-FEA8-35E0-CE86-13B69C2F105C}"/>
              </a:ext>
            </a:extLst>
          </p:cNvPr>
          <p:cNvSpPr>
            <a:spLocks noGrp="1"/>
          </p:cNvSpPr>
          <p:nvPr>
            <p:ph type="title"/>
          </p:nvPr>
        </p:nvSpPr>
        <p:spPr>
          <a:xfrm>
            <a:off x="0" y="-5808"/>
            <a:ext cx="9144000" cy="674813"/>
          </a:xfrm>
          <a:solidFill>
            <a:schemeClr val="accent2">
              <a:lumMod val="20000"/>
              <a:lumOff val="80000"/>
            </a:schemeClr>
          </a:solidFill>
        </p:spPr>
        <p:txBody>
          <a:bodyPr>
            <a:normAutofit/>
          </a:bodyPr>
          <a:lstStyle/>
          <a:p>
            <a:pPr algn="ctr"/>
            <a:r>
              <a:rPr lang="en-US" sz="4000" dirty="0">
                <a:solidFill>
                  <a:srgbClr val="C00000"/>
                </a:solidFill>
                <a:latin typeface="High Tower Text" panose="02040502050506030303" pitchFamily="18" charset="0"/>
              </a:rPr>
              <a:t>contd..</a:t>
            </a:r>
            <a:endParaRPr lang="en-IN" sz="4000"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E81F2163-F870-EBEE-F9C4-49E46EE7C2DB}"/>
              </a:ext>
            </a:extLst>
          </p:cNvPr>
          <p:cNvSpPr>
            <a:spLocks noGrp="1"/>
          </p:cNvSpPr>
          <p:nvPr>
            <p:ph idx="1"/>
          </p:nvPr>
        </p:nvSpPr>
        <p:spPr>
          <a:xfrm>
            <a:off x="-1" y="681036"/>
            <a:ext cx="9143999" cy="6170739"/>
          </a:xfrm>
        </p:spPr>
        <p:txBody>
          <a:bodyPr>
            <a:normAutofit fontScale="92500"/>
          </a:bodyPr>
          <a:lstStyle/>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800" b="1" i="0" u="none" strike="noStrike" cap="none" normalizeH="0" baseline="0" dirty="0" err="1">
                <a:ln>
                  <a:noFill/>
                </a:ln>
                <a:effectLst/>
                <a:latin typeface="Centaur" panose="02030504050205020304" pitchFamily="18" charset="0"/>
              </a:rPr>
              <a:t>createElement</a:t>
            </a:r>
            <a:r>
              <a:rPr kumimoji="0" lang="en-US" altLang="en-US" sz="2800" b="0" i="0" u="none" strike="noStrike" cap="none" normalizeH="0" baseline="0" dirty="0">
                <a:ln>
                  <a:noFill/>
                </a:ln>
                <a:effectLst/>
                <a:latin typeface="Centaur" panose="02030504050205020304" pitchFamily="18" charset="0"/>
              </a:rPr>
              <a:t> lets you create a React element. It serves as an alternative to writing </a:t>
            </a:r>
            <a:r>
              <a:rPr kumimoji="0" lang="en-US" altLang="en-US" sz="2800" b="0" i="0" u="none" strike="noStrike" cap="none" normalizeH="0" baseline="0" dirty="0">
                <a:ln>
                  <a:noFill/>
                </a:ln>
                <a:effectLst/>
                <a:latin typeface="Centaur" panose="02030504050205020304" pitchFamily="18" charset="0"/>
                <a:hlinkClick r:id="rId2">
                  <a:extLst>
                    <a:ext uri="{A12FA001-AC4F-418D-AE19-62706E023703}">
                      <ahyp:hlinkClr xmlns:ahyp="http://schemas.microsoft.com/office/drawing/2018/hyperlinkcolor" val="tx"/>
                    </a:ext>
                  </a:extLst>
                </a:hlinkClick>
              </a:rPr>
              <a:t>JSX.</a:t>
            </a:r>
            <a:r>
              <a:rPr kumimoji="0" lang="en-US" altLang="en-US" sz="2800" b="0" i="0" u="none" strike="noStrike" cap="none" normalizeH="0" baseline="0" dirty="0">
                <a:ln>
                  <a:noFill/>
                </a:ln>
                <a:effectLst/>
                <a:latin typeface="Centaur" panose="02030504050205020304" pitchFamily="18" charset="0"/>
              </a:rPr>
              <a:t> </a:t>
            </a:r>
            <a:r>
              <a:rPr kumimoji="0" lang="en-US" altLang="en-US" sz="2800" b="0" i="0" u="none" strike="noStrike" cap="none" normalizeH="0" baseline="0" dirty="0" err="1">
                <a:ln>
                  <a:noFill/>
                </a:ln>
                <a:effectLst/>
                <a:latin typeface="Centaur" panose="02030504050205020304" pitchFamily="18" charset="0"/>
              </a:rPr>
              <a:t>createElement</a:t>
            </a:r>
            <a:r>
              <a:rPr kumimoji="0" lang="en-US" altLang="en-US" sz="2800" b="0" i="0" u="none" strike="noStrike" cap="none" normalizeH="0" baseline="0" dirty="0">
                <a:ln>
                  <a:noFill/>
                </a:ln>
                <a:effectLst/>
                <a:latin typeface="Centaur" panose="02030504050205020304" pitchFamily="18" charset="0"/>
              </a:rPr>
              <a:t> method is a fundamental API used to create React elements, which are lightweight representations of DOM elements or custom components.</a:t>
            </a:r>
            <a:endParaRPr kumimoji="0" lang="en-US" altLang="en-US" sz="2800" b="1" i="0" u="none" strike="noStrike" cap="none" normalizeH="0" baseline="0" dirty="0">
              <a:ln>
                <a:noFill/>
              </a:ln>
              <a:effectLst/>
              <a:latin typeface="Centaur" panose="02030504050205020304" pitchFamily="18" charset="0"/>
            </a:endParaRP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800" b="1" i="0" u="none" strike="noStrike" cap="none" normalizeH="0" baseline="0" dirty="0">
                <a:ln>
                  <a:noFill/>
                </a:ln>
                <a:effectLst/>
                <a:latin typeface="Centaur" panose="02030504050205020304" pitchFamily="18" charset="0"/>
              </a:rPr>
              <a:t>Syntax and Usage</a:t>
            </a: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800" b="1" i="0" u="none" strike="noStrike" cap="none" normalizeH="0" baseline="0" dirty="0" err="1">
                <a:ln>
                  <a:noFill/>
                </a:ln>
                <a:effectLst/>
                <a:latin typeface="Centaur" panose="02030504050205020304" pitchFamily="18" charset="0"/>
              </a:rPr>
              <a:t>createElement</a:t>
            </a:r>
            <a:r>
              <a:rPr kumimoji="0" lang="en-US" altLang="en-US" sz="2800" b="1" i="0" u="none" strike="noStrike" cap="none" normalizeH="0" baseline="0" dirty="0">
                <a:ln>
                  <a:noFill/>
                </a:ln>
                <a:effectLst/>
                <a:latin typeface="Centaur" panose="02030504050205020304" pitchFamily="18" charset="0"/>
              </a:rPr>
              <a:t>(type , props , …children)</a:t>
            </a:r>
            <a:endParaRPr kumimoji="0" lang="en-US" altLang="en-US" sz="2800" b="0" i="0" u="none" strike="noStrike" cap="none" normalizeH="0" baseline="0" dirty="0">
              <a:ln>
                <a:noFill/>
              </a:ln>
              <a:effectLst/>
              <a:latin typeface="Centaur" panose="02030504050205020304" pitchFamily="18" charset="0"/>
            </a:endParaRP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800" b="0" i="0" u="none" strike="noStrike" cap="none" normalizeH="0" baseline="0" dirty="0">
                <a:ln>
                  <a:noFill/>
                </a:ln>
                <a:effectLst/>
                <a:latin typeface="Centaur" panose="02030504050205020304" pitchFamily="18" charset="0"/>
              </a:rPr>
              <a:t>The </a:t>
            </a:r>
            <a:r>
              <a:rPr kumimoji="0" lang="en-US" altLang="en-US" sz="2800" b="0" i="0" u="none" strike="noStrike" cap="none" normalizeH="0" baseline="0" dirty="0" err="1">
                <a:ln>
                  <a:noFill/>
                </a:ln>
                <a:effectLst/>
                <a:latin typeface="Centaur" panose="02030504050205020304" pitchFamily="18" charset="0"/>
              </a:rPr>
              <a:t>createElement</a:t>
            </a:r>
            <a:r>
              <a:rPr kumimoji="0" lang="en-US" altLang="en-US" sz="2800" b="0" i="0" u="none" strike="noStrike" cap="none" normalizeH="0" baseline="0" dirty="0">
                <a:ln>
                  <a:noFill/>
                </a:ln>
                <a:effectLst/>
                <a:latin typeface="Centaur" panose="02030504050205020304" pitchFamily="18" charset="0"/>
              </a:rPr>
              <a:t> method takes three primary arguments:</a:t>
            </a: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800" b="1" i="0" u="none" strike="noStrike" cap="none" normalizeH="0" baseline="0" dirty="0">
                <a:ln>
                  <a:noFill/>
                </a:ln>
                <a:effectLst/>
                <a:latin typeface="Centaur" panose="02030504050205020304" pitchFamily="18" charset="0"/>
              </a:rPr>
              <a:t>Type</a:t>
            </a:r>
            <a:r>
              <a:rPr kumimoji="0" lang="en-US" altLang="en-US" sz="2800" b="0" i="0" u="none" strike="noStrike" cap="none" normalizeH="0" baseline="0" dirty="0">
                <a:ln>
                  <a:noFill/>
                </a:ln>
                <a:effectLst/>
                <a:latin typeface="Centaur" panose="02030504050205020304" pitchFamily="18" charset="0"/>
              </a:rPr>
              <a:t>: The type of the element to create. This can be a string representing an HTML tag name (e.g., 'div', 'span'), a React component (class or functional component), or a React fragment (</a:t>
            </a:r>
            <a:r>
              <a:rPr kumimoji="0" lang="en-US" altLang="en-US" sz="2800" b="0" i="0" u="none" strike="noStrike" cap="none" normalizeH="0" baseline="0" dirty="0" err="1">
                <a:ln>
                  <a:noFill/>
                </a:ln>
                <a:effectLst/>
                <a:latin typeface="Centaur" panose="02030504050205020304" pitchFamily="18" charset="0"/>
              </a:rPr>
              <a:t>React.Fragment</a:t>
            </a:r>
            <a:r>
              <a:rPr kumimoji="0" lang="en-US" altLang="en-US" sz="2800" b="0" i="0" u="none" strike="noStrike" cap="none" normalizeH="0" baseline="0" dirty="0">
                <a:ln>
                  <a:noFill/>
                </a:ln>
                <a:effectLst/>
                <a:latin typeface="Centaur" panose="02030504050205020304" pitchFamily="18" charset="0"/>
              </a:rPr>
              <a:t>).</a:t>
            </a: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800" b="1" i="0" u="none" strike="noStrike" cap="none" normalizeH="0" baseline="0" dirty="0">
                <a:ln>
                  <a:noFill/>
                </a:ln>
                <a:effectLst/>
                <a:latin typeface="Centaur" panose="02030504050205020304" pitchFamily="18" charset="0"/>
              </a:rPr>
              <a:t>Props</a:t>
            </a:r>
            <a:r>
              <a:rPr kumimoji="0" lang="en-US" altLang="en-US" sz="2800" b="0" i="0" u="none" strike="noStrike" cap="none" normalizeH="0" baseline="0" dirty="0">
                <a:ln>
                  <a:noFill/>
                </a:ln>
                <a:effectLst/>
                <a:latin typeface="Centaur" panose="02030504050205020304" pitchFamily="18" charset="0"/>
              </a:rPr>
              <a:t>: An object containing properties (attributes) to assign to the element or component. These can include event handlers, styles, or custom data.</a:t>
            </a: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800" b="1" i="0" u="none" strike="noStrike" cap="none" normalizeH="0" baseline="0" dirty="0">
                <a:ln>
                  <a:noFill/>
                </a:ln>
                <a:effectLst/>
                <a:latin typeface="Centaur" panose="02030504050205020304" pitchFamily="18" charset="0"/>
              </a:rPr>
              <a:t>Children</a:t>
            </a:r>
            <a:r>
              <a:rPr kumimoji="0" lang="en-US" altLang="en-US" sz="2800" b="0" i="0" u="none" strike="noStrike" cap="none" normalizeH="0" baseline="0" dirty="0">
                <a:ln>
                  <a:noFill/>
                </a:ln>
                <a:effectLst/>
                <a:latin typeface="Centaur" panose="02030504050205020304" pitchFamily="18" charset="0"/>
              </a:rPr>
              <a:t>: Optional additional arguments that represent the children of the element. These can be further React elements, strings, or numbers.</a:t>
            </a:r>
          </a:p>
        </p:txBody>
      </p:sp>
    </p:spTree>
    <p:extLst>
      <p:ext uri="{BB962C8B-B14F-4D97-AF65-F5344CB8AC3E}">
        <p14:creationId xmlns:p14="http://schemas.microsoft.com/office/powerpoint/2010/main" val="322568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482A-1200-53EB-B5FA-BA65ECF1FBB7}"/>
              </a:ext>
            </a:extLst>
          </p:cNvPr>
          <p:cNvSpPr>
            <a:spLocks noGrp="1"/>
          </p:cNvSpPr>
          <p:nvPr>
            <p:ph type="title"/>
          </p:nvPr>
        </p:nvSpPr>
        <p:spPr>
          <a:xfrm>
            <a:off x="0" y="0"/>
            <a:ext cx="9144000" cy="669006"/>
          </a:xfrm>
          <a:solidFill>
            <a:schemeClr val="accent2">
              <a:lumMod val="20000"/>
              <a:lumOff val="80000"/>
            </a:schemeClr>
          </a:solidFill>
        </p:spPr>
        <p:txBody>
          <a:bodyPr>
            <a:normAutofit/>
          </a:bodyPr>
          <a:lstStyle/>
          <a:p>
            <a:pPr algn="ctr"/>
            <a:r>
              <a:rPr lang="en-US" sz="4000" b="1" dirty="0">
                <a:solidFill>
                  <a:srgbClr val="C00000"/>
                </a:solidFill>
                <a:latin typeface="Centaur" panose="02030504050205020304" pitchFamily="18" charset="0"/>
              </a:rPr>
              <a:t>JSX – JavaScript XML</a:t>
            </a:r>
            <a:endParaRPr lang="en-IN" sz="4000" b="1" dirty="0">
              <a:solidFill>
                <a:srgbClr val="C0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91586733-D924-ACE2-A768-A6DA5B5B3858}"/>
              </a:ext>
            </a:extLst>
          </p:cNvPr>
          <p:cNvSpPr>
            <a:spLocks noGrp="1"/>
          </p:cNvSpPr>
          <p:nvPr>
            <p:ph idx="1"/>
          </p:nvPr>
        </p:nvSpPr>
        <p:spPr>
          <a:xfrm>
            <a:off x="-1" y="669006"/>
            <a:ext cx="9143999" cy="6188994"/>
          </a:xfrm>
        </p:spPr>
        <p:txBody>
          <a:bodyPr>
            <a:normAutofit fontScale="85000" lnSpcReduction="20000"/>
          </a:bodyPr>
          <a:lstStyle/>
          <a:p>
            <a:pPr>
              <a:buSzPct val="70000"/>
              <a:buFont typeface="Wingdings" panose="05000000000000000000" pitchFamily="2" charset="2"/>
              <a:buChar char="q"/>
            </a:pPr>
            <a:r>
              <a:rPr lang="en-US" b="0" i="0" dirty="0">
                <a:solidFill>
                  <a:srgbClr val="242424"/>
                </a:solidFill>
                <a:effectLst/>
                <a:latin typeface="Centaur" panose="02030504050205020304" pitchFamily="18" charset="0"/>
              </a:rPr>
              <a:t>JSX</a:t>
            </a:r>
            <a:r>
              <a:rPr lang="en-US" b="0" i="1" dirty="0">
                <a:solidFill>
                  <a:srgbClr val="242424"/>
                </a:solidFill>
                <a:effectLst/>
                <a:latin typeface="Centaur" panose="02030504050205020304" pitchFamily="18" charset="0"/>
              </a:rPr>
              <a:t> is a syntax extension for JavaScript that lets you write HTML-like markup inside a JavaScript file.</a:t>
            </a:r>
          </a:p>
          <a:p>
            <a:pPr>
              <a:buSzPct val="70000"/>
              <a:buFont typeface="Wingdings" panose="05000000000000000000" pitchFamily="2" charset="2"/>
              <a:buChar char="q"/>
            </a:pPr>
            <a:r>
              <a:rPr kumimoji="0" lang="en-US" altLang="en-US" sz="2800" b="0" i="0" u="none" strike="noStrike" cap="none" normalizeH="0" baseline="0" dirty="0">
                <a:ln>
                  <a:noFill/>
                </a:ln>
                <a:solidFill>
                  <a:srgbClr val="2D374B"/>
                </a:solidFill>
                <a:effectLst/>
                <a:latin typeface="Centaur" panose="02030504050205020304" pitchFamily="18" charset="0"/>
              </a:rPr>
              <a:t>JSX (JavaScript XML) syntax is more commonly used for its readability and conciseness.</a:t>
            </a:r>
          </a:p>
          <a:p>
            <a:pPr marL="546100" indent="-457200">
              <a:buSzPct val="70000"/>
              <a:buFont typeface="Wingdings" panose="05000000000000000000" pitchFamily="2" charset="2"/>
              <a:buChar char="q"/>
            </a:pPr>
            <a:r>
              <a:rPr lang="en-US" sz="2800" b="0" i="0" dirty="0">
                <a:solidFill>
                  <a:srgbClr val="1F1F1F"/>
                </a:solidFill>
                <a:effectLst/>
                <a:latin typeface="Centaur" panose="02030504050205020304" pitchFamily="18" charset="0"/>
              </a:rPr>
              <a:t>JSX is </a:t>
            </a:r>
            <a:r>
              <a:rPr lang="en-US" sz="2800" b="0" i="0" dirty="0">
                <a:solidFill>
                  <a:srgbClr val="040C28"/>
                </a:solidFill>
                <a:effectLst/>
                <a:latin typeface="Centaur" panose="02030504050205020304" pitchFamily="18" charset="0"/>
              </a:rPr>
              <a:t>a syntax extension for JavaScript that lets developer write HTML – like markup inside a JavaScript file</a:t>
            </a:r>
            <a:r>
              <a:rPr lang="en-US" sz="2800" b="0" i="0" dirty="0">
                <a:solidFill>
                  <a:srgbClr val="1F1F1F"/>
                </a:solidFill>
                <a:effectLst/>
                <a:latin typeface="Centaur" panose="02030504050205020304" pitchFamily="18" charset="0"/>
              </a:rPr>
              <a:t>.</a:t>
            </a:r>
            <a:endParaRPr lang="en-US" sz="2800" i="0" dirty="0">
              <a:solidFill>
                <a:srgbClr val="202124"/>
              </a:solidFill>
              <a:effectLst/>
              <a:latin typeface="Centaur" panose="02030504050205020304" pitchFamily="18" charset="0"/>
            </a:endParaRPr>
          </a:p>
          <a:p>
            <a:pPr marL="546100" indent="-457200">
              <a:buSzPct val="70000"/>
              <a:buFont typeface="Wingdings" panose="05000000000000000000" pitchFamily="2" charset="2"/>
              <a:buChar char="q"/>
            </a:pPr>
            <a:r>
              <a:rPr lang="en-US" sz="2800" i="0" dirty="0">
                <a:solidFill>
                  <a:srgbClr val="202124"/>
                </a:solidFill>
                <a:effectLst/>
                <a:latin typeface="Centaur" panose="02030504050205020304" pitchFamily="18" charset="0"/>
              </a:rPr>
              <a:t>JSX is Facebook’s xml–like syntax extension to JavaScript, not a language per se </a:t>
            </a:r>
            <a:r>
              <a:rPr lang="en-US" sz="2800" dirty="0">
                <a:solidFill>
                  <a:srgbClr val="202124"/>
                </a:solidFill>
                <a:latin typeface="Centaur" panose="02030504050205020304" pitchFamily="18" charset="0"/>
              </a:rPr>
              <a:t>u</a:t>
            </a:r>
            <a:r>
              <a:rPr lang="en-US" sz="2800" i="0" dirty="0">
                <a:solidFill>
                  <a:srgbClr val="202124"/>
                </a:solidFill>
                <a:effectLst/>
                <a:latin typeface="Centaur" panose="02030504050205020304" pitchFamily="18" charset="0"/>
              </a:rPr>
              <a:t>nlike typescript which is a language a syntactic– superset of JavaScript. </a:t>
            </a:r>
            <a:endParaRPr lang="en-US" sz="2800" i="0" dirty="0">
              <a:solidFill>
                <a:srgbClr val="273239"/>
              </a:solidFill>
              <a:effectLst/>
              <a:latin typeface="Centaur" panose="02030504050205020304" pitchFamily="18" charset="0"/>
            </a:endParaRPr>
          </a:p>
          <a:p>
            <a:pPr marL="546100" indent="-457200">
              <a:buSzPct val="70000"/>
              <a:buFont typeface="Wingdings" panose="05000000000000000000" pitchFamily="2" charset="2"/>
              <a:buChar char="q"/>
            </a:pPr>
            <a:r>
              <a:rPr lang="en-US" sz="2800" i="0" dirty="0">
                <a:solidFill>
                  <a:srgbClr val="273239"/>
                </a:solidFill>
                <a:effectLst/>
                <a:latin typeface="Centaur" panose="02030504050205020304" pitchFamily="18" charset="0"/>
              </a:rPr>
              <a:t>JSX is a syntax extension of regular JavaScript and is used to create React elements. These elements are then rendered to the React DOM. </a:t>
            </a:r>
          </a:p>
          <a:p>
            <a:pPr marL="546100" indent="-457200">
              <a:buSzPct val="70000"/>
              <a:buFont typeface="Wingdings" panose="05000000000000000000" pitchFamily="2" charset="2"/>
              <a:buChar char="q"/>
            </a:pPr>
            <a:r>
              <a:rPr lang="en-US" sz="2800" i="0" dirty="0">
                <a:solidFill>
                  <a:srgbClr val="273239"/>
                </a:solidFill>
                <a:effectLst/>
                <a:latin typeface="Centaur" panose="02030504050205020304" pitchFamily="18" charset="0"/>
              </a:rPr>
              <a:t>React code is written in JSX. Its</a:t>
            </a:r>
            <a:r>
              <a:rPr lang="en-US" sz="2800" b="0" i="0" dirty="0">
                <a:solidFill>
                  <a:srgbClr val="273239"/>
                </a:solidFill>
                <a:effectLst/>
                <a:latin typeface="Centaur" panose="02030504050205020304" pitchFamily="18" charset="0"/>
              </a:rPr>
              <a:t> faster than normal JS as it performs optimizations while translating to regular JS making it easier  to create templates.</a:t>
            </a:r>
          </a:p>
          <a:p>
            <a:pPr marL="546100" indent="-457200">
              <a:buSzPct val="70000"/>
              <a:buFont typeface="Wingdings" panose="05000000000000000000" pitchFamily="2" charset="2"/>
              <a:buChar char="q"/>
            </a:pPr>
            <a:r>
              <a:rPr lang="en-US" sz="2800" dirty="0">
                <a:solidFill>
                  <a:srgbClr val="273239"/>
                </a:solidFill>
                <a:latin typeface="Centaur" panose="02030504050205020304" pitchFamily="18" charset="0"/>
              </a:rPr>
              <a:t>N</a:t>
            </a:r>
            <a:r>
              <a:rPr lang="en-US" sz="2800" b="0" i="0" dirty="0">
                <a:solidFill>
                  <a:srgbClr val="273239"/>
                </a:solidFill>
                <a:effectLst/>
                <a:latin typeface="Centaur" panose="02030504050205020304" pitchFamily="18" charset="0"/>
              </a:rPr>
              <a:t>ormal JS expressions with JSX. To embed any JavaScript expression in JSX code, wrap that expression in </a:t>
            </a:r>
            <a:r>
              <a:rPr lang="en-US" sz="2800" b="1" i="0" dirty="0">
                <a:solidFill>
                  <a:srgbClr val="273239"/>
                </a:solidFill>
                <a:effectLst/>
                <a:latin typeface="Centaur" panose="02030504050205020304" pitchFamily="18" charset="0"/>
              </a:rPr>
              <a:t>curly braces {}</a:t>
            </a:r>
            <a:r>
              <a:rPr lang="en-US" sz="2800" b="0" i="0" dirty="0">
                <a:solidFill>
                  <a:srgbClr val="273239"/>
                </a:solidFill>
                <a:effectLst/>
                <a:latin typeface="Centaur" panose="02030504050205020304" pitchFamily="18" charset="0"/>
              </a:rPr>
              <a:t>.</a:t>
            </a:r>
            <a:endParaRPr lang="en-US" sz="2800" b="0" dirty="0">
              <a:solidFill>
                <a:srgbClr val="273239"/>
              </a:solidFill>
              <a:latin typeface="Centaur" panose="02030504050205020304" pitchFamily="18" charset="0"/>
            </a:endParaRPr>
          </a:p>
          <a:p>
            <a:pPr marL="546100" indent="-457200">
              <a:buSzPct val="70000"/>
              <a:buFont typeface="Wingdings" panose="05000000000000000000" pitchFamily="2" charset="2"/>
              <a:buChar char="q"/>
            </a:pPr>
            <a:r>
              <a:rPr lang="en-US" sz="2800" b="0" i="0" dirty="0">
                <a:solidFill>
                  <a:srgbClr val="273239"/>
                </a:solidFill>
                <a:effectLst/>
                <a:latin typeface="Centaur" panose="02030504050205020304" pitchFamily="18" charset="0"/>
              </a:rPr>
              <a:t>JSX allows to use attributes with the HTML elements. However unlike the naming convention of HTML, JSX uses camel case convention for attributes</a:t>
            </a:r>
            <a:endParaRPr lang="en-IN" dirty="0">
              <a:latin typeface="Centaur" panose="02030504050205020304" pitchFamily="18" charset="0"/>
            </a:endParaRPr>
          </a:p>
        </p:txBody>
      </p:sp>
    </p:spTree>
    <p:extLst>
      <p:ext uri="{BB962C8B-B14F-4D97-AF65-F5344CB8AC3E}">
        <p14:creationId xmlns:p14="http://schemas.microsoft.com/office/powerpoint/2010/main" val="3562431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BD3E-E4B6-9ACF-8796-D50A9B384810}"/>
              </a:ext>
            </a:extLst>
          </p:cNvPr>
          <p:cNvSpPr>
            <a:spLocks noGrp="1"/>
          </p:cNvSpPr>
          <p:nvPr>
            <p:ph type="title"/>
          </p:nvPr>
        </p:nvSpPr>
        <p:spPr>
          <a:xfrm>
            <a:off x="0" y="4174"/>
            <a:ext cx="9144000" cy="826005"/>
          </a:xfrm>
          <a:solidFill>
            <a:schemeClr val="accent2">
              <a:lumMod val="20000"/>
              <a:lumOff val="80000"/>
            </a:schemeClr>
          </a:solidFill>
        </p:spPr>
        <p:txBody>
          <a:bodyPr>
            <a:normAutofit/>
          </a:bodyPr>
          <a:lstStyle/>
          <a:p>
            <a:pPr algn="ctr"/>
            <a:r>
              <a:rPr lang="en-US" sz="4000" dirty="0">
                <a:solidFill>
                  <a:srgbClr val="C00000"/>
                </a:solidFill>
                <a:latin typeface="High Tower Text" panose="02040502050506030303" pitchFamily="18" charset="0"/>
              </a:rPr>
              <a:t>Comparison of JSX and </a:t>
            </a:r>
            <a:r>
              <a:rPr lang="en-US" sz="4000" dirty="0" err="1">
                <a:solidFill>
                  <a:srgbClr val="C00000"/>
                </a:solidFill>
                <a:latin typeface="High Tower Text" panose="02040502050506030303" pitchFamily="18" charset="0"/>
              </a:rPr>
              <a:t>createElement</a:t>
            </a:r>
            <a:r>
              <a:rPr lang="en-US" sz="4000" dirty="0">
                <a:solidFill>
                  <a:srgbClr val="C00000"/>
                </a:solidFill>
                <a:latin typeface="High Tower Text" panose="02040502050506030303" pitchFamily="18" charset="0"/>
              </a:rPr>
              <a:t>()</a:t>
            </a:r>
            <a:endParaRPr lang="en-IN" sz="4000"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A5044274-CB27-3425-EB12-5284B93DFFAC}"/>
              </a:ext>
            </a:extLst>
          </p:cNvPr>
          <p:cNvSpPr>
            <a:spLocks noGrp="1"/>
          </p:cNvSpPr>
          <p:nvPr>
            <p:ph idx="1"/>
          </p:nvPr>
        </p:nvSpPr>
        <p:spPr>
          <a:xfrm>
            <a:off x="-1" y="830178"/>
            <a:ext cx="9143999" cy="6027821"/>
          </a:xfrm>
        </p:spPr>
        <p:txBody>
          <a:bodyPr>
            <a:normAutofit/>
          </a:bodyPr>
          <a:lstStyle/>
          <a:p>
            <a:r>
              <a:rPr lang="en-US" sz="2600" b="0" i="0" dirty="0">
                <a:solidFill>
                  <a:srgbClr val="1F1F1F"/>
                </a:solidFill>
                <a:effectLst/>
                <a:latin typeface="Centaur" panose="02030504050205020304" pitchFamily="18" charset="0"/>
              </a:rPr>
              <a:t>One of the key differences between JSX and `React. </a:t>
            </a:r>
            <a:r>
              <a:rPr lang="en-US" sz="2600" b="0" i="0" dirty="0" err="1">
                <a:solidFill>
                  <a:srgbClr val="1F1F1F"/>
                </a:solidFill>
                <a:effectLst/>
                <a:latin typeface="Centaur" panose="02030504050205020304" pitchFamily="18" charset="0"/>
              </a:rPr>
              <a:t>createElement</a:t>
            </a:r>
            <a:r>
              <a:rPr lang="en-US" sz="2600" b="0" i="0" dirty="0">
                <a:solidFill>
                  <a:srgbClr val="1F1F1F"/>
                </a:solidFill>
                <a:effectLst/>
                <a:latin typeface="Centaur" panose="02030504050205020304" pitchFamily="18" charset="0"/>
              </a:rPr>
              <a:t>()` is that JSX lets you write your HTML-like code directly in your JavaScript file. On the other hand, with `React. </a:t>
            </a:r>
            <a:r>
              <a:rPr lang="en-US" sz="2600" b="0" i="0" dirty="0" err="1">
                <a:solidFill>
                  <a:srgbClr val="1F1F1F"/>
                </a:solidFill>
                <a:effectLst/>
                <a:latin typeface="Centaur" panose="02030504050205020304" pitchFamily="18" charset="0"/>
              </a:rPr>
              <a:t>createElement</a:t>
            </a:r>
            <a:r>
              <a:rPr lang="en-US" sz="2600" b="0" i="0" dirty="0">
                <a:solidFill>
                  <a:srgbClr val="1F1F1F"/>
                </a:solidFill>
                <a:effectLst/>
                <a:latin typeface="Centaur" panose="02030504050205020304" pitchFamily="18" charset="0"/>
              </a:rPr>
              <a:t>()` , you need to pass the element type, props, and children as separate arguments.</a:t>
            </a:r>
          </a:p>
          <a:p>
            <a:r>
              <a:rPr kumimoji="0" lang="en-US" altLang="en-US" sz="2600" b="0" i="0" u="none" strike="noStrike" cap="none" normalizeH="0" baseline="0" dirty="0">
                <a:ln>
                  <a:noFill/>
                </a:ln>
                <a:solidFill>
                  <a:srgbClr val="475569"/>
                </a:solidFill>
                <a:effectLst/>
                <a:latin typeface="Centaur" panose="02030504050205020304" pitchFamily="18" charset="0"/>
              </a:rPr>
              <a:t>JSX can make our code more concise and easier to read. However, some developers prefer using </a:t>
            </a:r>
            <a:r>
              <a:rPr kumimoji="0" lang="en-US" altLang="en-US" sz="2600" b="0" i="0" u="none" strike="noStrike" cap="none" normalizeH="0" baseline="0" dirty="0">
                <a:ln>
                  <a:noFill/>
                </a:ln>
                <a:solidFill>
                  <a:schemeClr val="tx1"/>
                </a:solidFill>
                <a:effectLst/>
                <a:latin typeface="Centaur" panose="02030504050205020304" pitchFamily="18" charset="0"/>
              </a:rPr>
              <a:t>`</a:t>
            </a:r>
            <a:r>
              <a:rPr kumimoji="0" lang="en-US" altLang="en-US" sz="2600" b="0" i="0" u="none" strike="noStrike" cap="none" normalizeH="0" baseline="0" dirty="0" err="1">
                <a:ln>
                  <a:noFill/>
                </a:ln>
                <a:solidFill>
                  <a:schemeClr val="tx1"/>
                </a:solidFill>
                <a:effectLst/>
                <a:latin typeface="Centaur" panose="02030504050205020304" pitchFamily="18" charset="0"/>
              </a:rPr>
              <a:t>React.createElement</a:t>
            </a:r>
            <a:r>
              <a:rPr kumimoji="0" lang="en-US" altLang="en-US" sz="2600" b="0" i="0" u="none" strike="noStrike" cap="none" normalizeH="0" baseline="0" dirty="0">
                <a:ln>
                  <a:noFill/>
                </a:ln>
                <a:solidFill>
                  <a:schemeClr val="tx1"/>
                </a:solidFill>
                <a:effectLst/>
                <a:latin typeface="Centaur" panose="02030504050205020304" pitchFamily="18" charset="0"/>
              </a:rPr>
              <a:t>()`</a:t>
            </a:r>
            <a:r>
              <a:rPr kumimoji="0" lang="en-US" altLang="en-US" sz="2600" b="0" i="0" u="none" strike="noStrike" cap="none" normalizeH="0" baseline="0" dirty="0">
                <a:ln>
                  <a:noFill/>
                </a:ln>
                <a:solidFill>
                  <a:srgbClr val="475569"/>
                </a:solidFill>
                <a:effectLst/>
                <a:latin typeface="Centaur" panose="02030504050205020304" pitchFamily="18" charset="0"/>
              </a:rPr>
              <a:t> because it is more explicit and closer to standard JavaScript syntax. It's really a matter of personal preference and what works best for your project.</a:t>
            </a:r>
            <a:r>
              <a:rPr kumimoji="0" lang="en-US" altLang="en-US" sz="2600" b="0" i="0" u="none" strike="noStrike" cap="none" normalizeH="0" baseline="0" dirty="0">
                <a:ln>
                  <a:noFill/>
                </a:ln>
                <a:solidFill>
                  <a:schemeClr val="tx1"/>
                </a:solidFill>
                <a:effectLst/>
                <a:latin typeface="Centaur" panose="02030504050205020304" pitchFamily="18" charset="0"/>
              </a:rPr>
              <a:t> </a:t>
            </a:r>
          </a:p>
          <a:p>
            <a:endParaRPr lang="en-US" sz="2600" b="0" i="0" dirty="0">
              <a:solidFill>
                <a:srgbClr val="1F1F1F"/>
              </a:solidFill>
              <a:effectLst/>
              <a:latin typeface="Centaur" panose="02030504050205020304" pitchFamily="18" charset="0"/>
            </a:endParaRPr>
          </a:p>
          <a:p>
            <a:endParaRPr lang="en-IN" sz="2600" dirty="0">
              <a:latin typeface="Centaur" panose="02030504050205020304" pitchFamily="18" charset="0"/>
            </a:endParaRPr>
          </a:p>
        </p:txBody>
      </p:sp>
    </p:spTree>
    <p:extLst>
      <p:ext uri="{BB962C8B-B14F-4D97-AF65-F5344CB8AC3E}">
        <p14:creationId xmlns:p14="http://schemas.microsoft.com/office/powerpoint/2010/main" val="2128124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D1B99A8-EC4F-D7FD-B7C0-999D36F6A0C8}"/>
              </a:ext>
            </a:extLst>
          </p:cNvPr>
          <p:cNvSpPr>
            <a:spLocks noGrp="1"/>
          </p:cNvSpPr>
          <p:nvPr>
            <p:ph type="title"/>
          </p:nvPr>
        </p:nvSpPr>
        <p:spPr>
          <a:xfrm>
            <a:off x="0" y="1"/>
            <a:ext cx="9144000" cy="854241"/>
          </a:xfrm>
          <a:solidFill>
            <a:schemeClr val="accent2">
              <a:lumMod val="20000"/>
              <a:lumOff val="80000"/>
            </a:schemeClr>
          </a:solidFill>
        </p:spPr>
        <p:txBody>
          <a:bodyPr>
            <a:normAutofit/>
          </a:bodyPr>
          <a:lstStyle/>
          <a:p>
            <a:pPr algn="ctr"/>
            <a:r>
              <a:rPr lang="en-US" sz="4000" dirty="0">
                <a:solidFill>
                  <a:srgbClr val="C00000"/>
                </a:solidFill>
                <a:latin typeface="High Tower Text" panose="02040502050506030303" pitchFamily="18" charset="0"/>
              </a:rPr>
              <a:t>Code comparison</a:t>
            </a:r>
            <a:endParaRPr lang="en-IN" sz="4000" dirty="0">
              <a:solidFill>
                <a:srgbClr val="C00000"/>
              </a:solidFill>
              <a:latin typeface="High Tower Text" panose="02040502050506030303" pitchFamily="18" charset="0"/>
            </a:endParaRPr>
          </a:p>
        </p:txBody>
      </p:sp>
      <p:sp>
        <p:nvSpPr>
          <p:cNvPr id="10" name="Content Placeholder 9">
            <a:extLst>
              <a:ext uri="{FF2B5EF4-FFF2-40B4-BE49-F238E27FC236}">
                <a16:creationId xmlns:a16="http://schemas.microsoft.com/office/drawing/2014/main" id="{F2BE363C-1AFB-C5C4-B104-AC9A40D37AEB}"/>
              </a:ext>
            </a:extLst>
          </p:cNvPr>
          <p:cNvSpPr>
            <a:spLocks noGrp="1"/>
          </p:cNvSpPr>
          <p:nvPr>
            <p:ph sz="half" idx="1"/>
          </p:nvPr>
        </p:nvSpPr>
        <p:spPr>
          <a:xfrm>
            <a:off x="-1" y="854242"/>
            <a:ext cx="4716379" cy="5739063"/>
          </a:xfrm>
        </p:spPr>
        <p:txBody>
          <a:bodyPr>
            <a:normAutofit/>
          </a:bodyPr>
          <a:lstStyle/>
          <a:p>
            <a:pPr>
              <a:buSzPct val="70000"/>
              <a:buFont typeface="Wingdings" panose="05000000000000000000" pitchFamily="2" charset="2"/>
              <a:buChar char="q"/>
            </a:pPr>
            <a:r>
              <a:rPr lang="en-IN" sz="2600" b="0" i="0" dirty="0">
                <a:solidFill>
                  <a:srgbClr val="AA0D91"/>
                </a:solidFill>
                <a:effectLst/>
                <a:latin typeface="Centaur" panose="02030504050205020304" pitchFamily="18" charset="0"/>
              </a:rPr>
              <a:t>function</a:t>
            </a:r>
            <a:r>
              <a:rPr lang="en-IN" sz="2600" b="0" i="0" dirty="0">
                <a:solidFill>
                  <a:srgbClr val="242424"/>
                </a:solidFill>
                <a:effectLst/>
                <a:latin typeface="Centaur" panose="02030504050205020304" pitchFamily="18" charset="0"/>
              </a:rPr>
              <a:t> </a:t>
            </a:r>
            <a:r>
              <a:rPr lang="en-IN" sz="2600" b="0" i="0" dirty="0" err="1">
                <a:solidFill>
                  <a:srgbClr val="242424"/>
                </a:solidFill>
                <a:effectLst/>
                <a:latin typeface="Centaur" panose="02030504050205020304" pitchFamily="18" charset="0"/>
              </a:rPr>
              <a:t>ComponentWithCreateElement</a:t>
            </a:r>
            <a:r>
              <a:rPr lang="en-IN" sz="2600" b="0" i="0" dirty="0">
                <a:solidFill>
                  <a:srgbClr val="242424"/>
                </a:solidFill>
                <a:effectLst/>
                <a:latin typeface="Centaur" panose="02030504050205020304" pitchFamily="18" charset="0"/>
              </a:rPr>
              <a:t>() {</a:t>
            </a:r>
            <a:br>
              <a:rPr lang="en-IN" sz="2600" dirty="0">
                <a:latin typeface="Centaur" panose="02030504050205020304" pitchFamily="18" charset="0"/>
              </a:rPr>
            </a:br>
            <a:r>
              <a:rPr lang="en-IN" sz="2600" b="0" i="0" dirty="0" err="1">
                <a:solidFill>
                  <a:srgbClr val="AA0D91"/>
                </a:solidFill>
                <a:effectLst/>
                <a:latin typeface="Centaur" panose="02030504050205020304" pitchFamily="18" charset="0"/>
              </a:rPr>
              <a:t>const</a:t>
            </a:r>
            <a:r>
              <a:rPr lang="en-IN" sz="2600" b="0" i="0" dirty="0">
                <a:solidFill>
                  <a:srgbClr val="242424"/>
                </a:solidFill>
                <a:effectLst/>
                <a:latin typeface="Centaur" panose="02030504050205020304" pitchFamily="18" charset="0"/>
              </a:rPr>
              <a:t> props = {</a:t>
            </a:r>
            <a:br>
              <a:rPr lang="en-IN" sz="2600" dirty="0">
                <a:latin typeface="Centaur" panose="02030504050205020304" pitchFamily="18" charset="0"/>
              </a:rPr>
            </a:br>
            <a:r>
              <a:rPr lang="en-IN" sz="2600" b="0" i="0" dirty="0">
                <a:solidFill>
                  <a:srgbClr val="836C28"/>
                </a:solidFill>
                <a:effectLst/>
                <a:latin typeface="Centaur" panose="02030504050205020304" pitchFamily="18" charset="0"/>
              </a:rPr>
              <a:t>style</a:t>
            </a:r>
            <a:r>
              <a:rPr lang="en-IN" sz="2600" b="0" i="0" dirty="0">
                <a:solidFill>
                  <a:srgbClr val="242424"/>
                </a:solidFill>
                <a:effectLst/>
                <a:latin typeface="Centaur" panose="02030504050205020304" pitchFamily="18" charset="0"/>
              </a:rPr>
              <a:t>: { </a:t>
            </a:r>
            <a:r>
              <a:rPr lang="en-IN" sz="2600" b="0" i="0" dirty="0" err="1">
                <a:solidFill>
                  <a:srgbClr val="836C28"/>
                </a:solidFill>
                <a:effectLst/>
                <a:latin typeface="Centaur" panose="02030504050205020304" pitchFamily="18" charset="0"/>
              </a:rPr>
              <a:t>color</a:t>
            </a:r>
            <a:r>
              <a:rPr lang="en-IN" sz="2600" b="0" i="0" dirty="0">
                <a:solidFill>
                  <a:srgbClr val="242424"/>
                </a:solidFill>
                <a:effectLst/>
                <a:latin typeface="Centaur" panose="02030504050205020304" pitchFamily="18" charset="0"/>
              </a:rPr>
              <a:t>: </a:t>
            </a:r>
            <a:r>
              <a:rPr lang="en-IN" sz="2600" b="0" i="0" dirty="0">
                <a:solidFill>
                  <a:srgbClr val="C41A16"/>
                </a:solidFill>
                <a:effectLst/>
                <a:latin typeface="Centaur" panose="02030504050205020304" pitchFamily="18" charset="0"/>
              </a:rPr>
              <a:t>"red"</a:t>
            </a:r>
            <a:r>
              <a:rPr lang="en-IN" sz="2600" b="0" i="0" dirty="0">
                <a:solidFill>
                  <a:srgbClr val="242424"/>
                </a:solidFill>
                <a:effectLst/>
                <a:latin typeface="Centaur" panose="02030504050205020304" pitchFamily="18" charset="0"/>
              </a:rPr>
              <a:t> },</a:t>
            </a:r>
            <a:br>
              <a:rPr lang="en-IN" sz="2600" dirty="0">
                <a:latin typeface="Centaur" panose="02030504050205020304" pitchFamily="18" charset="0"/>
              </a:rPr>
            </a:br>
            <a:r>
              <a:rPr lang="en-IN" sz="2600" b="0" i="0" dirty="0" err="1">
                <a:solidFill>
                  <a:srgbClr val="836C28"/>
                </a:solidFill>
                <a:effectLst/>
                <a:latin typeface="Centaur" panose="02030504050205020304" pitchFamily="18" charset="0"/>
              </a:rPr>
              <a:t>onClick</a:t>
            </a:r>
            <a:r>
              <a:rPr lang="en-IN" sz="2600" b="0" i="0" dirty="0">
                <a:solidFill>
                  <a:srgbClr val="242424"/>
                </a:solidFill>
                <a:effectLst/>
                <a:latin typeface="Centaur" panose="02030504050205020304" pitchFamily="18" charset="0"/>
              </a:rPr>
              <a:t>: (</a:t>
            </a:r>
            <a:r>
              <a:rPr lang="en-IN" sz="2600" b="0" i="0" dirty="0">
                <a:solidFill>
                  <a:srgbClr val="5C2699"/>
                </a:solidFill>
                <a:effectLst/>
                <a:latin typeface="Centaur" panose="02030504050205020304" pitchFamily="18" charset="0"/>
              </a:rPr>
              <a:t>e</a:t>
            </a:r>
            <a:r>
              <a:rPr lang="en-IN" sz="2600" b="0" i="0" dirty="0">
                <a:solidFill>
                  <a:srgbClr val="242424"/>
                </a:solidFill>
                <a:effectLst/>
                <a:latin typeface="Centaur" panose="02030504050205020304" pitchFamily="18" charset="0"/>
              </a:rPr>
              <a:t>) =&gt; </a:t>
            </a:r>
            <a:r>
              <a:rPr lang="en-IN" sz="2600" b="0" i="0" dirty="0" err="1">
                <a:solidFill>
                  <a:srgbClr val="242424"/>
                </a:solidFill>
                <a:effectLst/>
                <a:latin typeface="Centaur" panose="02030504050205020304" pitchFamily="18" charset="0"/>
              </a:rPr>
              <a:t>e.target.innerText</a:t>
            </a:r>
            <a:r>
              <a:rPr lang="en-IN" sz="2600" b="0" i="0" dirty="0">
                <a:solidFill>
                  <a:srgbClr val="242424"/>
                </a:solidFill>
                <a:effectLst/>
                <a:latin typeface="Centaur" panose="02030504050205020304" pitchFamily="18" charset="0"/>
              </a:rPr>
              <a:t> = </a:t>
            </a:r>
            <a:r>
              <a:rPr lang="en-IN" sz="2600" b="0" i="0" dirty="0">
                <a:solidFill>
                  <a:srgbClr val="C41A16"/>
                </a:solidFill>
                <a:effectLst/>
                <a:latin typeface="Centaur" panose="02030504050205020304" pitchFamily="18" charset="0"/>
              </a:rPr>
              <a:t>'Clicked'</a:t>
            </a:r>
            <a:r>
              <a:rPr lang="en-IN" sz="2600" b="0" i="0" dirty="0">
                <a:solidFill>
                  <a:srgbClr val="242424"/>
                </a:solidFill>
                <a:effectLst/>
                <a:latin typeface="Centaur" panose="02030504050205020304" pitchFamily="18" charset="0"/>
              </a:rPr>
              <a:t>,</a:t>
            </a:r>
            <a:br>
              <a:rPr lang="en-IN" sz="2600" dirty="0">
                <a:latin typeface="Centaur" panose="02030504050205020304" pitchFamily="18" charset="0"/>
              </a:rPr>
            </a:br>
            <a:r>
              <a:rPr lang="en-IN" sz="2600" b="0" i="0" dirty="0">
                <a:solidFill>
                  <a:srgbClr val="242424"/>
                </a:solidFill>
                <a:effectLst/>
                <a:latin typeface="Centaur" panose="02030504050205020304" pitchFamily="18" charset="0"/>
              </a:rPr>
              <a:t>};</a:t>
            </a:r>
            <a:br>
              <a:rPr lang="en-IN" sz="2600" dirty="0">
                <a:latin typeface="Centaur" panose="02030504050205020304" pitchFamily="18" charset="0"/>
              </a:rPr>
            </a:br>
            <a:r>
              <a:rPr lang="en-IN" sz="2600" b="0" i="0" dirty="0">
                <a:solidFill>
                  <a:srgbClr val="AA0D91"/>
                </a:solidFill>
                <a:effectLst/>
                <a:latin typeface="Centaur" panose="02030504050205020304" pitchFamily="18" charset="0"/>
              </a:rPr>
              <a:t>return</a:t>
            </a:r>
            <a:r>
              <a:rPr lang="en-IN" sz="2600" b="0" i="0" dirty="0">
                <a:solidFill>
                  <a:srgbClr val="242424"/>
                </a:solidFill>
                <a:effectLst/>
                <a:latin typeface="Centaur" panose="02030504050205020304" pitchFamily="18" charset="0"/>
              </a:rPr>
              <a:t> </a:t>
            </a:r>
            <a:r>
              <a:rPr lang="en-IN" sz="2600" b="0" i="0" dirty="0" err="1">
                <a:solidFill>
                  <a:srgbClr val="242424"/>
                </a:solidFill>
                <a:effectLst/>
                <a:latin typeface="Centaur" panose="02030504050205020304" pitchFamily="18" charset="0"/>
              </a:rPr>
              <a:t>React.createElement</a:t>
            </a:r>
            <a:r>
              <a:rPr lang="en-IN" sz="2600" b="0" i="0" dirty="0">
                <a:solidFill>
                  <a:srgbClr val="242424"/>
                </a:solidFill>
                <a:effectLst/>
                <a:latin typeface="Centaur" panose="02030504050205020304" pitchFamily="18" charset="0"/>
              </a:rPr>
              <a:t>(</a:t>
            </a:r>
            <a:r>
              <a:rPr lang="en-IN" sz="2600" b="0" i="0" dirty="0">
                <a:solidFill>
                  <a:srgbClr val="C41A16"/>
                </a:solidFill>
                <a:effectLst/>
                <a:latin typeface="Centaur" panose="02030504050205020304" pitchFamily="18" charset="0"/>
              </a:rPr>
              <a:t>"div"</a:t>
            </a:r>
            <a:r>
              <a:rPr lang="en-IN" sz="2600" b="0" i="0" dirty="0">
                <a:solidFill>
                  <a:srgbClr val="242424"/>
                </a:solidFill>
                <a:effectLst/>
                <a:latin typeface="Centaur" panose="02030504050205020304" pitchFamily="18" charset="0"/>
              </a:rPr>
              <a:t>, </a:t>
            </a:r>
            <a:r>
              <a:rPr lang="en-IN" sz="2600" b="0" i="0" dirty="0">
                <a:solidFill>
                  <a:srgbClr val="AA0D91"/>
                </a:solidFill>
                <a:effectLst/>
                <a:latin typeface="Centaur" panose="02030504050205020304" pitchFamily="18" charset="0"/>
              </a:rPr>
              <a:t>null</a:t>
            </a:r>
            <a:r>
              <a:rPr lang="en-IN" sz="2600" b="0" i="0" dirty="0">
                <a:solidFill>
                  <a:srgbClr val="242424"/>
                </a:solidFill>
                <a:effectLst/>
                <a:latin typeface="Centaur" panose="02030504050205020304" pitchFamily="18" charset="0"/>
              </a:rPr>
              <a:t>, [</a:t>
            </a:r>
            <a:br>
              <a:rPr lang="en-IN" sz="2600" dirty="0">
                <a:latin typeface="Centaur" panose="02030504050205020304" pitchFamily="18" charset="0"/>
              </a:rPr>
            </a:br>
            <a:r>
              <a:rPr lang="en-IN" sz="2600" b="0" i="0" dirty="0" err="1">
                <a:solidFill>
                  <a:srgbClr val="242424"/>
                </a:solidFill>
                <a:effectLst/>
                <a:latin typeface="Centaur" panose="02030504050205020304" pitchFamily="18" charset="0"/>
              </a:rPr>
              <a:t>React.createElement</a:t>
            </a:r>
            <a:r>
              <a:rPr lang="en-IN" sz="2600" b="0" i="0" dirty="0">
                <a:solidFill>
                  <a:srgbClr val="242424"/>
                </a:solidFill>
                <a:effectLst/>
                <a:latin typeface="Centaur" panose="02030504050205020304" pitchFamily="18" charset="0"/>
              </a:rPr>
              <a:t>(</a:t>
            </a:r>
            <a:r>
              <a:rPr lang="en-IN" sz="2600" b="0" i="0" dirty="0">
                <a:solidFill>
                  <a:srgbClr val="C41A16"/>
                </a:solidFill>
                <a:effectLst/>
                <a:latin typeface="Centaur" panose="02030504050205020304" pitchFamily="18" charset="0"/>
              </a:rPr>
              <a:t>"button"</a:t>
            </a:r>
            <a:r>
              <a:rPr lang="en-IN" sz="2600" b="0" i="0" dirty="0">
                <a:solidFill>
                  <a:srgbClr val="242424"/>
                </a:solidFill>
                <a:effectLst/>
                <a:latin typeface="Centaur" panose="02030504050205020304" pitchFamily="18" charset="0"/>
              </a:rPr>
              <a:t>, props, </a:t>
            </a:r>
            <a:r>
              <a:rPr lang="en-IN" sz="2600" b="0" i="0" dirty="0">
                <a:solidFill>
                  <a:srgbClr val="C41A16"/>
                </a:solidFill>
                <a:effectLst/>
                <a:latin typeface="Centaur" panose="02030504050205020304" pitchFamily="18" charset="0"/>
              </a:rPr>
              <a:t>"Component with </a:t>
            </a:r>
            <a:r>
              <a:rPr lang="en-IN" sz="2600" b="0" i="0" dirty="0" err="1">
                <a:solidFill>
                  <a:srgbClr val="C41A16"/>
                </a:solidFill>
                <a:effectLst/>
                <a:latin typeface="Centaur" panose="02030504050205020304" pitchFamily="18" charset="0"/>
              </a:rPr>
              <a:t>createElement</a:t>
            </a:r>
            <a:r>
              <a:rPr lang="en-IN" sz="2600" b="0" i="0" dirty="0">
                <a:solidFill>
                  <a:srgbClr val="C41A16"/>
                </a:solidFill>
                <a:effectLst/>
                <a:latin typeface="Centaur" panose="02030504050205020304" pitchFamily="18" charset="0"/>
              </a:rPr>
              <a:t>"</a:t>
            </a:r>
            <a:r>
              <a:rPr lang="en-IN" sz="2600" b="0" i="0" dirty="0">
                <a:solidFill>
                  <a:srgbClr val="242424"/>
                </a:solidFill>
                <a:effectLst/>
                <a:latin typeface="Centaur" panose="02030504050205020304" pitchFamily="18" charset="0"/>
              </a:rPr>
              <a:t>),</a:t>
            </a:r>
            <a:br>
              <a:rPr lang="en-IN" sz="2600" dirty="0">
                <a:latin typeface="Centaur" panose="02030504050205020304" pitchFamily="18" charset="0"/>
              </a:rPr>
            </a:br>
            <a:r>
              <a:rPr lang="en-IN" sz="2600" b="0" i="0" dirty="0">
                <a:solidFill>
                  <a:srgbClr val="242424"/>
                </a:solidFill>
                <a:effectLst/>
                <a:latin typeface="Centaur" panose="02030504050205020304" pitchFamily="18" charset="0"/>
              </a:rPr>
              <a:t>]);</a:t>
            </a:r>
            <a:br>
              <a:rPr lang="en-IN" sz="2600" dirty="0">
                <a:latin typeface="Centaur" panose="02030504050205020304" pitchFamily="18" charset="0"/>
              </a:rPr>
            </a:br>
            <a:r>
              <a:rPr lang="en-IN" sz="2600" b="0" i="0" dirty="0">
                <a:solidFill>
                  <a:srgbClr val="242424"/>
                </a:solidFill>
                <a:effectLst/>
                <a:latin typeface="Centaur" panose="02030504050205020304" pitchFamily="18" charset="0"/>
              </a:rPr>
              <a:t>}</a:t>
            </a:r>
            <a:endParaRPr lang="en-IN" sz="2600" dirty="0">
              <a:latin typeface="Centaur" panose="02030504050205020304" pitchFamily="18" charset="0"/>
            </a:endParaRPr>
          </a:p>
        </p:txBody>
      </p:sp>
      <p:sp>
        <p:nvSpPr>
          <p:cNvPr id="11" name="Content Placeholder 10">
            <a:extLst>
              <a:ext uri="{FF2B5EF4-FFF2-40B4-BE49-F238E27FC236}">
                <a16:creationId xmlns:a16="http://schemas.microsoft.com/office/drawing/2014/main" id="{BD5E81C5-6168-BA73-0868-35D54B6F1DFF}"/>
              </a:ext>
            </a:extLst>
          </p:cNvPr>
          <p:cNvSpPr>
            <a:spLocks noGrp="1"/>
          </p:cNvSpPr>
          <p:nvPr>
            <p:ph sz="half" idx="2"/>
          </p:nvPr>
        </p:nvSpPr>
        <p:spPr>
          <a:xfrm>
            <a:off x="4629149" y="854242"/>
            <a:ext cx="4514849" cy="5739063"/>
          </a:xfrm>
        </p:spPr>
        <p:txBody>
          <a:bodyPr>
            <a:normAutofit/>
          </a:bodyPr>
          <a:lstStyle/>
          <a:p>
            <a:pPr>
              <a:buSzPct val="70000"/>
              <a:buFont typeface="Wingdings" panose="05000000000000000000" pitchFamily="2" charset="2"/>
              <a:buChar char="q"/>
            </a:pPr>
            <a:r>
              <a:rPr lang="en-IN" sz="2600" b="0" i="0" dirty="0">
                <a:solidFill>
                  <a:srgbClr val="AA0D91"/>
                </a:solidFill>
                <a:effectLst/>
                <a:latin typeface="Centaur" panose="02030504050205020304" pitchFamily="18" charset="0"/>
              </a:rPr>
              <a:t>function</a:t>
            </a:r>
            <a:r>
              <a:rPr lang="en-IN" sz="2600" b="0" i="0" dirty="0">
                <a:solidFill>
                  <a:srgbClr val="242424"/>
                </a:solidFill>
                <a:effectLst/>
                <a:latin typeface="Centaur" panose="02030504050205020304" pitchFamily="18" charset="0"/>
              </a:rPr>
              <a:t> </a:t>
            </a:r>
            <a:r>
              <a:rPr lang="en-IN" sz="2600" b="0" i="0" dirty="0" err="1">
                <a:solidFill>
                  <a:srgbClr val="242424"/>
                </a:solidFill>
                <a:effectLst/>
                <a:latin typeface="Centaur" panose="02030504050205020304" pitchFamily="18" charset="0"/>
              </a:rPr>
              <a:t>ComponentWithJSX</a:t>
            </a:r>
            <a:r>
              <a:rPr lang="en-IN" sz="2600" b="0" i="0" dirty="0">
                <a:solidFill>
                  <a:srgbClr val="242424"/>
                </a:solidFill>
                <a:effectLst/>
                <a:latin typeface="Centaur" panose="02030504050205020304" pitchFamily="18" charset="0"/>
              </a:rPr>
              <a:t>() {</a:t>
            </a:r>
            <a:br>
              <a:rPr lang="en-IN" sz="2600" dirty="0">
                <a:latin typeface="Centaur" panose="02030504050205020304" pitchFamily="18" charset="0"/>
              </a:rPr>
            </a:br>
            <a:r>
              <a:rPr lang="en-IN" sz="2600" b="0" i="0" dirty="0" err="1">
                <a:solidFill>
                  <a:srgbClr val="AA0D91"/>
                </a:solidFill>
                <a:effectLst/>
                <a:latin typeface="Centaur" panose="02030504050205020304" pitchFamily="18" charset="0"/>
              </a:rPr>
              <a:t>const</a:t>
            </a:r>
            <a:r>
              <a:rPr lang="en-IN" sz="2600" b="0" i="0" dirty="0">
                <a:solidFill>
                  <a:srgbClr val="242424"/>
                </a:solidFill>
                <a:effectLst/>
                <a:latin typeface="Centaur" panose="02030504050205020304" pitchFamily="18" charset="0"/>
              </a:rPr>
              <a:t> style = { </a:t>
            </a:r>
            <a:r>
              <a:rPr lang="en-IN" sz="2600" b="0" i="0" dirty="0" err="1">
                <a:solidFill>
                  <a:srgbClr val="836C28"/>
                </a:solidFill>
                <a:effectLst/>
                <a:latin typeface="Centaur" panose="02030504050205020304" pitchFamily="18" charset="0"/>
              </a:rPr>
              <a:t>color</a:t>
            </a:r>
            <a:r>
              <a:rPr lang="en-IN" sz="2600" b="0" i="0" dirty="0">
                <a:solidFill>
                  <a:srgbClr val="242424"/>
                </a:solidFill>
                <a:effectLst/>
                <a:latin typeface="Centaur" panose="02030504050205020304" pitchFamily="18" charset="0"/>
              </a:rPr>
              <a:t>: </a:t>
            </a:r>
            <a:r>
              <a:rPr lang="en-IN" sz="2600" b="0" i="0" dirty="0">
                <a:solidFill>
                  <a:srgbClr val="C41A16"/>
                </a:solidFill>
                <a:effectLst/>
                <a:latin typeface="Centaur" panose="02030504050205020304" pitchFamily="18" charset="0"/>
              </a:rPr>
              <a:t>"green"</a:t>
            </a:r>
            <a:r>
              <a:rPr lang="en-IN" sz="2600" b="0" i="0" dirty="0">
                <a:solidFill>
                  <a:srgbClr val="242424"/>
                </a:solidFill>
                <a:effectLst/>
                <a:latin typeface="Centaur" panose="02030504050205020304" pitchFamily="18" charset="0"/>
              </a:rPr>
              <a:t> };</a:t>
            </a:r>
            <a:br>
              <a:rPr lang="en-IN" sz="2600" dirty="0">
                <a:latin typeface="Centaur" panose="02030504050205020304" pitchFamily="18" charset="0"/>
              </a:rPr>
            </a:br>
            <a:r>
              <a:rPr lang="en-IN" sz="2600" b="0" i="0" dirty="0" err="1">
                <a:solidFill>
                  <a:srgbClr val="AA0D91"/>
                </a:solidFill>
                <a:effectLst/>
                <a:latin typeface="Centaur" panose="02030504050205020304" pitchFamily="18" charset="0"/>
              </a:rPr>
              <a:t>const</a:t>
            </a:r>
            <a:r>
              <a:rPr lang="en-IN" sz="2600" b="0" i="0" dirty="0">
                <a:solidFill>
                  <a:srgbClr val="242424"/>
                </a:solidFill>
                <a:effectLst/>
                <a:latin typeface="Centaur" panose="02030504050205020304" pitchFamily="18" charset="0"/>
              </a:rPr>
              <a:t> </a:t>
            </a:r>
            <a:r>
              <a:rPr lang="en-IN" sz="2600" b="0" i="0" dirty="0" err="1">
                <a:solidFill>
                  <a:srgbClr val="242424"/>
                </a:solidFill>
                <a:effectLst/>
                <a:latin typeface="Centaur" panose="02030504050205020304" pitchFamily="18" charset="0"/>
              </a:rPr>
              <a:t>handleClick</a:t>
            </a:r>
            <a:r>
              <a:rPr lang="en-IN" sz="2600" b="0" i="0" dirty="0">
                <a:solidFill>
                  <a:srgbClr val="242424"/>
                </a:solidFill>
                <a:effectLst/>
                <a:latin typeface="Centaur" panose="02030504050205020304" pitchFamily="18" charset="0"/>
              </a:rPr>
              <a:t> = (</a:t>
            </a:r>
            <a:r>
              <a:rPr lang="en-IN" sz="2600" b="0" i="0" dirty="0">
                <a:solidFill>
                  <a:srgbClr val="5C2699"/>
                </a:solidFill>
                <a:effectLst/>
                <a:latin typeface="Centaur" panose="02030504050205020304" pitchFamily="18" charset="0"/>
              </a:rPr>
              <a:t>e</a:t>
            </a:r>
            <a:r>
              <a:rPr lang="en-IN" sz="2600" b="0" i="0" dirty="0">
                <a:solidFill>
                  <a:srgbClr val="242424"/>
                </a:solidFill>
                <a:effectLst/>
                <a:latin typeface="Centaur" panose="02030504050205020304" pitchFamily="18" charset="0"/>
              </a:rPr>
              <a:t>) =&gt; </a:t>
            </a:r>
            <a:r>
              <a:rPr lang="en-IN" sz="2600" b="0" i="0" dirty="0" err="1">
                <a:solidFill>
                  <a:srgbClr val="242424"/>
                </a:solidFill>
                <a:effectLst/>
                <a:latin typeface="Centaur" panose="02030504050205020304" pitchFamily="18" charset="0"/>
              </a:rPr>
              <a:t>e.target.innerText</a:t>
            </a:r>
            <a:r>
              <a:rPr lang="en-IN" sz="2600" b="0" i="0" dirty="0">
                <a:solidFill>
                  <a:srgbClr val="242424"/>
                </a:solidFill>
                <a:effectLst/>
                <a:latin typeface="Centaur" panose="02030504050205020304" pitchFamily="18" charset="0"/>
              </a:rPr>
              <a:t> = </a:t>
            </a:r>
            <a:r>
              <a:rPr lang="en-IN" sz="2600" b="0" i="0" dirty="0">
                <a:solidFill>
                  <a:srgbClr val="C41A16"/>
                </a:solidFill>
                <a:effectLst/>
                <a:latin typeface="Centaur" panose="02030504050205020304" pitchFamily="18" charset="0"/>
              </a:rPr>
              <a:t>'Clicked'</a:t>
            </a:r>
            <a:r>
              <a:rPr lang="en-IN" sz="2600" b="0" i="0" dirty="0">
                <a:solidFill>
                  <a:srgbClr val="242424"/>
                </a:solidFill>
                <a:effectLst/>
                <a:latin typeface="Centaur" panose="02030504050205020304" pitchFamily="18" charset="0"/>
              </a:rPr>
              <a:t>;</a:t>
            </a:r>
            <a:br>
              <a:rPr lang="en-IN" sz="2600" dirty="0">
                <a:latin typeface="Centaur" panose="02030504050205020304" pitchFamily="18" charset="0"/>
              </a:rPr>
            </a:br>
            <a:r>
              <a:rPr lang="en-IN" sz="2600" b="0" i="0" dirty="0">
                <a:solidFill>
                  <a:srgbClr val="AA0D91"/>
                </a:solidFill>
                <a:effectLst/>
                <a:latin typeface="Centaur" panose="02030504050205020304" pitchFamily="18" charset="0"/>
              </a:rPr>
              <a:t>return</a:t>
            </a:r>
            <a:r>
              <a:rPr lang="en-IN" sz="2600" b="0" i="0" dirty="0">
                <a:solidFill>
                  <a:srgbClr val="242424"/>
                </a:solidFill>
                <a:effectLst/>
                <a:latin typeface="Centaur" panose="02030504050205020304" pitchFamily="18" charset="0"/>
              </a:rPr>
              <a:t> (</a:t>
            </a:r>
            <a:br>
              <a:rPr lang="en-IN" sz="2600" dirty="0">
                <a:latin typeface="Centaur" panose="02030504050205020304" pitchFamily="18" charset="0"/>
              </a:rPr>
            </a:br>
            <a:r>
              <a:rPr lang="en-IN" sz="2600" b="0" i="0" dirty="0">
                <a:solidFill>
                  <a:srgbClr val="242424"/>
                </a:solidFill>
                <a:effectLst/>
                <a:latin typeface="Centaur" panose="02030504050205020304" pitchFamily="18" charset="0"/>
              </a:rPr>
              <a:t>&lt;div&gt;</a:t>
            </a:r>
            <a:br>
              <a:rPr lang="en-IN" sz="2600" dirty="0">
                <a:latin typeface="Centaur" panose="02030504050205020304" pitchFamily="18" charset="0"/>
              </a:rPr>
            </a:br>
            <a:r>
              <a:rPr lang="en-IN" sz="2600" b="0" i="0" dirty="0">
                <a:solidFill>
                  <a:srgbClr val="242424"/>
                </a:solidFill>
                <a:effectLst/>
                <a:latin typeface="Centaur" panose="02030504050205020304" pitchFamily="18" charset="0"/>
              </a:rPr>
              <a:t>&lt;button style={style} </a:t>
            </a:r>
            <a:r>
              <a:rPr lang="en-IN" sz="2600" b="0" i="0" dirty="0" err="1">
                <a:solidFill>
                  <a:srgbClr val="242424"/>
                </a:solidFill>
                <a:effectLst/>
                <a:latin typeface="Centaur" panose="02030504050205020304" pitchFamily="18" charset="0"/>
              </a:rPr>
              <a:t>onClick</a:t>
            </a:r>
            <a:r>
              <a:rPr lang="en-IN" sz="2600" b="0" i="0" dirty="0">
                <a:solidFill>
                  <a:srgbClr val="242424"/>
                </a:solidFill>
                <a:effectLst/>
                <a:latin typeface="Centaur" panose="02030504050205020304" pitchFamily="18" charset="0"/>
              </a:rPr>
              <a:t>={</a:t>
            </a:r>
            <a:r>
              <a:rPr lang="en-IN" sz="2600" b="0" i="0" dirty="0" err="1">
                <a:solidFill>
                  <a:srgbClr val="242424"/>
                </a:solidFill>
                <a:effectLst/>
                <a:latin typeface="Centaur" panose="02030504050205020304" pitchFamily="18" charset="0"/>
              </a:rPr>
              <a:t>handleClick</a:t>
            </a:r>
            <a:r>
              <a:rPr lang="en-IN" sz="2600" b="0" i="0" dirty="0">
                <a:solidFill>
                  <a:srgbClr val="242424"/>
                </a:solidFill>
                <a:effectLst/>
                <a:latin typeface="Centaur" panose="02030504050205020304" pitchFamily="18" charset="0"/>
              </a:rPr>
              <a:t>}&gt;</a:t>
            </a:r>
            <a:br>
              <a:rPr lang="en-IN" sz="2600" dirty="0">
                <a:latin typeface="Centaur" panose="02030504050205020304" pitchFamily="18" charset="0"/>
              </a:rPr>
            </a:br>
            <a:r>
              <a:rPr lang="en-IN" sz="2600" b="0" i="0" dirty="0">
                <a:solidFill>
                  <a:srgbClr val="242424"/>
                </a:solidFill>
                <a:effectLst/>
                <a:latin typeface="Centaur" panose="02030504050205020304" pitchFamily="18" charset="0"/>
              </a:rPr>
              <a:t>Component with JSX</a:t>
            </a:r>
            <a:br>
              <a:rPr lang="en-IN" sz="2600" dirty="0">
                <a:latin typeface="Centaur" panose="02030504050205020304" pitchFamily="18" charset="0"/>
              </a:rPr>
            </a:br>
            <a:r>
              <a:rPr lang="en-IN" sz="2600" b="0" i="0" dirty="0">
                <a:solidFill>
                  <a:srgbClr val="242424"/>
                </a:solidFill>
                <a:effectLst/>
                <a:latin typeface="Centaur" panose="02030504050205020304" pitchFamily="18" charset="0"/>
              </a:rPr>
              <a:t>&lt;/button&gt;</a:t>
            </a:r>
            <a:br>
              <a:rPr lang="en-IN" sz="2600" dirty="0">
                <a:latin typeface="Centaur" panose="02030504050205020304" pitchFamily="18" charset="0"/>
              </a:rPr>
            </a:br>
            <a:r>
              <a:rPr lang="en-IN" sz="2600" b="0" i="0" dirty="0">
                <a:solidFill>
                  <a:srgbClr val="242424"/>
                </a:solidFill>
                <a:effectLst/>
                <a:latin typeface="Centaur" panose="02030504050205020304" pitchFamily="18" charset="0"/>
              </a:rPr>
              <a:t>&lt;/div&gt;</a:t>
            </a:r>
            <a:br>
              <a:rPr lang="en-IN" sz="2600" dirty="0">
                <a:latin typeface="Centaur" panose="02030504050205020304" pitchFamily="18" charset="0"/>
              </a:rPr>
            </a:br>
            <a:r>
              <a:rPr lang="en-IN" sz="2600" b="0" i="0" dirty="0">
                <a:solidFill>
                  <a:srgbClr val="242424"/>
                </a:solidFill>
                <a:effectLst/>
                <a:latin typeface="Centaur" panose="02030504050205020304" pitchFamily="18" charset="0"/>
              </a:rPr>
              <a:t>);</a:t>
            </a:r>
            <a:br>
              <a:rPr lang="en-IN" sz="2600" dirty="0">
                <a:latin typeface="Centaur" panose="02030504050205020304" pitchFamily="18" charset="0"/>
              </a:rPr>
            </a:br>
            <a:r>
              <a:rPr lang="en-IN" sz="2600" b="0" i="0" dirty="0">
                <a:solidFill>
                  <a:srgbClr val="242424"/>
                </a:solidFill>
                <a:effectLst/>
                <a:latin typeface="Centaur" panose="02030504050205020304" pitchFamily="18" charset="0"/>
              </a:rPr>
              <a:t>}</a:t>
            </a:r>
            <a:endParaRPr lang="en-IN" sz="2600" dirty="0">
              <a:latin typeface="Centaur" panose="02030504050205020304" pitchFamily="18" charset="0"/>
            </a:endParaRPr>
          </a:p>
        </p:txBody>
      </p:sp>
    </p:spTree>
    <p:extLst>
      <p:ext uri="{BB962C8B-B14F-4D97-AF65-F5344CB8AC3E}">
        <p14:creationId xmlns:p14="http://schemas.microsoft.com/office/powerpoint/2010/main" val="1728434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DAC12E-EF48-B8A4-DB1F-888B368A62F3}"/>
              </a:ext>
            </a:extLst>
          </p:cNvPr>
          <p:cNvSpPr>
            <a:spLocks noGrp="1"/>
          </p:cNvSpPr>
          <p:nvPr>
            <p:ph type="title"/>
          </p:nvPr>
        </p:nvSpPr>
        <p:spPr>
          <a:xfrm>
            <a:off x="0" y="4172"/>
            <a:ext cx="9144000" cy="676866"/>
          </a:xfrm>
          <a:solidFill>
            <a:schemeClr val="accent2">
              <a:lumMod val="20000"/>
              <a:lumOff val="80000"/>
            </a:schemeClr>
          </a:solidFill>
        </p:spPr>
        <p:txBody>
          <a:bodyPr>
            <a:normAutofit/>
          </a:bodyPr>
          <a:lstStyle/>
          <a:p>
            <a:pPr algn="ctr"/>
            <a:r>
              <a:rPr lang="en-US" sz="4000" dirty="0">
                <a:solidFill>
                  <a:srgbClr val="C00000"/>
                </a:solidFill>
                <a:latin typeface="High Tower Text" panose="02040502050506030303" pitchFamily="18" charset="0"/>
              </a:rPr>
              <a:t>Props</a:t>
            </a:r>
            <a:endParaRPr lang="en-IN" sz="4000" dirty="0">
              <a:solidFill>
                <a:srgbClr val="C00000"/>
              </a:solidFill>
              <a:latin typeface="High Tower Text" panose="02040502050506030303" pitchFamily="18" charset="0"/>
            </a:endParaRPr>
          </a:p>
        </p:txBody>
      </p:sp>
      <p:sp>
        <p:nvSpPr>
          <p:cNvPr id="6" name="Content Placeholder 5">
            <a:extLst>
              <a:ext uri="{FF2B5EF4-FFF2-40B4-BE49-F238E27FC236}">
                <a16:creationId xmlns:a16="http://schemas.microsoft.com/office/drawing/2014/main" id="{F0573A7F-52F6-6FF4-8C6B-73D6B381CC69}"/>
              </a:ext>
            </a:extLst>
          </p:cNvPr>
          <p:cNvSpPr>
            <a:spLocks noGrp="1"/>
          </p:cNvSpPr>
          <p:nvPr>
            <p:ph idx="1"/>
          </p:nvPr>
        </p:nvSpPr>
        <p:spPr>
          <a:xfrm>
            <a:off x="0" y="765262"/>
            <a:ext cx="9144000" cy="5936327"/>
          </a:xfrm>
        </p:spPr>
        <p:txBody>
          <a:bodyPr>
            <a:normAutofit/>
          </a:bodyPr>
          <a:lstStyle/>
          <a:p>
            <a:pPr marL="360363" indent="-360363" algn="l">
              <a:lnSpc>
                <a:spcPts val="1900"/>
              </a:lnSpc>
              <a:spcAft>
                <a:spcPts val="2250"/>
              </a:spcAft>
              <a:buSzPct val="70000"/>
              <a:buFont typeface="Wingdings" panose="05000000000000000000" pitchFamily="2" charset="2"/>
              <a:buChar char="q"/>
            </a:pPr>
            <a:r>
              <a:rPr lang="en-IN" sz="2600" b="0" i="0" dirty="0">
                <a:effectLst/>
                <a:latin typeface="Centaur" panose="02030504050205020304" pitchFamily="18" charset="0"/>
              </a:rPr>
              <a:t>Props are arguments passed into </a:t>
            </a:r>
            <a:r>
              <a:rPr lang="en-IN" sz="2600" b="1" i="0" dirty="0">
                <a:effectLst/>
                <a:latin typeface="Centaur" panose="02030504050205020304" pitchFamily="18" charset="0"/>
              </a:rPr>
              <a:t>React components</a:t>
            </a:r>
            <a:r>
              <a:rPr lang="en-IN" sz="2600" b="0" i="0" dirty="0">
                <a:effectLst/>
                <a:latin typeface="Centaur" panose="02030504050205020304" pitchFamily="18" charset="0"/>
              </a:rPr>
              <a:t>. Props are passed to  components via HTML attributes. props stands for properties.</a:t>
            </a:r>
          </a:p>
          <a:p>
            <a:pPr marL="360363" indent="-360363">
              <a:buSzPct val="70000"/>
              <a:buFont typeface="Wingdings" panose="05000000000000000000" pitchFamily="2" charset="2"/>
              <a:buChar char="q"/>
            </a:pPr>
            <a:r>
              <a:rPr lang="en-US" sz="2600" b="0" i="0" dirty="0">
                <a:effectLst/>
                <a:latin typeface="Centaur" panose="02030504050205020304" pitchFamily="18" charset="0"/>
              </a:rPr>
              <a:t>Props in </a:t>
            </a:r>
            <a:r>
              <a:rPr lang="en-US" sz="2600" b="1" i="0" dirty="0">
                <a:effectLst/>
                <a:latin typeface="Centaur" panose="02030504050205020304" pitchFamily="18" charset="0"/>
              </a:rPr>
              <a:t>React</a:t>
            </a:r>
            <a:r>
              <a:rPr lang="en-US" sz="2600" b="0" i="0" dirty="0">
                <a:effectLst/>
                <a:latin typeface="Centaur" panose="02030504050205020304" pitchFamily="18" charset="0"/>
              </a:rPr>
              <a:t> are the objects used to pass data/information to a Component. It is short for Properties. It is responsible for passing the data ...</a:t>
            </a:r>
            <a:br>
              <a:rPr lang="en-IN" sz="2600" b="0" i="0" dirty="0">
                <a:effectLst/>
                <a:latin typeface="Centaur" panose="02030504050205020304" pitchFamily="18" charset="0"/>
              </a:rPr>
            </a:br>
            <a:endParaRPr lang="en-US" sz="2600" b="0" i="0" dirty="0">
              <a:effectLst/>
              <a:latin typeface="Centaur" panose="02030504050205020304" pitchFamily="18" charset="0"/>
            </a:endParaRPr>
          </a:p>
          <a:p>
            <a:pPr marL="360363" indent="-360363">
              <a:buSzPct val="70000"/>
              <a:buFont typeface="Wingdings" panose="05000000000000000000" pitchFamily="2" charset="2"/>
              <a:buChar char="q"/>
            </a:pPr>
            <a:r>
              <a:rPr lang="en-US" sz="2600" b="0" i="0" dirty="0">
                <a:effectLst/>
                <a:latin typeface="Centaur" panose="02030504050205020304" pitchFamily="18" charset="0"/>
              </a:rPr>
              <a:t>Props is a special keyword in React that stands for properties and is used for passing data from one component to another. Data with props are passed in a unidirectional flow from parent to child.</a:t>
            </a:r>
            <a:endParaRPr lang="en-IN" sz="2600" dirty="0">
              <a:latin typeface="Centaur" panose="02030504050205020304" pitchFamily="18" charset="0"/>
            </a:endParaRPr>
          </a:p>
        </p:txBody>
      </p:sp>
    </p:spTree>
    <p:extLst>
      <p:ext uri="{BB962C8B-B14F-4D97-AF65-F5344CB8AC3E}">
        <p14:creationId xmlns:p14="http://schemas.microsoft.com/office/powerpoint/2010/main" val="1631166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0DD22-4588-B310-C475-8BF849662431}"/>
              </a:ext>
            </a:extLst>
          </p:cNvPr>
          <p:cNvSpPr>
            <a:spLocks noGrp="1"/>
          </p:cNvSpPr>
          <p:nvPr>
            <p:ph type="title"/>
          </p:nvPr>
        </p:nvSpPr>
        <p:spPr>
          <a:xfrm>
            <a:off x="0" y="1"/>
            <a:ext cx="9144000" cy="613610"/>
          </a:xfrm>
          <a:solidFill>
            <a:schemeClr val="accent2">
              <a:lumMod val="20000"/>
              <a:lumOff val="80000"/>
            </a:schemeClr>
          </a:solidFill>
        </p:spPr>
        <p:txBody>
          <a:bodyPr>
            <a:noAutofit/>
          </a:bodyPr>
          <a:lstStyle/>
          <a:p>
            <a:pPr algn="ctr"/>
            <a:r>
              <a:rPr lang="en-US" sz="4000" dirty="0">
                <a:solidFill>
                  <a:srgbClr val="C00000"/>
                </a:solidFill>
                <a:latin typeface="High Tower Text" panose="02040502050506030303" pitchFamily="18" charset="0"/>
              </a:rPr>
              <a:t>React State</a:t>
            </a:r>
            <a:endParaRPr lang="en-IN" sz="4000" dirty="0">
              <a:solidFill>
                <a:srgbClr val="C00000"/>
              </a:solidFill>
              <a:latin typeface="High Tower Text" panose="02040502050506030303" pitchFamily="18" charset="0"/>
            </a:endParaRPr>
          </a:p>
        </p:txBody>
      </p:sp>
      <p:pic>
        <p:nvPicPr>
          <p:cNvPr id="4" name="Content Placeholder 3">
            <a:extLst>
              <a:ext uri="{FF2B5EF4-FFF2-40B4-BE49-F238E27FC236}">
                <a16:creationId xmlns:a16="http://schemas.microsoft.com/office/drawing/2014/main" id="{777B0144-A221-A1CC-B315-9F252F5FCC61}"/>
              </a:ext>
            </a:extLst>
          </p:cNvPr>
          <p:cNvPicPr>
            <a:picLocks noGrp="1" noChangeAspect="1"/>
          </p:cNvPicPr>
          <p:nvPr>
            <p:ph idx="1"/>
          </p:nvPr>
        </p:nvPicPr>
        <p:blipFill>
          <a:blip r:embed="rId2"/>
          <a:stretch>
            <a:fillRect/>
          </a:stretch>
        </p:blipFill>
        <p:spPr>
          <a:xfrm>
            <a:off x="40006" y="4339173"/>
            <a:ext cx="9063987" cy="2775489"/>
          </a:xfrm>
          <a:prstGeom prst="rect">
            <a:avLst/>
          </a:prstGeom>
        </p:spPr>
      </p:pic>
      <p:sp>
        <p:nvSpPr>
          <p:cNvPr id="5" name="TextBox 4">
            <a:extLst>
              <a:ext uri="{FF2B5EF4-FFF2-40B4-BE49-F238E27FC236}">
                <a16:creationId xmlns:a16="http://schemas.microsoft.com/office/drawing/2014/main" id="{B551954F-0C70-121F-2666-A910FFB55DFA}"/>
              </a:ext>
            </a:extLst>
          </p:cNvPr>
          <p:cNvSpPr txBox="1"/>
          <p:nvPr/>
        </p:nvSpPr>
        <p:spPr>
          <a:xfrm>
            <a:off x="40006" y="645855"/>
            <a:ext cx="9144000" cy="3693319"/>
          </a:xfrm>
          <a:prstGeom prst="rect">
            <a:avLst/>
          </a:prstGeom>
          <a:noFill/>
        </p:spPr>
        <p:txBody>
          <a:bodyPr wrap="square">
            <a:spAutoFit/>
          </a:bodyPr>
          <a:lstStyle/>
          <a:p>
            <a:pPr marL="265113" indent="-265113">
              <a:buSzPct val="70000"/>
              <a:buFont typeface="Wingdings" panose="05000000000000000000" pitchFamily="2" charset="2"/>
              <a:buChar char="q"/>
            </a:pPr>
            <a:r>
              <a:rPr lang="en-US" sz="2600" b="0" i="0" dirty="0">
                <a:solidFill>
                  <a:srgbClr val="474747"/>
                </a:solidFill>
                <a:effectLst/>
                <a:latin typeface="Centaur" panose="02030504050205020304" pitchFamily="18" charset="0"/>
              </a:rPr>
              <a:t>The state in React is </a:t>
            </a:r>
            <a:r>
              <a:rPr lang="en-US" sz="2600" b="0" i="0" dirty="0">
                <a:solidFill>
                  <a:srgbClr val="040C28"/>
                </a:solidFill>
                <a:effectLst/>
                <a:latin typeface="Centaur" panose="02030504050205020304" pitchFamily="18" charset="0"/>
              </a:rPr>
              <a:t>an instance of the React Component Class that can be defined as an object of a set of observable properties that control the behavior of the component</a:t>
            </a:r>
            <a:r>
              <a:rPr lang="en-US" sz="2600" b="0" i="0" dirty="0">
                <a:solidFill>
                  <a:srgbClr val="474747"/>
                </a:solidFill>
                <a:effectLst/>
                <a:latin typeface="Centaur" panose="02030504050205020304" pitchFamily="18" charset="0"/>
              </a:rPr>
              <a:t>.</a:t>
            </a:r>
          </a:p>
          <a:p>
            <a:pPr marL="265113" indent="-265113">
              <a:buSzPct val="70000"/>
              <a:buFont typeface="Wingdings" panose="05000000000000000000" pitchFamily="2" charset="2"/>
              <a:buChar char="q"/>
            </a:pPr>
            <a:r>
              <a:rPr lang="en-US" sz="2600" b="0" i="0" dirty="0">
                <a:solidFill>
                  <a:srgbClr val="474747"/>
                </a:solidFill>
                <a:effectLst/>
                <a:latin typeface="Centaur" panose="02030504050205020304" pitchFamily="18" charset="0"/>
              </a:rPr>
              <a:t>In other words, the State of a component is an object that holds some information that may change over the lifetime of the component.</a:t>
            </a:r>
          </a:p>
          <a:p>
            <a:pPr marL="265113" indent="-265113">
              <a:buSzPct val="70000"/>
              <a:buFont typeface="Wingdings" panose="05000000000000000000" pitchFamily="2" charset="2"/>
              <a:buChar char="q"/>
            </a:pPr>
            <a:r>
              <a:rPr lang="en-US" sz="2600" b="1" i="0" dirty="0">
                <a:solidFill>
                  <a:srgbClr val="5F6368"/>
                </a:solidFill>
                <a:effectLst/>
                <a:latin typeface="Centaur" panose="02030504050205020304" pitchFamily="18" charset="0"/>
              </a:rPr>
              <a:t>React components has a built-in state object</a:t>
            </a:r>
            <a:r>
              <a:rPr lang="en-US" sz="2600" b="0" i="0" dirty="0">
                <a:solidFill>
                  <a:srgbClr val="4D5156"/>
                </a:solidFill>
                <a:effectLst/>
                <a:latin typeface="Centaur" panose="02030504050205020304" pitchFamily="18" charset="0"/>
              </a:rPr>
              <a:t>. The state object is where you store property values that belong to the component.</a:t>
            </a:r>
            <a:endParaRPr lang="en-US" sz="2600" dirty="0">
              <a:solidFill>
                <a:srgbClr val="474747"/>
              </a:solidFill>
              <a:latin typeface="Centaur" panose="02030504050205020304" pitchFamily="18" charset="0"/>
            </a:endParaRPr>
          </a:p>
          <a:p>
            <a:pPr marL="265113" indent="-265113">
              <a:buSzPct val="70000"/>
              <a:buFont typeface="Wingdings" panose="05000000000000000000" pitchFamily="2" charset="2"/>
              <a:buChar char="q"/>
            </a:pPr>
            <a:r>
              <a:rPr lang="en-US" sz="2600" b="0" i="0" dirty="0">
                <a:solidFill>
                  <a:srgbClr val="474747"/>
                </a:solidFill>
                <a:effectLst/>
                <a:latin typeface="Centaur" panose="02030504050205020304" pitchFamily="18" charset="0"/>
              </a:rPr>
              <a:t>Due to modularization in React, </a:t>
            </a:r>
            <a:r>
              <a:rPr lang="en-US" sz="2600" b="0" i="0" dirty="0">
                <a:solidFill>
                  <a:srgbClr val="040C28"/>
                </a:solidFill>
                <a:effectLst/>
                <a:latin typeface="Centaur" panose="02030504050205020304" pitchFamily="18" charset="0"/>
              </a:rPr>
              <a:t>state serves as a container that encapsulates relevant data, logic, and behavior within a component</a:t>
            </a:r>
            <a:r>
              <a:rPr lang="en-US" sz="2600" b="0" i="0" dirty="0">
                <a:solidFill>
                  <a:srgbClr val="474747"/>
                </a:solidFill>
                <a:effectLst/>
                <a:latin typeface="Centaur" panose="02030504050205020304" pitchFamily="18" charset="0"/>
              </a:rPr>
              <a:t>.</a:t>
            </a:r>
            <a:endParaRPr lang="en-IN" sz="2600" dirty="0">
              <a:latin typeface="Centaur" panose="02030504050205020304" pitchFamily="18" charset="0"/>
            </a:endParaRPr>
          </a:p>
        </p:txBody>
      </p:sp>
      <p:sp>
        <p:nvSpPr>
          <p:cNvPr id="3" name="Rectangle: Rounded Corners 2">
            <a:extLst>
              <a:ext uri="{FF2B5EF4-FFF2-40B4-BE49-F238E27FC236}">
                <a16:creationId xmlns:a16="http://schemas.microsoft.com/office/drawing/2014/main" id="{C25BF678-1639-A409-CAFC-6326E69BC485}"/>
              </a:ext>
            </a:extLst>
          </p:cNvPr>
          <p:cNvSpPr/>
          <p:nvPr/>
        </p:nvSpPr>
        <p:spPr>
          <a:xfrm>
            <a:off x="4090737" y="6533147"/>
            <a:ext cx="1143000" cy="48126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8899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25DE-9A3B-6E5B-B200-1A0F3C935DE8}"/>
              </a:ext>
            </a:extLst>
          </p:cNvPr>
          <p:cNvSpPr>
            <a:spLocks noGrp="1"/>
          </p:cNvSpPr>
          <p:nvPr>
            <p:ph type="title"/>
          </p:nvPr>
        </p:nvSpPr>
        <p:spPr>
          <a:xfrm>
            <a:off x="0" y="-5808"/>
            <a:ext cx="9144000" cy="686846"/>
          </a:xfrm>
          <a:solidFill>
            <a:schemeClr val="accent2">
              <a:lumMod val="20000"/>
              <a:lumOff val="80000"/>
            </a:schemeClr>
          </a:solidFill>
        </p:spPr>
        <p:txBody>
          <a:bodyPr>
            <a:normAutofit/>
          </a:bodyPr>
          <a:lstStyle/>
          <a:p>
            <a:pPr algn="ctr"/>
            <a:r>
              <a:rPr lang="en-US" sz="4000" dirty="0">
                <a:solidFill>
                  <a:srgbClr val="C00000"/>
                </a:solidFill>
                <a:latin typeface="High Tower Text" panose="02040502050506030303" pitchFamily="18" charset="0"/>
              </a:rPr>
              <a:t>contd..</a:t>
            </a:r>
            <a:endParaRPr lang="en-IN" sz="4000"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B3EC6AE7-A657-0D21-BD3F-58C93ACD79FB}"/>
              </a:ext>
            </a:extLst>
          </p:cNvPr>
          <p:cNvSpPr>
            <a:spLocks noGrp="1"/>
          </p:cNvSpPr>
          <p:nvPr>
            <p:ph idx="1"/>
          </p:nvPr>
        </p:nvSpPr>
        <p:spPr>
          <a:xfrm>
            <a:off x="0" y="681038"/>
            <a:ext cx="9144000" cy="6176962"/>
          </a:xfrm>
        </p:spPr>
        <p:txBody>
          <a:bodyPr>
            <a:normAutofit fontScale="92500" lnSpcReduction="20000"/>
          </a:bodyPr>
          <a:lstStyle/>
          <a:p>
            <a:pPr marL="360363" indent="-276225">
              <a:buSzPct val="70000"/>
              <a:buFont typeface="Wingdings" panose="05000000000000000000" pitchFamily="2" charset="2"/>
              <a:buChar char="q"/>
            </a:pPr>
            <a:r>
              <a:rPr lang="en-US" b="0" i="0" dirty="0">
                <a:effectLst/>
                <a:latin typeface="Centaur" panose="02030504050205020304" pitchFamily="18" charset="0"/>
              </a:rPr>
              <a:t>There is a constant flow of dynamic data through react components. </a:t>
            </a:r>
          </a:p>
          <a:p>
            <a:pPr marL="360363" indent="-276225">
              <a:buSzPct val="70000"/>
              <a:buFont typeface="Wingdings" panose="05000000000000000000" pitchFamily="2" charset="2"/>
              <a:buChar char="q"/>
            </a:pPr>
            <a:r>
              <a:rPr lang="en-US" dirty="0">
                <a:latin typeface="Centaur" panose="02030504050205020304" pitchFamily="18" charset="0"/>
              </a:rPr>
              <a:t>T</a:t>
            </a:r>
            <a:r>
              <a:rPr lang="en-US" b="0" i="0" dirty="0">
                <a:effectLst/>
                <a:latin typeface="Centaur" panose="02030504050205020304" pitchFamily="18" charset="0"/>
              </a:rPr>
              <a:t>o manage the dynamic nature of data, ther</a:t>
            </a:r>
            <a:r>
              <a:rPr lang="en-US" dirty="0">
                <a:latin typeface="Centaur" panose="02030504050205020304" pitchFamily="18" charset="0"/>
              </a:rPr>
              <a:t>e are </a:t>
            </a:r>
            <a:r>
              <a:rPr lang="en-US" b="0" i="0" dirty="0">
                <a:effectLst/>
                <a:latin typeface="Centaur" panose="02030504050205020304" pitchFamily="18" charset="0"/>
              </a:rPr>
              <a:t>state objects. The state object is used to store and manipulate the changing data of any component. State also ensures the re-rendering of the component to the browser in case of any change. </a:t>
            </a:r>
          </a:p>
          <a:p>
            <a:pPr marL="360363" indent="-276225">
              <a:buSzPct val="70000"/>
              <a:buFont typeface="Wingdings" panose="05000000000000000000" pitchFamily="2" charset="2"/>
              <a:buChar char="q"/>
            </a:pPr>
            <a:r>
              <a:rPr lang="en-US" b="0" i="0" dirty="0">
                <a:effectLst/>
                <a:latin typeface="Centaur" panose="02030504050205020304" pitchFamily="18" charset="0"/>
              </a:rPr>
              <a:t>Hence, the </a:t>
            </a:r>
            <a:r>
              <a:rPr lang="en-US" b="1" i="0" dirty="0">
                <a:effectLst/>
                <a:latin typeface="Centaur" panose="02030504050205020304" pitchFamily="18" charset="0"/>
              </a:rPr>
              <a:t>User Interface </a:t>
            </a:r>
            <a:r>
              <a:rPr lang="en-US" b="0" i="0" dirty="0">
                <a:effectLst/>
                <a:latin typeface="Centaur" panose="02030504050205020304" pitchFamily="18" charset="0"/>
              </a:rPr>
              <a:t>in React applications becomes a </a:t>
            </a:r>
            <a:r>
              <a:rPr lang="en-US" b="1" i="0" dirty="0">
                <a:effectLst/>
                <a:latin typeface="Centaur" panose="02030504050205020304" pitchFamily="18" charset="0"/>
              </a:rPr>
              <a:t>function of the state</a:t>
            </a:r>
            <a:r>
              <a:rPr lang="en-US" b="0" i="0" dirty="0">
                <a:effectLst/>
                <a:latin typeface="Centaur" panose="02030504050205020304" pitchFamily="18" charset="0"/>
              </a:rPr>
              <a:t>. This makes the knowledge about state objects and their handling important.</a:t>
            </a:r>
          </a:p>
          <a:p>
            <a:pPr marL="360363" indent="-276225" algn="l">
              <a:buSzPct val="70000"/>
              <a:buFont typeface="Wingdings" panose="05000000000000000000" pitchFamily="2" charset="2"/>
              <a:buChar char="q"/>
            </a:pPr>
            <a:r>
              <a:rPr lang="en-US" b="0" i="0" dirty="0">
                <a:effectLst/>
                <a:highlight>
                  <a:srgbClr val="FAFBFC"/>
                </a:highlight>
                <a:latin typeface="Centaur" panose="02030504050205020304" pitchFamily="18" charset="0"/>
              </a:rPr>
              <a:t> State in react refers to a </a:t>
            </a:r>
            <a:r>
              <a:rPr lang="en-US" b="0" i="0" dirty="0" err="1">
                <a:effectLst/>
                <a:highlight>
                  <a:srgbClr val="FAFBFC"/>
                </a:highlight>
                <a:latin typeface="Centaur" panose="02030504050205020304" pitchFamily="18" charset="0"/>
              </a:rPr>
              <a:t>javascript</a:t>
            </a:r>
            <a:r>
              <a:rPr lang="en-US" b="0" i="0" dirty="0">
                <a:effectLst/>
                <a:highlight>
                  <a:srgbClr val="FAFBFC"/>
                </a:highlight>
                <a:latin typeface="Centaur" panose="02030504050205020304" pitchFamily="18" charset="0"/>
              </a:rPr>
              <a:t> object that holds the changing data of any components and also keeps track of those changes over time between different renders. Because of the dynamic nature of the state, it allows users to make dynamic and more interactive web apps. We can use the state to take inputs and capture changing data from API's.</a:t>
            </a:r>
          </a:p>
          <a:p>
            <a:pPr marL="360363" indent="-276225">
              <a:buSzPct val="70000"/>
              <a:buFont typeface="Wingdings" panose="05000000000000000000" pitchFamily="2" charset="2"/>
              <a:buChar char="q"/>
            </a:pPr>
            <a:r>
              <a:rPr lang="en-US" b="0" i="0" dirty="0">
                <a:effectLst/>
                <a:highlight>
                  <a:srgbClr val="FAFBFC"/>
                </a:highlight>
                <a:latin typeface="Centaur" panose="02030504050205020304" pitchFamily="18" charset="0"/>
              </a:rPr>
              <a:t>class components use the state property, while the new function component use hooks to manage the state. Learning state management in class components will help you troubleshoot state management based code and give you an understanding of when we have to make use of class components or functional components.</a:t>
            </a:r>
            <a:br>
              <a:rPr lang="en-US" dirty="0">
                <a:latin typeface="Centaur" panose="02030504050205020304" pitchFamily="18" charset="0"/>
              </a:rPr>
            </a:br>
            <a:endParaRPr lang="en-IN" dirty="0">
              <a:latin typeface="Centaur" panose="02030504050205020304" pitchFamily="18" charset="0"/>
            </a:endParaRPr>
          </a:p>
        </p:txBody>
      </p:sp>
    </p:spTree>
    <p:extLst>
      <p:ext uri="{BB962C8B-B14F-4D97-AF65-F5344CB8AC3E}">
        <p14:creationId xmlns:p14="http://schemas.microsoft.com/office/powerpoint/2010/main" val="157633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0877B0-763F-EA2F-8D0C-FB709C7F2FC7}"/>
              </a:ext>
            </a:extLst>
          </p:cNvPr>
          <p:cNvSpPr>
            <a:spLocks noGrp="1"/>
          </p:cNvSpPr>
          <p:nvPr>
            <p:ph type="title"/>
          </p:nvPr>
        </p:nvSpPr>
        <p:spPr>
          <a:xfrm>
            <a:off x="0" y="4174"/>
            <a:ext cx="9144000" cy="601882"/>
          </a:xfrm>
          <a:solidFill>
            <a:schemeClr val="accent2">
              <a:lumMod val="20000"/>
              <a:lumOff val="80000"/>
            </a:schemeClr>
          </a:solidFill>
        </p:spPr>
        <p:txBody>
          <a:bodyPr>
            <a:normAutofit fontScale="90000"/>
          </a:bodyPr>
          <a:lstStyle/>
          <a:p>
            <a:pPr algn="ctr"/>
            <a:r>
              <a:rPr lang="en-US" sz="4000" dirty="0">
                <a:solidFill>
                  <a:srgbClr val="C00000"/>
                </a:solidFill>
                <a:latin typeface="High Tower Text" panose="02040502050506030303" pitchFamily="18" charset="0"/>
              </a:rPr>
              <a:t>Introduction</a:t>
            </a:r>
            <a:endParaRPr lang="en-IN" sz="4000" dirty="0">
              <a:solidFill>
                <a:srgbClr val="C00000"/>
              </a:solidFill>
              <a:latin typeface="High Tower Text" panose="02040502050506030303" pitchFamily="18" charset="0"/>
            </a:endParaRPr>
          </a:p>
        </p:txBody>
      </p:sp>
      <p:sp>
        <p:nvSpPr>
          <p:cNvPr id="4" name="Content Placeholder 3">
            <a:extLst>
              <a:ext uri="{FF2B5EF4-FFF2-40B4-BE49-F238E27FC236}">
                <a16:creationId xmlns:a16="http://schemas.microsoft.com/office/drawing/2014/main" id="{C33DCF9A-B95E-76D7-87FD-DD7298898596}"/>
              </a:ext>
            </a:extLst>
          </p:cNvPr>
          <p:cNvSpPr>
            <a:spLocks noGrp="1"/>
          </p:cNvSpPr>
          <p:nvPr>
            <p:ph idx="1"/>
          </p:nvPr>
        </p:nvSpPr>
        <p:spPr>
          <a:xfrm>
            <a:off x="-1" y="606056"/>
            <a:ext cx="9143999" cy="6247770"/>
          </a:xfrm>
        </p:spPr>
        <p:txBody>
          <a:bodyPr>
            <a:normAutofit/>
          </a:bodyPr>
          <a:lstStyle/>
          <a:p>
            <a:pPr marL="361950" indent="-361950">
              <a:buSzPct val="70000"/>
              <a:buFont typeface="Wingdings" panose="05000000000000000000" pitchFamily="2" charset="2"/>
              <a:buChar char="q"/>
            </a:pPr>
            <a:r>
              <a:rPr lang="en-US" sz="2600" b="0" i="0" dirty="0">
                <a:solidFill>
                  <a:srgbClr val="333333"/>
                </a:solidFill>
                <a:effectLst/>
                <a:latin typeface="Centaur" panose="02030504050205020304" pitchFamily="18" charset="0"/>
              </a:rPr>
              <a:t>ReactJS is a </a:t>
            </a:r>
            <a:r>
              <a:rPr lang="en-US" sz="2600" b="1" i="0" dirty="0">
                <a:solidFill>
                  <a:srgbClr val="333333"/>
                </a:solidFill>
                <a:effectLst/>
                <a:latin typeface="Centaur" panose="02030504050205020304" pitchFamily="18" charset="0"/>
              </a:rPr>
              <a:t>declarative, efficient, </a:t>
            </a:r>
            <a:r>
              <a:rPr lang="en-US" sz="2600" i="0" dirty="0">
                <a:solidFill>
                  <a:srgbClr val="333333"/>
                </a:solidFill>
                <a:effectLst/>
                <a:latin typeface="Centaur" panose="02030504050205020304" pitchFamily="18" charset="0"/>
              </a:rPr>
              <a:t>and</a:t>
            </a:r>
            <a:r>
              <a:rPr lang="en-US" sz="2600" b="1" i="0" dirty="0">
                <a:solidFill>
                  <a:srgbClr val="333333"/>
                </a:solidFill>
                <a:effectLst/>
                <a:latin typeface="Centaur" panose="02030504050205020304" pitchFamily="18" charset="0"/>
              </a:rPr>
              <a:t> flexible JavaScript library </a:t>
            </a:r>
            <a:r>
              <a:rPr lang="en-US" sz="2600" b="0" i="0" dirty="0">
                <a:solidFill>
                  <a:srgbClr val="333333"/>
                </a:solidFill>
                <a:effectLst/>
                <a:latin typeface="Centaur" panose="02030504050205020304" pitchFamily="18" charset="0"/>
              </a:rPr>
              <a:t>for building reusable UI components. </a:t>
            </a:r>
          </a:p>
          <a:p>
            <a:pPr marL="361950" indent="-361950">
              <a:buSzPct val="70000"/>
              <a:buFont typeface="Wingdings" panose="05000000000000000000" pitchFamily="2" charset="2"/>
              <a:buChar char="q"/>
            </a:pPr>
            <a:r>
              <a:rPr lang="en-US" sz="2600" dirty="0">
                <a:solidFill>
                  <a:srgbClr val="333333"/>
                </a:solidFill>
                <a:latin typeface="Centaur" panose="02030504050205020304" pitchFamily="18" charset="0"/>
              </a:rPr>
              <a:t>ReactJS </a:t>
            </a:r>
            <a:r>
              <a:rPr lang="en-US" sz="2600" b="0" i="0" dirty="0">
                <a:solidFill>
                  <a:srgbClr val="333333"/>
                </a:solidFill>
                <a:effectLst/>
                <a:latin typeface="Centaur" panose="02030504050205020304" pitchFamily="18" charset="0"/>
              </a:rPr>
              <a:t>was created by </a:t>
            </a:r>
            <a:r>
              <a:rPr lang="en-US" sz="2600" b="1" i="0" dirty="0">
                <a:solidFill>
                  <a:srgbClr val="333333"/>
                </a:solidFill>
                <a:effectLst/>
                <a:latin typeface="Centaur" panose="02030504050205020304" pitchFamily="18" charset="0"/>
              </a:rPr>
              <a:t>Jordan Walke,</a:t>
            </a:r>
            <a:r>
              <a:rPr lang="en-US" sz="2600" b="0" i="0" dirty="0">
                <a:solidFill>
                  <a:srgbClr val="333333"/>
                </a:solidFill>
                <a:effectLst/>
                <a:latin typeface="Centaur" panose="02030504050205020304" pitchFamily="18" charset="0"/>
              </a:rPr>
              <a:t> a software engineer at </a:t>
            </a:r>
            <a:r>
              <a:rPr lang="en-US" sz="2600" b="1" i="0" dirty="0">
                <a:solidFill>
                  <a:srgbClr val="333333"/>
                </a:solidFill>
                <a:effectLst/>
                <a:latin typeface="Centaur" panose="02030504050205020304" pitchFamily="18" charset="0"/>
              </a:rPr>
              <a:t>Facebook.</a:t>
            </a:r>
            <a:r>
              <a:rPr lang="en-US" sz="2600" b="0" i="0" dirty="0">
                <a:solidFill>
                  <a:srgbClr val="333333"/>
                </a:solidFill>
                <a:effectLst/>
                <a:latin typeface="Centaur" panose="02030504050205020304" pitchFamily="18" charset="0"/>
              </a:rPr>
              <a:t> </a:t>
            </a:r>
          </a:p>
          <a:p>
            <a:pPr marL="361950" indent="-361950">
              <a:buSzPct val="70000"/>
              <a:buFont typeface="Wingdings" panose="05000000000000000000" pitchFamily="2" charset="2"/>
              <a:buChar char="q"/>
            </a:pPr>
            <a:r>
              <a:rPr lang="en-US" sz="2600" b="0" i="0" dirty="0">
                <a:solidFill>
                  <a:srgbClr val="333333"/>
                </a:solidFill>
                <a:effectLst/>
                <a:latin typeface="Centaur" panose="02030504050205020304" pitchFamily="18" charset="0"/>
              </a:rPr>
              <a:t>It was initially developed and maintained by Facebook and was later used in its products like </a:t>
            </a:r>
            <a:r>
              <a:rPr lang="en-US" sz="2600" b="1" i="0" dirty="0" err="1">
                <a:solidFill>
                  <a:srgbClr val="333333"/>
                </a:solidFill>
                <a:effectLst/>
                <a:latin typeface="Centaur" panose="02030504050205020304" pitchFamily="18" charset="0"/>
              </a:rPr>
              <a:t>WattsApp</a:t>
            </a:r>
            <a:r>
              <a:rPr lang="en-US" sz="2600" b="1" i="0" dirty="0">
                <a:solidFill>
                  <a:srgbClr val="333333"/>
                </a:solidFill>
                <a:effectLst/>
                <a:latin typeface="Centaur" panose="02030504050205020304" pitchFamily="18" charset="0"/>
              </a:rPr>
              <a:t> </a:t>
            </a:r>
            <a:r>
              <a:rPr lang="en-US" sz="2600" b="0" i="0" dirty="0">
                <a:solidFill>
                  <a:srgbClr val="333333"/>
                </a:solidFill>
                <a:effectLst/>
                <a:latin typeface="Centaur" panose="02030504050205020304" pitchFamily="18" charset="0"/>
              </a:rPr>
              <a:t>&amp; </a:t>
            </a:r>
            <a:r>
              <a:rPr lang="en-US" sz="2600" b="1" i="0" dirty="0">
                <a:solidFill>
                  <a:srgbClr val="333333"/>
                </a:solidFill>
                <a:effectLst/>
                <a:latin typeface="Centaur" panose="02030504050205020304" pitchFamily="18" charset="0"/>
              </a:rPr>
              <a:t>Instagram.</a:t>
            </a:r>
            <a:r>
              <a:rPr lang="en-US" sz="2600" b="0" i="0" dirty="0">
                <a:solidFill>
                  <a:srgbClr val="333333"/>
                </a:solidFill>
                <a:effectLst/>
                <a:latin typeface="Centaur" panose="02030504050205020304" pitchFamily="18" charset="0"/>
              </a:rPr>
              <a:t> </a:t>
            </a:r>
          </a:p>
          <a:p>
            <a:pPr marL="361950" indent="-361950">
              <a:buSzPct val="70000"/>
              <a:buFont typeface="Wingdings" panose="05000000000000000000" pitchFamily="2" charset="2"/>
              <a:buChar char="q"/>
            </a:pPr>
            <a:r>
              <a:rPr lang="en-US" sz="2600" b="0" i="0" dirty="0">
                <a:solidFill>
                  <a:srgbClr val="333333"/>
                </a:solidFill>
                <a:effectLst/>
                <a:latin typeface="Centaur" panose="02030504050205020304" pitchFamily="18" charset="0"/>
              </a:rPr>
              <a:t>Facebook developed ReactJS in </a:t>
            </a:r>
            <a:r>
              <a:rPr lang="en-US" sz="2600" b="1" i="0" dirty="0">
                <a:solidFill>
                  <a:srgbClr val="333333"/>
                </a:solidFill>
                <a:effectLst/>
                <a:latin typeface="Centaur" panose="02030504050205020304" pitchFamily="18" charset="0"/>
              </a:rPr>
              <a:t>2011</a:t>
            </a:r>
            <a:r>
              <a:rPr lang="en-US" sz="2600" b="0" i="0" dirty="0">
                <a:solidFill>
                  <a:srgbClr val="333333"/>
                </a:solidFill>
                <a:effectLst/>
                <a:latin typeface="Centaur" panose="02030504050205020304" pitchFamily="18" charset="0"/>
              </a:rPr>
              <a:t> in its newsfeed section, but it was released to the public in the month of </a:t>
            </a:r>
            <a:r>
              <a:rPr lang="en-US" sz="2600" b="1" i="0" dirty="0">
                <a:solidFill>
                  <a:srgbClr val="333333"/>
                </a:solidFill>
                <a:effectLst/>
                <a:latin typeface="Centaur" panose="02030504050205020304" pitchFamily="18" charset="0"/>
              </a:rPr>
              <a:t>May 2013.</a:t>
            </a:r>
          </a:p>
          <a:p>
            <a:pPr marL="361950" indent="-361950">
              <a:buSzPct val="70000"/>
              <a:buFont typeface="Wingdings" panose="05000000000000000000" pitchFamily="2" charset="2"/>
              <a:buChar char="q"/>
            </a:pPr>
            <a:r>
              <a:rPr lang="en-US" sz="2600" b="0" i="0" dirty="0">
                <a:solidFill>
                  <a:srgbClr val="273239"/>
                </a:solidFill>
                <a:effectLst/>
                <a:latin typeface="Centaur" panose="02030504050205020304" pitchFamily="18" charset="0"/>
              </a:rPr>
              <a:t>ReactJS uses a </a:t>
            </a:r>
            <a:r>
              <a:rPr lang="en-US" sz="2600" b="1" i="0" dirty="0">
                <a:solidFill>
                  <a:srgbClr val="273239"/>
                </a:solidFill>
                <a:effectLst/>
                <a:latin typeface="Centaur" panose="02030504050205020304" pitchFamily="18" charset="0"/>
              </a:rPr>
              <a:t>declarative paradigm </a:t>
            </a:r>
            <a:r>
              <a:rPr lang="en-US" sz="2600" b="0" i="0" dirty="0">
                <a:solidFill>
                  <a:srgbClr val="273239"/>
                </a:solidFill>
                <a:effectLst/>
                <a:latin typeface="Centaur" panose="02030504050205020304" pitchFamily="18" charset="0"/>
              </a:rPr>
              <a:t>that makes it easier to reason about application. </a:t>
            </a:r>
          </a:p>
          <a:p>
            <a:pPr marL="361950" indent="-361950">
              <a:buSzPct val="70000"/>
              <a:buFont typeface="Wingdings" panose="05000000000000000000" pitchFamily="2" charset="2"/>
              <a:buChar char="q"/>
            </a:pPr>
            <a:r>
              <a:rPr lang="en-US" sz="2600" b="1" i="0" dirty="0">
                <a:solidFill>
                  <a:srgbClr val="273239"/>
                </a:solidFill>
                <a:effectLst/>
                <a:latin typeface="Centaur" panose="02030504050205020304" pitchFamily="18" charset="0"/>
              </a:rPr>
              <a:t>React is not a framework. It is just a library developed by Facebook to solve some problems that developers were facing earlier.</a:t>
            </a:r>
            <a:endParaRPr lang="en-US" sz="2600" b="0" i="0" dirty="0">
              <a:solidFill>
                <a:srgbClr val="273239"/>
              </a:solidFill>
              <a:effectLst/>
              <a:latin typeface="Centaur" panose="02030504050205020304" pitchFamily="18" charset="0"/>
            </a:endParaRPr>
          </a:p>
          <a:p>
            <a:pPr marL="361950" indent="-361950">
              <a:buSzPct val="70000"/>
              <a:buFont typeface="Wingdings" panose="05000000000000000000" pitchFamily="2" charset="2"/>
              <a:buChar char="q"/>
            </a:pPr>
            <a:endParaRPr lang="en-IN" sz="2600" dirty="0">
              <a:latin typeface="Centaur" panose="02030504050205020304" pitchFamily="18" charset="0"/>
            </a:endParaRPr>
          </a:p>
        </p:txBody>
      </p:sp>
    </p:spTree>
    <p:extLst>
      <p:ext uri="{BB962C8B-B14F-4D97-AF65-F5344CB8AC3E}">
        <p14:creationId xmlns:p14="http://schemas.microsoft.com/office/powerpoint/2010/main" val="2238936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2C0016-19BF-A430-C9FB-D3A719E428C1}"/>
              </a:ext>
            </a:extLst>
          </p:cNvPr>
          <p:cNvSpPr>
            <a:spLocks noGrp="1"/>
          </p:cNvSpPr>
          <p:nvPr>
            <p:ph type="title"/>
          </p:nvPr>
        </p:nvSpPr>
        <p:spPr>
          <a:xfrm>
            <a:off x="0" y="-17840"/>
            <a:ext cx="9144000" cy="674814"/>
          </a:xfrm>
          <a:solidFill>
            <a:schemeClr val="accent2">
              <a:lumMod val="20000"/>
              <a:lumOff val="80000"/>
            </a:schemeClr>
          </a:solidFill>
        </p:spPr>
        <p:txBody>
          <a:bodyPr>
            <a:normAutofit/>
          </a:bodyPr>
          <a:lstStyle/>
          <a:p>
            <a:pPr algn="ctr"/>
            <a:r>
              <a:rPr lang="en-US" sz="4000" dirty="0">
                <a:solidFill>
                  <a:srgbClr val="C00000"/>
                </a:solidFill>
                <a:latin typeface="High Tower Text" panose="02040502050506030303" pitchFamily="18" charset="0"/>
              </a:rPr>
              <a:t>contd..</a:t>
            </a:r>
            <a:endParaRPr lang="en-IN" sz="4000" dirty="0">
              <a:solidFill>
                <a:srgbClr val="C00000"/>
              </a:solidFill>
              <a:latin typeface="High Tower Text" panose="02040502050506030303" pitchFamily="18" charset="0"/>
            </a:endParaRPr>
          </a:p>
        </p:txBody>
      </p:sp>
      <p:sp>
        <p:nvSpPr>
          <p:cNvPr id="6" name="Content Placeholder 5">
            <a:extLst>
              <a:ext uri="{FF2B5EF4-FFF2-40B4-BE49-F238E27FC236}">
                <a16:creationId xmlns:a16="http://schemas.microsoft.com/office/drawing/2014/main" id="{8444B4D9-C330-A2F2-3BE0-7711308D31E6}"/>
              </a:ext>
            </a:extLst>
          </p:cNvPr>
          <p:cNvSpPr>
            <a:spLocks noGrp="1"/>
          </p:cNvSpPr>
          <p:nvPr>
            <p:ph idx="1"/>
          </p:nvPr>
        </p:nvSpPr>
        <p:spPr>
          <a:xfrm>
            <a:off x="-1" y="681038"/>
            <a:ext cx="9143999" cy="5984457"/>
          </a:xfrm>
        </p:spPr>
        <p:txBody>
          <a:bodyPr>
            <a:noAutofit/>
          </a:bodyPr>
          <a:lstStyle/>
          <a:p>
            <a:r>
              <a:rPr kumimoji="0" lang="en-US" altLang="en-US" sz="2600" b="0" i="0" u="none" strike="noStrike" cap="none" normalizeH="0" baseline="0" dirty="0">
                <a:ln>
                  <a:noFill/>
                </a:ln>
                <a:solidFill>
                  <a:srgbClr val="0A0A23"/>
                </a:solidFill>
                <a:effectLst/>
                <a:latin typeface="Centaur" panose="02030504050205020304" pitchFamily="18" charset="0"/>
              </a:rPr>
              <a:t>The </a:t>
            </a:r>
            <a:r>
              <a:rPr kumimoji="0" lang="en-US" altLang="en-US" sz="2600" b="0" i="0" u="none" strike="noStrike" cap="none" normalizeH="0" baseline="0" dirty="0" err="1">
                <a:ln>
                  <a:noFill/>
                </a:ln>
                <a:solidFill>
                  <a:srgbClr val="0A0A23"/>
                </a:solidFill>
                <a:effectLst/>
                <a:latin typeface="Centaur" panose="02030504050205020304" pitchFamily="18" charset="0"/>
              </a:rPr>
              <a:t>useState</a:t>
            </a:r>
            <a:r>
              <a:rPr kumimoji="0" lang="en-US" altLang="en-US" sz="2600" b="0" i="0" u="none" strike="noStrike" cap="none" normalizeH="0" baseline="0" dirty="0">
                <a:ln>
                  <a:noFill/>
                </a:ln>
                <a:solidFill>
                  <a:srgbClr val="0A0A23"/>
                </a:solidFill>
                <a:effectLst/>
                <a:latin typeface="Centaur" panose="02030504050205020304" pitchFamily="18" charset="0"/>
              </a:rPr>
              <a:t>() hook can conveniently hold strings, arrays, numbers, objects and much more.</a:t>
            </a:r>
            <a:r>
              <a:rPr kumimoji="0" lang="en-US" altLang="en-US" sz="2600" b="0" i="0" u="none" strike="noStrike" cap="none" normalizeH="0" baseline="0" dirty="0">
                <a:ln>
                  <a:noFill/>
                </a:ln>
                <a:solidFill>
                  <a:schemeClr val="tx1"/>
                </a:solidFill>
                <a:effectLst/>
                <a:latin typeface="Centaur" panose="020305040502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A0A23"/>
                </a:solidFill>
                <a:effectLst/>
                <a:latin typeface="Centaur" panose="02030504050205020304" pitchFamily="18" charset="0"/>
              </a:rPr>
              <a:t>The </a:t>
            </a:r>
            <a:r>
              <a:rPr kumimoji="0" lang="en-US" altLang="en-US" sz="2600" b="0" i="0" u="none" strike="noStrike" cap="none" normalizeH="0" baseline="0" dirty="0" err="1">
                <a:ln>
                  <a:noFill/>
                </a:ln>
                <a:solidFill>
                  <a:srgbClr val="0A0A23"/>
                </a:solidFill>
                <a:effectLst/>
                <a:latin typeface="Centaur" panose="02030504050205020304" pitchFamily="18" charset="0"/>
              </a:rPr>
              <a:t>useState</a:t>
            </a:r>
            <a:r>
              <a:rPr kumimoji="0" lang="en-US" altLang="en-US" sz="2600" b="0" i="0" u="none" strike="noStrike" cap="none" normalizeH="0" baseline="0" dirty="0">
                <a:ln>
                  <a:noFill/>
                </a:ln>
                <a:solidFill>
                  <a:srgbClr val="0A0A23"/>
                </a:solidFill>
                <a:effectLst/>
                <a:latin typeface="Centaur" panose="02030504050205020304" pitchFamily="18" charset="0"/>
              </a:rPr>
              <a:t>() hook works by handling and managing state in applications.</a:t>
            </a:r>
            <a:endParaRPr kumimoji="0" lang="en-US" altLang="en-US" sz="26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A0A23"/>
                </a:solidFill>
                <a:effectLst/>
                <a:latin typeface="Centaur" panose="02030504050205020304" pitchFamily="18" charset="0"/>
              </a:rPr>
              <a:t>The </a:t>
            </a:r>
            <a:r>
              <a:rPr kumimoji="0" lang="en-US" altLang="en-US" sz="2600" b="0" i="0" u="none" strike="noStrike" cap="none" normalizeH="0" baseline="0" dirty="0" err="1">
                <a:ln>
                  <a:noFill/>
                </a:ln>
                <a:solidFill>
                  <a:srgbClr val="0A0A23"/>
                </a:solidFill>
                <a:effectLst/>
                <a:latin typeface="Centaur" panose="02030504050205020304" pitchFamily="18" charset="0"/>
              </a:rPr>
              <a:t>useState</a:t>
            </a:r>
            <a:r>
              <a:rPr kumimoji="0" lang="en-US" altLang="en-US" sz="2600" b="0" i="0" u="none" strike="noStrike" cap="none" normalizeH="0" baseline="0" dirty="0">
                <a:ln>
                  <a:noFill/>
                </a:ln>
                <a:solidFill>
                  <a:srgbClr val="0A0A23"/>
                </a:solidFill>
                <a:effectLst/>
                <a:latin typeface="Centaur" panose="02030504050205020304" pitchFamily="18" charset="0"/>
              </a:rPr>
              <a:t>() hook takes the first (initial) value of the state variable as its argument. The second value then sets your state, initiated as </a:t>
            </a:r>
            <a:r>
              <a:rPr kumimoji="0" lang="en-US" altLang="en-US" sz="2600" b="0" i="0" u="none" strike="noStrike" cap="none" normalizeH="0" baseline="0" dirty="0" err="1">
                <a:ln>
                  <a:noFill/>
                </a:ln>
                <a:solidFill>
                  <a:srgbClr val="0A0A23"/>
                </a:solidFill>
                <a:effectLst/>
                <a:latin typeface="Centaur" panose="02030504050205020304" pitchFamily="18" charset="0"/>
              </a:rPr>
              <a:t>setState</a:t>
            </a:r>
            <a:r>
              <a:rPr kumimoji="0" lang="en-US" altLang="en-US" sz="2600" b="0" i="0" u="none" strike="noStrike" cap="none" normalizeH="0" baseline="0" dirty="0">
                <a:ln>
                  <a:noFill/>
                </a:ln>
                <a:solidFill>
                  <a:srgbClr val="0A0A23"/>
                </a:solidFill>
                <a:effectLst/>
                <a:latin typeface="Centaur" panose="02030504050205020304" pitchFamily="18" charset="0"/>
              </a:rPr>
              <a:t>. </a:t>
            </a:r>
          </a:p>
          <a:p>
            <a:pPr marL="0" indent="0" eaLnBrk="0" fontAlgn="base" hangingPunct="0">
              <a:lnSpc>
                <a:spcPct val="100000"/>
              </a:lnSpc>
              <a:spcBef>
                <a:spcPct val="0"/>
              </a:spcBef>
              <a:spcAft>
                <a:spcPct val="0"/>
              </a:spcAft>
              <a:buNone/>
            </a:pPr>
            <a:r>
              <a:rPr lang="en-US" altLang="en-US" sz="2600" b="1" dirty="0">
                <a:solidFill>
                  <a:srgbClr val="0A0A23"/>
                </a:solidFill>
                <a:latin typeface="Centaur" panose="02030504050205020304" pitchFamily="18" charset="0"/>
              </a:rPr>
              <a:t>Step 1 : </a:t>
            </a:r>
            <a:r>
              <a:rPr kumimoji="0" lang="en-US" altLang="en-US" sz="2600" b="0" i="0" u="none" strike="noStrike" cap="none" normalizeH="0" baseline="0" dirty="0">
                <a:ln>
                  <a:noFill/>
                </a:ln>
                <a:effectLst/>
                <a:latin typeface="Centaur" panose="02030504050205020304" pitchFamily="18" charset="0"/>
              </a:rPr>
              <a:t>import { </a:t>
            </a:r>
            <a:r>
              <a:rPr kumimoji="0" lang="en-US" altLang="en-US" sz="2600" b="0" i="0" u="none" strike="noStrike" cap="none" normalizeH="0" baseline="0" dirty="0" err="1">
                <a:ln>
                  <a:noFill/>
                </a:ln>
                <a:effectLst/>
                <a:latin typeface="Centaur" panose="02030504050205020304" pitchFamily="18" charset="0"/>
              </a:rPr>
              <a:t>UseState</a:t>
            </a:r>
            <a:r>
              <a:rPr kumimoji="0" lang="en-US" altLang="en-US" sz="2600" b="0" i="0" u="none" strike="noStrike" cap="none" normalizeH="0" baseline="0" dirty="0">
                <a:ln>
                  <a:noFill/>
                </a:ln>
                <a:effectLst/>
                <a:latin typeface="Centaur" panose="02030504050205020304" pitchFamily="18" charset="0"/>
              </a:rPr>
              <a:t> } from 'react’;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600" b="1" dirty="0">
                <a:solidFill>
                  <a:srgbClr val="0A0A23"/>
                </a:solidFill>
                <a:latin typeface="Centaur" panose="02030504050205020304" pitchFamily="18" charset="0"/>
              </a:rPr>
              <a:t>Step 2 :</a:t>
            </a:r>
            <a:r>
              <a:rPr lang="en-US" altLang="en-US" sz="2600" dirty="0">
                <a:solidFill>
                  <a:srgbClr val="0A0A23"/>
                </a:solidFill>
                <a:latin typeface="Centaur" panose="02030504050205020304" pitchFamily="18" charset="0"/>
              </a:rPr>
              <a:t> </a:t>
            </a:r>
            <a:r>
              <a:rPr kumimoji="0" lang="en-US" altLang="en-US" sz="2600" b="0" i="0" u="none" strike="noStrike" cap="none" normalizeH="0" baseline="0" dirty="0">
                <a:ln>
                  <a:noFill/>
                </a:ln>
                <a:solidFill>
                  <a:srgbClr val="0A0A23"/>
                </a:solidFill>
                <a:effectLst/>
                <a:latin typeface="Centaur" panose="02030504050205020304" pitchFamily="18" charset="0"/>
              </a:rPr>
              <a:t>The </a:t>
            </a:r>
            <a:r>
              <a:rPr kumimoji="0" lang="en-US" altLang="en-US" sz="2600" b="0" i="0" u="none" strike="noStrike" cap="none" normalizeH="0" baseline="0" dirty="0" err="1">
                <a:ln>
                  <a:noFill/>
                </a:ln>
                <a:solidFill>
                  <a:srgbClr val="0A0A23"/>
                </a:solidFill>
                <a:effectLst/>
                <a:latin typeface="Centaur" panose="02030504050205020304" pitchFamily="18" charset="0"/>
              </a:rPr>
              <a:t>useState</a:t>
            </a:r>
            <a:r>
              <a:rPr kumimoji="0" lang="en-US" altLang="en-US" sz="2600" b="0" i="0" u="none" strike="noStrike" cap="none" normalizeH="0" baseline="0" dirty="0">
                <a:ln>
                  <a:noFill/>
                </a:ln>
                <a:solidFill>
                  <a:srgbClr val="0A0A23"/>
                </a:solidFill>
                <a:effectLst/>
                <a:latin typeface="Centaur" panose="02030504050205020304" pitchFamily="18" charset="0"/>
              </a:rPr>
              <a:t>() hook takes the first (initial) value of the state variable as its argument. The second value then sets your state, which is why it's always initiated as </a:t>
            </a:r>
            <a:r>
              <a:rPr kumimoji="0" lang="en-US" altLang="en-US" sz="2600" b="0" i="0" u="none" strike="noStrike" cap="none" normalizeH="0" baseline="0" dirty="0" err="1">
                <a:ln>
                  <a:noFill/>
                </a:ln>
                <a:solidFill>
                  <a:srgbClr val="0A0A23"/>
                </a:solidFill>
                <a:effectLst/>
                <a:latin typeface="Centaur" panose="02030504050205020304" pitchFamily="18" charset="0"/>
              </a:rPr>
              <a:t>setState</a:t>
            </a:r>
            <a:r>
              <a:rPr kumimoji="0" lang="en-US" altLang="en-US" sz="2600" b="0" i="0" u="none" strike="noStrike" cap="none" normalizeH="0" baseline="0" dirty="0">
                <a:ln>
                  <a:noFill/>
                </a:ln>
                <a:solidFill>
                  <a:srgbClr val="0A0A23"/>
                </a:solidFill>
                <a:effectLst/>
                <a:latin typeface="Centaur" panose="02030504050205020304" pitchFamily="18" charset="0"/>
              </a:rPr>
              <a:t>. </a:t>
            </a:r>
          </a:p>
          <a:p>
            <a:pPr marL="806450" lvl="1" indent="-349250" eaLnBrk="0" fontAlgn="base" hangingPunct="0">
              <a:lnSpc>
                <a:spcPct val="100000"/>
              </a:lnSpc>
              <a:spcBef>
                <a:spcPct val="0"/>
              </a:spcBef>
              <a:spcAft>
                <a:spcPct val="0"/>
              </a:spcAft>
              <a:buFont typeface="+mj-lt"/>
              <a:buAutoNum type="arabicPeriod"/>
            </a:pPr>
            <a:r>
              <a:rPr kumimoji="0" lang="en-US" altLang="en-US" sz="2600" b="0" i="0" u="none" strike="noStrike" cap="none" normalizeH="0" baseline="0" dirty="0">
                <a:ln>
                  <a:noFill/>
                </a:ln>
                <a:effectLst/>
                <a:latin typeface="Centaur" panose="02030504050205020304" pitchFamily="18" charset="0"/>
              </a:rPr>
              <a:t>const [state, </a:t>
            </a:r>
            <a:r>
              <a:rPr kumimoji="0" lang="en-US" altLang="en-US" sz="2600" b="0" i="0" u="none" strike="noStrike" cap="none" normalizeH="0" baseline="0" dirty="0" err="1">
                <a:ln>
                  <a:noFill/>
                </a:ln>
                <a:effectLst/>
                <a:latin typeface="Centaur" panose="02030504050205020304" pitchFamily="18" charset="0"/>
              </a:rPr>
              <a:t>setState</a:t>
            </a:r>
            <a:r>
              <a:rPr kumimoji="0" lang="en-US" altLang="en-US" sz="2600" b="0" i="0" u="none" strike="noStrike" cap="none" normalizeH="0" baseline="0" dirty="0">
                <a:ln>
                  <a:noFill/>
                </a:ln>
                <a:effectLst/>
                <a:latin typeface="Centaur" panose="02030504050205020304" pitchFamily="18" charset="0"/>
              </a:rPr>
              <a:t>] = </a:t>
            </a:r>
            <a:r>
              <a:rPr kumimoji="0" lang="en-US" altLang="en-US" sz="2600" b="0" i="0" u="none" strike="noStrike" cap="none" normalizeH="0" baseline="0" dirty="0" err="1">
                <a:ln>
                  <a:noFill/>
                </a:ln>
                <a:effectLst/>
                <a:latin typeface="Centaur" panose="02030504050205020304" pitchFamily="18" charset="0"/>
              </a:rPr>
              <a:t>useState</a:t>
            </a:r>
            <a:r>
              <a:rPr kumimoji="0" lang="en-US" altLang="en-US" sz="2600" b="0" i="0" u="none" strike="noStrike" cap="none" normalizeH="0" baseline="0" dirty="0">
                <a:ln>
                  <a:noFill/>
                </a:ln>
                <a:effectLst/>
                <a:latin typeface="Centaur" panose="02030504050205020304" pitchFamily="18" charset="0"/>
              </a:rPr>
              <a:t>(initial values goes here)</a:t>
            </a:r>
          </a:p>
          <a:p>
            <a:pPr marL="806450" lvl="1" indent="-349250" eaLnBrk="0" fontAlgn="base" hangingPunct="0">
              <a:lnSpc>
                <a:spcPct val="100000"/>
              </a:lnSpc>
              <a:spcBef>
                <a:spcPct val="0"/>
              </a:spcBef>
              <a:spcAft>
                <a:spcPct val="0"/>
              </a:spcAft>
              <a:buFont typeface="+mj-lt"/>
              <a:buAutoNum type="arabicPeriod"/>
            </a:pPr>
            <a:r>
              <a:rPr kumimoji="0" lang="en-US" altLang="en-US" sz="2600" b="0" i="0" u="none" strike="noStrike" cap="none" normalizeH="0" baseline="0" dirty="0">
                <a:ln>
                  <a:noFill/>
                </a:ln>
                <a:effectLst/>
                <a:latin typeface="Centaur" panose="02030504050205020304" pitchFamily="18" charset="0"/>
              </a:rPr>
              <a:t>const [calories, </a:t>
            </a:r>
            <a:r>
              <a:rPr kumimoji="0" lang="en-US" altLang="en-US" sz="2600" b="0" i="0" u="none" strike="noStrike" cap="none" normalizeH="0" baseline="0" dirty="0" err="1">
                <a:ln>
                  <a:noFill/>
                </a:ln>
                <a:effectLst/>
                <a:latin typeface="Centaur" panose="02030504050205020304" pitchFamily="18" charset="0"/>
              </a:rPr>
              <a:t>setCalories</a:t>
            </a:r>
            <a:r>
              <a:rPr kumimoji="0" lang="en-US" altLang="en-US" sz="2600" b="0" i="0" u="none" strike="noStrike" cap="none" normalizeH="0" baseline="0" dirty="0">
                <a:ln>
                  <a:noFill/>
                </a:ln>
                <a:effectLst/>
                <a:latin typeface="Centaur" panose="02030504050205020304" pitchFamily="18" charset="0"/>
              </a:rPr>
              <a:t>] = </a:t>
            </a:r>
            <a:r>
              <a:rPr kumimoji="0" lang="en-US" altLang="en-US" sz="2600" b="0" i="0" u="none" strike="noStrike" cap="none" normalizeH="0" baseline="0" dirty="0" err="1">
                <a:ln>
                  <a:noFill/>
                </a:ln>
                <a:effectLst/>
                <a:latin typeface="Centaur" panose="02030504050205020304" pitchFamily="18" charset="0"/>
              </a:rPr>
              <a:t>useState</a:t>
            </a:r>
            <a:r>
              <a:rPr kumimoji="0" lang="en-US" altLang="en-US" sz="2600" b="0" i="0" u="none" strike="noStrike" cap="none" normalizeH="0" baseline="0" dirty="0">
                <a:ln>
                  <a:noFill/>
                </a:ln>
                <a:effectLst/>
                <a:latin typeface="Centaur" panose="02030504050205020304" pitchFamily="18" charset="0"/>
              </a:rPr>
              <a:t>(initial value of calories)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600" dirty="0">
              <a:solidFill>
                <a:srgbClr val="0A0A23"/>
              </a:solidFill>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latin typeface="Centaur" panose="02030504050205020304" pitchFamily="18" charset="0"/>
            </a:endParaRPr>
          </a:p>
          <a:p>
            <a:endParaRPr kumimoji="0" lang="en-US" altLang="en-US" sz="2600" b="0" i="0" u="none" strike="noStrike" cap="none" normalizeH="0" baseline="0" dirty="0">
              <a:ln>
                <a:noFill/>
              </a:ln>
              <a:solidFill>
                <a:schemeClr val="tx1"/>
              </a:solidFill>
              <a:effectLst/>
              <a:latin typeface="Centaur" panose="02030504050205020304" pitchFamily="18" charset="0"/>
            </a:endParaRPr>
          </a:p>
          <a:p>
            <a:endParaRPr kumimoji="0" lang="en-US" altLang="en-US" sz="2600" b="0" i="0" u="none" strike="noStrike" cap="none" normalizeH="0" baseline="0" dirty="0">
              <a:ln>
                <a:noFill/>
              </a:ln>
              <a:solidFill>
                <a:schemeClr val="tx1"/>
              </a:solidFill>
              <a:effectLst/>
              <a:latin typeface="Centaur" panose="02030504050205020304" pitchFamily="18" charset="0"/>
            </a:endParaRPr>
          </a:p>
          <a:p>
            <a:endParaRPr lang="en-IN" sz="2600" dirty="0">
              <a:latin typeface="Centaur" panose="02030504050205020304" pitchFamily="18" charset="0"/>
            </a:endParaRPr>
          </a:p>
        </p:txBody>
      </p:sp>
    </p:spTree>
    <p:extLst>
      <p:ext uri="{BB962C8B-B14F-4D97-AF65-F5344CB8AC3E}">
        <p14:creationId xmlns:p14="http://schemas.microsoft.com/office/powerpoint/2010/main" val="3142838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D1E9-367B-E5B3-F2E8-3ED4DE5D9DC4}"/>
              </a:ext>
            </a:extLst>
          </p:cNvPr>
          <p:cNvSpPr>
            <a:spLocks noGrp="1"/>
          </p:cNvSpPr>
          <p:nvPr>
            <p:ph type="title"/>
          </p:nvPr>
        </p:nvSpPr>
        <p:spPr>
          <a:xfrm>
            <a:off x="0" y="-120904"/>
            <a:ext cx="9144000" cy="801941"/>
          </a:xfrm>
          <a:solidFill>
            <a:schemeClr val="accent2">
              <a:lumMod val="20000"/>
              <a:lumOff val="80000"/>
            </a:schemeClr>
          </a:solidFill>
        </p:spPr>
        <p:txBody>
          <a:bodyPr>
            <a:normAutofit/>
          </a:bodyPr>
          <a:lstStyle/>
          <a:p>
            <a:pPr algn="ctr"/>
            <a:r>
              <a:rPr lang="pt-BR" sz="4000" b="1" dirty="0">
                <a:solidFill>
                  <a:srgbClr val="C00000"/>
                </a:solidFill>
                <a:latin typeface="High Tower Text" panose="02040502050506030303" pitchFamily="18" charset="0"/>
              </a:rPr>
              <a:t>useEffect()</a:t>
            </a:r>
            <a:endParaRPr lang="en-IN" sz="4000" b="1" dirty="0">
              <a:solidFill>
                <a:srgbClr val="C00000"/>
              </a:solidFill>
              <a:latin typeface="High Tower Text" panose="02040502050506030303" pitchFamily="18" charset="0"/>
            </a:endParaRPr>
          </a:p>
        </p:txBody>
      </p:sp>
      <p:sp>
        <p:nvSpPr>
          <p:cNvPr id="5" name="Content Placeholder 4">
            <a:extLst>
              <a:ext uri="{FF2B5EF4-FFF2-40B4-BE49-F238E27FC236}">
                <a16:creationId xmlns:a16="http://schemas.microsoft.com/office/drawing/2014/main" id="{025E8865-CFE9-8572-0CCB-B157F952C4F9}"/>
              </a:ext>
            </a:extLst>
          </p:cNvPr>
          <p:cNvSpPr>
            <a:spLocks noGrp="1"/>
          </p:cNvSpPr>
          <p:nvPr>
            <p:ph idx="1"/>
          </p:nvPr>
        </p:nvSpPr>
        <p:spPr>
          <a:xfrm>
            <a:off x="-1" y="806115"/>
            <a:ext cx="9143999" cy="5370848"/>
          </a:xfrm>
        </p:spPr>
        <p:txBody>
          <a:bodyPr/>
          <a:lstStyle/>
          <a:p>
            <a:pPr marL="444500" indent="-444500">
              <a:buSzPct val="70000"/>
              <a:buFont typeface="Wingdings" panose="05000000000000000000" pitchFamily="2" charset="2"/>
              <a:buChar char="q"/>
            </a:pPr>
            <a:r>
              <a:rPr kumimoji="0" lang="en-US" altLang="en-US" sz="2800" b="0" i="0" u="none" strike="noStrike" cap="none" normalizeH="0" baseline="0" dirty="0">
                <a:ln>
                  <a:noFill/>
                </a:ln>
                <a:solidFill>
                  <a:srgbClr val="0A0A23"/>
                </a:solidFill>
                <a:effectLst/>
                <a:latin typeface="Centaur" panose="02030504050205020304" pitchFamily="18" charset="0"/>
              </a:rPr>
              <a:t>The </a:t>
            </a:r>
            <a:r>
              <a:rPr kumimoji="0" lang="en-US" altLang="en-US" sz="2800" b="0" i="0" u="none" strike="noStrike" cap="none" normalizeH="0" baseline="0" dirty="0" err="1">
                <a:ln>
                  <a:noFill/>
                </a:ln>
                <a:solidFill>
                  <a:srgbClr val="0A0A23"/>
                </a:solidFill>
                <a:effectLst/>
                <a:latin typeface="Centaur" panose="02030504050205020304" pitchFamily="18" charset="0"/>
              </a:rPr>
              <a:t>useEffect</a:t>
            </a:r>
            <a:r>
              <a:rPr kumimoji="0" lang="en-US" altLang="en-US" sz="2800" b="0" i="0" u="none" strike="noStrike" cap="none" normalizeH="0" baseline="0" dirty="0">
                <a:ln>
                  <a:noFill/>
                </a:ln>
                <a:solidFill>
                  <a:srgbClr val="0A0A23"/>
                </a:solidFill>
                <a:effectLst/>
                <a:latin typeface="Centaur" panose="02030504050205020304" pitchFamily="18" charset="0"/>
              </a:rPr>
              <a:t> hook is used to perform side effects in your functional components, such as </a:t>
            </a:r>
          </a:p>
          <a:p>
            <a:pPr marL="1166813" indent="-444500">
              <a:buSzPct val="70000"/>
              <a:buFont typeface="Wingdings" panose="05000000000000000000" pitchFamily="2" charset="2"/>
              <a:buChar char="ü"/>
            </a:pPr>
            <a:r>
              <a:rPr kumimoji="0" lang="en-US" altLang="en-US" sz="2800" b="0" i="0" u="none" strike="noStrike" cap="none" normalizeH="0" baseline="0" dirty="0">
                <a:ln>
                  <a:noFill/>
                </a:ln>
                <a:solidFill>
                  <a:srgbClr val="0A0A23"/>
                </a:solidFill>
                <a:effectLst/>
                <a:latin typeface="Centaur" panose="02030504050205020304" pitchFamily="18" charset="0"/>
              </a:rPr>
              <a:t>fetching data, </a:t>
            </a:r>
          </a:p>
          <a:p>
            <a:pPr marL="1166813" indent="-444500">
              <a:buSzPct val="70000"/>
              <a:buFont typeface="Wingdings" panose="05000000000000000000" pitchFamily="2" charset="2"/>
              <a:buChar char="ü"/>
            </a:pPr>
            <a:r>
              <a:rPr kumimoji="0" lang="en-US" altLang="en-US" sz="2800" b="0" i="0" u="none" strike="noStrike" cap="none" normalizeH="0" baseline="0" dirty="0">
                <a:ln>
                  <a:noFill/>
                </a:ln>
                <a:solidFill>
                  <a:srgbClr val="0A0A23"/>
                </a:solidFill>
                <a:effectLst/>
                <a:latin typeface="Centaur" panose="02030504050205020304" pitchFamily="18" charset="0"/>
              </a:rPr>
              <a:t>subscribing to external events, or </a:t>
            </a:r>
          </a:p>
          <a:p>
            <a:pPr marL="1166813" indent="-444500">
              <a:buSzPct val="70000"/>
              <a:buFont typeface="Wingdings" panose="05000000000000000000" pitchFamily="2" charset="2"/>
              <a:buChar char="ü"/>
            </a:pPr>
            <a:r>
              <a:rPr kumimoji="0" lang="en-US" altLang="en-US" sz="2800" b="0" i="0" u="none" strike="noStrike" cap="none" normalizeH="0" baseline="0" dirty="0">
                <a:ln>
                  <a:noFill/>
                </a:ln>
                <a:solidFill>
                  <a:srgbClr val="0A0A23"/>
                </a:solidFill>
                <a:effectLst/>
                <a:latin typeface="Centaur" panose="02030504050205020304" pitchFamily="18" charset="0"/>
              </a:rPr>
              <a:t>manually changing the DOM. </a:t>
            </a:r>
          </a:p>
          <a:p>
            <a:pPr marL="444500" indent="-444500">
              <a:buSzPct val="70000"/>
              <a:buFont typeface="Wingdings" panose="05000000000000000000" pitchFamily="2" charset="2"/>
              <a:buChar char="q"/>
            </a:pPr>
            <a:r>
              <a:rPr kumimoji="0" lang="en-US" altLang="en-US" sz="2800" b="0" i="0" u="none" strike="noStrike" cap="none" normalizeH="0" baseline="0" dirty="0">
                <a:ln>
                  <a:noFill/>
                </a:ln>
                <a:solidFill>
                  <a:srgbClr val="0A0A23"/>
                </a:solidFill>
                <a:effectLst/>
                <a:latin typeface="Centaur" panose="02030504050205020304" pitchFamily="18" charset="0"/>
              </a:rPr>
              <a:t>It combines the functionality of </a:t>
            </a:r>
            <a:r>
              <a:rPr kumimoji="0" lang="en-US" altLang="en-US" sz="2800" b="0" i="0" u="none" strike="noStrike" cap="none" normalizeH="0" baseline="0" dirty="0" err="1">
                <a:ln>
                  <a:noFill/>
                </a:ln>
                <a:solidFill>
                  <a:srgbClr val="0A0A23"/>
                </a:solidFill>
                <a:effectLst/>
                <a:latin typeface="Centaur" panose="02030504050205020304" pitchFamily="18" charset="0"/>
              </a:rPr>
              <a:t>componentDidUpdate</a:t>
            </a:r>
            <a:r>
              <a:rPr kumimoji="0" lang="en-US" altLang="en-US" sz="2800" b="0" i="0" u="none" strike="noStrike" cap="none" normalizeH="0" baseline="0" dirty="0">
                <a:ln>
                  <a:noFill/>
                </a:ln>
                <a:solidFill>
                  <a:srgbClr val="0A0A23"/>
                </a:solidFill>
                <a:effectLst/>
                <a:latin typeface="Centaur" panose="02030504050205020304" pitchFamily="18" charset="0"/>
              </a:rPr>
              <a:t>, and </a:t>
            </a:r>
            <a:r>
              <a:rPr kumimoji="0" lang="en-US" altLang="en-US" sz="2800" b="0" i="0" u="none" strike="noStrike" cap="none" normalizeH="0" baseline="0" dirty="0" err="1">
                <a:ln>
                  <a:noFill/>
                </a:ln>
                <a:solidFill>
                  <a:srgbClr val="0A0A23"/>
                </a:solidFill>
                <a:effectLst/>
                <a:latin typeface="Centaur" panose="02030504050205020304" pitchFamily="18" charset="0"/>
              </a:rPr>
              <a:t>componentWillUnmount</a:t>
            </a:r>
            <a:r>
              <a:rPr kumimoji="0" lang="en-US" altLang="en-US" sz="2800" b="0" i="0" u="none" strike="noStrike" cap="none" normalizeH="0" baseline="0" dirty="0">
                <a:ln>
                  <a:noFill/>
                </a:ln>
                <a:solidFill>
                  <a:srgbClr val="0A0A23"/>
                </a:solidFill>
                <a:effectLst/>
                <a:latin typeface="Centaur" panose="02030504050205020304" pitchFamily="18" charset="0"/>
              </a:rPr>
              <a:t> in class components.</a:t>
            </a:r>
            <a:r>
              <a:rPr kumimoji="0" lang="en-US" altLang="en-US" sz="2800" b="0" i="0" u="none" strike="noStrike" cap="none" normalizeH="0" baseline="0" dirty="0">
                <a:ln>
                  <a:noFill/>
                </a:ln>
                <a:solidFill>
                  <a:schemeClr val="tx1"/>
                </a:solidFill>
                <a:effectLst/>
                <a:latin typeface="Centaur" panose="02030504050205020304" pitchFamily="18" charset="0"/>
              </a:rPr>
              <a:t> </a:t>
            </a:r>
          </a:p>
          <a:p>
            <a:pPr>
              <a:buSzPct val="70000"/>
              <a:buFont typeface="Wingdings" panose="05000000000000000000" pitchFamily="2" charset="2"/>
              <a:buChar char="q"/>
            </a:pPr>
            <a:endParaRPr lang="en-IN" dirty="0"/>
          </a:p>
        </p:txBody>
      </p:sp>
    </p:spTree>
    <p:extLst>
      <p:ext uri="{BB962C8B-B14F-4D97-AF65-F5344CB8AC3E}">
        <p14:creationId xmlns:p14="http://schemas.microsoft.com/office/powerpoint/2010/main" val="831587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C639-4122-5DC4-1486-C13F7001E8BA}"/>
              </a:ext>
            </a:extLst>
          </p:cNvPr>
          <p:cNvSpPr>
            <a:spLocks noGrp="1"/>
          </p:cNvSpPr>
          <p:nvPr>
            <p:ph type="title"/>
          </p:nvPr>
        </p:nvSpPr>
        <p:spPr>
          <a:xfrm>
            <a:off x="0" y="-5808"/>
            <a:ext cx="9144000" cy="662782"/>
          </a:xfrm>
          <a:solidFill>
            <a:schemeClr val="accent2">
              <a:lumMod val="20000"/>
              <a:lumOff val="80000"/>
            </a:schemeClr>
          </a:solidFill>
        </p:spPr>
        <p:txBody>
          <a:bodyPr>
            <a:normAutofit/>
          </a:bodyPr>
          <a:lstStyle/>
          <a:p>
            <a:pPr algn="ctr"/>
            <a:r>
              <a:rPr lang="pt-BR" sz="4000" dirty="0">
                <a:solidFill>
                  <a:srgbClr val="C00000"/>
                </a:solidFill>
                <a:latin typeface="High Tower Text" panose="02040502050506030303" pitchFamily="18" charset="0"/>
              </a:rPr>
              <a:t>useReducer()</a:t>
            </a:r>
            <a:endParaRPr lang="en-IN" sz="4000"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946F5100-A555-EBE7-20F9-BA91F7A8DBE9}"/>
              </a:ext>
            </a:extLst>
          </p:cNvPr>
          <p:cNvSpPr>
            <a:spLocks noGrp="1"/>
          </p:cNvSpPr>
          <p:nvPr>
            <p:ph idx="1"/>
          </p:nvPr>
        </p:nvSpPr>
        <p:spPr>
          <a:xfrm>
            <a:off x="0" y="669006"/>
            <a:ext cx="9144000" cy="5471862"/>
          </a:xfrm>
        </p:spPr>
        <p:txBody>
          <a:bodyPr/>
          <a:lstStyle/>
          <a:p>
            <a:pPr marL="541338" indent="-360363">
              <a:buSzPct val="70000"/>
              <a:buFont typeface="Wingdings" panose="05000000000000000000" pitchFamily="2" charset="2"/>
              <a:buChar char="q"/>
            </a:pPr>
            <a:r>
              <a:rPr lang="en-US" b="0" i="0" dirty="0">
                <a:solidFill>
                  <a:srgbClr val="1F1F1F"/>
                </a:solidFill>
                <a:effectLst/>
                <a:latin typeface="Centaur" panose="02030504050205020304" pitchFamily="18" charset="0"/>
              </a:rPr>
              <a:t>The </a:t>
            </a:r>
            <a:r>
              <a:rPr lang="en-US" b="0" i="0" dirty="0" err="1">
                <a:solidFill>
                  <a:srgbClr val="1F1F1F"/>
                </a:solidFill>
                <a:effectLst/>
                <a:latin typeface="Centaur" panose="02030504050205020304" pitchFamily="18" charset="0"/>
              </a:rPr>
              <a:t>useReducer</a:t>
            </a:r>
            <a:r>
              <a:rPr lang="en-US" b="0" i="0" dirty="0">
                <a:solidFill>
                  <a:srgbClr val="1F1F1F"/>
                </a:solidFill>
                <a:effectLst/>
                <a:latin typeface="Centaur" panose="02030504050205020304" pitchFamily="18" charset="0"/>
              </a:rPr>
              <a:t> Hook is used </a:t>
            </a:r>
            <a:r>
              <a:rPr lang="en-US" b="0" i="0" dirty="0">
                <a:solidFill>
                  <a:srgbClr val="040C28"/>
                </a:solidFill>
                <a:effectLst/>
                <a:latin typeface="Centaur" panose="02030504050205020304" pitchFamily="18" charset="0"/>
              </a:rPr>
              <a:t>to store and update states</a:t>
            </a:r>
            <a:r>
              <a:rPr lang="en-US" b="0" i="0" dirty="0">
                <a:solidFill>
                  <a:srgbClr val="1F1F1F"/>
                </a:solidFill>
                <a:effectLst/>
                <a:latin typeface="Centaur" panose="02030504050205020304" pitchFamily="18" charset="0"/>
              </a:rPr>
              <a:t>, just like the </a:t>
            </a:r>
            <a:r>
              <a:rPr lang="en-US" b="0" i="0" dirty="0" err="1">
                <a:solidFill>
                  <a:srgbClr val="1F1F1F"/>
                </a:solidFill>
                <a:effectLst/>
                <a:latin typeface="Centaur" panose="02030504050205020304" pitchFamily="18" charset="0"/>
              </a:rPr>
              <a:t>useState</a:t>
            </a:r>
            <a:r>
              <a:rPr lang="en-US" b="0" i="0" dirty="0">
                <a:solidFill>
                  <a:srgbClr val="1F1F1F"/>
                </a:solidFill>
                <a:effectLst/>
                <a:latin typeface="Centaur" panose="02030504050205020304" pitchFamily="18" charset="0"/>
              </a:rPr>
              <a:t> Hook. </a:t>
            </a:r>
          </a:p>
          <a:p>
            <a:pPr marL="541338" indent="-360363">
              <a:buSzPct val="70000"/>
              <a:buFont typeface="Wingdings" panose="05000000000000000000" pitchFamily="2" charset="2"/>
              <a:buChar char="q"/>
            </a:pPr>
            <a:r>
              <a:rPr lang="en-US" b="0" i="0" dirty="0">
                <a:solidFill>
                  <a:srgbClr val="1F1F1F"/>
                </a:solidFill>
                <a:effectLst/>
                <a:latin typeface="Centaur" panose="02030504050205020304" pitchFamily="18" charset="0"/>
              </a:rPr>
              <a:t>It accepts a reducer function as its first parameter and the initial state as the second. </a:t>
            </a:r>
          </a:p>
          <a:p>
            <a:pPr marL="541338" indent="-360363">
              <a:buSzPct val="70000"/>
              <a:buFont typeface="Wingdings" panose="05000000000000000000" pitchFamily="2" charset="2"/>
              <a:buChar char="q"/>
            </a:pPr>
            <a:r>
              <a:rPr lang="en-US" b="0" i="0" dirty="0" err="1">
                <a:solidFill>
                  <a:srgbClr val="1F1F1F"/>
                </a:solidFill>
                <a:effectLst/>
                <a:latin typeface="Centaur" panose="02030504050205020304" pitchFamily="18" charset="0"/>
              </a:rPr>
              <a:t>useReducer</a:t>
            </a:r>
            <a:r>
              <a:rPr lang="en-US" b="0" i="0" dirty="0">
                <a:solidFill>
                  <a:srgbClr val="1F1F1F"/>
                </a:solidFill>
                <a:effectLst/>
                <a:latin typeface="Centaur" panose="02030504050205020304" pitchFamily="18" charset="0"/>
              </a:rPr>
              <a:t> returns an array that holds the current state value and a dispatch function to which user can pass an action and later invoke it.</a:t>
            </a:r>
            <a:endParaRPr lang="en-IN" dirty="0">
              <a:latin typeface="Centaur" panose="02030504050205020304" pitchFamily="18" charset="0"/>
            </a:endParaRPr>
          </a:p>
        </p:txBody>
      </p:sp>
    </p:spTree>
    <p:extLst>
      <p:ext uri="{BB962C8B-B14F-4D97-AF65-F5344CB8AC3E}">
        <p14:creationId xmlns:p14="http://schemas.microsoft.com/office/powerpoint/2010/main" val="1724573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D4576-9578-B8C3-B519-C738351189A9}"/>
              </a:ext>
            </a:extLst>
          </p:cNvPr>
          <p:cNvSpPr>
            <a:spLocks noGrp="1"/>
          </p:cNvSpPr>
          <p:nvPr>
            <p:ph type="title"/>
          </p:nvPr>
        </p:nvSpPr>
        <p:spPr>
          <a:xfrm>
            <a:off x="0" y="1"/>
            <a:ext cx="9144000" cy="813594"/>
          </a:xfrm>
          <a:solidFill>
            <a:schemeClr val="accent2">
              <a:lumMod val="20000"/>
              <a:lumOff val="80000"/>
            </a:schemeClr>
          </a:solidFill>
        </p:spPr>
        <p:txBody>
          <a:bodyPr>
            <a:normAutofit/>
          </a:bodyPr>
          <a:lstStyle/>
          <a:p>
            <a:pPr algn="ctr"/>
            <a:r>
              <a:rPr lang="pt-BR" sz="4000" dirty="0">
                <a:solidFill>
                  <a:srgbClr val="C00000"/>
                </a:solidFill>
                <a:latin typeface="High Tower Text" panose="02040502050506030303" pitchFamily="18" charset="0"/>
              </a:rPr>
              <a:t>useContext()</a:t>
            </a:r>
            <a:endParaRPr lang="en-IN" sz="4000" dirty="0">
              <a:solidFill>
                <a:srgbClr val="C00000"/>
              </a:solidFill>
              <a:latin typeface="High Tower Text" panose="02040502050506030303" pitchFamily="18" charset="0"/>
            </a:endParaRPr>
          </a:p>
        </p:txBody>
      </p:sp>
      <p:pic>
        <p:nvPicPr>
          <p:cNvPr id="4" name="Content Placeholder 3">
            <a:extLst>
              <a:ext uri="{FF2B5EF4-FFF2-40B4-BE49-F238E27FC236}">
                <a16:creationId xmlns:a16="http://schemas.microsoft.com/office/drawing/2014/main" id="{F173AAE2-C37E-8B61-D7AA-D5F4633343FA}"/>
              </a:ext>
            </a:extLst>
          </p:cNvPr>
          <p:cNvPicPr>
            <a:picLocks noGrp="1" noChangeAspect="1"/>
          </p:cNvPicPr>
          <p:nvPr>
            <p:ph idx="1"/>
          </p:nvPr>
        </p:nvPicPr>
        <p:blipFill>
          <a:blip r:embed="rId2"/>
          <a:stretch>
            <a:fillRect/>
          </a:stretch>
        </p:blipFill>
        <p:spPr>
          <a:xfrm>
            <a:off x="120314" y="914401"/>
            <a:ext cx="4174957" cy="5847346"/>
          </a:xfrm>
          <a:prstGeom prst="rect">
            <a:avLst/>
          </a:prstGeom>
        </p:spPr>
      </p:pic>
      <p:pic>
        <p:nvPicPr>
          <p:cNvPr id="5" name="Picture 4">
            <a:extLst>
              <a:ext uri="{FF2B5EF4-FFF2-40B4-BE49-F238E27FC236}">
                <a16:creationId xmlns:a16="http://schemas.microsoft.com/office/drawing/2014/main" id="{6D44E51E-BDC9-8870-4E87-0CD25F984948}"/>
              </a:ext>
            </a:extLst>
          </p:cNvPr>
          <p:cNvPicPr>
            <a:picLocks noChangeAspect="1"/>
          </p:cNvPicPr>
          <p:nvPr/>
        </p:nvPicPr>
        <p:blipFill>
          <a:blip r:embed="rId3"/>
          <a:stretch>
            <a:fillRect/>
          </a:stretch>
        </p:blipFill>
        <p:spPr>
          <a:xfrm>
            <a:off x="4728411" y="914401"/>
            <a:ext cx="4199021" cy="5847346"/>
          </a:xfrm>
          <a:prstGeom prst="rect">
            <a:avLst/>
          </a:prstGeom>
        </p:spPr>
      </p:pic>
    </p:spTree>
    <p:extLst>
      <p:ext uri="{BB962C8B-B14F-4D97-AF65-F5344CB8AC3E}">
        <p14:creationId xmlns:p14="http://schemas.microsoft.com/office/powerpoint/2010/main" val="2456503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9310-F85D-0F60-9C2D-B256E0F8BC7B}"/>
              </a:ext>
            </a:extLst>
          </p:cNvPr>
          <p:cNvSpPr>
            <a:spLocks noGrp="1"/>
          </p:cNvSpPr>
          <p:nvPr>
            <p:ph type="title"/>
          </p:nvPr>
        </p:nvSpPr>
        <p:spPr>
          <a:xfrm>
            <a:off x="0" y="16210"/>
            <a:ext cx="9144000" cy="664827"/>
          </a:xfrm>
          <a:solidFill>
            <a:schemeClr val="accent2">
              <a:lumMod val="20000"/>
              <a:lumOff val="80000"/>
            </a:schemeClr>
          </a:solidFill>
        </p:spPr>
        <p:txBody>
          <a:bodyPr>
            <a:normAutofit/>
          </a:bodyPr>
          <a:lstStyle/>
          <a:p>
            <a:pPr algn="ctr"/>
            <a:r>
              <a:rPr lang="pt-BR" sz="4000" dirty="0">
                <a:solidFill>
                  <a:srgbClr val="C00000"/>
                </a:solidFill>
                <a:latin typeface="High Tower Text" panose="02040502050506030303" pitchFamily="18" charset="0"/>
              </a:rPr>
              <a:t>useMemo()</a:t>
            </a:r>
            <a:endParaRPr lang="en-IN" sz="4000" dirty="0">
              <a:solidFill>
                <a:srgbClr val="C00000"/>
              </a:solidFill>
              <a:latin typeface="High Tower Text" panose="02040502050506030303" pitchFamily="18" charset="0"/>
            </a:endParaRPr>
          </a:p>
        </p:txBody>
      </p:sp>
      <p:sp>
        <p:nvSpPr>
          <p:cNvPr id="6" name="Content Placeholder 5">
            <a:extLst>
              <a:ext uri="{FF2B5EF4-FFF2-40B4-BE49-F238E27FC236}">
                <a16:creationId xmlns:a16="http://schemas.microsoft.com/office/drawing/2014/main" id="{AB6E6EC7-B551-7964-7246-F3ED9536DDB2}"/>
              </a:ext>
            </a:extLst>
          </p:cNvPr>
          <p:cNvSpPr>
            <a:spLocks noGrp="1"/>
          </p:cNvSpPr>
          <p:nvPr>
            <p:ph idx="1"/>
          </p:nvPr>
        </p:nvSpPr>
        <p:spPr>
          <a:xfrm>
            <a:off x="0" y="681036"/>
            <a:ext cx="9144000" cy="6160753"/>
          </a:xfrm>
        </p:spPr>
        <p:txBody>
          <a:bodyPr>
            <a:normAutofit/>
          </a:bodyPr>
          <a:lstStyle/>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0" i="0" u="none" strike="noStrike" cap="none" normalizeH="0" baseline="0" dirty="0" err="1">
                <a:ln>
                  <a:noFill/>
                </a:ln>
                <a:effectLst/>
                <a:latin typeface="Centaur" panose="02030504050205020304" pitchFamily="18" charset="0"/>
              </a:rPr>
              <a:t>useMemo</a:t>
            </a:r>
            <a:r>
              <a:rPr kumimoji="0" lang="en-US" altLang="en-US" sz="2600" b="0" i="0" u="none" strike="noStrike" cap="none" normalizeH="0" baseline="0" dirty="0">
                <a:ln>
                  <a:noFill/>
                </a:ln>
                <a:effectLst/>
                <a:latin typeface="Centaur" panose="02030504050205020304" pitchFamily="18" charset="0"/>
              </a:rPr>
              <a:t> is a valuable tool in the React framework, designed to optimize performance by </a:t>
            </a:r>
            <a:r>
              <a:rPr kumimoji="0" lang="en-US" altLang="en-US" sz="2600" b="1" i="0" u="none" strike="noStrike" cap="none" normalizeH="0" baseline="0" dirty="0" err="1">
                <a:ln>
                  <a:noFill/>
                </a:ln>
                <a:effectLst/>
                <a:latin typeface="Centaur" panose="02030504050205020304" pitchFamily="18" charset="0"/>
              </a:rPr>
              <a:t>memoizing</a:t>
            </a:r>
            <a:r>
              <a:rPr kumimoji="0" lang="en-US" altLang="en-US" sz="2600" b="0" i="0" u="none" strike="noStrike" cap="none" normalizeH="0" baseline="0" dirty="0">
                <a:ln>
                  <a:noFill/>
                </a:ln>
                <a:effectLst/>
                <a:latin typeface="Centaur" panose="02030504050205020304" pitchFamily="18" charset="0"/>
              </a:rPr>
              <a:t> expensive computations.</a:t>
            </a: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0" i="0" u="none" strike="noStrike" cap="none" normalizeH="0" baseline="0" dirty="0">
                <a:ln>
                  <a:noFill/>
                </a:ln>
                <a:effectLst/>
                <a:latin typeface="Centaur" panose="02030504050205020304" pitchFamily="18" charset="0"/>
              </a:rPr>
              <a:t>With </a:t>
            </a:r>
            <a:r>
              <a:rPr kumimoji="0" lang="en-US" altLang="en-US" sz="2600" b="0" i="0" u="none" strike="noStrike" cap="none" normalizeH="0" baseline="0" dirty="0" err="1">
                <a:ln>
                  <a:noFill/>
                </a:ln>
                <a:effectLst/>
                <a:latin typeface="Centaur" panose="02030504050205020304" pitchFamily="18" charset="0"/>
              </a:rPr>
              <a:t>useMemo</a:t>
            </a:r>
            <a:r>
              <a:rPr kumimoji="0" lang="en-US" altLang="en-US" sz="2600" b="0" i="0" u="none" strike="noStrike" cap="none" normalizeH="0" baseline="0" dirty="0">
                <a:ln>
                  <a:noFill/>
                </a:ln>
                <a:effectLst/>
                <a:latin typeface="Centaur" panose="02030504050205020304" pitchFamily="18" charset="0"/>
              </a:rPr>
              <a:t>, React can store the result of a function call and reuse it when the dependencies of that function haven't changed, rather than recalculating the value on every render.</a:t>
            </a:r>
          </a:p>
          <a:p>
            <a:pPr marL="360363" indent="-360363" eaLnBrk="0" fontAlgn="base" hangingPunct="0">
              <a:lnSpc>
                <a:spcPct val="100000"/>
              </a:lnSpc>
              <a:spcBef>
                <a:spcPct val="0"/>
              </a:spcBef>
              <a:spcAft>
                <a:spcPct val="0"/>
              </a:spcAft>
              <a:buSzPct val="70000"/>
              <a:buFont typeface="Wingdings" panose="05000000000000000000" pitchFamily="2" charset="2"/>
              <a:buChar char="q"/>
            </a:pPr>
            <a:r>
              <a:rPr kumimoji="0" lang="en-US" altLang="en-US" sz="2600" b="0" i="0" u="none" strike="noStrike" cap="none" normalizeH="0" baseline="0" dirty="0" err="1">
                <a:ln>
                  <a:noFill/>
                </a:ln>
                <a:effectLst/>
                <a:latin typeface="Centaur" panose="02030504050205020304" pitchFamily="18" charset="0"/>
              </a:rPr>
              <a:t>useMemo</a:t>
            </a:r>
            <a:r>
              <a:rPr kumimoji="0" lang="en-US" altLang="en-US" sz="2600" b="0" i="0" u="none" strike="noStrike" cap="none" normalizeH="0" baseline="0" dirty="0">
                <a:ln>
                  <a:noFill/>
                </a:ln>
                <a:effectLst/>
                <a:latin typeface="Centaur" panose="02030504050205020304" pitchFamily="18" charset="0"/>
              </a:rPr>
              <a:t> is a handy tool in React that helps make your apps faster. </a:t>
            </a:r>
          </a:p>
          <a:p>
            <a:pPr marL="360363" indent="-360363" eaLnBrk="0" fontAlgn="base" hangingPunct="0">
              <a:lnSpc>
                <a:spcPct val="100000"/>
              </a:lnSpc>
              <a:spcBef>
                <a:spcPct val="0"/>
              </a:spcBef>
              <a:spcAft>
                <a:spcPct val="0"/>
              </a:spcAft>
              <a:buSzPct val="70000"/>
              <a:buFont typeface="Wingdings" panose="05000000000000000000" pitchFamily="2" charset="2"/>
              <a:buChar char="q"/>
            </a:pPr>
            <a:r>
              <a:rPr kumimoji="0" lang="en-US" altLang="en-US" sz="2600" b="0" i="0" u="none" strike="noStrike" cap="none" normalizeH="0" baseline="0" dirty="0">
                <a:ln>
                  <a:noFill/>
                </a:ln>
                <a:effectLst/>
                <a:latin typeface="Centaur" panose="02030504050205020304" pitchFamily="18" charset="0"/>
              </a:rPr>
              <a:t>The </a:t>
            </a:r>
            <a:r>
              <a:rPr kumimoji="0" lang="en-US" altLang="en-US" sz="2600" b="0" i="0" u="none" strike="noStrike" cap="none" normalizeH="0" baseline="0" dirty="0" err="1">
                <a:ln>
                  <a:noFill/>
                </a:ln>
                <a:effectLst/>
                <a:latin typeface="Centaur" panose="02030504050205020304" pitchFamily="18" charset="0"/>
              </a:rPr>
              <a:t>useMemo</a:t>
            </a:r>
            <a:r>
              <a:rPr kumimoji="0" lang="en-US" altLang="en-US" sz="2600" b="0" i="0" u="none" strike="noStrike" cap="none" normalizeH="0" baseline="0" dirty="0">
                <a:ln>
                  <a:noFill/>
                </a:ln>
                <a:effectLst/>
                <a:latin typeface="Centaur" panose="02030504050205020304" pitchFamily="18" charset="0"/>
              </a:rPr>
              <a:t> and </a:t>
            </a:r>
            <a:r>
              <a:rPr kumimoji="0" lang="en-US" altLang="en-US" sz="2600" b="0" i="0" u="none" strike="noStrike" cap="none" normalizeH="0" baseline="0" dirty="0" err="1">
                <a:ln>
                  <a:noFill/>
                </a:ln>
                <a:effectLst/>
                <a:latin typeface="Centaur" panose="02030504050205020304" pitchFamily="18" charset="0"/>
              </a:rPr>
              <a:t>useCallback</a:t>
            </a:r>
            <a:r>
              <a:rPr kumimoji="0" lang="en-US" altLang="en-US" sz="2600" b="0" i="0" u="none" strike="noStrike" cap="none" normalizeH="0" baseline="0" dirty="0">
                <a:ln>
                  <a:noFill/>
                </a:ln>
                <a:effectLst/>
                <a:latin typeface="Centaur" panose="02030504050205020304" pitchFamily="18" charset="0"/>
              </a:rPr>
              <a:t> Hooks are similar. The main difference is that </a:t>
            </a:r>
            <a:r>
              <a:rPr kumimoji="0" lang="en-US" altLang="en-US" sz="2600" b="0" i="0" u="none" strike="noStrike" cap="none" normalizeH="0" baseline="0" dirty="0" err="1">
                <a:ln>
                  <a:noFill/>
                </a:ln>
                <a:effectLst/>
                <a:latin typeface="Centaur" panose="02030504050205020304" pitchFamily="18" charset="0"/>
              </a:rPr>
              <a:t>useMemo</a:t>
            </a:r>
            <a:r>
              <a:rPr kumimoji="0" lang="en-US" altLang="en-US" sz="2600" b="0" i="0" u="none" strike="noStrike" cap="none" normalizeH="0" baseline="0" dirty="0">
                <a:ln>
                  <a:noFill/>
                </a:ln>
                <a:effectLst/>
                <a:latin typeface="Centaur" panose="02030504050205020304" pitchFamily="18" charset="0"/>
              </a:rPr>
              <a:t> returns a </a:t>
            </a:r>
            <a:r>
              <a:rPr kumimoji="0" lang="en-US" altLang="en-US" sz="2600" b="0" i="0" u="none" strike="noStrike" cap="none" normalizeH="0" baseline="0" dirty="0" err="1">
                <a:ln>
                  <a:noFill/>
                </a:ln>
                <a:effectLst/>
                <a:latin typeface="Centaur" panose="02030504050205020304" pitchFamily="18" charset="0"/>
              </a:rPr>
              <a:t>memoized</a:t>
            </a:r>
            <a:r>
              <a:rPr kumimoji="0" lang="en-US" altLang="en-US" sz="2600" b="0" i="0" u="none" strike="noStrike" cap="none" normalizeH="0" baseline="0" dirty="0">
                <a:ln>
                  <a:noFill/>
                </a:ln>
                <a:effectLst/>
                <a:latin typeface="Centaur" panose="02030504050205020304" pitchFamily="18" charset="0"/>
              </a:rPr>
              <a:t> value and </a:t>
            </a:r>
            <a:r>
              <a:rPr kumimoji="0" lang="en-US" altLang="en-US" sz="2600" b="0" i="0" u="none" strike="noStrike" cap="none" normalizeH="0" baseline="0" dirty="0" err="1">
                <a:ln>
                  <a:noFill/>
                </a:ln>
                <a:effectLst/>
                <a:latin typeface="Centaur" panose="02030504050205020304" pitchFamily="18" charset="0"/>
              </a:rPr>
              <a:t>useCallback</a:t>
            </a:r>
            <a:r>
              <a:rPr kumimoji="0" lang="en-US" altLang="en-US" sz="2600" b="0" i="0" u="none" strike="noStrike" cap="none" normalizeH="0" baseline="0" dirty="0">
                <a:ln>
                  <a:noFill/>
                </a:ln>
                <a:effectLst/>
                <a:latin typeface="Centaur" panose="02030504050205020304" pitchFamily="18" charset="0"/>
              </a:rPr>
              <a:t> returns a </a:t>
            </a:r>
            <a:r>
              <a:rPr kumimoji="0" lang="en-US" altLang="en-US" sz="2600" b="0" i="0" u="none" strike="noStrike" cap="none" normalizeH="0" baseline="0" dirty="0" err="1">
                <a:ln>
                  <a:noFill/>
                </a:ln>
                <a:effectLst/>
                <a:latin typeface="Centaur" panose="02030504050205020304" pitchFamily="18" charset="0"/>
              </a:rPr>
              <a:t>memoized</a:t>
            </a:r>
            <a:r>
              <a:rPr kumimoji="0" lang="en-US" altLang="en-US" sz="2600" b="0" i="0" u="none" strike="noStrike" cap="none" normalizeH="0" baseline="0" dirty="0">
                <a:ln>
                  <a:noFill/>
                </a:ln>
                <a:effectLst/>
                <a:latin typeface="Centaur" panose="02030504050205020304" pitchFamily="18" charset="0"/>
              </a:rPr>
              <a:t> function. You can learn more about </a:t>
            </a:r>
            <a:r>
              <a:rPr kumimoji="0" lang="en-US" altLang="en-US" sz="2600" b="0" i="0" u="none" strike="noStrike" cap="none" normalizeH="0" baseline="0" dirty="0" err="1">
                <a:ln>
                  <a:noFill/>
                </a:ln>
                <a:effectLst/>
                <a:latin typeface="Centaur" panose="02030504050205020304" pitchFamily="18" charset="0"/>
              </a:rPr>
              <a:t>useCallback</a:t>
            </a:r>
            <a:r>
              <a:rPr kumimoji="0" lang="en-US" altLang="en-US" sz="2600" b="0" i="0" u="none" strike="noStrike" cap="none" normalizeH="0" baseline="0" dirty="0">
                <a:ln>
                  <a:noFill/>
                </a:ln>
                <a:effectLst/>
                <a:latin typeface="Centaur" panose="02030504050205020304" pitchFamily="18" charset="0"/>
              </a:rPr>
              <a:t> in the </a:t>
            </a:r>
          </a:p>
          <a:p>
            <a:pPr eaLnBrk="0" fontAlgn="base" hangingPunct="0">
              <a:lnSpc>
                <a:spcPct val="100000"/>
              </a:lnSpc>
              <a:spcBef>
                <a:spcPct val="0"/>
              </a:spcBef>
              <a:spcAft>
                <a:spcPct val="0"/>
              </a:spcAft>
              <a:buSzPct val="70000"/>
              <a:buFont typeface="Wingdings" panose="05000000000000000000" pitchFamily="2" charset="2"/>
              <a:buChar char="v"/>
            </a:pPr>
            <a:endParaRPr kumimoji="0" lang="en-US" altLang="en-US" sz="2600" b="0" i="0" u="none" strike="noStrike" cap="none" normalizeH="0" baseline="0" dirty="0">
              <a:ln>
                <a:noFill/>
              </a:ln>
              <a:effectLst/>
              <a:latin typeface="Centaur" panose="02030504050205020304" pitchFamily="18" charset="0"/>
            </a:endParaRPr>
          </a:p>
          <a:p>
            <a:pPr eaLnBrk="0" fontAlgn="base" hangingPunct="0">
              <a:lnSpc>
                <a:spcPct val="100000"/>
              </a:lnSpc>
              <a:spcBef>
                <a:spcPct val="0"/>
              </a:spcBef>
              <a:spcAft>
                <a:spcPct val="0"/>
              </a:spcAft>
              <a:buSzPct val="70000"/>
              <a:buFont typeface="Wingdings" panose="05000000000000000000" pitchFamily="2" charset="2"/>
              <a:buChar char="v"/>
            </a:pPr>
            <a:endParaRPr kumimoji="0" lang="en-US" altLang="en-US" sz="2600" b="0" i="0" u="none" strike="noStrike" cap="none" normalizeH="0" baseline="0" dirty="0">
              <a:ln>
                <a:noFill/>
              </a:ln>
              <a:effectLst/>
              <a:latin typeface="Centaur" panose="02030504050205020304" pitchFamily="18" charset="0"/>
            </a:endParaRPr>
          </a:p>
          <a:p>
            <a:pPr marR="0" lvl="0"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endParaRPr kumimoji="0" lang="en-US" altLang="en-US" sz="2600" b="0" i="0" u="none" strike="noStrike" cap="none" normalizeH="0" baseline="0" dirty="0">
              <a:ln>
                <a:noFill/>
              </a:ln>
              <a:effectLst/>
              <a:latin typeface="Centaur" panose="02030504050205020304" pitchFamily="18" charset="0"/>
            </a:endParaRPr>
          </a:p>
          <a:p>
            <a:pPr marR="0" lvl="0"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endParaRPr kumimoji="0" lang="en-US" altLang="en-US" sz="2600" b="0" i="0" u="none" strike="noStrike" cap="none" normalizeH="0" baseline="0" dirty="0">
              <a:ln>
                <a:noFill/>
              </a:ln>
              <a:effectLst/>
              <a:latin typeface="Centaur" panose="02030504050205020304" pitchFamily="18" charset="0"/>
            </a:endParaRPr>
          </a:p>
          <a:p>
            <a:pPr>
              <a:buSzPct val="70000"/>
              <a:buFont typeface="Wingdings" panose="05000000000000000000" pitchFamily="2" charset="2"/>
              <a:buChar char="v"/>
            </a:pPr>
            <a:endParaRPr lang="en-IN" sz="2600" dirty="0">
              <a:latin typeface="Centaur" panose="02030504050205020304" pitchFamily="18" charset="0"/>
            </a:endParaRPr>
          </a:p>
        </p:txBody>
      </p:sp>
    </p:spTree>
    <p:extLst>
      <p:ext uri="{BB962C8B-B14F-4D97-AF65-F5344CB8AC3E}">
        <p14:creationId xmlns:p14="http://schemas.microsoft.com/office/powerpoint/2010/main" val="40722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E3905-600A-1A1F-9B92-53F66DBA8021}"/>
              </a:ext>
            </a:extLst>
          </p:cNvPr>
          <p:cNvSpPr>
            <a:spLocks noGrp="1"/>
          </p:cNvSpPr>
          <p:nvPr>
            <p:ph type="title"/>
          </p:nvPr>
        </p:nvSpPr>
        <p:spPr>
          <a:xfrm>
            <a:off x="0" y="6224"/>
            <a:ext cx="9144000" cy="662782"/>
          </a:xfrm>
          <a:solidFill>
            <a:schemeClr val="accent2">
              <a:lumMod val="40000"/>
              <a:lumOff val="60000"/>
            </a:schemeClr>
          </a:solidFill>
        </p:spPr>
        <p:txBody>
          <a:bodyPr>
            <a:normAutofit/>
          </a:bodyPr>
          <a:lstStyle/>
          <a:p>
            <a:pPr algn="ctr"/>
            <a:r>
              <a:rPr lang="pt-BR" sz="4000" dirty="0">
                <a:solidFill>
                  <a:srgbClr val="C00000"/>
                </a:solidFill>
                <a:latin typeface="High Tower Text" panose="02040502050506030303" pitchFamily="18" charset="0"/>
              </a:rPr>
              <a:t>useCallback()</a:t>
            </a:r>
            <a:endParaRPr lang="en-IN" sz="4000"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7E0797B9-89AC-AD26-8BE4-346C22705699}"/>
              </a:ext>
            </a:extLst>
          </p:cNvPr>
          <p:cNvSpPr>
            <a:spLocks noGrp="1"/>
          </p:cNvSpPr>
          <p:nvPr>
            <p:ph idx="1"/>
          </p:nvPr>
        </p:nvSpPr>
        <p:spPr>
          <a:xfrm>
            <a:off x="-1" y="669006"/>
            <a:ext cx="9143999" cy="6032583"/>
          </a:xfrm>
        </p:spPr>
        <p:txBody>
          <a:bodyPr>
            <a:normAutofit/>
          </a:bodyPr>
          <a:lstStyle/>
          <a:p>
            <a:pPr>
              <a:buSzPct val="70000"/>
              <a:buFont typeface="Wingdings" panose="05000000000000000000" pitchFamily="2" charset="2"/>
              <a:buChar char="q"/>
            </a:pPr>
            <a:r>
              <a:rPr lang="en-US" sz="2600" b="1" i="0" dirty="0" err="1">
                <a:solidFill>
                  <a:srgbClr val="273239"/>
                </a:solidFill>
                <a:effectLst/>
                <a:latin typeface="Centaur" panose="02030504050205020304" pitchFamily="18" charset="0"/>
              </a:rPr>
              <a:t>useCallback</a:t>
            </a:r>
            <a:r>
              <a:rPr lang="en-US" sz="2600" b="1" i="0" dirty="0">
                <a:solidFill>
                  <a:srgbClr val="273239"/>
                </a:solidFill>
                <a:effectLst/>
                <a:latin typeface="Centaur" panose="02030504050205020304" pitchFamily="18" charset="0"/>
              </a:rPr>
              <a:t> hook</a:t>
            </a:r>
            <a:r>
              <a:rPr lang="en-US" sz="2600" b="0" i="0" dirty="0">
                <a:solidFill>
                  <a:srgbClr val="273239"/>
                </a:solidFill>
                <a:effectLst/>
                <a:latin typeface="Centaur" panose="02030504050205020304" pitchFamily="18" charset="0"/>
              </a:rPr>
              <a:t> returns a </a:t>
            </a:r>
            <a:r>
              <a:rPr lang="en-US" sz="2600" b="0" i="0" dirty="0" err="1">
                <a:solidFill>
                  <a:srgbClr val="273239"/>
                </a:solidFill>
                <a:effectLst/>
                <a:latin typeface="Centaur" panose="02030504050205020304" pitchFamily="18" charset="0"/>
              </a:rPr>
              <a:t>memoized</a:t>
            </a:r>
            <a:r>
              <a:rPr lang="en-US" sz="2600" b="0" i="0" dirty="0">
                <a:solidFill>
                  <a:srgbClr val="273239"/>
                </a:solidFill>
                <a:effectLst/>
                <a:latin typeface="Centaur" panose="02030504050205020304" pitchFamily="18" charset="0"/>
              </a:rPr>
              <a:t> function to reduce unnecessary callbacks. This </a:t>
            </a:r>
            <a:r>
              <a:rPr lang="en-US" sz="2600" b="0" i="0" dirty="0" err="1">
                <a:solidFill>
                  <a:srgbClr val="273239"/>
                </a:solidFill>
                <a:effectLst/>
                <a:latin typeface="Centaur" panose="02030504050205020304" pitchFamily="18" charset="0"/>
              </a:rPr>
              <a:t>useCallback</a:t>
            </a:r>
            <a:r>
              <a:rPr lang="en-US" sz="2600" b="0" i="0" dirty="0">
                <a:solidFill>
                  <a:srgbClr val="273239"/>
                </a:solidFill>
                <a:effectLst/>
                <a:latin typeface="Centaur" panose="02030504050205020304" pitchFamily="18" charset="0"/>
              </a:rPr>
              <a:t> hook is used when you have a component in which the child is </a:t>
            </a:r>
            <a:r>
              <a:rPr lang="en-US" sz="2600" b="0" i="0" dirty="0" err="1">
                <a:solidFill>
                  <a:srgbClr val="273239"/>
                </a:solidFill>
                <a:effectLst/>
                <a:latin typeface="Centaur" panose="02030504050205020304" pitchFamily="18" charset="0"/>
              </a:rPr>
              <a:t>rerendering</a:t>
            </a:r>
            <a:r>
              <a:rPr lang="en-US" sz="2600" b="0" i="0" dirty="0">
                <a:solidFill>
                  <a:srgbClr val="273239"/>
                </a:solidFill>
                <a:effectLst/>
                <a:latin typeface="Centaur" panose="02030504050205020304" pitchFamily="18" charset="0"/>
              </a:rPr>
              <a:t> again and again without need.</a:t>
            </a:r>
            <a:endParaRPr lang="en-IN" sz="2600" dirty="0">
              <a:latin typeface="Centaur" panose="02030504050205020304" pitchFamily="18" charset="0"/>
            </a:endParaRPr>
          </a:p>
        </p:txBody>
      </p:sp>
    </p:spTree>
    <p:extLst>
      <p:ext uri="{BB962C8B-B14F-4D97-AF65-F5344CB8AC3E}">
        <p14:creationId xmlns:p14="http://schemas.microsoft.com/office/powerpoint/2010/main" val="2712381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FAC03-74C5-5245-66C5-2607C10F31FE}"/>
              </a:ext>
            </a:extLst>
          </p:cNvPr>
          <p:cNvSpPr>
            <a:spLocks noGrp="1"/>
          </p:cNvSpPr>
          <p:nvPr>
            <p:ph type="title"/>
          </p:nvPr>
        </p:nvSpPr>
        <p:spPr>
          <a:xfrm>
            <a:off x="0" y="7321"/>
            <a:ext cx="9144000" cy="539331"/>
          </a:xfrm>
        </p:spPr>
        <p:txBody>
          <a:bodyPr>
            <a:noAutofit/>
          </a:bodyPr>
          <a:lstStyle/>
          <a:p>
            <a:pPr algn="ctr"/>
            <a:r>
              <a:rPr lang="en-US" sz="4000" dirty="0">
                <a:solidFill>
                  <a:srgbClr val="FF0000"/>
                </a:solidFill>
                <a:latin typeface="Centaur" panose="02030504050205020304" pitchFamily="18" charset="0"/>
              </a:rPr>
              <a:t>React Components</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C2EA6E9F-EA2C-121F-1DD4-B8B1389BFC2B}"/>
              </a:ext>
            </a:extLst>
          </p:cNvPr>
          <p:cNvSpPr>
            <a:spLocks noGrp="1"/>
          </p:cNvSpPr>
          <p:nvPr>
            <p:ph idx="1"/>
          </p:nvPr>
        </p:nvSpPr>
        <p:spPr>
          <a:xfrm>
            <a:off x="0" y="526773"/>
            <a:ext cx="9144000" cy="5719763"/>
          </a:xfrm>
        </p:spPr>
        <p:txBody>
          <a:bodyPr>
            <a:normAutofit/>
          </a:bodyPr>
          <a:lstStyle/>
          <a:p>
            <a:pPr marL="357188" indent="-357188">
              <a:buSzPct val="70000"/>
              <a:buFont typeface="Wingdings" panose="05000000000000000000" pitchFamily="2" charset="2"/>
              <a:buChar char="v"/>
            </a:pPr>
            <a:r>
              <a:rPr lang="en-US" sz="2600" dirty="0">
                <a:solidFill>
                  <a:srgbClr val="333333"/>
                </a:solidFill>
                <a:latin typeface="Bell MT" panose="02020503060305020303" pitchFamily="18" charset="0"/>
              </a:rPr>
              <a:t>T</a:t>
            </a:r>
            <a:r>
              <a:rPr lang="en-US" sz="2600" b="0" i="0" dirty="0">
                <a:solidFill>
                  <a:srgbClr val="333333"/>
                </a:solidFill>
                <a:effectLst/>
                <a:latin typeface="Bell MT" panose="02020503060305020303" pitchFamily="18" charset="0"/>
              </a:rPr>
              <a:t>he entire application is divided into a small logical group of code, which is known as components.</a:t>
            </a:r>
          </a:p>
          <a:p>
            <a:pPr marL="357188" indent="-357188">
              <a:buSzPct val="70000"/>
              <a:buFont typeface="Wingdings" panose="05000000000000000000" pitchFamily="2" charset="2"/>
              <a:buChar char="v"/>
            </a:pPr>
            <a:r>
              <a:rPr lang="en-US" sz="2600" b="0" i="0" dirty="0">
                <a:solidFill>
                  <a:srgbClr val="333333"/>
                </a:solidFill>
                <a:effectLst/>
                <a:latin typeface="Bell MT" panose="02020503060305020303" pitchFamily="18" charset="0"/>
              </a:rPr>
              <a:t>Each component exists in the same space, but they work independently from one another and merge all in a parent component, which will be the final UI of the application.</a:t>
            </a:r>
            <a:endParaRPr lang="en-US" sz="2600" dirty="0">
              <a:solidFill>
                <a:srgbClr val="333333"/>
              </a:solidFill>
              <a:latin typeface="Bell MT" panose="02020503060305020303" pitchFamily="18" charset="0"/>
            </a:endParaRPr>
          </a:p>
          <a:p>
            <a:pPr marL="357188" indent="-357188">
              <a:buSzPct val="70000"/>
              <a:buFont typeface="Wingdings" panose="05000000000000000000" pitchFamily="2" charset="2"/>
              <a:buChar char="v"/>
            </a:pPr>
            <a:r>
              <a:rPr lang="en-US" sz="2600" b="0" i="0" dirty="0">
                <a:solidFill>
                  <a:srgbClr val="333333"/>
                </a:solidFill>
                <a:effectLst/>
                <a:latin typeface="Bell MT" panose="02020503060305020303" pitchFamily="18" charset="0"/>
              </a:rPr>
              <a:t>Every React component have their own structure, methods as well as APIs. They can be reusable as per the need.</a:t>
            </a:r>
          </a:p>
          <a:p>
            <a:pPr marL="357188" indent="-357188" eaLnBrk="0" fontAlgn="base" hangingPunct="0">
              <a:lnSpc>
                <a:spcPct val="100000"/>
              </a:lnSpc>
              <a:spcBef>
                <a:spcPct val="0"/>
              </a:spcBef>
              <a:spcAft>
                <a:spcPct val="0"/>
              </a:spcAft>
              <a:buSzPct val="70000"/>
              <a:buFont typeface="Wingdings" panose="05000000000000000000" pitchFamily="2" charset="2"/>
              <a:buChar char="v"/>
            </a:pPr>
            <a:r>
              <a:rPr kumimoji="0" lang="en-US" altLang="en-US" sz="2600" b="0" i="0" u="none" strike="noStrike" cap="none" normalizeH="0" baseline="0" dirty="0">
                <a:ln>
                  <a:noFill/>
                </a:ln>
                <a:solidFill>
                  <a:srgbClr val="333333"/>
                </a:solidFill>
                <a:effectLst/>
                <a:latin typeface="Bell MT" panose="02020503060305020303" pitchFamily="18" charset="0"/>
              </a:rPr>
              <a:t>ReactJS has two types of components – </a:t>
            </a:r>
          </a:p>
          <a:p>
            <a:pPr marL="804863" lvl="1" indent="-347663" algn="just">
              <a:buSzPct val="100000"/>
              <a:buFont typeface="+mj-lt"/>
              <a:buAutoNum type="arabicPeriod"/>
            </a:pPr>
            <a:r>
              <a:rPr lang="en-IN" sz="2600" b="0" i="0" dirty="0">
                <a:solidFill>
                  <a:srgbClr val="000000"/>
                </a:solidFill>
                <a:effectLst/>
                <a:latin typeface="Bell MT" panose="02020503060305020303" pitchFamily="18" charset="0"/>
              </a:rPr>
              <a:t>Functional Components</a:t>
            </a:r>
          </a:p>
          <a:p>
            <a:pPr marL="804863" lvl="1" indent="-347663" algn="just">
              <a:buSzPct val="100000"/>
              <a:buFont typeface="+mj-lt"/>
              <a:buAutoNum type="arabicPeriod"/>
            </a:pPr>
            <a:r>
              <a:rPr lang="en-IN" sz="2600" b="0" i="0" dirty="0">
                <a:solidFill>
                  <a:srgbClr val="000000"/>
                </a:solidFill>
                <a:effectLst/>
                <a:latin typeface="Bell MT" panose="02020503060305020303" pitchFamily="18" charset="0"/>
              </a:rPr>
              <a:t>Class Components</a:t>
            </a:r>
          </a:p>
          <a:p>
            <a:pPr eaLnBrk="0" fontAlgn="base" hangingPunct="0">
              <a:lnSpc>
                <a:spcPct val="100000"/>
              </a:lnSpc>
              <a:spcBef>
                <a:spcPct val="0"/>
              </a:spcBef>
              <a:spcAft>
                <a:spcPct val="0"/>
              </a:spcAft>
              <a:buSzPct val="70000"/>
              <a:buFont typeface="Wingdings" panose="05000000000000000000" pitchFamily="2" charset="2"/>
              <a:buChar char="v"/>
            </a:pPr>
            <a:endParaRPr lang="en-IN" sz="2600" dirty="0">
              <a:latin typeface="Bell MT" panose="02020503060305020303" pitchFamily="18" charset="0"/>
            </a:endParaRPr>
          </a:p>
        </p:txBody>
      </p:sp>
      <p:sp>
        <p:nvSpPr>
          <p:cNvPr id="5" name="Rectangle 2">
            <a:extLst>
              <a:ext uri="{FF2B5EF4-FFF2-40B4-BE49-F238E27FC236}">
                <a16:creationId xmlns:a16="http://schemas.microsoft.com/office/drawing/2014/main" id="{B8D9E89A-F7EE-38AB-1AFB-FD73DD26D27E}"/>
              </a:ext>
            </a:extLst>
          </p:cNvPr>
          <p:cNvSpPr>
            <a:spLocks noChangeArrowheads="1"/>
          </p:cNvSpPr>
          <p:nvPr/>
        </p:nvSpPr>
        <p:spPr bwMode="auto">
          <a:xfrm>
            <a:off x="3297238" y="457200"/>
            <a:ext cx="2547937" cy="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FFFFFF"/>
                </a:solidFill>
                <a:effectLst/>
                <a:latin typeface="Arial" panose="020B0604020202020204" pitchFamily="34" charset="0"/>
                <a:cs typeface="Arial" panose="020B0604020202020204" pitchFamily="34" charset="0"/>
              </a:rPr>
              <a:t>Loaded: 100.00%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6051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DF64-BFCA-8F5B-E8D4-120314CE1C5D}"/>
              </a:ext>
            </a:extLst>
          </p:cNvPr>
          <p:cNvSpPr>
            <a:spLocks noGrp="1"/>
          </p:cNvSpPr>
          <p:nvPr>
            <p:ph type="title"/>
          </p:nvPr>
        </p:nvSpPr>
        <p:spPr>
          <a:xfrm>
            <a:off x="0" y="1"/>
            <a:ext cx="9144000" cy="576469"/>
          </a:xfrm>
        </p:spPr>
        <p:txBody>
          <a:bodyPr>
            <a:noAutofit/>
          </a:bodyPr>
          <a:lstStyle/>
          <a:p>
            <a:pPr algn="ctr"/>
            <a:r>
              <a:rPr lang="en-US" sz="4000" b="0" i="0" dirty="0">
                <a:solidFill>
                  <a:srgbClr val="FF0000"/>
                </a:solidFill>
                <a:effectLst/>
                <a:latin typeface="Centaur" panose="02030504050205020304" pitchFamily="18" charset="0"/>
              </a:rPr>
              <a:t>Functional Components</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DF2E5D55-C221-6EDF-968B-92C60695BBC6}"/>
              </a:ext>
            </a:extLst>
          </p:cNvPr>
          <p:cNvSpPr>
            <a:spLocks noGrp="1"/>
          </p:cNvSpPr>
          <p:nvPr>
            <p:ph idx="1"/>
          </p:nvPr>
        </p:nvSpPr>
        <p:spPr>
          <a:xfrm>
            <a:off x="-1" y="576470"/>
            <a:ext cx="9143999" cy="6281529"/>
          </a:xfrm>
        </p:spPr>
        <p:txBody>
          <a:bodyPr>
            <a:normAutofit/>
          </a:bodyPr>
          <a:lstStyle/>
          <a:p>
            <a:pPr marL="357188" indent="-268288" algn="just">
              <a:buSzPct val="70000"/>
              <a:buFont typeface="Wingdings" panose="05000000000000000000" pitchFamily="2" charset="2"/>
              <a:buChar char="v"/>
            </a:pPr>
            <a:r>
              <a:rPr lang="en-US" sz="2600" b="0" i="0" dirty="0">
                <a:solidFill>
                  <a:srgbClr val="333333"/>
                </a:solidFill>
                <a:effectLst/>
                <a:latin typeface="Bell MT" panose="02020503060305020303" pitchFamily="18" charset="0"/>
              </a:rPr>
              <a:t>Functional components provide a way to write components that only contain a render method and don't have their own state.</a:t>
            </a:r>
          </a:p>
          <a:p>
            <a:pPr marL="357188" indent="-268288" algn="just">
              <a:buSzPct val="70000"/>
              <a:buFont typeface="Wingdings" panose="05000000000000000000" pitchFamily="2" charset="2"/>
              <a:buChar char="v"/>
            </a:pPr>
            <a:r>
              <a:rPr lang="en-US" sz="2600" b="0" i="0" dirty="0">
                <a:solidFill>
                  <a:srgbClr val="333333"/>
                </a:solidFill>
                <a:effectLst/>
                <a:latin typeface="Bell MT" panose="02020503060305020303" pitchFamily="18" charset="0"/>
              </a:rPr>
              <a:t>They are simply JavaScript functions that may or may not receive data as parameters. </a:t>
            </a:r>
          </a:p>
          <a:p>
            <a:pPr marL="357188" indent="-268288" algn="just">
              <a:buSzPct val="70000"/>
              <a:buFont typeface="Wingdings" panose="05000000000000000000" pitchFamily="2" charset="2"/>
              <a:buChar char="v"/>
            </a:pPr>
            <a:r>
              <a:rPr lang="en-US" sz="2600" dirty="0">
                <a:solidFill>
                  <a:srgbClr val="333333"/>
                </a:solidFill>
                <a:latin typeface="Bell MT" panose="02020503060305020303" pitchFamily="18" charset="0"/>
              </a:rPr>
              <a:t>C</a:t>
            </a:r>
            <a:r>
              <a:rPr lang="en-US" sz="2600" b="0" i="0" dirty="0">
                <a:solidFill>
                  <a:srgbClr val="333333"/>
                </a:solidFill>
                <a:effectLst/>
                <a:latin typeface="Bell MT" panose="02020503060305020303" pitchFamily="18" charset="0"/>
              </a:rPr>
              <a:t>reate only a function that takes props(properties) as input and returns what should be rendered. A valid functional component is as shown in the below example.</a:t>
            </a:r>
          </a:p>
          <a:p>
            <a:pPr marL="88900" indent="0" algn="just">
              <a:buSzPct val="70000"/>
              <a:buNone/>
            </a:pPr>
            <a:r>
              <a:rPr lang="en-US" sz="2600" b="0" i="0" dirty="0">
                <a:solidFill>
                  <a:srgbClr val="000000"/>
                </a:solidFill>
                <a:effectLst/>
                <a:latin typeface="Bell MT" panose="02020503060305020303" pitchFamily="18" charset="0"/>
              </a:rPr>
              <a:t>   </a:t>
            </a:r>
            <a:r>
              <a:rPr lang="en-US" sz="2600" b="0" i="0" dirty="0">
                <a:solidFill>
                  <a:srgbClr val="7030A0"/>
                </a:solidFill>
                <a:effectLst/>
                <a:latin typeface="Bell MT" panose="02020503060305020303" pitchFamily="18" charset="0"/>
              </a:rPr>
              <a:t>function </a:t>
            </a:r>
            <a:r>
              <a:rPr lang="en-US" sz="2600" b="0" i="0" dirty="0" err="1">
                <a:solidFill>
                  <a:srgbClr val="7030A0"/>
                </a:solidFill>
                <a:effectLst/>
                <a:latin typeface="Bell MT" panose="02020503060305020303" pitchFamily="18" charset="0"/>
              </a:rPr>
              <a:t>WelcomeMessage</a:t>
            </a:r>
            <a:r>
              <a:rPr lang="en-US" sz="2600" b="0" i="0" dirty="0">
                <a:solidFill>
                  <a:srgbClr val="7030A0"/>
                </a:solidFill>
                <a:effectLst/>
                <a:latin typeface="Bell MT" panose="02020503060305020303" pitchFamily="18" charset="0"/>
              </a:rPr>
              <a:t>(props) {  </a:t>
            </a:r>
          </a:p>
          <a:p>
            <a:pPr marL="88900" indent="0" algn="just">
              <a:buSzPct val="70000"/>
              <a:buNone/>
            </a:pPr>
            <a:r>
              <a:rPr lang="en-US" sz="2600" b="0" i="0" dirty="0">
                <a:solidFill>
                  <a:srgbClr val="7030A0"/>
                </a:solidFill>
                <a:effectLst/>
                <a:latin typeface="Bell MT" panose="02020503060305020303" pitchFamily="18" charset="0"/>
              </a:rPr>
              <a:t>        </a:t>
            </a:r>
            <a:r>
              <a:rPr lang="en-US" sz="2600" b="1" i="0" dirty="0">
                <a:solidFill>
                  <a:srgbClr val="7030A0"/>
                </a:solidFill>
                <a:effectLst/>
                <a:latin typeface="Bell MT" panose="02020503060305020303" pitchFamily="18" charset="0"/>
              </a:rPr>
              <a:t>return</a:t>
            </a:r>
            <a:r>
              <a:rPr lang="en-US" sz="2600" b="0" i="0" dirty="0">
                <a:solidFill>
                  <a:srgbClr val="7030A0"/>
                </a:solidFill>
                <a:effectLst/>
                <a:latin typeface="Bell MT" panose="02020503060305020303" pitchFamily="18" charset="0"/>
              </a:rPr>
              <a:t> &lt;h1&gt;Welcome to the , {props.name}&lt;/h1&gt;;  </a:t>
            </a:r>
          </a:p>
          <a:p>
            <a:pPr marL="88900" indent="0" algn="just">
              <a:buSzPct val="70000"/>
              <a:buNone/>
            </a:pPr>
            <a:r>
              <a:rPr lang="en-US" sz="2600" b="0" i="0" dirty="0">
                <a:solidFill>
                  <a:srgbClr val="7030A0"/>
                </a:solidFill>
                <a:effectLst/>
                <a:latin typeface="Bell MT" panose="02020503060305020303" pitchFamily="18" charset="0"/>
              </a:rPr>
              <a:t>    }  </a:t>
            </a:r>
          </a:p>
          <a:p>
            <a:pPr marL="357188" indent="-268288" algn="just">
              <a:buSzPct val="70000"/>
              <a:buFont typeface="Wingdings" panose="05000000000000000000" pitchFamily="2" charset="2"/>
              <a:buChar char="v"/>
            </a:pPr>
            <a:r>
              <a:rPr lang="en-US" sz="2600" b="0" i="0" dirty="0">
                <a:solidFill>
                  <a:srgbClr val="333333"/>
                </a:solidFill>
                <a:effectLst/>
                <a:latin typeface="Bell MT" panose="02020503060305020303" pitchFamily="18" charset="0"/>
              </a:rPr>
              <a:t>The functional component is also known as a </a:t>
            </a:r>
            <a:r>
              <a:rPr lang="en-US" sz="2600" b="1" i="0" dirty="0">
                <a:solidFill>
                  <a:srgbClr val="333333"/>
                </a:solidFill>
                <a:effectLst/>
                <a:latin typeface="Bell MT" panose="02020503060305020303" pitchFamily="18" charset="0"/>
              </a:rPr>
              <a:t>stateless component</a:t>
            </a:r>
            <a:r>
              <a:rPr lang="en-US" sz="2600" b="0" i="0" dirty="0">
                <a:solidFill>
                  <a:srgbClr val="333333"/>
                </a:solidFill>
                <a:effectLst/>
                <a:latin typeface="Bell MT" panose="02020503060305020303" pitchFamily="18" charset="0"/>
              </a:rPr>
              <a:t> because they do not hold or manage state. It can be explained in the below example.</a:t>
            </a:r>
          </a:p>
          <a:p>
            <a:pPr>
              <a:buSzPct val="70000"/>
              <a:buFont typeface="Wingdings" panose="05000000000000000000" pitchFamily="2" charset="2"/>
              <a:buChar char="v"/>
            </a:pPr>
            <a:endParaRPr lang="en-IN" sz="2600" dirty="0">
              <a:latin typeface="Bell MT" panose="02020503060305020303" pitchFamily="18" charset="0"/>
            </a:endParaRPr>
          </a:p>
        </p:txBody>
      </p:sp>
    </p:spTree>
    <p:extLst>
      <p:ext uri="{BB962C8B-B14F-4D97-AF65-F5344CB8AC3E}">
        <p14:creationId xmlns:p14="http://schemas.microsoft.com/office/powerpoint/2010/main" val="2408298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B7E6-59A0-F6A7-8711-238757BED631}"/>
              </a:ext>
            </a:extLst>
          </p:cNvPr>
          <p:cNvSpPr>
            <a:spLocks noGrp="1"/>
          </p:cNvSpPr>
          <p:nvPr>
            <p:ph type="title"/>
          </p:nvPr>
        </p:nvSpPr>
        <p:spPr>
          <a:xfrm>
            <a:off x="0" y="17257"/>
            <a:ext cx="9144000" cy="549274"/>
          </a:xfrm>
        </p:spPr>
        <p:txBody>
          <a:bodyPr>
            <a:normAutofit fontScale="90000"/>
          </a:bodyPr>
          <a:lstStyle/>
          <a:p>
            <a:pPr algn="ctr"/>
            <a:r>
              <a:rPr lang="en-US" b="0" i="0" dirty="0">
                <a:solidFill>
                  <a:srgbClr val="FF0000"/>
                </a:solidFill>
                <a:effectLst/>
                <a:latin typeface="Centaur" panose="02030504050205020304" pitchFamily="18" charset="0"/>
              </a:rPr>
              <a:t>Class Components</a:t>
            </a:r>
            <a:endParaRPr lang="en-IN"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3603BC89-B3A7-C979-0AE2-4E8C10C52047}"/>
              </a:ext>
            </a:extLst>
          </p:cNvPr>
          <p:cNvSpPr>
            <a:spLocks noGrp="1"/>
          </p:cNvSpPr>
          <p:nvPr>
            <p:ph idx="1"/>
          </p:nvPr>
        </p:nvSpPr>
        <p:spPr>
          <a:xfrm>
            <a:off x="0" y="566530"/>
            <a:ext cx="9144000" cy="6291469"/>
          </a:xfrm>
        </p:spPr>
        <p:txBody>
          <a:bodyPr>
            <a:normAutofit fontScale="92500" lnSpcReduction="10000"/>
          </a:bodyPr>
          <a:lstStyle/>
          <a:p>
            <a:pPr marL="357188" indent="-357188" algn="just">
              <a:buSzPct val="70000"/>
              <a:buFont typeface="Wingdings" panose="05000000000000000000" pitchFamily="2" charset="2"/>
              <a:buChar char="v"/>
            </a:pPr>
            <a:r>
              <a:rPr lang="en-US" b="0" i="0" dirty="0">
                <a:solidFill>
                  <a:srgbClr val="333333"/>
                </a:solidFill>
                <a:effectLst/>
                <a:latin typeface="Goudy Old Style" panose="02020502050305020303" pitchFamily="18" charset="0"/>
              </a:rPr>
              <a:t>Class component requires to extend from </a:t>
            </a:r>
            <a:r>
              <a:rPr lang="en-US" b="0" i="0" dirty="0" err="1">
                <a:solidFill>
                  <a:srgbClr val="333333"/>
                </a:solidFill>
                <a:effectLst/>
                <a:latin typeface="Goudy Old Style" panose="02020502050305020303" pitchFamily="18" charset="0"/>
              </a:rPr>
              <a:t>React.Component</a:t>
            </a:r>
            <a:r>
              <a:rPr lang="en-US" b="0" i="0" dirty="0">
                <a:solidFill>
                  <a:srgbClr val="333333"/>
                </a:solidFill>
                <a:effectLst/>
                <a:latin typeface="Goudy Old Style" panose="02020502050305020303" pitchFamily="18" charset="0"/>
              </a:rPr>
              <a:t> and   create a render function returning a React element. </a:t>
            </a:r>
          </a:p>
          <a:p>
            <a:pPr marL="357188" indent="-357188" algn="just">
              <a:buSzPct val="70000"/>
              <a:buFont typeface="Wingdings" panose="05000000000000000000" pitchFamily="2" charset="2"/>
              <a:buChar char="v"/>
            </a:pPr>
            <a:r>
              <a:rPr lang="en-US" dirty="0">
                <a:solidFill>
                  <a:srgbClr val="333333"/>
                </a:solidFill>
                <a:latin typeface="Goudy Old Style" panose="02020502050305020303" pitchFamily="18" charset="0"/>
              </a:rPr>
              <a:t>Also a class can be defined by</a:t>
            </a:r>
            <a:r>
              <a:rPr lang="en-US" b="0" i="0" dirty="0">
                <a:solidFill>
                  <a:srgbClr val="333333"/>
                </a:solidFill>
                <a:effectLst/>
                <a:latin typeface="Goudy Old Style" panose="02020502050305020303" pitchFamily="18" charset="0"/>
              </a:rPr>
              <a:t> extending Component and has a render function.</a:t>
            </a:r>
          </a:p>
          <a:p>
            <a:pPr algn="just">
              <a:buSzPct val="70000"/>
              <a:buFont typeface="Wingdings" panose="05000000000000000000" pitchFamily="2" charset="2"/>
              <a:buChar char="v"/>
            </a:pPr>
            <a:r>
              <a:rPr lang="en-US" b="0" i="0" dirty="0">
                <a:solidFill>
                  <a:srgbClr val="333333"/>
                </a:solidFill>
                <a:effectLst/>
                <a:latin typeface="Goudy Old Style" panose="02020502050305020303" pitchFamily="18" charset="0"/>
              </a:rPr>
              <a:t> Data can be passed from one class to other class components.</a:t>
            </a:r>
          </a:p>
          <a:p>
            <a:pPr marL="893763" indent="-88900" algn="just">
              <a:buSzPct val="70000"/>
              <a:buNone/>
            </a:pPr>
            <a:r>
              <a:rPr lang="en-US" i="0" dirty="0">
                <a:solidFill>
                  <a:srgbClr val="7030A0"/>
                </a:solidFill>
                <a:effectLst/>
                <a:latin typeface="Goudy Old Style" panose="02020502050305020303" pitchFamily="18" charset="0"/>
              </a:rPr>
              <a:t>class </a:t>
            </a:r>
            <a:r>
              <a:rPr lang="en-US" i="0" dirty="0" err="1">
                <a:solidFill>
                  <a:srgbClr val="7030A0"/>
                </a:solidFill>
                <a:effectLst/>
                <a:latin typeface="Goudy Old Style" panose="02020502050305020303" pitchFamily="18" charset="0"/>
              </a:rPr>
              <a:t>MyComponent</a:t>
            </a:r>
            <a:r>
              <a:rPr lang="en-US" i="0" dirty="0">
                <a:solidFill>
                  <a:srgbClr val="7030A0"/>
                </a:solidFill>
                <a:effectLst/>
                <a:latin typeface="Goudy Old Style" panose="02020502050305020303" pitchFamily="18" charset="0"/>
              </a:rPr>
              <a:t> extends </a:t>
            </a:r>
            <a:r>
              <a:rPr lang="en-US" i="0" dirty="0" err="1">
                <a:solidFill>
                  <a:srgbClr val="7030A0"/>
                </a:solidFill>
                <a:effectLst/>
                <a:latin typeface="Goudy Old Style" panose="02020502050305020303" pitchFamily="18" charset="0"/>
              </a:rPr>
              <a:t>React.Component</a:t>
            </a:r>
            <a:r>
              <a:rPr lang="en-US" i="0" dirty="0">
                <a:solidFill>
                  <a:srgbClr val="7030A0"/>
                </a:solidFill>
                <a:effectLst/>
                <a:latin typeface="Goudy Old Style" panose="02020502050305020303" pitchFamily="18" charset="0"/>
              </a:rPr>
              <a:t> {  </a:t>
            </a:r>
          </a:p>
          <a:p>
            <a:pPr marL="893763" indent="-88900" algn="just">
              <a:buSzPct val="70000"/>
              <a:buNone/>
            </a:pPr>
            <a:r>
              <a:rPr lang="en-US" i="0" dirty="0">
                <a:solidFill>
                  <a:srgbClr val="7030A0"/>
                </a:solidFill>
                <a:effectLst/>
                <a:latin typeface="Goudy Old Style" panose="02020502050305020303" pitchFamily="18" charset="0"/>
              </a:rPr>
              <a:t>  render() {  </a:t>
            </a:r>
          </a:p>
          <a:p>
            <a:pPr marL="893763" indent="-88900" algn="just">
              <a:buSzPct val="70000"/>
              <a:buNone/>
            </a:pPr>
            <a:r>
              <a:rPr lang="en-US" i="0" dirty="0">
                <a:solidFill>
                  <a:srgbClr val="7030A0"/>
                </a:solidFill>
                <a:effectLst/>
                <a:latin typeface="Goudy Old Style" panose="02020502050305020303" pitchFamily="18" charset="0"/>
              </a:rPr>
              <a:t>    return (  </a:t>
            </a:r>
          </a:p>
          <a:p>
            <a:pPr marL="893763" indent="-88900" algn="just">
              <a:buSzPct val="70000"/>
              <a:buNone/>
            </a:pPr>
            <a:r>
              <a:rPr lang="en-US" i="0" dirty="0">
                <a:solidFill>
                  <a:srgbClr val="7030A0"/>
                </a:solidFill>
                <a:effectLst/>
                <a:latin typeface="Goudy Old Style" panose="02020502050305020303" pitchFamily="18" charset="0"/>
              </a:rPr>
              <a:t>      &lt;div&gt;This is main component.&lt;/div&gt;  </a:t>
            </a:r>
          </a:p>
          <a:p>
            <a:pPr marL="893763" indent="-88900" algn="just">
              <a:buSzPct val="70000"/>
              <a:buNone/>
            </a:pPr>
            <a:r>
              <a:rPr lang="en-US" i="0" dirty="0">
                <a:solidFill>
                  <a:srgbClr val="7030A0"/>
                </a:solidFill>
                <a:effectLst/>
                <a:latin typeface="Goudy Old Style" panose="02020502050305020303" pitchFamily="18" charset="0"/>
              </a:rPr>
              <a:t>    );  </a:t>
            </a:r>
          </a:p>
          <a:p>
            <a:pPr marL="893763" indent="-88900" algn="just">
              <a:buSzPct val="70000"/>
              <a:buNone/>
            </a:pPr>
            <a:r>
              <a:rPr lang="en-US" i="0" dirty="0">
                <a:solidFill>
                  <a:srgbClr val="7030A0"/>
                </a:solidFill>
                <a:effectLst/>
                <a:latin typeface="Goudy Old Style" panose="02020502050305020303" pitchFamily="18" charset="0"/>
              </a:rPr>
              <a:t>  }  </a:t>
            </a:r>
          </a:p>
          <a:p>
            <a:pPr marL="893763" indent="-88900" algn="just">
              <a:buSzPct val="70000"/>
              <a:buNone/>
            </a:pPr>
            <a:r>
              <a:rPr lang="en-US" i="0" dirty="0">
                <a:solidFill>
                  <a:srgbClr val="7030A0"/>
                </a:solidFill>
                <a:effectLst/>
                <a:latin typeface="Goudy Old Style" panose="02020502050305020303" pitchFamily="18" charset="0"/>
              </a:rPr>
              <a:t>}  </a:t>
            </a:r>
          </a:p>
          <a:p>
            <a:pPr algn="just">
              <a:buSzPct val="70000"/>
              <a:buFont typeface="Wingdings" panose="05000000000000000000" pitchFamily="2" charset="2"/>
              <a:buChar char="v"/>
            </a:pPr>
            <a:r>
              <a:rPr lang="en-US" b="0" i="0" dirty="0">
                <a:solidFill>
                  <a:srgbClr val="333333"/>
                </a:solidFill>
                <a:effectLst/>
                <a:latin typeface="Goudy Old Style" panose="02020502050305020303" pitchFamily="18" charset="0"/>
              </a:rPr>
              <a:t>The class component is also known as a </a:t>
            </a:r>
            <a:r>
              <a:rPr lang="en-US" b="1" i="0" dirty="0">
                <a:solidFill>
                  <a:srgbClr val="333333"/>
                </a:solidFill>
                <a:effectLst/>
                <a:latin typeface="Goudy Old Style" panose="02020502050305020303" pitchFamily="18" charset="0"/>
              </a:rPr>
              <a:t>stateful component</a:t>
            </a:r>
            <a:r>
              <a:rPr lang="en-US" b="0" i="0" dirty="0">
                <a:solidFill>
                  <a:srgbClr val="333333"/>
                </a:solidFill>
                <a:effectLst/>
                <a:latin typeface="Goudy Old Style" panose="02020502050305020303" pitchFamily="18" charset="0"/>
              </a:rPr>
              <a:t> because they can hold or manage local state. </a:t>
            </a:r>
            <a:endParaRPr lang="en-IN" dirty="0">
              <a:latin typeface="Goudy Old Style" panose="02020502050305020303" pitchFamily="18" charset="0"/>
            </a:endParaRPr>
          </a:p>
        </p:txBody>
      </p:sp>
    </p:spTree>
    <p:extLst>
      <p:ext uri="{BB962C8B-B14F-4D97-AF65-F5344CB8AC3E}">
        <p14:creationId xmlns:p14="http://schemas.microsoft.com/office/powerpoint/2010/main" val="1015880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013D0-3BB1-53A0-22BF-CFD9ED5F03EC}"/>
              </a:ext>
            </a:extLst>
          </p:cNvPr>
          <p:cNvSpPr>
            <a:spLocks noGrp="1"/>
          </p:cNvSpPr>
          <p:nvPr>
            <p:ph type="title"/>
          </p:nvPr>
        </p:nvSpPr>
        <p:spPr>
          <a:xfrm>
            <a:off x="0" y="7318"/>
            <a:ext cx="9144000" cy="509517"/>
          </a:xfrm>
        </p:spPr>
        <p:txBody>
          <a:bodyPr>
            <a:noAutofit/>
          </a:bodyPr>
          <a:lstStyle/>
          <a:p>
            <a:pPr algn="ctr"/>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B41CCE77-68F6-88B0-C967-54AC90E0710D}"/>
              </a:ext>
            </a:extLst>
          </p:cNvPr>
          <p:cNvSpPr>
            <a:spLocks noGrp="1"/>
          </p:cNvSpPr>
          <p:nvPr>
            <p:ph idx="1"/>
          </p:nvPr>
        </p:nvSpPr>
        <p:spPr>
          <a:xfrm>
            <a:off x="0" y="427382"/>
            <a:ext cx="9144000" cy="6423299"/>
          </a:xfrm>
        </p:spPr>
        <p:txBody>
          <a:bodyPr>
            <a:normAutofit/>
          </a:bodyPr>
          <a:lstStyle/>
          <a:p>
            <a:pPr marL="447675" indent="-358775">
              <a:buSzPct val="70000"/>
              <a:buFont typeface="Wingdings" panose="05000000000000000000" pitchFamily="2" charset="2"/>
              <a:buChar char="v"/>
            </a:pPr>
            <a:r>
              <a:rPr lang="en-US" sz="2600" b="0" i="0" dirty="0">
                <a:solidFill>
                  <a:srgbClr val="273239"/>
                </a:solidFill>
                <a:effectLst/>
                <a:latin typeface="Goudy Old Style" panose="02020502050305020303" pitchFamily="18" charset="0"/>
              </a:rPr>
              <a:t>The components created of the two types are </a:t>
            </a:r>
            <a:r>
              <a:rPr lang="en-US" sz="2600" b="1" i="0" dirty="0">
                <a:solidFill>
                  <a:srgbClr val="273239"/>
                </a:solidFill>
                <a:effectLst/>
                <a:latin typeface="Goudy Old Style" panose="02020502050305020303" pitchFamily="18" charset="0"/>
              </a:rPr>
              <a:t>equivalent</a:t>
            </a:r>
            <a:r>
              <a:rPr lang="en-US" sz="2600" b="0" i="0" dirty="0">
                <a:solidFill>
                  <a:srgbClr val="273239"/>
                </a:solidFill>
                <a:effectLst/>
                <a:latin typeface="Goudy Old Style" panose="02020502050305020303" pitchFamily="18" charset="0"/>
              </a:rPr>
              <a:t>, and also the basic difference between a functional component and class component. </a:t>
            </a:r>
          </a:p>
          <a:p>
            <a:pPr marL="447675" indent="-358775">
              <a:buSzPct val="70000"/>
              <a:buFont typeface="Wingdings" panose="05000000000000000000" pitchFamily="2" charset="2"/>
              <a:buChar char="v"/>
            </a:pPr>
            <a:r>
              <a:rPr lang="en-US" sz="2600" b="1" dirty="0">
                <a:solidFill>
                  <a:srgbClr val="273239"/>
                </a:solidFill>
                <a:latin typeface="Goudy Old Style" panose="02020502050305020303" pitchFamily="18" charset="0"/>
              </a:rPr>
              <a:t>F</a:t>
            </a:r>
            <a:r>
              <a:rPr lang="en-US" sz="2600" b="1" i="0" dirty="0">
                <a:solidFill>
                  <a:srgbClr val="273239"/>
                </a:solidFill>
                <a:effectLst/>
                <a:latin typeface="Goudy Old Style" panose="02020502050305020303" pitchFamily="18" charset="0"/>
              </a:rPr>
              <a:t>unctional component </a:t>
            </a:r>
            <a:r>
              <a:rPr lang="en-US" sz="2600" b="0" i="0" dirty="0">
                <a:solidFill>
                  <a:srgbClr val="273239"/>
                </a:solidFill>
                <a:effectLst/>
                <a:latin typeface="Goudy Old Style" panose="02020502050305020303" pitchFamily="18" charset="0"/>
              </a:rPr>
              <a:t>is used only when the component does not require interacting or working with any other component i.e. these components do not require data from other components </a:t>
            </a:r>
          </a:p>
          <a:p>
            <a:pPr marL="447675" indent="-358775">
              <a:buSzPct val="70000"/>
              <a:buFont typeface="Wingdings" panose="05000000000000000000" pitchFamily="2" charset="2"/>
              <a:buChar char="v"/>
            </a:pPr>
            <a:r>
              <a:rPr lang="en-US" sz="2600" b="0" i="0" dirty="0">
                <a:solidFill>
                  <a:srgbClr val="273239"/>
                </a:solidFill>
                <a:effectLst/>
                <a:latin typeface="Goudy Old Style" panose="02020502050305020303" pitchFamily="18" charset="0"/>
              </a:rPr>
              <a:t>Multiple functional components can be composed under a single functional component. </a:t>
            </a:r>
          </a:p>
          <a:p>
            <a:pPr marL="447675" indent="-358775">
              <a:buSzPct val="70000"/>
              <a:buFont typeface="Wingdings" panose="05000000000000000000" pitchFamily="2" charset="2"/>
              <a:buChar char="v"/>
            </a:pPr>
            <a:r>
              <a:rPr lang="en-US" sz="2600" dirty="0">
                <a:solidFill>
                  <a:srgbClr val="273239"/>
                </a:solidFill>
                <a:latin typeface="Goudy Old Style" panose="02020502050305020303" pitchFamily="18" charset="0"/>
              </a:rPr>
              <a:t>C</a:t>
            </a:r>
            <a:r>
              <a:rPr lang="en-US" sz="2600" b="0" i="0" dirty="0">
                <a:solidFill>
                  <a:srgbClr val="273239"/>
                </a:solidFill>
                <a:effectLst/>
                <a:latin typeface="Goudy Old Style" panose="02020502050305020303" pitchFamily="18" charset="0"/>
              </a:rPr>
              <a:t>lass components can also be used for this purpose but it is not recommended if there is no need will make the application in-efficient. </a:t>
            </a:r>
            <a:endParaRPr lang="en-IN" sz="2600" dirty="0">
              <a:latin typeface="Goudy Old Style" panose="02020502050305020303" pitchFamily="18" charset="0"/>
            </a:endParaRPr>
          </a:p>
        </p:txBody>
      </p:sp>
    </p:spTree>
    <p:extLst>
      <p:ext uri="{BB962C8B-B14F-4D97-AF65-F5344CB8AC3E}">
        <p14:creationId xmlns:p14="http://schemas.microsoft.com/office/powerpoint/2010/main" val="1655205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1A45-0BCE-5309-E4B7-0CAFEF654712}"/>
              </a:ext>
            </a:extLst>
          </p:cNvPr>
          <p:cNvSpPr>
            <a:spLocks noGrp="1"/>
          </p:cNvSpPr>
          <p:nvPr>
            <p:ph type="title"/>
          </p:nvPr>
        </p:nvSpPr>
        <p:spPr>
          <a:xfrm>
            <a:off x="-1" y="0"/>
            <a:ext cx="9143999" cy="606056"/>
          </a:xfrm>
          <a:solidFill>
            <a:schemeClr val="accent2">
              <a:lumMod val="20000"/>
              <a:lumOff val="80000"/>
            </a:schemeClr>
          </a:solidFill>
        </p:spPr>
        <p:txBody>
          <a:bodyPr>
            <a:noAutofit/>
          </a:bodyPr>
          <a:lstStyle/>
          <a:p>
            <a:pPr algn="ctr"/>
            <a:r>
              <a:rPr lang="en-US" sz="4000" dirty="0">
                <a:solidFill>
                  <a:srgbClr val="C00000"/>
                </a:solidFill>
                <a:latin typeface="High Tower Text" panose="02040502050506030303" pitchFamily="18" charset="0"/>
              </a:rPr>
              <a:t>Top–level architecture</a:t>
            </a:r>
            <a:endParaRPr lang="en-IN" sz="4000"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11E4FEE3-9347-B27A-425E-968DE7B00ACD}"/>
              </a:ext>
            </a:extLst>
          </p:cNvPr>
          <p:cNvSpPr>
            <a:spLocks noGrp="1"/>
          </p:cNvSpPr>
          <p:nvPr>
            <p:ph idx="1"/>
          </p:nvPr>
        </p:nvSpPr>
        <p:spPr>
          <a:xfrm>
            <a:off x="628650" y="4715837"/>
            <a:ext cx="7886700" cy="1461125"/>
          </a:xfrm>
        </p:spPr>
        <p:txBody>
          <a:bodyPr/>
          <a:lstStyle/>
          <a:p>
            <a:endParaRPr lang="en-IN"/>
          </a:p>
        </p:txBody>
      </p:sp>
      <p:pic>
        <p:nvPicPr>
          <p:cNvPr id="1026" name="Picture 2" descr="React JS— Architecture tutorial + Features + Folder ...">
            <a:extLst>
              <a:ext uri="{FF2B5EF4-FFF2-40B4-BE49-F238E27FC236}">
                <a16:creationId xmlns:a16="http://schemas.microsoft.com/office/drawing/2014/main" id="{2D6AEE7C-9FA1-C50B-4B84-A58AF1B71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627873"/>
            <a:ext cx="9144000" cy="5988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934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7E63-02E7-A6FB-3AFE-EF1C0EFFB9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D33729-706C-BCA4-969B-ED79D8ABE67B}"/>
              </a:ext>
            </a:extLst>
          </p:cNvPr>
          <p:cNvSpPr>
            <a:spLocks noGrp="1"/>
          </p:cNvSpPr>
          <p:nvPr>
            <p:ph idx="1"/>
          </p:nvPr>
        </p:nvSpPr>
        <p:spPr/>
        <p:txBody>
          <a:bodyPr/>
          <a:lstStyle/>
          <a:p>
            <a:r>
              <a:rPr lang="en-US" b="0" i="0" dirty="0">
                <a:solidFill>
                  <a:srgbClr val="040C28"/>
                </a:solidFill>
                <a:effectLst/>
                <a:latin typeface="Google Sans"/>
              </a:rPr>
              <a:t>A class component can be called in a functional component in React</a:t>
            </a:r>
            <a:r>
              <a:rPr lang="en-US" b="0" i="0" dirty="0">
                <a:solidFill>
                  <a:srgbClr val="1F1F1F"/>
                </a:solidFill>
                <a:effectLst/>
                <a:latin typeface="Google Sans"/>
              </a:rPr>
              <a:t>. This is achieved by using the React Hooks API, specifically the </a:t>
            </a:r>
            <a:r>
              <a:rPr lang="en-US" b="0" i="0" dirty="0" err="1">
                <a:solidFill>
                  <a:srgbClr val="1F1F1F"/>
                </a:solidFill>
                <a:effectLst/>
                <a:latin typeface="Google Sans"/>
              </a:rPr>
              <a:t>useState</a:t>
            </a:r>
            <a:r>
              <a:rPr lang="en-US" b="0" i="0" dirty="0">
                <a:solidFill>
                  <a:srgbClr val="1F1F1F"/>
                </a:solidFill>
                <a:effectLst/>
                <a:latin typeface="Google Sans"/>
              </a:rPr>
              <a:t> and </a:t>
            </a:r>
            <a:r>
              <a:rPr lang="en-US" b="0" i="0" dirty="0" err="1">
                <a:solidFill>
                  <a:srgbClr val="1F1F1F"/>
                </a:solidFill>
                <a:effectLst/>
                <a:latin typeface="Google Sans"/>
              </a:rPr>
              <a:t>useEffect</a:t>
            </a:r>
            <a:r>
              <a:rPr lang="en-US" b="0" i="0" dirty="0">
                <a:solidFill>
                  <a:srgbClr val="1F1F1F"/>
                </a:solidFill>
                <a:effectLst/>
                <a:latin typeface="Google Sans"/>
              </a:rPr>
              <a:t> hooks.</a:t>
            </a:r>
            <a:endParaRPr lang="en-IN" dirty="0"/>
          </a:p>
        </p:txBody>
      </p:sp>
    </p:spTree>
    <p:extLst>
      <p:ext uri="{BB962C8B-B14F-4D97-AF65-F5344CB8AC3E}">
        <p14:creationId xmlns:p14="http://schemas.microsoft.com/office/powerpoint/2010/main" val="2920378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13FC-D079-FAA2-EBF9-312382C4E567}"/>
              </a:ext>
            </a:extLst>
          </p:cNvPr>
          <p:cNvSpPr>
            <a:spLocks noGrp="1"/>
          </p:cNvSpPr>
          <p:nvPr>
            <p:ph type="title"/>
          </p:nvPr>
        </p:nvSpPr>
        <p:spPr>
          <a:xfrm>
            <a:off x="0" y="16207"/>
            <a:ext cx="9144000" cy="664830"/>
          </a:xfrm>
          <a:solidFill>
            <a:schemeClr val="accent2">
              <a:lumMod val="20000"/>
              <a:lumOff val="80000"/>
            </a:schemeClr>
          </a:solidFill>
        </p:spPr>
        <p:txBody>
          <a:bodyPr>
            <a:normAutofit fontScale="90000"/>
          </a:bodyPr>
          <a:lstStyle/>
          <a:p>
            <a:pPr algn="ctr"/>
            <a:r>
              <a:rPr lang="en-US" dirty="0">
                <a:solidFill>
                  <a:srgbClr val="C00000"/>
                </a:solidFill>
                <a:latin typeface="High Tower Text" panose="02040502050506030303" pitchFamily="18" charset="0"/>
              </a:rPr>
              <a:t>Promises</a:t>
            </a:r>
            <a:endParaRPr lang="en-IN" dirty="0">
              <a:solidFill>
                <a:srgbClr val="C00000"/>
              </a:solidFill>
              <a:latin typeface="High Tower Text" panose="02040502050506030303" pitchFamily="18" charset="0"/>
            </a:endParaRPr>
          </a:p>
        </p:txBody>
      </p:sp>
      <p:pic>
        <p:nvPicPr>
          <p:cNvPr id="1026" name="Picture 2">
            <a:extLst>
              <a:ext uri="{FF2B5EF4-FFF2-40B4-BE49-F238E27FC236}">
                <a16:creationId xmlns:a16="http://schemas.microsoft.com/office/drawing/2014/main" id="{F1EA4FC1-624D-6F06-7717-9916848197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128" y="766846"/>
            <a:ext cx="9023684" cy="2529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4125CA7-4B89-1F86-7F1C-2F4E1D3F979D}"/>
              </a:ext>
            </a:extLst>
          </p:cNvPr>
          <p:cNvPicPr>
            <a:picLocks noChangeAspect="1"/>
          </p:cNvPicPr>
          <p:nvPr/>
        </p:nvPicPr>
        <p:blipFill>
          <a:blip r:embed="rId3"/>
          <a:stretch>
            <a:fillRect/>
          </a:stretch>
        </p:blipFill>
        <p:spPr>
          <a:xfrm>
            <a:off x="168442" y="3561354"/>
            <a:ext cx="8855242" cy="3214181"/>
          </a:xfrm>
          <a:prstGeom prst="rect">
            <a:avLst/>
          </a:prstGeom>
        </p:spPr>
      </p:pic>
    </p:spTree>
    <p:extLst>
      <p:ext uri="{BB962C8B-B14F-4D97-AF65-F5344CB8AC3E}">
        <p14:creationId xmlns:p14="http://schemas.microsoft.com/office/powerpoint/2010/main" val="2074041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0A66-D8C1-DF0F-243C-7734AD3A3B5E}"/>
              </a:ext>
            </a:extLst>
          </p:cNvPr>
          <p:cNvSpPr>
            <a:spLocks noGrp="1"/>
          </p:cNvSpPr>
          <p:nvPr>
            <p:ph type="title"/>
          </p:nvPr>
        </p:nvSpPr>
        <p:spPr>
          <a:xfrm>
            <a:off x="0" y="18256"/>
            <a:ext cx="9144000" cy="662782"/>
          </a:xfrm>
        </p:spPr>
        <p:txBody>
          <a:bodyPr>
            <a:normAutofit/>
          </a:bodyPr>
          <a:lstStyle/>
          <a:p>
            <a:pPr algn="ctr"/>
            <a:r>
              <a:rPr lang="en-US" sz="4000" dirty="0">
                <a:solidFill>
                  <a:srgbClr val="C00000"/>
                </a:solidFill>
                <a:latin typeface="High Tower Text" panose="02040502050506030303" pitchFamily="18" charset="0"/>
              </a:rPr>
              <a:t>contd..</a:t>
            </a:r>
            <a:endParaRPr lang="en-IN" sz="4000" dirty="0">
              <a:solidFill>
                <a:srgbClr val="C00000"/>
              </a:solidFill>
              <a:latin typeface="High Tower Text" panose="02040502050506030303" pitchFamily="18" charset="0"/>
            </a:endParaRPr>
          </a:p>
        </p:txBody>
      </p:sp>
      <p:sp>
        <p:nvSpPr>
          <p:cNvPr id="5" name="Content Placeholder 4">
            <a:extLst>
              <a:ext uri="{FF2B5EF4-FFF2-40B4-BE49-F238E27FC236}">
                <a16:creationId xmlns:a16="http://schemas.microsoft.com/office/drawing/2014/main" id="{F5128456-B47B-7C80-767F-9AA0E1E50056}"/>
              </a:ext>
            </a:extLst>
          </p:cNvPr>
          <p:cNvSpPr>
            <a:spLocks noGrp="1"/>
          </p:cNvSpPr>
          <p:nvPr>
            <p:ph idx="1"/>
          </p:nvPr>
        </p:nvSpPr>
        <p:spPr>
          <a:xfrm>
            <a:off x="-1" y="577516"/>
            <a:ext cx="9143999" cy="6075947"/>
          </a:xfrm>
        </p:spPr>
        <p:txBody>
          <a:bodyPr>
            <a:noAutofit/>
          </a:bodyPr>
          <a:lstStyle/>
          <a:p>
            <a:pPr marL="444500" marR="0" lvl="0" indent="-444500"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u="none" strike="noStrike" cap="none" normalizeH="0" baseline="0" dirty="0">
                <a:ln>
                  <a:noFill/>
                </a:ln>
                <a:solidFill>
                  <a:srgbClr val="242424"/>
                </a:solidFill>
                <a:effectLst/>
                <a:latin typeface="Centaur" panose="02030504050205020304" pitchFamily="18" charset="0"/>
              </a:rPr>
              <a:t>A promise is an object that may produce a single value sometime in the future. Either a resolved value or a rejected value.</a:t>
            </a:r>
            <a:endParaRPr kumimoji="0" lang="en-US" altLang="en-US" sz="2600" u="none" strike="noStrike" cap="none" normalizeH="0" baseline="0" dirty="0">
              <a:ln>
                <a:noFill/>
              </a:ln>
              <a:solidFill>
                <a:schemeClr val="tx1"/>
              </a:solidFill>
              <a:effectLst/>
              <a:latin typeface="Centaur" panose="02030504050205020304" pitchFamily="18" charset="0"/>
            </a:endParaRPr>
          </a:p>
          <a:p>
            <a:pPr marL="444500" marR="0" lvl="0" indent="-444500"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u="none" strike="noStrike" cap="none" normalizeH="0" baseline="0" dirty="0">
                <a:ln>
                  <a:noFill/>
                </a:ln>
                <a:solidFill>
                  <a:srgbClr val="242424"/>
                </a:solidFill>
                <a:effectLst/>
                <a:latin typeface="Centaur" panose="02030504050205020304" pitchFamily="18" charset="0"/>
              </a:rPr>
              <a:t>A promise is a good way to handle asynchronous operations. It is used to find out if the asynchronous operation is successfully completed or not.</a:t>
            </a:r>
            <a:endParaRPr kumimoji="0" lang="en-US" altLang="en-US" sz="2600" u="none" strike="noStrike" cap="none" normalizeH="0" baseline="0" dirty="0">
              <a:ln>
                <a:noFill/>
              </a:ln>
              <a:solidFill>
                <a:schemeClr val="tx1"/>
              </a:solidFill>
              <a:effectLst/>
              <a:latin typeface="Centaur" panose="02030504050205020304" pitchFamily="18" charset="0"/>
            </a:endParaRPr>
          </a:p>
          <a:p>
            <a:pPr marL="444500" indent="-444500">
              <a:buSzPct val="70000"/>
              <a:buFont typeface="Wingdings" panose="05000000000000000000" pitchFamily="2" charset="2"/>
              <a:buChar char="q"/>
            </a:pPr>
            <a:r>
              <a:rPr lang="en-IN" sz="2600" dirty="0">
                <a:latin typeface="Centaur" panose="02030504050205020304" pitchFamily="18" charset="0"/>
              </a:rPr>
              <a:t> </a:t>
            </a:r>
            <a:r>
              <a:rPr lang="en-US" sz="2600" dirty="0">
                <a:solidFill>
                  <a:srgbClr val="242424"/>
                </a:solidFill>
                <a:effectLst/>
                <a:latin typeface="Centaur" panose="02030504050205020304" pitchFamily="18" charset="0"/>
              </a:rPr>
              <a:t>Promise makes JavaScript behave asynchronously, which makes this language versatile.</a:t>
            </a:r>
          </a:p>
          <a:p>
            <a:pPr marL="444500" indent="-444500" algn="l">
              <a:lnSpc>
                <a:spcPts val="2400"/>
              </a:lnSpc>
              <a:buSzPct val="70000"/>
              <a:buFont typeface="Wingdings" panose="05000000000000000000" pitchFamily="2" charset="2"/>
              <a:buChar char="q"/>
            </a:pPr>
            <a:r>
              <a:rPr lang="en-US" sz="2600" dirty="0">
                <a:solidFill>
                  <a:srgbClr val="242424"/>
                </a:solidFill>
                <a:effectLst/>
                <a:latin typeface="Centaur" panose="02030504050205020304" pitchFamily="18" charset="0"/>
              </a:rPr>
              <a:t>Promise has three possible states:</a:t>
            </a:r>
          </a:p>
          <a:p>
            <a:pPr marL="901700" indent="-457200" algn="l">
              <a:lnSpc>
                <a:spcPts val="2400"/>
              </a:lnSpc>
              <a:buSzPct val="70000"/>
              <a:buFont typeface="Wingdings" panose="05000000000000000000" pitchFamily="2" charset="2"/>
              <a:buChar char="ü"/>
            </a:pPr>
            <a:r>
              <a:rPr lang="en-US" sz="2600" dirty="0">
                <a:solidFill>
                  <a:srgbClr val="242424"/>
                </a:solidFill>
                <a:effectLst/>
                <a:latin typeface="Centaur" panose="02030504050205020304" pitchFamily="18" charset="0"/>
              </a:rPr>
              <a:t>Pending: You don’t know if you will gain 10kg by the next month.</a:t>
            </a:r>
          </a:p>
          <a:p>
            <a:pPr marL="901700" indent="-457200" algn="l">
              <a:lnSpc>
                <a:spcPts val="2400"/>
              </a:lnSpc>
              <a:buSzPct val="70000"/>
              <a:buFont typeface="Wingdings" panose="05000000000000000000" pitchFamily="2" charset="2"/>
              <a:buChar char="ü"/>
            </a:pPr>
            <a:r>
              <a:rPr lang="en-US" sz="2600" dirty="0">
                <a:solidFill>
                  <a:srgbClr val="242424"/>
                </a:solidFill>
                <a:effectLst/>
                <a:latin typeface="Centaur" panose="02030504050205020304" pitchFamily="18" charset="0"/>
              </a:rPr>
              <a:t>Resolved/Fulfilled: You gained10kgs by the next month.</a:t>
            </a:r>
          </a:p>
          <a:p>
            <a:pPr marL="901700" indent="-457200" algn="l">
              <a:lnSpc>
                <a:spcPts val="2400"/>
              </a:lnSpc>
              <a:buSzPct val="70000"/>
              <a:buFont typeface="Wingdings" panose="05000000000000000000" pitchFamily="2" charset="2"/>
              <a:buChar char="ü"/>
            </a:pPr>
            <a:r>
              <a:rPr lang="en-US" sz="2600" dirty="0">
                <a:solidFill>
                  <a:srgbClr val="242424"/>
                </a:solidFill>
                <a:effectLst/>
                <a:latin typeface="Centaur" panose="02030504050205020304" pitchFamily="18" charset="0"/>
              </a:rPr>
              <a:t>Rejected: You don’t gain weight at all.</a:t>
            </a:r>
          </a:p>
          <a:p>
            <a:pPr marL="444500" indent="-444500" algn="l">
              <a:lnSpc>
                <a:spcPts val="2400"/>
              </a:lnSpc>
              <a:buSzPct val="70000"/>
              <a:buFont typeface="Wingdings" panose="05000000000000000000" pitchFamily="2" charset="2"/>
              <a:buChar char="q"/>
            </a:pPr>
            <a:r>
              <a:rPr lang="en-US" sz="2600" dirty="0">
                <a:solidFill>
                  <a:srgbClr val="242424"/>
                </a:solidFill>
                <a:effectLst/>
                <a:latin typeface="Centaur" panose="02030504050205020304" pitchFamily="18" charset="0"/>
              </a:rPr>
              <a:t>A promise starts in the pending state, which indicates that the Promise hasn’t been completed yet. It ends with either resolved/fulfilled  (successful) or rejected (failed) state.</a:t>
            </a:r>
          </a:p>
          <a:p>
            <a:pPr>
              <a:buSzPct val="70000"/>
              <a:buFont typeface="Wingdings" panose="05000000000000000000" pitchFamily="2" charset="2"/>
              <a:buChar char="q"/>
            </a:pPr>
            <a:endParaRPr lang="en-IN" sz="2600" dirty="0">
              <a:latin typeface="Centaur" panose="02030504050205020304" pitchFamily="18" charset="0"/>
            </a:endParaRPr>
          </a:p>
        </p:txBody>
      </p:sp>
    </p:spTree>
    <p:extLst>
      <p:ext uri="{BB962C8B-B14F-4D97-AF65-F5344CB8AC3E}">
        <p14:creationId xmlns:p14="http://schemas.microsoft.com/office/powerpoint/2010/main" val="2776391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832CDB-A65D-A91A-A31C-95976CFF04EA}"/>
              </a:ext>
            </a:extLst>
          </p:cNvPr>
          <p:cNvSpPr>
            <a:spLocks noGrp="1"/>
          </p:cNvSpPr>
          <p:nvPr>
            <p:ph type="title"/>
          </p:nvPr>
        </p:nvSpPr>
        <p:spPr>
          <a:xfrm>
            <a:off x="0" y="-5808"/>
            <a:ext cx="9144000" cy="686846"/>
          </a:xfrm>
          <a:solidFill>
            <a:schemeClr val="accent2">
              <a:lumMod val="20000"/>
              <a:lumOff val="80000"/>
            </a:schemeClr>
          </a:solidFill>
        </p:spPr>
        <p:txBody>
          <a:bodyPr>
            <a:normAutofit/>
          </a:bodyPr>
          <a:lstStyle/>
          <a:p>
            <a:pPr algn="ctr"/>
            <a:r>
              <a:rPr lang="en-US" sz="4000" dirty="0">
                <a:solidFill>
                  <a:srgbClr val="C00000"/>
                </a:solidFill>
                <a:latin typeface="High Tower Text" panose="02040502050506030303" pitchFamily="18" charset="0"/>
              </a:rPr>
              <a:t>contd..</a:t>
            </a:r>
            <a:endParaRPr lang="en-IN" sz="4000" dirty="0">
              <a:solidFill>
                <a:srgbClr val="C00000"/>
              </a:solidFill>
              <a:latin typeface="High Tower Text" panose="02040502050506030303" pitchFamily="18" charset="0"/>
            </a:endParaRPr>
          </a:p>
        </p:txBody>
      </p:sp>
      <p:sp>
        <p:nvSpPr>
          <p:cNvPr id="6" name="Content Placeholder 5">
            <a:extLst>
              <a:ext uri="{FF2B5EF4-FFF2-40B4-BE49-F238E27FC236}">
                <a16:creationId xmlns:a16="http://schemas.microsoft.com/office/drawing/2014/main" id="{856B5D5B-5AB1-C436-A8FB-0CF308BE9CB2}"/>
              </a:ext>
            </a:extLst>
          </p:cNvPr>
          <p:cNvSpPr>
            <a:spLocks noGrp="1"/>
          </p:cNvSpPr>
          <p:nvPr>
            <p:ph idx="1"/>
          </p:nvPr>
        </p:nvSpPr>
        <p:spPr>
          <a:xfrm>
            <a:off x="0" y="681038"/>
            <a:ext cx="9144000" cy="5495925"/>
          </a:xfrm>
        </p:spPr>
        <p:txBody>
          <a:bodyPr>
            <a:normAutofit/>
          </a:bodyPr>
          <a:lstStyle/>
          <a:p>
            <a:pPr marR="0" lvl="0"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0" i="0" u="none" strike="noStrike" cap="none" normalizeH="0" baseline="0" dirty="0">
                <a:ln>
                  <a:noFill/>
                </a:ln>
                <a:effectLst/>
                <a:latin typeface="Centaur" panose="02030504050205020304" pitchFamily="18" charset="0"/>
              </a:rPr>
              <a:t>  To create a promise object, use the Promise() constructor.</a:t>
            </a:r>
          </a:p>
          <a:p>
            <a:pPr marL="0" marR="0" lvl="0" indent="0" algn="l" defTabSz="914400" rtl="0" eaLnBrk="0" fontAlgn="base" latinLnBrk="0" hangingPunct="0">
              <a:lnSpc>
                <a:spcPct val="100000"/>
              </a:lnSpc>
              <a:spcBef>
                <a:spcPct val="0"/>
              </a:spcBef>
              <a:spcAft>
                <a:spcPct val="0"/>
              </a:spcAft>
              <a:buClrTx/>
              <a:buSzPct val="70000"/>
              <a:buNone/>
              <a:tabLst/>
            </a:pPr>
            <a:r>
              <a:rPr kumimoji="0" lang="en-US" altLang="en-US" sz="2600" b="0" i="0" u="none" strike="noStrike" cap="none" normalizeH="0" baseline="0" dirty="0">
                <a:ln>
                  <a:noFill/>
                </a:ln>
                <a:effectLst/>
                <a:latin typeface="Centaur" panose="02030504050205020304" pitchFamily="18" charset="0"/>
              </a:rPr>
              <a:t>     let promise = new Promise(function(resolve, reject)</a:t>
            </a:r>
          </a:p>
          <a:p>
            <a:pPr marL="0" marR="0" lvl="0" indent="0" algn="l" defTabSz="914400" rtl="0" eaLnBrk="0" fontAlgn="base" latinLnBrk="0" hangingPunct="0">
              <a:lnSpc>
                <a:spcPct val="100000"/>
              </a:lnSpc>
              <a:spcBef>
                <a:spcPct val="0"/>
              </a:spcBef>
              <a:spcAft>
                <a:spcPct val="0"/>
              </a:spcAft>
              <a:buClrTx/>
              <a:buSzPct val="70000"/>
              <a:buNone/>
              <a:tabLst/>
            </a:pPr>
            <a:r>
              <a:rPr lang="en-US" altLang="en-US" sz="2600" dirty="0">
                <a:latin typeface="Centaur" panose="02030504050205020304" pitchFamily="18" charset="0"/>
              </a:rPr>
              <a:t>            </a:t>
            </a:r>
            <a:r>
              <a:rPr kumimoji="0" lang="en-US" altLang="en-US" sz="2600" b="0" i="0" u="none" strike="noStrike" cap="none" normalizeH="0" baseline="0" dirty="0">
                <a:ln>
                  <a:noFill/>
                </a:ln>
                <a:effectLst/>
                <a:latin typeface="Centaur" panose="02030504050205020304" pitchFamily="18" charset="0"/>
              </a:rPr>
              <a:t>{ //do something });</a:t>
            </a: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0" i="0" u="none" strike="noStrike" cap="none" normalizeH="0" baseline="0" dirty="0">
                <a:ln>
                  <a:noFill/>
                </a:ln>
                <a:effectLst/>
                <a:latin typeface="Centaur" panose="02030504050205020304" pitchFamily="18" charset="0"/>
              </a:rPr>
              <a:t>The Promise() constructor takes a function as an argument. The function also accepts two functions resolve() and reject().</a:t>
            </a: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0" i="0" u="none" strike="noStrike" cap="none" normalizeH="0" baseline="0" dirty="0">
                <a:ln>
                  <a:noFill/>
                </a:ln>
                <a:effectLst/>
                <a:latin typeface="Centaur" panose="02030504050205020304" pitchFamily="18" charset="0"/>
              </a:rPr>
              <a:t>If the promise returns successfully, the resolve() function is called. And, if an error occurs, the reject() function is called.</a:t>
            </a:r>
          </a:p>
          <a:p>
            <a:pPr>
              <a:buSzPct val="70000"/>
              <a:buFont typeface="Wingdings" panose="05000000000000000000" pitchFamily="2" charset="2"/>
              <a:buChar char="q"/>
            </a:pPr>
            <a:endParaRPr lang="en-IN" sz="2600" dirty="0">
              <a:latin typeface="Centaur" panose="02030504050205020304" pitchFamily="18" charset="0"/>
            </a:endParaRPr>
          </a:p>
        </p:txBody>
      </p:sp>
    </p:spTree>
    <p:extLst>
      <p:ext uri="{BB962C8B-B14F-4D97-AF65-F5344CB8AC3E}">
        <p14:creationId xmlns:p14="http://schemas.microsoft.com/office/powerpoint/2010/main" val="27604560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42AB-DE4C-1382-F66A-4FBFCC48B010}"/>
              </a:ext>
            </a:extLst>
          </p:cNvPr>
          <p:cNvSpPr>
            <a:spLocks noGrp="1"/>
          </p:cNvSpPr>
          <p:nvPr>
            <p:ph type="title"/>
          </p:nvPr>
        </p:nvSpPr>
        <p:spPr>
          <a:xfrm>
            <a:off x="0" y="0"/>
            <a:ext cx="9144000" cy="757989"/>
          </a:xfrm>
          <a:solidFill>
            <a:schemeClr val="accent2">
              <a:lumMod val="20000"/>
              <a:lumOff val="80000"/>
            </a:schemeClr>
          </a:solidFill>
        </p:spPr>
        <p:txBody>
          <a:bodyPr>
            <a:normAutofit/>
          </a:bodyPr>
          <a:lstStyle/>
          <a:p>
            <a:pPr algn="ctr"/>
            <a:r>
              <a:rPr lang="en-US" sz="4000" dirty="0">
                <a:solidFill>
                  <a:srgbClr val="C00000"/>
                </a:solidFill>
                <a:latin typeface="High Tower Text" panose="02040502050506030303" pitchFamily="18" charset="0"/>
              </a:rPr>
              <a:t>contd..</a:t>
            </a:r>
            <a:endParaRPr lang="en-IN" sz="4000" dirty="0">
              <a:solidFill>
                <a:srgbClr val="C00000"/>
              </a:solidFill>
              <a:latin typeface="High Tower Text" panose="02040502050506030303" pitchFamily="18" charset="0"/>
            </a:endParaRPr>
          </a:p>
        </p:txBody>
      </p:sp>
      <p:pic>
        <p:nvPicPr>
          <p:cNvPr id="4" name="Content Placeholder 3">
            <a:extLst>
              <a:ext uri="{FF2B5EF4-FFF2-40B4-BE49-F238E27FC236}">
                <a16:creationId xmlns:a16="http://schemas.microsoft.com/office/drawing/2014/main" id="{3DA114E5-950F-7CC6-9DA0-54FBC6BA161E}"/>
              </a:ext>
            </a:extLst>
          </p:cNvPr>
          <p:cNvPicPr>
            <a:picLocks noGrp="1" noChangeAspect="1"/>
          </p:cNvPicPr>
          <p:nvPr>
            <p:ph idx="1"/>
          </p:nvPr>
        </p:nvPicPr>
        <p:blipFill>
          <a:blip r:embed="rId2"/>
          <a:stretch>
            <a:fillRect/>
          </a:stretch>
        </p:blipFill>
        <p:spPr>
          <a:xfrm>
            <a:off x="288757" y="854237"/>
            <a:ext cx="8638675" cy="5474370"/>
          </a:xfrm>
          <a:prstGeom prst="rect">
            <a:avLst/>
          </a:prstGeom>
        </p:spPr>
      </p:pic>
      <p:sp>
        <p:nvSpPr>
          <p:cNvPr id="5" name="TextBox 4">
            <a:extLst>
              <a:ext uri="{FF2B5EF4-FFF2-40B4-BE49-F238E27FC236}">
                <a16:creationId xmlns:a16="http://schemas.microsoft.com/office/drawing/2014/main" id="{04E1ADAD-4449-E2D0-075B-C56C5CBFB8F9}"/>
              </a:ext>
            </a:extLst>
          </p:cNvPr>
          <p:cNvSpPr txBox="1"/>
          <p:nvPr/>
        </p:nvSpPr>
        <p:spPr>
          <a:xfrm>
            <a:off x="288757" y="6100860"/>
            <a:ext cx="7495675" cy="492443"/>
          </a:xfrm>
          <a:prstGeom prst="rect">
            <a:avLst/>
          </a:prstGeom>
          <a:noFill/>
        </p:spPr>
        <p:txBody>
          <a:bodyPr wrap="square" rtlCol="0">
            <a:spAutoFit/>
          </a:bodyPr>
          <a:lstStyle/>
          <a:p>
            <a:pPr marL="457200" indent="-457200">
              <a:buSzPct val="70000"/>
              <a:buFont typeface="Wingdings" panose="05000000000000000000" pitchFamily="2" charset="2"/>
              <a:buChar char="q"/>
            </a:pPr>
            <a:r>
              <a:rPr lang="en-US" sz="2600" dirty="0">
                <a:latin typeface="Centaur" panose="02030504050205020304" pitchFamily="18" charset="0"/>
              </a:rPr>
              <a:t>Diagram for program6</a:t>
            </a:r>
            <a:endParaRPr lang="en-IN" sz="2600" dirty="0">
              <a:latin typeface="Centaur" panose="02030504050205020304" pitchFamily="18" charset="0"/>
            </a:endParaRPr>
          </a:p>
        </p:txBody>
      </p:sp>
    </p:spTree>
    <p:extLst>
      <p:ext uri="{BB962C8B-B14F-4D97-AF65-F5344CB8AC3E}">
        <p14:creationId xmlns:p14="http://schemas.microsoft.com/office/powerpoint/2010/main" val="3092128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2FB59A-A9DA-5D8A-EA6D-AECC70EEAD63}"/>
              </a:ext>
            </a:extLst>
          </p:cNvPr>
          <p:cNvSpPr>
            <a:spLocks noGrp="1"/>
          </p:cNvSpPr>
          <p:nvPr>
            <p:ph type="title"/>
          </p:nvPr>
        </p:nvSpPr>
        <p:spPr>
          <a:xfrm>
            <a:off x="0" y="-7856"/>
            <a:ext cx="9144000" cy="664829"/>
          </a:xfrm>
          <a:solidFill>
            <a:schemeClr val="accent2">
              <a:lumMod val="20000"/>
              <a:lumOff val="80000"/>
            </a:schemeClr>
          </a:solidFill>
        </p:spPr>
        <p:txBody>
          <a:bodyPr>
            <a:normAutofit/>
          </a:bodyPr>
          <a:lstStyle/>
          <a:p>
            <a:pPr algn="ctr"/>
            <a:r>
              <a:rPr lang="en-US" sz="4000" dirty="0">
                <a:solidFill>
                  <a:srgbClr val="C00000"/>
                </a:solidFill>
                <a:latin typeface="High Tower Text" panose="02040502050506030303" pitchFamily="18" charset="0"/>
              </a:rPr>
              <a:t>contd..</a:t>
            </a:r>
            <a:endParaRPr lang="en-IN" sz="4000" dirty="0">
              <a:solidFill>
                <a:srgbClr val="C00000"/>
              </a:solidFill>
              <a:latin typeface="High Tower Text" panose="02040502050506030303" pitchFamily="18" charset="0"/>
            </a:endParaRPr>
          </a:p>
        </p:txBody>
      </p:sp>
      <p:sp>
        <p:nvSpPr>
          <p:cNvPr id="6" name="Content Placeholder 5">
            <a:extLst>
              <a:ext uri="{FF2B5EF4-FFF2-40B4-BE49-F238E27FC236}">
                <a16:creationId xmlns:a16="http://schemas.microsoft.com/office/drawing/2014/main" id="{C8BF11E3-8EE4-7D1C-1692-AC1AE2C56851}"/>
              </a:ext>
            </a:extLst>
          </p:cNvPr>
          <p:cNvSpPr>
            <a:spLocks noGrp="1"/>
          </p:cNvSpPr>
          <p:nvPr>
            <p:ph idx="1"/>
          </p:nvPr>
        </p:nvSpPr>
        <p:spPr>
          <a:xfrm>
            <a:off x="-1" y="656973"/>
            <a:ext cx="9143999" cy="5519990"/>
          </a:xfrm>
        </p:spPr>
        <p:txBody>
          <a:bodyPr>
            <a:norm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600" b="1" i="0" u="none" strike="noStrike" cap="none" normalizeH="0" baseline="0" dirty="0">
                <a:ln>
                  <a:noFill/>
                </a:ln>
                <a:solidFill>
                  <a:srgbClr val="242424"/>
                </a:solidFill>
                <a:effectLst/>
                <a:latin typeface="Centaur" panose="02030504050205020304" pitchFamily="18" charset="0"/>
              </a:rPr>
              <a:t>  Benefits of Promises</a:t>
            </a:r>
            <a:endParaRPr kumimoji="0" lang="en-US" altLang="en-US" sz="2600" b="0" i="0" u="none" strike="noStrike" cap="none" normalizeH="0" baseline="0" dirty="0">
              <a:ln>
                <a:noFill/>
              </a:ln>
              <a:solidFill>
                <a:schemeClr val="tx1"/>
              </a:solidFill>
              <a:effectLst/>
              <a:latin typeface="Centaur" panose="02030504050205020304" pitchFamily="18" charset="0"/>
            </a:endParaRPr>
          </a:p>
          <a:p>
            <a:pPr marL="9017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600" b="0" i="0" u="none" strike="noStrike" cap="none" normalizeH="0" baseline="0" dirty="0">
                <a:ln>
                  <a:noFill/>
                </a:ln>
                <a:solidFill>
                  <a:srgbClr val="242424"/>
                </a:solidFill>
                <a:effectLst/>
                <a:latin typeface="Centaur" panose="02030504050205020304" pitchFamily="18" charset="0"/>
              </a:rPr>
              <a:t>Improves Code Readability</a:t>
            </a:r>
          </a:p>
          <a:p>
            <a:pPr marL="9017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600" b="0" i="0" u="none" strike="noStrike" cap="none" normalizeH="0" baseline="0" dirty="0">
                <a:ln>
                  <a:noFill/>
                </a:ln>
                <a:solidFill>
                  <a:srgbClr val="242424"/>
                </a:solidFill>
                <a:effectLst/>
                <a:latin typeface="Centaur" panose="02030504050205020304" pitchFamily="18" charset="0"/>
              </a:rPr>
              <a:t>Better handling of asynchronous operations</a:t>
            </a:r>
          </a:p>
          <a:p>
            <a:pPr marL="9017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600" b="0" i="0" u="none" strike="noStrike" cap="none" normalizeH="0" baseline="0" dirty="0">
                <a:ln>
                  <a:noFill/>
                </a:ln>
                <a:solidFill>
                  <a:srgbClr val="242424"/>
                </a:solidFill>
                <a:effectLst/>
                <a:latin typeface="Centaur" panose="02030504050205020304" pitchFamily="18" charset="0"/>
              </a:rPr>
              <a:t>Better flow of control definition in asynchronous logic</a:t>
            </a:r>
          </a:p>
          <a:p>
            <a:pPr marL="9017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600" b="0" i="0" u="none" strike="noStrike" cap="none" normalizeH="0" baseline="0" dirty="0">
                <a:ln>
                  <a:noFill/>
                </a:ln>
                <a:solidFill>
                  <a:srgbClr val="242424"/>
                </a:solidFill>
                <a:effectLst/>
                <a:latin typeface="Centaur" panose="02030504050205020304" pitchFamily="18" charset="0"/>
              </a:rPr>
              <a:t>Better Error Handling</a:t>
            </a:r>
            <a:endParaRPr kumimoji="0" lang="en-US" altLang="en-US" sz="2600" b="0" i="0" u="none" strike="noStrike" cap="none" normalizeH="0" baseline="0" dirty="0">
              <a:ln>
                <a:noFill/>
              </a:ln>
              <a:solidFill>
                <a:schemeClr val="tx1"/>
              </a:solidFill>
              <a:effectLst/>
              <a:latin typeface="Centaur" panose="02030504050205020304" pitchFamily="18" charset="0"/>
            </a:endParaRPr>
          </a:p>
          <a:p>
            <a:pPr>
              <a:buFont typeface="Wingdings" panose="05000000000000000000" pitchFamily="2" charset="2"/>
              <a:buChar char="q"/>
            </a:pPr>
            <a:endParaRPr lang="en-IN" sz="2600" dirty="0">
              <a:latin typeface="Centaur" panose="02030504050205020304" pitchFamily="18" charset="0"/>
            </a:endParaRPr>
          </a:p>
        </p:txBody>
      </p:sp>
    </p:spTree>
    <p:extLst>
      <p:ext uri="{BB962C8B-B14F-4D97-AF65-F5344CB8AC3E}">
        <p14:creationId xmlns:p14="http://schemas.microsoft.com/office/powerpoint/2010/main" val="912678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750499-8CC2-65B6-1EEF-2528EBDA96CA}"/>
              </a:ext>
            </a:extLst>
          </p:cNvPr>
          <p:cNvSpPr>
            <a:spLocks noGrp="1"/>
          </p:cNvSpPr>
          <p:nvPr>
            <p:ph type="title"/>
          </p:nvPr>
        </p:nvSpPr>
        <p:spPr>
          <a:xfrm>
            <a:off x="0" y="4178"/>
            <a:ext cx="9144000" cy="664827"/>
          </a:xfrm>
          <a:solidFill>
            <a:schemeClr val="accent2">
              <a:lumMod val="20000"/>
              <a:lumOff val="80000"/>
            </a:schemeClr>
          </a:solidFill>
        </p:spPr>
        <p:txBody>
          <a:bodyPr>
            <a:normAutofit/>
          </a:bodyPr>
          <a:lstStyle/>
          <a:p>
            <a:pPr algn="ctr"/>
            <a:r>
              <a:rPr lang="en-US" sz="4000" dirty="0">
                <a:solidFill>
                  <a:srgbClr val="C00000"/>
                </a:solidFill>
                <a:latin typeface="High Tower Text" panose="02040502050506030303" pitchFamily="18" charset="0"/>
              </a:rPr>
              <a:t>Axios</a:t>
            </a:r>
            <a:endParaRPr lang="en-IN" sz="4000" dirty="0">
              <a:solidFill>
                <a:srgbClr val="C00000"/>
              </a:solidFill>
              <a:latin typeface="High Tower Text" panose="02040502050506030303" pitchFamily="18" charset="0"/>
            </a:endParaRPr>
          </a:p>
        </p:txBody>
      </p:sp>
      <p:sp>
        <p:nvSpPr>
          <p:cNvPr id="6" name="Content Placeholder 5">
            <a:extLst>
              <a:ext uri="{FF2B5EF4-FFF2-40B4-BE49-F238E27FC236}">
                <a16:creationId xmlns:a16="http://schemas.microsoft.com/office/drawing/2014/main" id="{7E198DF7-E709-8256-D396-2FE6D0568805}"/>
              </a:ext>
            </a:extLst>
          </p:cNvPr>
          <p:cNvSpPr>
            <a:spLocks noGrp="1"/>
          </p:cNvSpPr>
          <p:nvPr>
            <p:ph idx="1"/>
          </p:nvPr>
        </p:nvSpPr>
        <p:spPr>
          <a:xfrm>
            <a:off x="-1" y="669005"/>
            <a:ext cx="9143999" cy="5507958"/>
          </a:xfrm>
        </p:spPr>
        <p:txBody>
          <a:bodyPr>
            <a:noAutofit/>
          </a:bodyPr>
          <a:lstStyle/>
          <a:p>
            <a:pPr marL="265113" marR="0" lvl="0" indent="-26511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0" i="0" u="none" strike="noStrike" cap="none" normalizeH="0" baseline="0" dirty="0">
                <a:ln>
                  <a:noFill/>
                </a:ln>
                <a:solidFill>
                  <a:schemeClr val="tx1"/>
                </a:solidFill>
                <a:effectLst/>
                <a:latin typeface="Centaur" panose="02030504050205020304" pitchFamily="18" charset="0"/>
              </a:rPr>
              <a:t>Axios is a library used to create HTTP requests to external resources. </a:t>
            </a:r>
          </a:p>
          <a:p>
            <a:pPr marL="265113" marR="0" lvl="0" indent="-26511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0" i="0" u="none" strike="noStrike" cap="none" normalizeH="0" baseline="0" dirty="0">
                <a:ln>
                  <a:noFill/>
                </a:ln>
                <a:solidFill>
                  <a:schemeClr val="tx1"/>
                </a:solidFill>
                <a:effectLst/>
                <a:latin typeface="Centaur" panose="02030504050205020304" pitchFamily="18" charset="0"/>
              </a:rPr>
              <a:t>In React.js, using Axios allows user to make HTTP requests to APIs and other external resources. </a:t>
            </a:r>
          </a:p>
          <a:p>
            <a:pPr marL="265113" marR="0" lvl="0" indent="-26511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0" i="0" u="none" strike="noStrike" cap="none" normalizeH="0" baseline="0" dirty="0">
                <a:ln>
                  <a:noFill/>
                </a:ln>
                <a:solidFill>
                  <a:schemeClr val="tx1"/>
                </a:solidFill>
                <a:effectLst/>
                <a:latin typeface="Centaur" panose="02030504050205020304" pitchFamily="18" charset="0"/>
              </a:rPr>
              <a:t>It is a popular library for making HTTP requests in JavaScript applications because it provides a simple API and supports Promises.</a:t>
            </a:r>
            <a:endParaRPr kumimoji="0" lang="en-US" altLang="en-US" sz="2600" b="1" i="0" u="none" strike="noStrike" cap="none" normalizeH="0" baseline="0" dirty="0">
              <a:ln>
                <a:noFill/>
              </a:ln>
              <a:solidFill>
                <a:schemeClr val="tx1"/>
              </a:solidFill>
              <a:effectLst/>
              <a:latin typeface="Centaur" panose="02030504050205020304" pitchFamily="18" charset="0"/>
            </a:endParaRPr>
          </a:p>
          <a:p>
            <a:pPr>
              <a:buSzPct val="70000"/>
              <a:buFont typeface="Wingdings" panose="05000000000000000000" pitchFamily="2" charset="2"/>
              <a:buChar char="q"/>
            </a:pPr>
            <a:endParaRPr lang="en-IN" sz="2600" dirty="0">
              <a:latin typeface="Centaur" panose="02030504050205020304" pitchFamily="18" charset="0"/>
            </a:endParaRPr>
          </a:p>
        </p:txBody>
      </p:sp>
    </p:spTree>
    <p:extLst>
      <p:ext uri="{BB962C8B-B14F-4D97-AF65-F5344CB8AC3E}">
        <p14:creationId xmlns:p14="http://schemas.microsoft.com/office/powerpoint/2010/main" val="3216638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F486-2923-1A53-B617-38F99A2E76C0}"/>
              </a:ext>
            </a:extLst>
          </p:cNvPr>
          <p:cNvSpPr>
            <a:spLocks noGrp="1"/>
          </p:cNvSpPr>
          <p:nvPr>
            <p:ph type="title"/>
          </p:nvPr>
        </p:nvSpPr>
        <p:spPr>
          <a:xfrm>
            <a:off x="0" y="-5808"/>
            <a:ext cx="9144000" cy="686846"/>
          </a:xfrm>
          <a:solidFill>
            <a:schemeClr val="accent2">
              <a:lumMod val="20000"/>
              <a:lumOff val="80000"/>
            </a:schemeClr>
          </a:solidFill>
        </p:spPr>
        <p:txBody>
          <a:bodyPr>
            <a:noAutofit/>
          </a:bodyPr>
          <a:lstStyle/>
          <a:p>
            <a:pPr marR="0" lvl="0" algn="ctr" defTabSz="914400" rtl="0" eaLnBrk="0" fontAlgn="base" latinLnBrk="0" hangingPunct="0">
              <a:lnSpc>
                <a:spcPct val="100000"/>
              </a:lnSpc>
              <a:spcBef>
                <a:spcPct val="0"/>
              </a:spcBef>
              <a:spcAft>
                <a:spcPct val="0"/>
              </a:spcAft>
              <a:buClrTx/>
              <a:buSzPct val="70000"/>
              <a:tabLst/>
            </a:pPr>
            <a:r>
              <a:rPr kumimoji="0" lang="en-US" altLang="en-US" sz="4000" b="1" i="0" u="none" strike="noStrike" cap="none" normalizeH="0" baseline="0" dirty="0">
                <a:ln>
                  <a:noFill/>
                </a:ln>
                <a:solidFill>
                  <a:srgbClr val="C00000"/>
                </a:solidFill>
                <a:effectLst/>
                <a:latin typeface="High Tower Text" panose="02040502050506030303" pitchFamily="18" charset="0"/>
              </a:rPr>
              <a:t>Advantages of Axios</a:t>
            </a:r>
          </a:p>
        </p:txBody>
      </p:sp>
      <p:sp>
        <p:nvSpPr>
          <p:cNvPr id="3" name="Content Placeholder 2">
            <a:extLst>
              <a:ext uri="{FF2B5EF4-FFF2-40B4-BE49-F238E27FC236}">
                <a16:creationId xmlns:a16="http://schemas.microsoft.com/office/drawing/2014/main" id="{570C78E1-91EA-80A9-3C2B-4425741D6973}"/>
              </a:ext>
            </a:extLst>
          </p:cNvPr>
          <p:cNvSpPr>
            <a:spLocks noGrp="1"/>
          </p:cNvSpPr>
          <p:nvPr>
            <p:ph idx="1"/>
          </p:nvPr>
        </p:nvSpPr>
        <p:spPr>
          <a:xfrm>
            <a:off x="-1" y="681038"/>
            <a:ext cx="9143999" cy="6176962"/>
          </a:xfrm>
        </p:spPr>
        <p:txBody>
          <a:bodyPr>
            <a:normAutofit/>
          </a:bodyPr>
          <a:lstStyle/>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1" i="0" u="none" strike="noStrike" cap="none" normalizeH="0" baseline="0" dirty="0">
                <a:ln>
                  <a:noFill/>
                </a:ln>
                <a:solidFill>
                  <a:schemeClr val="tx1"/>
                </a:solidFill>
                <a:effectLst/>
                <a:latin typeface="Centaur" panose="02030504050205020304" pitchFamily="18" charset="0"/>
              </a:rPr>
              <a:t>JSON Data Handling</a:t>
            </a:r>
            <a:r>
              <a:rPr kumimoji="0" lang="en-US" altLang="en-US" sz="2600" b="0" i="0" u="none" strike="noStrike" cap="none" normalizeH="0" baseline="0" dirty="0">
                <a:ln>
                  <a:noFill/>
                </a:ln>
                <a:solidFill>
                  <a:schemeClr val="tx1"/>
                </a:solidFill>
                <a:effectLst/>
                <a:latin typeface="Centaur" panose="02030504050205020304" pitchFamily="18" charset="0"/>
              </a:rPr>
              <a:t>: Axios automatically parses JSON responses, eliminating the need for manual parsing. This simplifies working with APIs that return JSON data and reduces boilerplate code.</a:t>
            </a: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1" i="0" u="none" strike="noStrike" cap="none" normalizeH="0" baseline="0" dirty="0">
                <a:ln>
                  <a:noFill/>
                </a:ln>
                <a:solidFill>
                  <a:schemeClr val="tx1"/>
                </a:solidFill>
                <a:effectLst/>
                <a:latin typeface="Centaur" panose="02030504050205020304" pitchFamily="18" charset="0"/>
              </a:rPr>
              <a:t>Built-in CSRF Protection</a:t>
            </a:r>
            <a:r>
              <a:rPr kumimoji="0" lang="en-US" altLang="en-US" sz="2600" b="0" i="0" u="none" strike="noStrike" cap="none" normalizeH="0" baseline="0" dirty="0">
                <a:ln>
                  <a:noFill/>
                </a:ln>
                <a:solidFill>
                  <a:schemeClr val="tx1"/>
                </a:solidFill>
                <a:effectLst/>
                <a:latin typeface="Centaur" panose="02030504050205020304" pitchFamily="18" charset="0"/>
              </a:rPr>
              <a:t>: Axios provides built-in support for CSRF protection through configuration options for setting headers like </a:t>
            </a:r>
            <a:r>
              <a:rPr kumimoji="0" lang="en-US" altLang="en-US" sz="2600" b="0" i="0" u="none" strike="noStrike" cap="none" normalizeH="0" baseline="0" dirty="0">
                <a:ln>
                  <a:noFill/>
                </a:ln>
                <a:solidFill>
                  <a:srgbClr val="1E1E1E"/>
                </a:solidFill>
                <a:effectLst/>
                <a:latin typeface="Centaur" panose="02030504050205020304" pitchFamily="18" charset="0"/>
              </a:rPr>
              <a:t>X-CSRF-Token</a:t>
            </a:r>
            <a:r>
              <a:rPr kumimoji="0" lang="en-US" altLang="en-US" sz="2600" b="0" i="0" u="none" strike="noStrike" cap="none" normalizeH="0" baseline="0" dirty="0">
                <a:ln>
                  <a:noFill/>
                </a:ln>
                <a:solidFill>
                  <a:schemeClr val="tx1"/>
                </a:solidFill>
                <a:effectLst/>
                <a:latin typeface="Centaur" panose="02030504050205020304" pitchFamily="18" charset="0"/>
              </a:rPr>
              <a:t>. This helps developers guard against Cross-Site Request Forgery attacks without needing to implement custom solutions.</a:t>
            </a: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1" i="0" u="none" strike="noStrike" cap="none" normalizeH="0" baseline="0" dirty="0">
                <a:ln>
                  <a:noFill/>
                </a:ln>
                <a:solidFill>
                  <a:schemeClr val="tx1"/>
                </a:solidFill>
                <a:effectLst/>
                <a:latin typeface="Centaur" panose="02030504050205020304" pitchFamily="18" charset="0"/>
              </a:rPr>
              <a:t>Request and Response Interceptors</a:t>
            </a:r>
            <a:r>
              <a:rPr kumimoji="0" lang="en-US" altLang="en-US" sz="2600" b="0" i="0" u="none" strike="noStrike" cap="none" normalizeH="0" baseline="0" dirty="0">
                <a:ln>
                  <a:noFill/>
                </a:ln>
                <a:solidFill>
                  <a:schemeClr val="tx1"/>
                </a:solidFill>
                <a:effectLst/>
                <a:latin typeface="Centaur" panose="02030504050205020304" pitchFamily="18" charset="0"/>
              </a:rPr>
              <a:t>: Axios allows you to define interceptors for both requests and responses. Interceptors provide a way to add global error handling, modify request or response data, set headers, log requests, and more. This capability enhances code modularity and simplifies tasks that would otherwise require repetitive boilerplate code.</a:t>
            </a:r>
          </a:p>
          <a:p>
            <a:pPr>
              <a:buSzPct val="70000"/>
              <a:buFont typeface="Wingdings" panose="05000000000000000000" pitchFamily="2" charset="2"/>
              <a:buChar char="q"/>
            </a:pPr>
            <a:endParaRPr lang="en-IN" sz="2600" dirty="0"/>
          </a:p>
        </p:txBody>
      </p:sp>
    </p:spTree>
    <p:extLst>
      <p:ext uri="{BB962C8B-B14F-4D97-AF65-F5344CB8AC3E}">
        <p14:creationId xmlns:p14="http://schemas.microsoft.com/office/powerpoint/2010/main" val="4348907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13FD6-7333-2AE4-8FB5-E47B79B86ACC}"/>
              </a:ext>
            </a:extLst>
          </p:cNvPr>
          <p:cNvSpPr>
            <a:spLocks noGrp="1"/>
          </p:cNvSpPr>
          <p:nvPr>
            <p:ph type="title"/>
          </p:nvPr>
        </p:nvSpPr>
        <p:spPr>
          <a:xfrm>
            <a:off x="0" y="16209"/>
            <a:ext cx="9144000" cy="777876"/>
          </a:xfrm>
          <a:solidFill>
            <a:schemeClr val="accent2">
              <a:lumMod val="20000"/>
              <a:lumOff val="80000"/>
            </a:schemeClr>
          </a:solidFill>
        </p:spPr>
        <p:txBody>
          <a:bodyPr>
            <a:normAutofit/>
          </a:bodyPr>
          <a:lstStyle/>
          <a:p>
            <a:pPr algn="ctr"/>
            <a:r>
              <a:rPr lang="en-US" sz="4000" dirty="0">
                <a:solidFill>
                  <a:srgbClr val="C00000"/>
                </a:solidFill>
                <a:latin typeface="High Tower Text" panose="02040502050506030303" pitchFamily="18" charset="0"/>
              </a:rPr>
              <a:t>Explanation of program – 3</a:t>
            </a:r>
            <a:endParaRPr lang="en-IN" sz="4000" dirty="0">
              <a:solidFill>
                <a:srgbClr val="C00000"/>
              </a:solidFill>
              <a:latin typeface="High Tower Text" panose="02040502050506030303" pitchFamily="18" charset="0"/>
            </a:endParaRPr>
          </a:p>
        </p:txBody>
      </p:sp>
      <p:sp>
        <p:nvSpPr>
          <p:cNvPr id="6" name="Content Placeholder 5">
            <a:extLst>
              <a:ext uri="{FF2B5EF4-FFF2-40B4-BE49-F238E27FC236}">
                <a16:creationId xmlns:a16="http://schemas.microsoft.com/office/drawing/2014/main" id="{C8701B27-06C0-6CA6-4D3C-8CB4F86BB33A}"/>
              </a:ext>
            </a:extLst>
          </p:cNvPr>
          <p:cNvSpPr>
            <a:spLocks noGrp="1"/>
          </p:cNvSpPr>
          <p:nvPr>
            <p:ph idx="1"/>
          </p:nvPr>
        </p:nvSpPr>
        <p:spPr>
          <a:xfrm>
            <a:off x="0" y="794085"/>
            <a:ext cx="9144000" cy="6047706"/>
          </a:xfrm>
        </p:spPr>
        <p:txBody>
          <a:bodyPr>
            <a:normAutofit/>
          </a:bodyPr>
          <a:lstStyle/>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1" i="0" u="none" strike="noStrike" cap="none" normalizeH="0" baseline="0" dirty="0" err="1">
                <a:ln>
                  <a:noFill/>
                </a:ln>
                <a:effectLst/>
                <a:latin typeface="Centaur" panose="02030504050205020304" pitchFamily="18" charset="0"/>
              </a:rPr>
              <a:t>useState</a:t>
            </a:r>
            <a:r>
              <a:rPr kumimoji="0" lang="en-US" altLang="en-US" sz="2600" b="1" i="0" u="none" strike="noStrike" cap="none" normalizeH="0" baseline="0" dirty="0">
                <a:ln>
                  <a:noFill/>
                </a:ln>
                <a:effectLst/>
                <a:latin typeface="Centaur" panose="02030504050205020304" pitchFamily="18" charset="0"/>
              </a:rPr>
              <a:t> Hook</a:t>
            </a:r>
            <a:r>
              <a:rPr kumimoji="0" lang="en-US" altLang="en-US" sz="2600" b="0" i="0" u="none" strike="noStrike" cap="none" normalizeH="0" baseline="0" dirty="0">
                <a:ln>
                  <a:noFill/>
                </a:ln>
                <a:effectLst/>
                <a:latin typeface="Centaur" panose="02030504050205020304" pitchFamily="18" charset="0"/>
              </a:rPr>
              <a:t>: Use the </a:t>
            </a:r>
            <a:r>
              <a:rPr kumimoji="0" lang="en-US" altLang="en-US" sz="2600" b="0" i="0" u="none" strike="noStrike" cap="none" normalizeH="0" baseline="0" dirty="0" err="1">
                <a:ln>
                  <a:noFill/>
                </a:ln>
                <a:effectLst/>
                <a:latin typeface="Centaur" panose="02030504050205020304" pitchFamily="18" charset="0"/>
              </a:rPr>
              <a:t>useState</a:t>
            </a:r>
            <a:r>
              <a:rPr kumimoji="0" lang="en-US" altLang="en-US" sz="2600" b="0" i="0" u="none" strike="noStrike" cap="none" normalizeH="0" baseline="0" dirty="0">
                <a:ln>
                  <a:noFill/>
                </a:ln>
                <a:effectLst/>
                <a:latin typeface="Centaur" panose="02030504050205020304" pitchFamily="18" charset="0"/>
              </a:rPr>
              <a:t> hook to manage the state of your data (data in this example), which will store the fetched API response.</a:t>
            </a: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1" i="0" u="none" strike="noStrike" cap="none" normalizeH="0" baseline="0" dirty="0" err="1">
                <a:ln>
                  <a:noFill/>
                </a:ln>
                <a:effectLst/>
                <a:latin typeface="Centaur" panose="02030504050205020304" pitchFamily="18" charset="0"/>
              </a:rPr>
              <a:t>useEffect</a:t>
            </a:r>
            <a:r>
              <a:rPr kumimoji="0" lang="en-US" altLang="en-US" sz="2600" b="1" i="0" u="none" strike="noStrike" cap="none" normalizeH="0" baseline="0" dirty="0">
                <a:ln>
                  <a:noFill/>
                </a:ln>
                <a:effectLst/>
                <a:latin typeface="Centaur" panose="02030504050205020304" pitchFamily="18" charset="0"/>
              </a:rPr>
              <a:t> Hook</a:t>
            </a:r>
            <a:r>
              <a:rPr kumimoji="0" lang="en-US" altLang="en-US" sz="2600" b="0" i="0" u="none" strike="noStrike" cap="none" normalizeH="0" baseline="0" dirty="0">
                <a:ln>
                  <a:noFill/>
                </a:ln>
                <a:effectLst/>
                <a:latin typeface="Centaur" panose="02030504050205020304" pitchFamily="18" charset="0"/>
              </a:rPr>
              <a:t>: Use the </a:t>
            </a:r>
            <a:r>
              <a:rPr kumimoji="0" lang="en-US" altLang="en-US" sz="2600" b="0" i="0" u="none" strike="noStrike" cap="none" normalizeH="0" baseline="0" dirty="0" err="1">
                <a:ln>
                  <a:noFill/>
                </a:ln>
                <a:effectLst/>
                <a:latin typeface="Centaur" panose="02030504050205020304" pitchFamily="18" charset="0"/>
              </a:rPr>
              <a:t>useEffect</a:t>
            </a:r>
            <a:r>
              <a:rPr kumimoji="0" lang="en-US" altLang="en-US" sz="2600" b="0" i="0" u="none" strike="noStrike" cap="none" normalizeH="0" baseline="0" dirty="0">
                <a:ln>
                  <a:noFill/>
                </a:ln>
                <a:effectLst/>
                <a:latin typeface="Centaur" panose="02030504050205020304" pitchFamily="18" charset="0"/>
              </a:rPr>
              <a:t> hook to perform side effects in your functional component. Here, Axios GET request is made inside </a:t>
            </a:r>
            <a:r>
              <a:rPr kumimoji="0" lang="en-US" altLang="en-US" sz="2600" b="0" i="0" u="none" strike="noStrike" cap="none" normalizeH="0" baseline="0" dirty="0" err="1">
                <a:ln>
                  <a:noFill/>
                </a:ln>
                <a:effectLst/>
                <a:latin typeface="Centaur" panose="02030504050205020304" pitchFamily="18" charset="0"/>
              </a:rPr>
              <a:t>useEffect</a:t>
            </a:r>
            <a:r>
              <a:rPr kumimoji="0" lang="en-US" altLang="en-US" sz="2600" b="0" i="0" u="none" strike="noStrike" cap="none" normalizeH="0" baseline="0" dirty="0">
                <a:ln>
                  <a:noFill/>
                </a:ln>
                <a:effectLst/>
                <a:latin typeface="Centaur" panose="02030504050205020304" pitchFamily="18" charset="0"/>
              </a:rPr>
              <a:t> with an empty dependency array ([]) to ensure it runs once when the component mounts.</a:t>
            </a: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1" i="0" u="none" strike="noStrike" cap="none" normalizeH="0" baseline="0" dirty="0">
                <a:ln>
                  <a:noFill/>
                </a:ln>
                <a:effectLst/>
                <a:latin typeface="Centaur" panose="02030504050205020304" pitchFamily="18" charset="0"/>
              </a:rPr>
              <a:t>Axios GET Request</a:t>
            </a:r>
            <a:r>
              <a:rPr kumimoji="0" lang="en-US" altLang="en-US" sz="2600" b="0" i="0" u="none" strike="noStrike" cap="none" normalizeH="0" baseline="0" dirty="0">
                <a:ln>
                  <a:noFill/>
                </a:ln>
                <a:effectLst/>
                <a:latin typeface="Centaur" panose="02030504050205020304" pitchFamily="18" charset="0"/>
              </a:rPr>
              <a:t>: Use </a:t>
            </a:r>
            <a:r>
              <a:rPr kumimoji="0" lang="en-US" altLang="en-US" sz="2600" b="0" i="0" u="none" strike="noStrike" cap="none" normalizeH="0" baseline="0" dirty="0" err="1">
                <a:ln>
                  <a:noFill/>
                </a:ln>
                <a:effectLst/>
                <a:latin typeface="Centaur" panose="02030504050205020304" pitchFamily="18" charset="0"/>
              </a:rPr>
              <a:t>axios.get</a:t>
            </a:r>
            <a:r>
              <a:rPr kumimoji="0" lang="en-US" altLang="en-US" sz="2600" b="0" i="0" u="none" strike="noStrike" cap="none" normalizeH="0" baseline="0" dirty="0">
                <a:ln>
                  <a:noFill/>
                </a:ln>
                <a:effectLst/>
                <a:latin typeface="Centaur" panose="02030504050205020304" pitchFamily="18" charset="0"/>
              </a:rPr>
              <a:t> to make a GET request to the specified API endpoint (https://jsonplaceholder.typicode.com/posts). Axios returns a Promise, so you can chain .then() to handle the successful response and .catch() to handle errors.</a:t>
            </a: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1" i="0" u="none" strike="noStrike" cap="none" normalizeH="0" baseline="0" dirty="0">
                <a:ln>
                  <a:noFill/>
                </a:ln>
                <a:effectLst/>
                <a:latin typeface="Centaur" panose="02030504050205020304" pitchFamily="18" charset="0"/>
              </a:rPr>
              <a:t>Updating State</a:t>
            </a:r>
            <a:r>
              <a:rPr kumimoji="0" lang="en-US" altLang="en-US" sz="2600" b="0" i="0" u="none" strike="noStrike" cap="none" normalizeH="0" baseline="0" dirty="0">
                <a:ln>
                  <a:noFill/>
                </a:ln>
                <a:effectLst/>
                <a:latin typeface="Centaur" panose="02030504050205020304" pitchFamily="18" charset="0"/>
              </a:rPr>
              <a:t>: Update the data state with the fetched data using </a:t>
            </a:r>
            <a:r>
              <a:rPr kumimoji="0" lang="en-US" altLang="en-US" sz="2600" b="0" i="0" u="none" strike="noStrike" cap="none" normalizeH="0" baseline="0" dirty="0" err="1">
                <a:ln>
                  <a:noFill/>
                </a:ln>
                <a:effectLst/>
                <a:latin typeface="Centaur" panose="02030504050205020304" pitchFamily="18" charset="0"/>
              </a:rPr>
              <a:t>setData</a:t>
            </a:r>
            <a:r>
              <a:rPr kumimoji="0" lang="en-US" altLang="en-US" sz="2600" b="0" i="0" u="none" strike="noStrike" cap="none" normalizeH="0" baseline="0" dirty="0">
                <a:ln>
                  <a:noFill/>
                </a:ln>
                <a:effectLst/>
                <a:latin typeface="Centaur" panose="02030504050205020304" pitchFamily="18" charset="0"/>
              </a:rPr>
              <a:t>(</a:t>
            </a:r>
            <a:r>
              <a:rPr kumimoji="0" lang="en-US" altLang="en-US" sz="2600" b="0" i="0" u="none" strike="noStrike" cap="none" normalizeH="0" baseline="0" dirty="0" err="1">
                <a:ln>
                  <a:noFill/>
                </a:ln>
                <a:effectLst/>
                <a:latin typeface="Centaur" panose="02030504050205020304" pitchFamily="18" charset="0"/>
              </a:rPr>
              <a:t>response.data</a:t>
            </a:r>
            <a:r>
              <a:rPr kumimoji="0" lang="en-US" altLang="en-US" sz="2600" b="0" i="0" u="none" strike="noStrike" cap="none" normalizeH="0" baseline="0" dirty="0">
                <a:ln>
                  <a:noFill/>
                </a:ln>
                <a:effectLst/>
                <a:latin typeface="Centaur" panose="02030504050205020304" pitchFamily="18" charset="0"/>
              </a:rPr>
              <a:t>).</a:t>
            </a: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1" i="0" u="none" strike="noStrike" cap="none" normalizeH="0" baseline="0" dirty="0">
                <a:ln>
                  <a:noFill/>
                </a:ln>
                <a:effectLst/>
                <a:latin typeface="Centaur" panose="02030504050205020304" pitchFamily="18" charset="0"/>
              </a:rPr>
              <a:t>Rendering Data</a:t>
            </a:r>
            <a:r>
              <a:rPr kumimoji="0" lang="en-US" altLang="en-US" sz="2600" b="0" i="0" u="none" strike="noStrike" cap="none" normalizeH="0" baseline="0" dirty="0">
                <a:ln>
                  <a:noFill/>
                </a:ln>
                <a:effectLst/>
                <a:latin typeface="Centaur" panose="02030504050205020304" pitchFamily="18" charset="0"/>
              </a:rPr>
              <a:t>: Render the fetched data (</a:t>
            </a:r>
            <a:r>
              <a:rPr kumimoji="0" lang="en-US" altLang="en-US" sz="2600" b="0" i="0" u="none" strike="noStrike" cap="none" normalizeH="0" baseline="0" dirty="0" err="1">
                <a:ln>
                  <a:noFill/>
                </a:ln>
                <a:effectLst/>
                <a:latin typeface="Centaur" panose="02030504050205020304" pitchFamily="18" charset="0"/>
              </a:rPr>
              <a:t>data.map</a:t>
            </a:r>
            <a:r>
              <a:rPr kumimoji="0" lang="en-US" altLang="en-US" sz="2600" b="0" i="0" u="none" strike="noStrike" cap="none" normalizeH="0" baseline="0" dirty="0">
                <a:ln>
                  <a:noFill/>
                </a:ln>
                <a:effectLst/>
                <a:latin typeface="Centaur" panose="02030504050205020304" pitchFamily="18" charset="0"/>
              </a:rPr>
              <a:t>) in your JSX. In this example, it renders a list of post titles fetched from the API.</a:t>
            </a:r>
          </a:p>
          <a:p>
            <a:endParaRPr lang="en-IN" sz="2600" dirty="0">
              <a:latin typeface="Centaur" panose="02030504050205020304" pitchFamily="18" charset="0"/>
            </a:endParaRPr>
          </a:p>
        </p:txBody>
      </p:sp>
    </p:spTree>
    <p:extLst>
      <p:ext uri="{BB962C8B-B14F-4D97-AF65-F5344CB8AC3E}">
        <p14:creationId xmlns:p14="http://schemas.microsoft.com/office/powerpoint/2010/main" val="37977618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A22F28-DF42-A36A-4C62-6C14B843FA97}"/>
              </a:ext>
            </a:extLst>
          </p:cNvPr>
          <p:cNvSpPr>
            <a:spLocks noGrp="1"/>
          </p:cNvSpPr>
          <p:nvPr>
            <p:ph type="title"/>
          </p:nvPr>
        </p:nvSpPr>
        <p:spPr>
          <a:xfrm>
            <a:off x="0" y="6223"/>
            <a:ext cx="9144000" cy="787861"/>
          </a:xfrm>
          <a:solidFill>
            <a:schemeClr val="accent2">
              <a:lumMod val="20000"/>
              <a:lumOff val="80000"/>
            </a:schemeClr>
          </a:solidFill>
        </p:spPr>
        <p:txBody>
          <a:bodyPr>
            <a:normAutofit/>
          </a:bodyPr>
          <a:lstStyle/>
          <a:p>
            <a:pPr algn="ctr"/>
            <a:r>
              <a:rPr lang="en-US" sz="4000" dirty="0">
                <a:solidFill>
                  <a:srgbClr val="C00000"/>
                </a:solidFill>
                <a:latin typeface="High Tower Text" panose="02040502050506030303" pitchFamily="18" charset="0"/>
              </a:rPr>
              <a:t>Explanation of program – 4</a:t>
            </a:r>
            <a:endParaRPr lang="en-IN" sz="4000" dirty="0">
              <a:solidFill>
                <a:srgbClr val="C00000"/>
              </a:solidFill>
              <a:latin typeface="High Tower Text" panose="02040502050506030303" pitchFamily="18" charset="0"/>
            </a:endParaRPr>
          </a:p>
        </p:txBody>
      </p:sp>
      <p:sp>
        <p:nvSpPr>
          <p:cNvPr id="6" name="Content Placeholder 5">
            <a:extLst>
              <a:ext uri="{FF2B5EF4-FFF2-40B4-BE49-F238E27FC236}">
                <a16:creationId xmlns:a16="http://schemas.microsoft.com/office/drawing/2014/main" id="{999A22DF-583D-BC94-B051-1108BD944C06}"/>
              </a:ext>
            </a:extLst>
          </p:cNvPr>
          <p:cNvSpPr>
            <a:spLocks noGrp="1"/>
          </p:cNvSpPr>
          <p:nvPr>
            <p:ph idx="1"/>
          </p:nvPr>
        </p:nvSpPr>
        <p:spPr>
          <a:xfrm>
            <a:off x="-1" y="794084"/>
            <a:ext cx="9143999" cy="5382879"/>
          </a:xfrm>
        </p:spPr>
        <p:txBody>
          <a:bodyPr>
            <a:noAutofit/>
          </a:bodyPr>
          <a:lstStyle/>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1" i="0" u="none" strike="noStrike" cap="none" normalizeH="0" baseline="0" dirty="0" err="1">
                <a:ln>
                  <a:noFill/>
                </a:ln>
                <a:solidFill>
                  <a:srgbClr val="51596C"/>
                </a:solidFill>
                <a:effectLst/>
                <a:latin typeface="Centaur" panose="02030504050205020304" pitchFamily="18" charset="0"/>
              </a:rPr>
              <a:t>useState</a:t>
            </a:r>
            <a:r>
              <a:rPr kumimoji="0" lang="en-US" altLang="en-US" sz="2600" b="1" i="0" u="none" strike="noStrike" cap="none" normalizeH="0" baseline="0" dirty="0">
                <a:ln>
                  <a:noFill/>
                </a:ln>
                <a:solidFill>
                  <a:srgbClr val="51596C"/>
                </a:solidFill>
                <a:effectLst/>
                <a:latin typeface="Centaur" panose="02030504050205020304" pitchFamily="18" charset="0"/>
              </a:rPr>
              <a:t> Hook</a:t>
            </a:r>
            <a:r>
              <a:rPr kumimoji="0" lang="en-US" altLang="en-US" sz="2600" b="0" i="0" u="none" strike="noStrike" cap="none" normalizeH="0" baseline="0" dirty="0">
                <a:ln>
                  <a:noFill/>
                </a:ln>
                <a:solidFill>
                  <a:srgbClr val="51596C"/>
                </a:solidFill>
                <a:effectLst/>
                <a:latin typeface="Centaur" panose="02030504050205020304" pitchFamily="18" charset="0"/>
              </a:rPr>
              <a:t>: Initializes </a:t>
            </a:r>
            <a:r>
              <a:rPr kumimoji="0" lang="en-US" altLang="en-US" sz="2600" b="0" i="0" u="none" strike="noStrike" cap="none" normalizeH="0" baseline="0" dirty="0" err="1">
                <a:ln>
                  <a:noFill/>
                </a:ln>
                <a:solidFill>
                  <a:srgbClr val="1E1E1E"/>
                </a:solidFill>
                <a:effectLst/>
                <a:latin typeface="Centaur" panose="02030504050205020304" pitchFamily="18" charset="0"/>
              </a:rPr>
              <a:t>postData</a:t>
            </a:r>
            <a:r>
              <a:rPr kumimoji="0" lang="en-US" altLang="en-US" sz="2600" b="0" i="0" u="none" strike="noStrike" cap="none" normalizeH="0" baseline="0" dirty="0">
                <a:ln>
                  <a:noFill/>
                </a:ln>
                <a:solidFill>
                  <a:srgbClr val="51596C"/>
                </a:solidFill>
                <a:effectLst/>
                <a:latin typeface="Centaur" panose="02030504050205020304" pitchFamily="18" charset="0"/>
              </a:rPr>
              <a:t> state to hold the form data (</a:t>
            </a:r>
            <a:r>
              <a:rPr kumimoji="0" lang="en-US" altLang="en-US" sz="2600" b="0" i="0" u="none" strike="noStrike" cap="none" normalizeH="0" baseline="0" dirty="0">
                <a:ln>
                  <a:noFill/>
                </a:ln>
                <a:solidFill>
                  <a:srgbClr val="1E1E1E"/>
                </a:solidFill>
                <a:effectLst/>
                <a:latin typeface="Centaur" panose="02030504050205020304" pitchFamily="18" charset="0"/>
              </a:rPr>
              <a:t>title</a:t>
            </a:r>
            <a:r>
              <a:rPr kumimoji="0" lang="en-US" altLang="en-US" sz="2600" b="0" i="0" u="none" strike="noStrike" cap="none" normalizeH="0" baseline="0" dirty="0">
                <a:ln>
                  <a:noFill/>
                </a:ln>
                <a:solidFill>
                  <a:srgbClr val="51596C"/>
                </a:solidFill>
                <a:effectLst/>
                <a:latin typeface="Centaur" panose="02030504050205020304" pitchFamily="18" charset="0"/>
              </a:rPr>
              <a:t> and </a:t>
            </a:r>
            <a:r>
              <a:rPr kumimoji="0" lang="en-US" altLang="en-US" sz="2600" b="0" i="0" u="none" strike="noStrike" cap="none" normalizeH="0" baseline="0" dirty="0">
                <a:ln>
                  <a:noFill/>
                </a:ln>
                <a:solidFill>
                  <a:srgbClr val="1E1E1E"/>
                </a:solidFill>
                <a:effectLst/>
                <a:latin typeface="Centaur" panose="02030504050205020304" pitchFamily="18" charset="0"/>
              </a:rPr>
              <a:t>body</a:t>
            </a:r>
            <a:r>
              <a:rPr kumimoji="0" lang="en-US" altLang="en-US" sz="2600" b="0" i="0" u="none" strike="noStrike" cap="none" normalizeH="0" baseline="0" dirty="0">
                <a:ln>
                  <a:noFill/>
                </a:ln>
                <a:solidFill>
                  <a:srgbClr val="51596C"/>
                </a:solidFill>
                <a:effectLst/>
                <a:latin typeface="Centaur" panose="02030504050205020304" pitchFamily="18" charset="0"/>
              </a:rPr>
              <a:t>) that will be sent in the POST request.</a:t>
            </a: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1" i="0" u="none" strike="noStrike" cap="none" normalizeH="0" baseline="0" dirty="0" err="1">
                <a:ln>
                  <a:noFill/>
                </a:ln>
                <a:solidFill>
                  <a:srgbClr val="51596C"/>
                </a:solidFill>
                <a:effectLst/>
                <a:latin typeface="Centaur" panose="02030504050205020304" pitchFamily="18" charset="0"/>
              </a:rPr>
              <a:t>handleSubmit</a:t>
            </a:r>
            <a:r>
              <a:rPr kumimoji="0" lang="en-US" altLang="en-US" sz="2600" b="1" i="0" u="none" strike="noStrike" cap="none" normalizeH="0" baseline="0" dirty="0">
                <a:ln>
                  <a:noFill/>
                </a:ln>
                <a:solidFill>
                  <a:srgbClr val="51596C"/>
                </a:solidFill>
                <a:effectLst/>
                <a:latin typeface="Centaur" panose="02030504050205020304" pitchFamily="18" charset="0"/>
              </a:rPr>
              <a:t> Function</a:t>
            </a:r>
            <a:r>
              <a:rPr kumimoji="0" lang="en-US" altLang="en-US" sz="2600" b="0" i="0" u="none" strike="noStrike" cap="none" normalizeH="0" baseline="0" dirty="0">
                <a:ln>
                  <a:noFill/>
                </a:ln>
                <a:solidFill>
                  <a:srgbClr val="51596C"/>
                </a:solidFill>
                <a:effectLst/>
                <a:latin typeface="Centaur" panose="02030504050205020304" pitchFamily="18" charset="0"/>
              </a:rPr>
              <a:t>: This function is called when the form is submitted (</a:t>
            </a:r>
            <a:r>
              <a:rPr kumimoji="0" lang="en-US" altLang="en-US" sz="2600" b="0" i="0" u="none" strike="noStrike" cap="none" normalizeH="0" baseline="0" dirty="0" err="1">
                <a:ln>
                  <a:noFill/>
                </a:ln>
                <a:solidFill>
                  <a:srgbClr val="1E1E1E"/>
                </a:solidFill>
                <a:effectLst/>
                <a:latin typeface="Centaur" panose="02030504050205020304" pitchFamily="18" charset="0"/>
              </a:rPr>
              <a:t>onSubmit</a:t>
            </a:r>
            <a:r>
              <a:rPr kumimoji="0" lang="en-US" altLang="en-US" sz="2600" b="0" i="0" u="none" strike="noStrike" cap="none" normalizeH="0" baseline="0" dirty="0">
                <a:ln>
                  <a:noFill/>
                </a:ln>
                <a:solidFill>
                  <a:srgbClr val="51596C"/>
                </a:solidFill>
                <a:effectLst/>
                <a:latin typeface="Centaur" panose="02030504050205020304" pitchFamily="18" charset="0"/>
              </a:rPr>
              <a:t> event). It prevents the default form submission behavior (</a:t>
            </a:r>
            <a:r>
              <a:rPr kumimoji="0" lang="en-US" altLang="en-US" sz="2600" b="0" i="0" u="none" strike="noStrike" cap="none" normalizeH="0" baseline="0" dirty="0" err="1">
                <a:ln>
                  <a:noFill/>
                </a:ln>
                <a:solidFill>
                  <a:srgbClr val="1E1E1E"/>
                </a:solidFill>
                <a:effectLst/>
                <a:latin typeface="Centaur" panose="02030504050205020304" pitchFamily="18" charset="0"/>
              </a:rPr>
              <a:t>e.preventDefault</a:t>
            </a:r>
            <a:r>
              <a:rPr kumimoji="0" lang="en-US" altLang="en-US" sz="2600" b="0" i="0" u="none" strike="noStrike" cap="none" normalizeH="0" baseline="0" dirty="0">
                <a:ln>
                  <a:noFill/>
                </a:ln>
                <a:solidFill>
                  <a:srgbClr val="1E1E1E"/>
                </a:solidFill>
                <a:effectLst/>
                <a:latin typeface="Centaur" panose="02030504050205020304" pitchFamily="18" charset="0"/>
              </a:rPr>
              <a:t>()</a:t>
            </a:r>
            <a:r>
              <a:rPr kumimoji="0" lang="en-US" altLang="en-US" sz="2600" b="0" i="0" u="none" strike="noStrike" cap="none" normalizeH="0" baseline="0" dirty="0">
                <a:ln>
                  <a:noFill/>
                </a:ln>
                <a:solidFill>
                  <a:srgbClr val="51596C"/>
                </a:solidFill>
                <a:effectLst/>
                <a:latin typeface="Centaur" panose="02030504050205020304" pitchFamily="18" charset="0"/>
              </a:rPr>
              <a:t>) and then makes a POST request using Axios.</a:t>
            </a: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1" i="0" u="none" strike="noStrike" cap="none" normalizeH="0" baseline="0" dirty="0" err="1">
                <a:ln>
                  <a:noFill/>
                </a:ln>
                <a:solidFill>
                  <a:srgbClr val="51596C"/>
                </a:solidFill>
                <a:effectLst/>
                <a:latin typeface="Centaur" panose="02030504050205020304" pitchFamily="18" charset="0"/>
              </a:rPr>
              <a:t>axios.post</a:t>
            </a:r>
            <a:r>
              <a:rPr kumimoji="0" lang="en-US" altLang="en-US" sz="2600" b="0" i="0" u="none" strike="noStrike" cap="none" normalizeH="0" baseline="0" dirty="0">
                <a:ln>
                  <a:noFill/>
                </a:ln>
                <a:solidFill>
                  <a:srgbClr val="51596C"/>
                </a:solidFill>
                <a:effectLst/>
                <a:latin typeface="Centaur" panose="02030504050205020304" pitchFamily="18" charset="0"/>
              </a:rPr>
              <a:t>: Sends a POST request to the specified URL (</a:t>
            </a:r>
            <a:r>
              <a:rPr kumimoji="0" lang="en-US" altLang="en-US" sz="2600" b="0" i="0" u="none" strike="noStrike" cap="none" normalizeH="0" baseline="0" dirty="0">
                <a:ln>
                  <a:noFill/>
                </a:ln>
                <a:solidFill>
                  <a:srgbClr val="1E1E1E"/>
                </a:solidFill>
                <a:effectLst/>
                <a:latin typeface="Centaur" panose="02030504050205020304" pitchFamily="18" charset="0"/>
              </a:rPr>
              <a:t>https://jsonplaceholder.typicode.com/posts</a:t>
            </a:r>
            <a:r>
              <a:rPr kumimoji="0" lang="en-US" altLang="en-US" sz="2600" b="0" i="0" u="none" strike="noStrike" cap="none" normalizeH="0" baseline="0" dirty="0">
                <a:ln>
                  <a:noFill/>
                </a:ln>
                <a:solidFill>
                  <a:srgbClr val="51596C"/>
                </a:solidFill>
                <a:effectLst/>
                <a:latin typeface="Centaur" panose="02030504050205020304" pitchFamily="18" charset="0"/>
              </a:rPr>
              <a:t> in this case) with the </a:t>
            </a:r>
            <a:r>
              <a:rPr kumimoji="0" lang="en-US" altLang="en-US" sz="2600" b="0" i="0" u="none" strike="noStrike" cap="none" normalizeH="0" baseline="0" dirty="0" err="1">
                <a:ln>
                  <a:noFill/>
                </a:ln>
                <a:solidFill>
                  <a:srgbClr val="1E1E1E"/>
                </a:solidFill>
                <a:effectLst/>
                <a:latin typeface="Centaur" panose="02030504050205020304" pitchFamily="18" charset="0"/>
              </a:rPr>
              <a:t>postData</a:t>
            </a:r>
            <a:r>
              <a:rPr kumimoji="0" lang="en-US" altLang="en-US" sz="2600" b="0" i="0" u="none" strike="noStrike" cap="none" normalizeH="0" baseline="0" dirty="0">
                <a:ln>
                  <a:noFill/>
                </a:ln>
                <a:solidFill>
                  <a:srgbClr val="51596C"/>
                </a:solidFill>
                <a:effectLst/>
                <a:latin typeface="Centaur" panose="02030504050205020304" pitchFamily="18" charset="0"/>
              </a:rPr>
              <a:t> object as the data payload. Axios automatically serializes the data to JSON format.</a:t>
            </a: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1" i="0" u="none" strike="noStrike" cap="none" normalizeH="0" baseline="0" dirty="0">
                <a:ln>
                  <a:noFill/>
                </a:ln>
                <a:solidFill>
                  <a:srgbClr val="51596C"/>
                </a:solidFill>
                <a:effectLst/>
                <a:latin typeface="Centaur" panose="02030504050205020304" pitchFamily="18" charset="0"/>
              </a:rPr>
              <a:t>Handling Response</a:t>
            </a:r>
            <a:r>
              <a:rPr kumimoji="0" lang="en-US" altLang="en-US" sz="2600" b="0" i="0" u="none" strike="noStrike" cap="none" normalizeH="0" baseline="0" dirty="0">
                <a:ln>
                  <a:noFill/>
                </a:ln>
                <a:solidFill>
                  <a:srgbClr val="51596C"/>
                </a:solidFill>
                <a:effectLst/>
                <a:latin typeface="Centaur" panose="02030504050205020304" pitchFamily="18" charset="0"/>
              </a:rPr>
              <a:t>: The </a:t>
            </a:r>
            <a:r>
              <a:rPr kumimoji="0" lang="en-US" altLang="en-US" sz="2600" b="0" i="0" u="none" strike="noStrike" cap="none" normalizeH="0" baseline="0" dirty="0">
                <a:ln>
                  <a:noFill/>
                </a:ln>
                <a:solidFill>
                  <a:srgbClr val="1E1E1E"/>
                </a:solidFill>
                <a:effectLst/>
                <a:latin typeface="Centaur" panose="02030504050205020304" pitchFamily="18" charset="0"/>
              </a:rPr>
              <a:t>.then()</a:t>
            </a:r>
            <a:r>
              <a:rPr kumimoji="0" lang="en-US" altLang="en-US" sz="2600" b="0" i="0" u="none" strike="noStrike" cap="none" normalizeH="0" baseline="0" dirty="0">
                <a:ln>
                  <a:noFill/>
                </a:ln>
                <a:solidFill>
                  <a:srgbClr val="51596C"/>
                </a:solidFill>
                <a:effectLst/>
                <a:latin typeface="Centaur" panose="02030504050205020304" pitchFamily="18" charset="0"/>
              </a:rPr>
              <a:t> block handles the response returned by the server after the POST request is successfully processed. In this example, it logs the response data to the console. You can also update the component state, display a success message, or perform other actions based on the response.</a:t>
            </a:r>
          </a:p>
        </p:txBody>
      </p:sp>
    </p:spTree>
    <p:extLst>
      <p:ext uri="{BB962C8B-B14F-4D97-AF65-F5344CB8AC3E}">
        <p14:creationId xmlns:p14="http://schemas.microsoft.com/office/powerpoint/2010/main" val="163215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DEAAA-9CAE-3AD6-759E-C61C5DE6BCD8}"/>
              </a:ext>
            </a:extLst>
          </p:cNvPr>
          <p:cNvSpPr>
            <a:spLocks noGrp="1"/>
          </p:cNvSpPr>
          <p:nvPr>
            <p:ph type="title"/>
          </p:nvPr>
        </p:nvSpPr>
        <p:spPr>
          <a:xfrm>
            <a:off x="10278" y="-10273"/>
            <a:ext cx="9144000" cy="605695"/>
          </a:xfrm>
          <a:solidFill>
            <a:schemeClr val="accent2">
              <a:lumMod val="20000"/>
              <a:lumOff val="80000"/>
            </a:schemeClr>
          </a:solidFill>
        </p:spPr>
        <p:txBody>
          <a:bodyPr>
            <a:noAutofit/>
          </a:bodyPr>
          <a:lstStyle/>
          <a:p>
            <a:pPr algn="ctr"/>
            <a:r>
              <a:rPr lang="en-US" sz="4000" dirty="0">
                <a:solidFill>
                  <a:srgbClr val="C00000"/>
                </a:solidFill>
                <a:latin typeface="High Tower Text" panose="02040502050506030303" pitchFamily="18" charset="0"/>
              </a:rPr>
              <a:t>contd..</a:t>
            </a:r>
            <a:endParaRPr lang="en-IN" sz="4000"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80005C3A-8715-C8A3-F554-2C28A1F3E9AF}"/>
              </a:ext>
            </a:extLst>
          </p:cNvPr>
          <p:cNvSpPr>
            <a:spLocks noGrp="1"/>
          </p:cNvSpPr>
          <p:nvPr>
            <p:ph idx="1"/>
          </p:nvPr>
        </p:nvSpPr>
        <p:spPr>
          <a:xfrm>
            <a:off x="0" y="595422"/>
            <a:ext cx="9133722" cy="6262577"/>
          </a:xfrm>
        </p:spPr>
        <p:txBody>
          <a:bodyPr>
            <a:noAutofit/>
          </a:bodyPr>
          <a:lstStyle/>
          <a:p>
            <a:pPr marL="361950" indent="-276225" algn="just">
              <a:buSzPct val="70000"/>
              <a:buFont typeface="Wingdings" panose="05000000000000000000" pitchFamily="2" charset="2"/>
              <a:buChar char="q"/>
            </a:pPr>
            <a:r>
              <a:rPr lang="en-US" sz="2600" b="0" i="0" dirty="0">
                <a:solidFill>
                  <a:srgbClr val="273239"/>
                </a:solidFill>
                <a:effectLst/>
                <a:latin typeface="Centaur" panose="02030504050205020304" pitchFamily="18" charset="0"/>
              </a:rPr>
              <a:t>React application is made of </a:t>
            </a:r>
            <a:r>
              <a:rPr lang="en-US" sz="2600" b="1" i="0" dirty="0">
                <a:solidFill>
                  <a:srgbClr val="273239"/>
                </a:solidFill>
                <a:effectLst/>
                <a:latin typeface="Centaur" panose="02030504050205020304" pitchFamily="18" charset="0"/>
              </a:rPr>
              <a:t>multiple components</a:t>
            </a:r>
            <a:r>
              <a:rPr lang="en-US" sz="2600" b="0" i="0" dirty="0">
                <a:solidFill>
                  <a:srgbClr val="273239"/>
                </a:solidFill>
                <a:effectLst/>
                <a:latin typeface="Centaur" panose="02030504050205020304" pitchFamily="18" charset="0"/>
              </a:rPr>
              <a:t>, each responsible for rendering a </a:t>
            </a:r>
            <a:r>
              <a:rPr lang="en-US" sz="2600" b="1" i="0" dirty="0">
                <a:solidFill>
                  <a:srgbClr val="273239"/>
                </a:solidFill>
                <a:effectLst/>
                <a:latin typeface="Centaur" panose="02030504050205020304" pitchFamily="18" charset="0"/>
              </a:rPr>
              <a:t>small, reusable </a:t>
            </a:r>
            <a:r>
              <a:rPr lang="en-US" sz="2600" b="0" i="0" dirty="0">
                <a:solidFill>
                  <a:srgbClr val="273239"/>
                </a:solidFill>
                <a:effectLst/>
                <a:latin typeface="Centaur" panose="02030504050205020304" pitchFamily="18" charset="0"/>
              </a:rPr>
              <a:t>piece of html. </a:t>
            </a:r>
          </a:p>
          <a:p>
            <a:pPr marL="361950" indent="-276225" algn="just">
              <a:buSzPct val="70000"/>
              <a:buFont typeface="Wingdings" panose="05000000000000000000" pitchFamily="2" charset="2"/>
              <a:buChar char="q"/>
            </a:pPr>
            <a:r>
              <a:rPr lang="en-US" sz="2600" b="0" i="0" dirty="0">
                <a:solidFill>
                  <a:srgbClr val="273239"/>
                </a:solidFill>
                <a:effectLst/>
                <a:latin typeface="Centaur" panose="02030504050205020304" pitchFamily="18" charset="0"/>
              </a:rPr>
              <a:t>Components can be </a:t>
            </a:r>
            <a:r>
              <a:rPr lang="en-US" sz="2600" b="1" i="0" dirty="0">
                <a:solidFill>
                  <a:srgbClr val="273239"/>
                </a:solidFill>
                <a:effectLst/>
                <a:latin typeface="Centaur" panose="02030504050205020304" pitchFamily="18" charset="0"/>
              </a:rPr>
              <a:t>nested</a:t>
            </a:r>
            <a:r>
              <a:rPr lang="en-US" sz="2600" b="0" i="0" dirty="0">
                <a:solidFill>
                  <a:srgbClr val="273239"/>
                </a:solidFill>
                <a:effectLst/>
                <a:latin typeface="Centaur" panose="02030504050205020304" pitchFamily="18" charset="0"/>
              </a:rPr>
              <a:t> within other components to allow complex applications to be built out of simple building blocks. </a:t>
            </a:r>
          </a:p>
          <a:p>
            <a:pPr marL="361950" indent="-276225" algn="just">
              <a:buSzPct val="70000"/>
              <a:buFont typeface="Wingdings" panose="05000000000000000000" pitchFamily="2" charset="2"/>
              <a:buChar char="q"/>
            </a:pPr>
            <a:r>
              <a:rPr lang="en-US" sz="2600" b="0" i="0" dirty="0">
                <a:solidFill>
                  <a:srgbClr val="273239"/>
                </a:solidFill>
                <a:effectLst/>
                <a:latin typeface="Centaur" panose="02030504050205020304" pitchFamily="18" charset="0"/>
              </a:rPr>
              <a:t>A component may also maintain an internal state – for example, a </a:t>
            </a:r>
            <a:r>
              <a:rPr lang="en-US" sz="2600" b="0" i="0" dirty="0" err="1">
                <a:solidFill>
                  <a:srgbClr val="273239"/>
                </a:solidFill>
                <a:effectLst/>
                <a:latin typeface="Centaur" panose="02030504050205020304" pitchFamily="18" charset="0"/>
              </a:rPr>
              <a:t>TabList</a:t>
            </a:r>
            <a:r>
              <a:rPr lang="en-US" sz="2600" b="0" i="0" dirty="0">
                <a:solidFill>
                  <a:srgbClr val="273239"/>
                </a:solidFill>
                <a:effectLst/>
                <a:latin typeface="Centaur" panose="02030504050205020304" pitchFamily="18" charset="0"/>
              </a:rPr>
              <a:t> component may store a variable corresponding to the currently open tab.</a:t>
            </a:r>
          </a:p>
          <a:p>
            <a:pPr marL="361950" indent="-276225" algn="just">
              <a:buSzPct val="70000"/>
              <a:buFont typeface="Wingdings" panose="05000000000000000000" pitchFamily="2" charset="2"/>
              <a:buChar char="q"/>
            </a:pPr>
            <a:r>
              <a:rPr lang="en-US" sz="2600" b="0" i="0" dirty="0">
                <a:effectLst/>
                <a:latin typeface="Centaur" panose="02030504050205020304" pitchFamily="18" charset="0"/>
              </a:rPr>
              <a:t>React architecture consists of three concepts – </a:t>
            </a:r>
          </a:p>
          <a:p>
            <a:pPr marL="361950" indent="-276225" algn="just">
              <a:buSzPct val="70000"/>
              <a:buFont typeface="Wingdings" panose="05000000000000000000" pitchFamily="2" charset="2"/>
              <a:buChar char="q"/>
            </a:pPr>
            <a:r>
              <a:rPr lang="en-US" sz="2600" b="1" i="0" dirty="0">
                <a:effectLst/>
                <a:latin typeface="Centaur" panose="02030504050205020304" pitchFamily="18" charset="0"/>
              </a:rPr>
              <a:t>React elements </a:t>
            </a:r>
            <a:r>
              <a:rPr lang="en-US" sz="2600" b="0" i="0" dirty="0">
                <a:effectLst/>
                <a:latin typeface="Centaur" panose="02030504050205020304" pitchFamily="18" charset="0"/>
              </a:rPr>
              <a:t>– JavaScript representation of html DOM. React provides an API, </a:t>
            </a:r>
            <a:r>
              <a:rPr lang="en-US" sz="2600" b="1" i="1" dirty="0" err="1">
                <a:effectLst/>
                <a:latin typeface="Centaur" panose="02030504050205020304" pitchFamily="18" charset="0"/>
              </a:rPr>
              <a:t>React.createElement</a:t>
            </a:r>
            <a:r>
              <a:rPr lang="en-US" sz="2600" b="0" i="0" dirty="0">
                <a:effectLst/>
                <a:latin typeface="Centaur" panose="02030504050205020304" pitchFamily="18" charset="0"/>
              </a:rPr>
              <a:t>  to </a:t>
            </a:r>
            <a:r>
              <a:rPr lang="en-US" sz="2600" b="0" i="1" dirty="0">
                <a:effectLst/>
                <a:latin typeface="Centaur" panose="02030504050205020304" pitchFamily="18" charset="0"/>
              </a:rPr>
              <a:t>create React Element</a:t>
            </a:r>
            <a:r>
              <a:rPr lang="en-US" sz="2600" b="0" i="0" dirty="0">
                <a:effectLst/>
                <a:latin typeface="Centaur" panose="02030504050205020304" pitchFamily="18" charset="0"/>
              </a:rPr>
              <a:t>.</a:t>
            </a:r>
          </a:p>
        </p:txBody>
      </p:sp>
    </p:spTree>
    <p:extLst>
      <p:ext uri="{BB962C8B-B14F-4D97-AF65-F5344CB8AC3E}">
        <p14:creationId xmlns:p14="http://schemas.microsoft.com/office/powerpoint/2010/main" val="980186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76E6A-6DF2-D43C-7A8A-A61E012F054C}"/>
              </a:ext>
            </a:extLst>
          </p:cNvPr>
          <p:cNvSpPr>
            <a:spLocks noGrp="1"/>
          </p:cNvSpPr>
          <p:nvPr>
            <p:ph type="title"/>
          </p:nvPr>
        </p:nvSpPr>
        <p:spPr>
          <a:xfrm>
            <a:off x="0" y="6223"/>
            <a:ext cx="9144000" cy="787861"/>
          </a:xfrm>
          <a:solidFill>
            <a:schemeClr val="accent2">
              <a:lumMod val="20000"/>
              <a:lumOff val="80000"/>
            </a:schemeClr>
          </a:solidFill>
        </p:spPr>
        <p:txBody>
          <a:bodyPr>
            <a:normAutofit/>
          </a:bodyPr>
          <a:lstStyle/>
          <a:p>
            <a:pPr algn="ctr"/>
            <a:r>
              <a:rPr lang="en-US" sz="4000" dirty="0">
                <a:solidFill>
                  <a:srgbClr val="C00000"/>
                </a:solidFill>
                <a:latin typeface="High Tower Text" panose="02040502050506030303" pitchFamily="18" charset="0"/>
              </a:rPr>
              <a:t>contd..</a:t>
            </a:r>
            <a:endParaRPr lang="en-IN" sz="4000"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D1BBBC4C-2D91-6A82-3FAF-62EE0540A83B}"/>
              </a:ext>
            </a:extLst>
          </p:cNvPr>
          <p:cNvSpPr>
            <a:spLocks noGrp="1"/>
          </p:cNvSpPr>
          <p:nvPr>
            <p:ph idx="1"/>
          </p:nvPr>
        </p:nvSpPr>
        <p:spPr>
          <a:xfrm>
            <a:off x="-1" y="818152"/>
            <a:ext cx="9143999" cy="5551321"/>
          </a:xfrm>
        </p:spPr>
        <p:txBody>
          <a:bodyPr>
            <a:normAutofit/>
          </a:bodyPr>
          <a:lstStyle/>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1" i="0" u="none" strike="noStrike" cap="none" normalizeH="0" baseline="0" dirty="0">
                <a:ln>
                  <a:noFill/>
                </a:ln>
                <a:solidFill>
                  <a:srgbClr val="51596C"/>
                </a:solidFill>
                <a:effectLst/>
                <a:latin typeface="Centaur" panose="02030504050205020304" pitchFamily="18" charset="0"/>
              </a:rPr>
              <a:t>Error Handling</a:t>
            </a:r>
            <a:r>
              <a:rPr kumimoji="0" lang="en-US" altLang="en-US" sz="2600" b="0" i="0" u="none" strike="noStrike" cap="none" normalizeH="0" baseline="0" dirty="0">
                <a:ln>
                  <a:noFill/>
                </a:ln>
                <a:solidFill>
                  <a:srgbClr val="51596C"/>
                </a:solidFill>
                <a:effectLst/>
                <a:latin typeface="Centaur" panose="02030504050205020304" pitchFamily="18" charset="0"/>
              </a:rPr>
              <a:t>: The </a:t>
            </a:r>
            <a:r>
              <a:rPr kumimoji="0" lang="en-US" altLang="en-US" sz="2600" b="0" i="0" u="none" strike="noStrike" cap="none" normalizeH="0" baseline="0" dirty="0">
                <a:ln>
                  <a:noFill/>
                </a:ln>
                <a:solidFill>
                  <a:srgbClr val="1E1E1E"/>
                </a:solidFill>
                <a:effectLst/>
                <a:latin typeface="Centaur" panose="02030504050205020304" pitchFamily="18" charset="0"/>
              </a:rPr>
              <a:t>.catch()</a:t>
            </a:r>
            <a:r>
              <a:rPr kumimoji="0" lang="en-US" altLang="en-US" sz="2600" b="0" i="0" u="none" strike="noStrike" cap="none" normalizeH="0" baseline="0" dirty="0">
                <a:ln>
                  <a:noFill/>
                </a:ln>
                <a:solidFill>
                  <a:srgbClr val="51596C"/>
                </a:solidFill>
                <a:effectLst/>
                <a:latin typeface="Centaur" panose="02030504050205020304" pitchFamily="18" charset="0"/>
              </a:rPr>
              <a:t> block catches any errors that occur during the POST request (e.g., network issues, server errors). It logs the error to the console for debugging purposes. Depending on your application’s requirements, you can display error messages to users or implement other error handling logic.</a:t>
            </a:r>
          </a:p>
          <a:p>
            <a:pPr marL="360363"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1" i="0" u="none" strike="noStrike" cap="none" normalizeH="0" baseline="0" dirty="0" err="1">
                <a:ln>
                  <a:noFill/>
                </a:ln>
                <a:solidFill>
                  <a:srgbClr val="51596C"/>
                </a:solidFill>
                <a:effectLst/>
                <a:latin typeface="Centaur" panose="02030504050205020304" pitchFamily="18" charset="0"/>
              </a:rPr>
              <a:t>handleChange</a:t>
            </a:r>
            <a:r>
              <a:rPr kumimoji="0" lang="en-US" altLang="en-US" sz="2600" b="1" i="0" u="none" strike="noStrike" cap="none" normalizeH="0" baseline="0" dirty="0">
                <a:ln>
                  <a:noFill/>
                </a:ln>
                <a:solidFill>
                  <a:srgbClr val="51596C"/>
                </a:solidFill>
                <a:effectLst/>
                <a:latin typeface="Centaur" panose="02030504050205020304" pitchFamily="18" charset="0"/>
              </a:rPr>
              <a:t> Function</a:t>
            </a:r>
            <a:r>
              <a:rPr kumimoji="0" lang="en-US" altLang="en-US" sz="2600" b="0" i="0" u="none" strike="noStrike" cap="none" normalizeH="0" baseline="0" dirty="0">
                <a:ln>
                  <a:noFill/>
                </a:ln>
                <a:solidFill>
                  <a:srgbClr val="51596C"/>
                </a:solidFill>
                <a:effectLst/>
                <a:latin typeface="Centaur" panose="02030504050205020304" pitchFamily="18" charset="0"/>
              </a:rPr>
              <a:t>: Updates the </a:t>
            </a:r>
            <a:r>
              <a:rPr kumimoji="0" lang="en-US" altLang="en-US" sz="2600" b="0" i="0" u="none" strike="noStrike" cap="none" normalizeH="0" baseline="0" dirty="0" err="1">
                <a:ln>
                  <a:noFill/>
                </a:ln>
                <a:solidFill>
                  <a:srgbClr val="1E1E1E"/>
                </a:solidFill>
                <a:effectLst/>
                <a:latin typeface="Centaur" panose="02030504050205020304" pitchFamily="18" charset="0"/>
              </a:rPr>
              <a:t>postData</a:t>
            </a:r>
            <a:r>
              <a:rPr kumimoji="0" lang="en-US" altLang="en-US" sz="2600" b="0" i="0" u="none" strike="noStrike" cap="none" normalizeH="0" baseline="0" dirty="0">
                <a:ln>
                  <a:noFill/>
                </a:ln>
                <a:solidFill>
                  <a:srgbClr val="51596C"/>
                </a:solidFill>
                <a:effectLst/>
                <a:latin typeface="Centaur" panose="02030504050205020304" pitchFamily="18" charset="0"/>
              </a:rPr>
              <a:t> state as the user types into the form inputs (</a:t>
            </a:r>
            <a:r>
              <a:rPr kumimoji="0" lang="en-US" altLang="en-US" sz="2600" b="0" i="0" u="none" strike="noStrike" cap="none" normalizeH="0" baseline="0" dirty="0" err="1">
                <a:ln>
                  <a:noFill/>
                </a:ln>
                <a:solidFill>
                  <a:srgbClr val="1E1E1E"/>
                </a:solidFill>
                <a:effectLst/>
                <a:latin typeface="Centaur" panose="02030504050205020304" pitchFamily="18" charset="0"/>
              </a:rPr>
              <a:t>onChange</a:t>
            </a:r>
            <a:r>
              <a:rPr kumimoji="0" lang="en-US" altLang="en-US" sz="2600" b="0" i="0" u="none" strike="noStrike" cap="none" normalizeH="0" baseline="0" dirty="0">
                <a:ln>
                  <a:noFill/>
                </a:ln>
                <a:solidFill>
                  <a:srgbClr val="51596C"/>
                </a:solidFill>
                <a:effectLst/>
                <a:latin typeface="Centaur" panose="02030504050205020304" pitchFamily="18" charset="0"/>
              </a:rPr>
              <a:t> event). This ensures that the </a:t>
            </a:r>
            <a:r>
              <a:rPr kumimoji="0" lang="en-US" altLang="en-US" sz="2600" b="0" i="0" u="none" strike="noStrike" cap="none" normalizeH="0" baseline="0" dirty="0" err="1">
                <a:ln>
                  <a:noFill/>
                </a:ln>
                <a:solidFill>
                  <a:srgbClr val="1E1E1E"/>
                </a:solidFill>
                <a:effectLst/>
                <a:latin typeface="Centaur" panose="02030504050205020304" pitchFamily="18" charset="0"/>
              </a:rPr>
              <a:t>postData</a:t>
            </a:r>
            <a:r>
              <a:rPr kumimoji="0" lang="en-US" altLang="en-US" sz="2600" b="0" i="0" u="none" strike="noStrike" cap="none" normalizeH="0" baseline="0" dirty="0">
                <a:ln>
                  <a:noFill/>
                </a:ln>
                <a:solidFill>
                  <a:srgbClr val="51596C"/>
                </a:solidFill>
                <a:effectLst/>
                <a:latin typeface="Centaur" panose="02030504050205020304" pitchFamily="18" charset="0"/>
              </a:rPr>
              <a:t> object reflects the current values of the form inputs.</a:t>
            </a:r>
          </a:p>
        </p:txBody>
      </p:sp>
    </p:spTree>
    <p:extLst>
      <p:ext uri="{BB962C8B-B14F-4D97-AF65-F5344CB8AC3E}">
        <p14:creationId xmlns:p14="http://schemas.microsoft.com/office/powerpoint/2010/main" val="36745195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602E-DE9F-F3CF-E639-3EDCA9657858}"/>
              </a:ext>
            </a:extLst>
          </p:cNvPr>
          <p:cNvSpPr>
            <a:spLocks noGrp="1"/>
          </p:cNvSpPr>
          <p:nvPr>
            <p:ph type="title"/>
          </p:nvPr>
        </p:nvSpPr>
        <p:spPr>
          <a:xfrm>
            <a:off x="0" y="0"/>
            <a:ext cx="9144000" cy="681037"/>
          </a:xfrm>
          <a:solidFill>
            <a:schemeClr val="accent2">
              <a:lumMod val="20000"/>
              <a:lumOff val="80000"/>
            </a:schemeClr>
          </a:solidFill>
        </p:spPr>
        <p:txBody>
          <a:bodyPr>
            <a:normAutofit/>
          </a:bodyPr>
          <a:lstStyle/>
          <a:p>
            <a:pPr algn="ctr"/>
            <a:r>
              <a:rPr lang="en-US" sz="4000" b="1" dirty="0">
                <a:solidFill>
                  <a:srgbClr val="C00000"/>
                </a:solidFill>
                <a:latin typeface="High Tower Text" panose="02040502050506030303" pitchFamily="18" charset="0"/>
              </a:rPr>
              <a:t>Unit Testing in React</a:t>
            </a:r>
            <a:endParaRPr lang="en-IN" sz="4000" b="1"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F468C363-03C7-B7F6-CE35-F84B732FEA2A}"/>
              </a:ext>
            </a:extLst>
          </p:cNvPr>
          <p:cNvSpPr>
            <a:spLocks noGrp="1"/>
          </p:cNvSpPr>
          <p:nvPr>
            <p:ph idx="1"/>
          </p:nvPr>
        </p:nvSpPr>
        <p:spPr>
          <a:xfrm>
            <a:off x="0" y="681036"/>
            <a:ext cx="9144000" cy="6176963"/>
          </a:xfrm>
        </p:spPr>
        <p:txBody>
          <a:bodyPr>
            <a:normAutofit fontScale="92500" lnSpcReduction="10000"/>
          </a:bodyPr>
          <a:lstStyle/>
          <a:p>
            <a:pPr marL="444500" indent="-360363">
              <a:buSzPct val="70000"/>
              <a:buFont typeface="Wingdings" panose="05000000000000000000" pitchFamily="2" charset="2"/>
              <a:buChar char="q"/>
            </a:pPr>
            <a:r>
              <a:rPr lang="en-US" b="0" i="0" dirty="0">
                <a:solidFill>
                  <a:srgbClr val="0A0A23"/>
                </a:solidFill>
                <a:effectLst/>
                <a:latin typeface="Centaur" panose="02030504050205020304" pitchFamily="18" charset="0"/>
              </a:rPr>
              <a:t>Testing involves checking if your code is functioning as it's supposed to by comparing the expected output with the actual output.</a:t>
            </a:r>
          </a:p>
          <a:p>
            <a:pPr marL="444500" indent="-360363" algn="l" fontAlgn="base">
              <a:buSzPct val="70000"/>
              <a:buFont typeface="Wingdings" panose="05000000000000000000" pitchFamily="2" charset="2"/>
              <a:buChar char="q"/>
            </a:pPr>
            <a:r>
              <a:rPr lang="en-US" dirty="0">
                <a:solidFill>
                  <a:srgbClr val="0A0A23"/>
                </a:solidFill>
                <a:latin typeface="Centaur" panose="02030504050205020304" pitchFamily="18" charset="0"/>
              </a:rPr>
              <a:t>T</a:t>
            </a:r>
            <a:r>
              <a:rPr lang="en-US" b="0" i="0" dirty="0">
                <a:solidFill>
                  <a:srgbClr val="0A0A23"/>
                </a:solidFill>
                <a:effectLst/>
                <a:latin typeface="Centaur" panose="02030504050205020304" pitchFamily="18" charset="0"/>
              </a:rPr>
              <a:t>ests should cover the following aspects of your code:</a:t>
            </a:r>
          </a:p>
          <a:p>
            <a:pPr marL="1166813" indent="-360363" algn="l" fontAlgn="base">
              <a:buSzPct val="70000"/>
              <a:buFont typeface="Wingdings" panose="05000000000000000000" pitchFamily="2" charset="2"/>
              <a:buChar char="ü"/>
            </a:pPr>
            <a:r>
              <a:rPr lang="en-US" b="0" i="0" dirty="0">
                <a:solidFill>
                  <a:srgbClr val="0A0A23"/>
                </a:solidFill>
                <a:effectLst/>
                <a:latin typeface="Centaur" panose="02030504050205020304" pitchFamily="18" charset="0"/>
              </a:rPr>
              <a:t>If a component renders with or without props</a:t>
            </a:r>
          </a:p>
          <a:p>
            <a:pPr marL="1166813" indent="-360363" algn="l" fontAlgn="base">
              <a:buSzPct val="70000"/>
              <a:buFont typeface="Wingdings" panose="05000000000000000000" pitchFamily="2" charset="2"/>
              <a:buChar char="ü"/>
            </a:pPr>
            <a:r>
              <a:rPr lang="en-US" b="0" i="0" dirty="0">
                <a:solidFill>
                  <a:srgbClr val="0A0A23"/>
                </a:solidFill>
                <a:effectLst/>
                <a:latin typeface="Centaur" panose="02030504050205020304" pitchFamily="18" charset="0"/>
              </a:rPr>
              <a:t>How a component renders with state changes</a:t>
            </a:r>
          </a:p>
          <a:p>
            <a:pPr marL="1166813" indent="-360363" algn="l" fontAlgn="base">
              <a:buSzPct val="70000"/>
              <a:buFont typeface="Wingdings" panose="05000000000000000000" pitchFamily="2" charset="2"/>
              <a:buChar char="ü"/>
            </a:pPr>
            <a:r>
              <a:rPr lang="en-US" b="0" i="0" dirty="0">
                <a:solidFill>
                  <a:srgbClr val="0A0A23"/>
                </a:solidFill>
                <a:effectLst/>
                <a:latin typeface="Centaur" panose="02030504050205020304" pitchFamily="18" charset="0"/>
              </a:rPr>
              <a:t>How a component reacts to user interactions</a:t>
            </a:r>
          </a:p>
          <a:p>
            <a:pPr marL="444500" indent="-360363" algn="l" fontAlgn="base">
              <a:buSzPct val="70000"/>
              <a:buFont typeface="Wingdings" panose="05000000000000000000" pitchFamily="2" charset="2"/>
              <a:buChar char="q"/>
            </a:pPr>
            <a:r>
              <a:rPr lang="en-US" b="0" i="0" dirty="0">
                <a:solidFill>
                  <a:srgbClr val="0A0A23"/>
                </a:solidFill>
                <a:effectLst/>
                <a:latin typeface="Centaur" panose="02030504050205020304" pitchFamily="18" charset="0"/>
              </a:rPr>
              <a:t>Things do not need to test:</a:t>
            </a:r>
          </a:p>
          <a:p>
            <a:pPr marL="444500" indent="-360363" algn="l" fontAlgn="base">
              <a:buSzPct val="70000"/>
              <a:buFont typeface="Wingdings" panose="05000000000000000000" pitchFamily="2" charset="2"/>
              <a:buChar char="q"/>
            </a:pPr>
            <a:r>
              <a:rPr lang="en-US" b="1" i="0" dirty="0">
                <a:solidFill>
                  <a:srgbClr val="0A0A23"/>
                </a:solidFill>
                <a:effectLst/>
                <a:latin typeface="Centaur" panose="02030504050205020304" pitchFamily="18" charset="0"/>
              </a:rPr>
              <a:t>Actual Implementation:</a:t>
            </a:r>
            <a:r>
              <a:rPr lang="en-US" b="0" i="0" dirty="0">
                <a:solidFill>
                  <a:srgbClr val="0A0A23"/>
                </a:solidFill>
                <a:effectLst/>
                <a:latin typeface="Centaur" panose="02030504050205020304" pitchFamily="18" charset="0"/>
              </a:rPr>
              <a:t> The actual implementation of a functionality need not </a:t>
            </a:r>
            <a:r>
              <a:rPr lang="en-US" dirty="0">
                <a:solidFill>
                  <a:srgbClr val="0A0A23"/>
                </a:solidFill>
                <a:latin typeface="Centaur" panose="02030504050205020304" pitchFamily="18" charset="0"/>
              </a:rPr>
              <a:t>be tested. </a:t>
            </a:r>
            <a:r>
              <a:rPr lang="en-US" b="0" i="0" dirty="0">
                <a:solidFill>
                  <a:srgbClr val="0A0A23"/>
                </a:solidFill>
                <a:effectLst/>
                <a:latin typeface="Centaur" panose="02030504050205020304" pitchFamily="18" charset="0"/>
              </a:rPr>
              <a:t>Only if component is behaving correctly needs to be seen.</a:t>
            </a:r>
            <a:br>
              <a:rPr lang="en-US" b="0" i="0" dirty="0">
                <a:solidFill>
                  <a:srgbClr val="0A0A23"/>
                </a:solidFill>
                <a:effectLst/>
                <a:latin typeface="Centaur" panose="02030504050205020304" pitchFamily="18" charset="0"/>
              </a:rPr>
            </a:br>
            <a:r>
              <a:rPr lang="en-US" b="0" i="0" dirty="0">
                <a:solidFill>
                  <a:srgbClr val="0A0A23"/>
                </a:solidFill>
                <a:effectLst/>
                <a:latin typeface="Centaur" panose="02030504050205020304" pitchFamily="18" charset="0"/>
              </a:rPr>
              <a:t>E.g. Sort an array on the click of a button.  No need to test the actual sorting logic. Only see if the function was called and if the state changes are rendering correctly.</a:t>
            </a:r>
          </a:p>
          <a:p>
            <a:pPr marL="444500" indent="-360363" algn="l" fontAlgn="base">
              <a:buSzPct val="70000"/>
              <a:buFont typeface="Wingdings" panose="05000000000000000000" pitchFamily="2" charset="2"/>
              <a:buChar char="q"/>
            </a:pPr>
            <a:r>
              <a:rPr lang="en-US" b="1" i="0" dirty="0">
                <a:solidFill>
                  <a:srgbClr val="0A0A23"/>
                </a:solidFill>
                <a:effectLst/>
                <a:latin typeface="Centaur" panose="02030504050205020304" pitchFamily="18" charset="0"/>
              </a:rPr>
              <a:t>Third Party libraries:</a:t>
            </a:r>
            <a:r>
              <a:rPr lang="en-US" b="0" i="0" dirty="0">
                <a:solidFill>
                  <a:srgbClr val="0A0A23"/>
                </a:solidFill>
                <a:effectLst/>
                <a:latin typeface="Centaur" panose="02030504050205020304" pitchFamily="18" charset="0"/>
              </a:rPr>
              <a:t> Any third party libraries like Material UI, no need to test.</a:t>
            </a:r>
            <a:endParaRPr lang="en-IN" dirty="0">
              <a:latin typeface="Centaur" panose="02030504050205020304" pitchFamily="18" charset="0"/>
            </a:endParaRPr>
          </a:p>
        </p:txBody>
      </p:sp>
    </p:spTree>
    <p:extLst>
      <p:ext uri="{BB962C8B-B14F-4D97-AF65-F5344CB8AC3E}">
        <p14:creationId xmlns:p14="http://schemas.microsoft.com/office/powerpoint/2010/main" val="2723064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082B8F-8DCC-DE72-7660-B4107081C2B8}"/>
              </a:ext>
            </a:extLst>
          </p:cNvPr>
          <p:cNvSpPr>
            <a:spLocks noGrp="1"/>
          </p:cNvSpPr>
          <p:nvPr>
            <p:ph type="ctrTitle"/>
          </p:nvPr>
        </p:nvSpPr>
        <p:spPr/>
        <p:txBody>
          <a:bodyPr>
            <a:normAutofit/>
          </a:bodyPr>
          <a:lstStyle/>
          <a:p>
            <a:r>
              <a:rPr lang="en-US" sz="9600" b="1" dirty="0">
                <a:latin typeface="Bradley Hand ITC" panose="03070402050302030203" pitchFamily="66" charset="0"/>
              </a:rPr>
              <a:t>Thank You !</a:t>
            </a:r>
            <a:endParaRPr lang="en-IN" sz="9600" b="1" dirty="0">
              <a:latin typeface="Bradley Hand ITC" panose="03070402050302030203" pitchFamily="66" charset="0"/>
            </a:endParaRPr>
          </a:p>
        </p:txBody>
      </p:sp>
      <p:sp>
        <p:nvSpPr>
          <p:cNvPr id="5" name="Subtitle 4">
            <a:extLst>
              <a:ext uri="{FF2B5EF4-FFF2-40B4-BE49-F238E27FC236}">
                <a16:creationId xmlns:a16="http://schemas.microsoft.com/office/drawing/2014/main" id="{7BDF69E9-6F8D-2152-6A2A-BE95554EF03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6408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AE182-B9A7-2AC0-836E-CC7C4022CB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B41A4A-5264-FB56-D9F7-B1F5F0B79340}"/>
              </a:ext>
            </a:extLst>
          </p:cNvPr>
          <p:cNvSpPr>
            <a:spLocks noGrp="1"/>
          </p:cNvSpPr>
          <p:nvPr>
            <p:ph type="title"/>
          </p:nvPr>
        </p:nvSpPr>
        <p:spPr>
          <a:xfrm>
            <a:off x="10278" y="-10273"/>
            <a:ext cx="9144000" cy="605695"/>
          </a:xfrm>
          <a:solidFill>
            <a:schemeClr val="accent2">
              <a:lumMod val="20000"/>
              <a:lumOff val="80000"/>
            </a:schemeClr>
          </a:solidFill>
        </p:spPr>
        <p:txBody>
          <a:bodyPr>
            <a:noAutofit/>
          </a:bodyPr>
          <a:lstStyle/>
          <a:p>
            <a:pPr algn="ctr"/>
            <a:r>
              <a:rPr lang="en-US" sz="4000" dirty="0">
                <a:solidFill>
                  <a:srgbClr val="C00000"/>
                </a:solidFill>
                <a:latin typeface="High Tower Text" panose="02040502050506030303" pitchFamily="18" charset="0"/>
              </a:rPr>
              <a:t>contd..</a:t>
            </a:r>
            <a:endParaRPr lang="en-IN" sz="4000"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61046950-5568-8B90-A0E0-F50606ED0A2D}"/>
              </a:ext>
            </a:extLst>
          </p:cNvPr>
          <p:cNvSpPr>
            <a:spLocks noGrp="1"/>
          </p:cNvSpPr>
          <p:nvPr>
            <p:ph idx="1"/>
          </p:nvPr>
        </p:nvSpPr>
        <p:spPr>
          <a:xfrm>
            <a:off x="0" y="595422"/>
            <a:ext cx="9133722" cy="6262577"/>
          </a:xfrm>
        </p:spPr>
        <p:txBody>
          <a:bodyPr>
            <a:noAutofit/>
          </a:bodyPr>
          <a:lstStyle/>
          <a:p>
            <a:pPr marL="811213" lvl="1" indent="-365125" algn="just">
              <a:buSzPct val="95000"/>
              <a:buFont typeface="+mj-lt"/>
              <a:buAutoNum type="arabicPeriod" startAt="2"/>
              <a:tabLst>
                <a:tab pos="266700" algn="l"/>
              </a:tabLst>
            </a:pPr>
            <a:r>
              <a:rPr lang="en-US" sz="2600" b="1" i="0" dirty="0">
                <a:effectLst/>
                <a:latin typeface="Goudy Old Style" panose="02020502050305020303" pitchFamily="18" charset="0"/>
              </a:rPr>
              <a:t>JSX</a:t>
            </a:r>
            <a:r>
              <a:rPr lang="en-US" sz="2600" b="0" i="0" dirty="0">
                <a:effectLst/>
                <a:latin typeface="Goudy Old Style" panose="02020502050305020303" pitchFamily="18" charset="0"/>
              </a:rPr>
              <a:t> – </a:t>
            </a:r>
            <a:r>
              <a:rPr lang="en-US" sz="2600" b="0" i="0" dirty="0" err="1">
                <a:effectLst/>
                <a:latin typeface="Goudy Old Style" panose="02020502050305020303" pitchFamily="18" charset="0"/>
              </a:rPr>
              <a:t>js</a:t>
            </a:r>
            <a:r>
              <a:rPr lang="en-US" sz="2600" b="0" i="0" dirty="0">
                <a:effectLst/>
                <a:latin typeface="Goudy Old Style" panose="02020502050305020303" pitchFamily="18" charset="0"/>
              </a:rPr>
              <a:t> extension for designing user interfaces. JSX is an XML based, extensible language that supports HTML syntax with slight modifications. JSX stands for JavaScript XML. JSX allows to write HTML in React. JSX makes it easier to write and add HTML in React.</a:t>
            </a:r>
            <a:endParaRPr lang="en-US" sz="2600" b="1" i="0" dirty="0">
              <a:effectLst/>
              <a:latin typeface="Goudy Old Style" panose="02020502050305020303" pitchFamily="18" charset="0"/>
            </a:endParaRPr>
          </a:p>
          <a:p>
            <a:pPr marL="811213" lvl="1" indent="-365125" algn="just">
              <a:buSzPct val="95000"/>
              <a:buFont typeface="+mj-lt"/>
              <a:buAutoNum type="arabicPeriod" startAt="2"/>
              <a:tabLst>
                <a:tab pos="266700" algn="l"/>
              </a:tabLst>
            </a:pPr>
            <a:r>
              <a:rPr lang="en-US" sz="2600" b="1" i="0" dirty="0">
                <a:effectLst/>
                <a:latin typeface="Goudy Old Style" panose="02020502050305020303" pitchFamily="18" charset="0"/>
              </a:rPr>
              <a:t>React Component </a:t>
            </a:r>
            <a:r>
              <a:rPr lang="en-US" sz="2600" b="0" i="0" dirty="0">
                <a:effectLst/>
                <a:latin typeface="Goudy Old Style" panose="02020502050305020303" pitchFamily="18" charset="0"/>
              </a:rPr>
              <a:t>– is a JavaScript class (extends the React Component class) or a pure JavaScript function.  components have properties, state management, lifecycle and event handlers. can handle any logic. It uses React Elements and JSX to design its user interface.</a:t>
            </a:r>
            <a:endParaRPr lang="en-US" sz="2600" b="0" i="0" dirty="0">
              <a:solidFill>
                <a:srgbClr val="333333"/>
              </a:solidFill>
              <a:effectLst/>
              <a:latin typeface="Goudy Old Style" panose="02020502050305020303" pitchFamily="18" charset="0"/>
            </a:endParaRPr>
          </a:p>
          <a:p>
            <a:pPr marL="452438" indent="-360363" algn="just">
              <a:buSzPct val="70000"/>
              <a:buFont typeface="Wingdings" panose="05000000000000000000" pitchFamily="2" charset="2"/>
              <a:buChar char="v"/>
              <a:tabLst>
                <a:tab pos="266700" algn="l"/>
              </a:tabLst>
            </a:pPr>
            <a:r>
              <a:rPr lang="en-US" sz="2600" b="0" i="0" dirty="0">
                <a:solidFill>
                  <a:srgbClr val="333333"/>
                </a:solidFill>
                <a:effectLst/>
                <a:latin typeface="Goudy Old Style" panose="02020502050305020303" pitchFamily="18" charset="0"/>
              </a:rPr>
              <a:t>The React library is a UI library, doesn't implement any special patterns for writing a complex application.  However the React community advocates certain design patterns one is the </a:t>
            </a:r>
            <a:r>
              <a:rPr lang="en-US" sz="2600" b="1" i="0" dirty="0">
                <a:solidFill>
                  <a:srgbClr val="333333"/>
                </a:solidFill>
                <a:effectLst/>
                <a:latin typeface="Goudy Old Style" panose="02020502050305020303" pitchFamily="18" charset="0"/>
              </a:rPr>
              <a:t>flux pattern</a:t>
            </a:r>
            <a:r>
              <a:rPr lang="en-US" sz="2600" b="0" i="0" dirty="0">
                <a:solidFill>
                  <a:srgbClr val="333333"/>
                </a:solidFill>
                <a:effectLst/>
                <a:latin typeface="Goudy Old Style" panose="02020502050305020303" pitchFamily="18" charset="0"/>
              </a:rPr>
              <a:t>. </a:t>
            </a:r>
          </a:p>
          <a:p>
            <a:pPr marL="452438" indent="-360363" algn="just">
              <a:buSzPct val="70000"/>
              <a:buFont typeface="Wingdings" panose="05000000000000000000" pitchFamily="2" charset="2"/>
              <a:buChar char="v"/>
              <a:tabLst>
                <a:tab pos="266700" algn="l"/>
              </a:tabLst>
            </a:pPr>
            <a:r>
              <a:rPr lang="en-US" sz="2600" b="0" i="0" dirty="0">
                <a:solidFill>
                  <a:srgbClr val="333333"/>
                </a:solidFill>
                <a:effectLst/>
                <a:latin typeface="Goudy Old Style" panose="02020502050305020303" pitchFamily="18" charset="0"/>
              </a:rPr>
              <a:t>React library also provides many concepts like higher order components, </a:t>
            </a:r>
            <a:r>
              <a:rPr lang="en-US" sz="2600" b="1" i="0" dirty="0">
                <a:solidFill>
                  <a:srgbClr val="333333"/>
                </a:solidFill>
                <a:effectLst/>
                <a:latin typeface="Goudy Old Style" panose="02020502050305020303" pitchFamily="18" charset="0"/>
              </a:rPr>
              <a:t>context, render props, refs</a:t>
            </a:r>
            <a:r>
              <a:rPr lang="en-US" sz="2600" b="0" i="0" dirty="0">
                <a:solidFill>
                  <a:srgbClr val="333333"/>
                </a:solidFill>
                <a:effectLst/>
                <a:latin typeface="Goudy Old Style" panose="02020502050305020303" pitchFamily="18" charset="0"/>
              </a:rPr>
              <a:t> etc. to write better code. </a:t>
            </a:r>
          </a:p>
          <a:p>
            <a:pPr marL="452438" indent="-360363" algn="just">
              <a:buSzPct val="70000"/>
              <a:buFont typeface="Wingdings" panose="05000000000000000000" pitchFamily="2" charset="2"/>
              <a:buChar char="v"/>
              <a:tabLst>
                <a:tab pos="266700" algn="l"/>
              </a:tabLst>
            </a:pPr>
            <a:r>
              <a:rPr lang="en-US" sz="2600" b="0" i="0" dirty="0">
                <a:solidFill>
                  <a:srgbClr val="333333"/>
                </a:solidFill>
                <a:effectLst/>
                <a:latin typeface="Goudy Old Style" panose="02020502050305020303" pitchFamily="18" charset="0"/>
              </a:rPr>
              <a:t>React Hooks is developing concept to do state management in large projects. </a:t>
            </a:r>
            <a:endParaRPr lang="en-IN" sz="2600" dirty="0">
              <a:latin typeface="Goudy Old Style" panose="02020502050305020303" pitchFamily="18" charset="0"/>
            </a:endParaRPr>
          </a:p>
        </p:txBody>
      </p:sp>
    </p:spTree>
    <p:extLst>
      <p:ext uri="{BB962C8B-B14F-4D97-AF65-F5344CB8AC3E}">
        <p14:creationId xmlns:p14="http://schemas.microsoft.com/office/powerpoint/2010/main" val="2553763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8E00-FA1A-58CF-DC32-1A6054F37D69}"/>
              </a:ext>
            </a:extLst>
          </p:cNvPr>
          <p:cNvSpPr>
            <a:spLocks noGrp="1"/>
          </p:cNvSpPr>
          <p:nvPr>
            <p:ph type="title"/>
          </p:nvPr>
        </p:nvSpPr>
        <p:spPr>
          <a:xfrm>
            <a:off x="0" y="-5808"/>
            <a:ext cx="9144000" cy="611864"/>
          </a:xfrm>
          <a:solidFill>
            <a:schemeClr val="accent2">
              <a:lumMod val="20000"/>
              <a:lumOff val="80000"/>
            </a:schemeClr>
          </a:solidFill>
        </p:spPr>
        <p:txBody>
          <a:bodyPr>
            <a:noAutofit/>
          </a:bodyPr>
          <a:lstStyle/>
          <a:p>
            <a:pPr algn="ctr"/>
            <a:r>
              <a:rPr lang="en-US" sz="4000" dirty="0">
                <a:solidFill>
                  <a:srgbClr val="C00000"/>
                </a:solidFill>
                <a:latin typeface="High Tower Text" panose="02040502050506030303" pitchFamily="18" charset="0"/>
              </a:rPr>
              <a:t>contd..</a:t>
            </a:r>
            <a:endParaRPr lang="en-IN" sz="4000" dirty="0">
              <a:solidFill>
                <a:srgbClr val="C0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E9E9BA41-BFD1-A2B4-EFEF-D4835D290C69}"/>
              </a:ext>
            </a:extLst>
          </p:cNvPr>
          <p:cNvSpPr>
            <a:spLocks noGrp="1"/>
          </p:cNvSpPr>
          <p:nvPr>
            <p:ph idx="1"/>
          </p:nvPr>
        </p:nvSpPr>
        <p:spPr>
          <a:xfrm>
            <a:off x="-1" y="569960"/>
            <a:ext cx="9143999" cy="6245720"/>
          </a:xfrm>
        </p:spPr>
        <p:txBody>
          <a:bodyPr>
            <a:noAutofit/>
          </a:bodyPr>
          <a:lstStyle/>
          <a:p>
            <a:pPr marL="446088" indent="-361950">
              <a:buSzPct val="70000"/>
              <a:buFont typeface="Wingdings" panose="05000000000000000000" pitchFamily="2" charset="2"/>
              <a:buChar char="q"/>
            </a:pPr>
            <a:r>
              <a:rPr lang="en-US" sz="2600" b="0" i="0" dirty="0">
                <a:solidFill>
                  <a:srgbClr val="273239"/>
                </a:solidFill>
                <a:effectLst/>
                <a:latin typeface="Centaur" panose="02030504050205020304" pitchFamily="18" charset="0"/>
              </a:rPr>
              <a:t>ReactJS </a:t>
            </a:r>
            <a:r>
              <a:rPr lang="en-US" sz="2600" i="0" dirty="0">
                <a:solidFill>
                  <a:srgbClr val="273239"/>
                </a:solidFill>
                <a:effectLst/>
                <a:latin typeface="Centaur" panose="02030504050205020304" pitchFamily="18" charset="0"/>
              </a:rPr>
              <a:t>designs</a:t>
            </a:r>
            <a:r>
              <a:rPr lang="en-US" sz="2600" b="1" i="0" dirty="0">
                <a:solidFill>
                  <a:srgbClr val="273239"/>
                </a:solidFill>
                <a:effectLst/>
                <a:latin typeface="Centaur" panose="02030504050205020304" pitchFamily="18" charset="0"/>
              </a:rPr>
              <a:t> simple views </a:t>
            </a:r>
            <a:r>
              <a:rPr lang="en-US" sz="2600" i="0" dirty="0">
                <a:solidFill>
                  <a:srgbClr val="273239"/>
                </a:solidFill>
                <a:effectLst/>
                <a:latin typeface="Centaur" panose="02030504050205020304" pitchFamily="18" charset="0"/>
              </a:rPr>
              <a:t>for each </a:t>
            </a:r>
            <a:r>
              <a:rPr lang="en-US" sz="2600" b="1" i="0" dirty="0">
                <a:solidFill>
                  <a:srgbClr val="273239"/>
                </a:solidFill>
                <a:effectLst/>
                <a:latin typeface="Centaur" panose="02030504050205020304" pitchFamily="18" charset="0"/>
              </a:rPr>
              <a:t>state </a:t>
            </a:r>
            <a:r>
              <a:rPr lang="en-US" sz="2600" i="0" dirty="0">
                <a:solidFill>
                  <a:srgbClr val="273239"/>
                </a:solidFill>
                <a:effectLst/>
                <a:latin typeface="Centaur" panose="02030504050205020304" pitchFamily="18" charset="0"/>
              </a:rPr>
              <a:t>in</a:t>
            </a:r>
            <a:r>
              <a:rPr lang="en-US" sz="2600" b="1" i="0" dirty="0">
                <a:solidFill>
                  <a:srgbClr val="273239"/>
                </a:solidFill>
                <a:effectLst/>
                <a:latin typeface="Centaur" panose="02030504050205020304" pitchFamily="18" charset="0"/>
              </a:rPr>
              <a:t> application</a:t>
            </a:r>
            <a:r>
              <a:rPr lang="en-US" sz="2600" b="0" i="0" dirty="0">
                <a:solidFill>
                  <a:srgbClr val="273239"/>
                </a:solidFill>
                <a:effectLst/>
                <a:latin typeface="Centaur" panose="02030504050205020304" pitchFamily="18" charset="0"/>
              </a:rPr>
              <a:t>, and  </a:t>
            </a:r>
            <a:r>
              <a:rPr lang="en-US" sz="2600" b="1" i="0" dirty="0">
                <a:solidFill>
                  <a:srgbClr val="273239"/>
                </a:solidFill>
                <a:effectLst/>
                <a:latin typeface="Centaur" panose="02030504050205020304" pitchFamily="18" charset="0"/>
              </a:rPr>
              <a:t>efficiently update </a:t>
            </a:r>
            <a:r>
              <a:rPr lang="en-US" sz="2600" dirty="0">
                <a:solidFill>
                  <a:srgbClr val="273239"/>
                </a:solidFill>
                <a:latin typeface="Centaur" panose="02030504050205020304" pitchFamily="18" charset="0"/>
              </a:rPr>
              <a:t>&amp;</a:t>
            </a:r>
            <a:r>
              <a:rPr lang="en-US" sz="2600" b="1" dirty="0">
                <a:solidFill>
                  <a:srgbClr val="273239"/>
                </a:solidFill>
                <a:latin typeface="Centaur" panose="02030504050205020304" pitchFamily="18" charset="0"/>
              </a:rPr>
              <a:t> </a:t>
            </a:r>
            <a:r>
              <a:rPr lang="en-US" sz="2600" b="1" i="0" dirty="0">
                <a:solidFill>
                  <a:srgbClr val="273239"/>
                </a:solidFill>
                <a:effectLst/>
                <a:latin typeface="Centaur" panose="02030504050205020304" pitchFamily="18" charset="0"/>
              </a:rPr>
              <a:t>render </a:t>
            </a:r>
            <a:r>
              <a:rPr lang="en-US" sz="2600" b="0" i="0" dirty="0">
                <a:solidFill>
                  <a:srgbClr val="273239"/>
                </a:solidFill>
                <a:effectLst/>
                <a:latin typeface="Centaur" panose="02030504050205020304" pitchFamily="18" charset="0"/>
              </a:rPr>
              <a:t>just the </a:t>
            </a:r>
            <a:r>
              <a:rPr lang="en-US" sz="2600" b="1" i="0" dirty="0">
                <a:solidFill>
                  <a:srgbClr val="273239"/>
                </a:solidFill>
                <a:effectLst/>
                <a:latin typeface="Centaur" panose="02030504050205020304" pitchFamily="18" charset="0"/>
              </a:rPr>
              <a:t>right component </a:t>
            </a:r>
            <a:r>
              <a:rPr lang="en-US" sz="2600" b="0" i="0" dirty="0">
                <a:solidFill>
                  <a:srgbClr val="273239"/>
                </a:solidFill>
                <a:effectLst/>
                <a:latin typeface="Centaur" panose="02030504050205020304" pitchFamily="18" charset="0"/>
              </a:rPr>
              <a:t>when the data changes. The declarative view makes the code </a:t>
            </a:r>
            <a:r>
              <a:rPr lang="en-US" sz="2600" b="1" i="0" dirty="0">
                <a:solidFill>
                  <a:srgbClr val="273239"/>
                </a:solidFill>
                <a:effectLst/>
                <a:latin typeface="Centaur" panose="02030504050205020304" pitchFamily="18" charset="0"/>
              </a:rPr>
              <a:t>more predictable </a:t>
            </a:r>
            <a:r>
              <a:rPr lang="en-US" sz="2600" b="0" i="0" dirty="0">
                <a:solidFill>
                  <a:srgbClr val="273239"/>
                </a:solidFill>
                <a:effectLst/>
                <a:latin typeface="Centaur" panose="02030504050205020304" pitchFamily="18" charset="0"/>
              </a:rPr>
              <a:t>and easier to debug.</a:t>
            </a:r>
            <a:r>
              <a:rPr lang="en-US" sz="2600" b="0" i="0" dirty="0">
                <a:solidFill>
                  <a:srgbClr val="333333"/>
                </a:solidFill>
                <a:effectLst/>
                <a:latin typeface="Centaur" panose="02030504050205020304" pitchFamily="18" charset="0"/>
              </a:rPr>
              <a:t> </a:t>
            </a:r>
            <a:endParaRPr lang="en-IN" sz="2600" dirty="0">
              <a:latin typeface="Centaur" panose="02030504050205020304" pitchFamily="18" charset="0"/>
            </a:endParaRPr>
          </a:p>
          <a:p>
            <a:pPr marL="446088" indent="-361950">
              <a:buSzPct val="70000"/>
              <a:buFont typeface="Wingdings" panose="05000000000000000000" pitchFamily="2" charset="2"/>
              <a:buChar char="q"/>
            </a:pPr>
            <a:r>
              <a:rPr lang="en-IN" sz="2600" b="1" dirty="0" err="1">
                <a:latin typeface="Centaur" panose="02030504050205020304" pitchFamily="18" charset="0"/>
              </a:rPr>
              <a:t>npm</a:t>
            </a:r>
            <a:r>
              <a:rPr lang="en-IN" sz="2600" b="1" dirty="0">
                <a:latin typeface="Centaur" panose="02030504050205020304" pitchFamily="18" charset="0"/>
              </a:rPr>
              <a:t> view react version</a:t>
            </a:r>
          </a:p>
          <a:p>
            <a:pPr marL="446088" indent="-361950">
              <a:buSzPct val="70000"/>
              <a:buFont typeface="Wingdings" panose="05000000000000000000" pitchFamily="2" charset="2"/>
              <a:buChar char="q"/>
            </a:pPr>
            <a:r>
              <a:rPr lang="en-US" sz="2600" b="1" i="0" dirty="0">
                <a:solidFill>
                  <a:srgbClr val="1F1F1F"/>
                </a:solidFill>
                <a:effectLst/>
                <a:latin typeface="Centaur" panose="02030504050205020304" pitchFamily="18" charset="0"/>
              </a:rPr>
              <a:t>import React from 'react’</a:t>
            </a:r>
          </a:p>
          <a:p>
            <a:pPr marL="446088" indent="-361950">
              <a:buSzPct val="70000"/>
              <a:buNone/>
            </a:pPr>
            <a:r>
              <a:rPr lang="en-US" sz="2600" dirty="0">
                <a:solidFill>
                  <a:srgbClr val="040C28"/>
                </a:solidFill>
                <a:latin typeface="Centaur" panose="02030504050205020304" pitchFamily="18" charset="0"/>
              </a:rPr>
              <a:t>         </a:t>
            </a:r>
            <a:r>
              <a:rPr lang="en-US" sz="2600" b="0" i="0" dirty="0">
                <a:solidFill>
                  <a:srgbClr val="040C28"/>
                </a:solidFill>
                <a:effectLst/>
                <a:latin typeface="Centaur" panose="02030504050205020304" pitchFamily="18" charset="0"/>
              </a:rPr>
              <a:t>imports the default export of the React library</a:t>
            </a:r>
            <a:r>
              <a:rPr lang="en-US" sz="2600" b="0" i="0" dirty="0">
                <a:solidFill>
                  <a:srgbClr val="1F1F1F"/>
                </a:solidFill>
                <a:effectLst/>
                <a:latin typeface="Centaur" panose="02030504050205020304" pitchFamily="18" charset="0"/>
              </a:rPr>
              <a:t>, </a:t>
            </a:r>
          </a:p>
          <a:p>
            <a:pPr marL="446088" indent="-361950">
              <a:buSzPct val="70000"/>
              <a:buFont typeface="Wingdings" panose="05000000000000000000" pitchFamily="2" charset="2"/>
              <a:buChar char="q"/>
            </a:pPr>
            <a:r>
              <a:rPr lang="en-US" sz="2600" b="1" i="0" dirty="0">
                <a:solidFill>
                  <a:srgbClr val="1F1F1F"/>
                </a:solidFill>
                <a:effectLst/>
                <a:latin typeface="Centaur" panose="02030504050205020304" pitchFamily="18" charset="0"/>
              </a:rPr>
              <a:t>import * as React from 'react’ </a:t>
            </a:r>
          </a:p>
          <a:p>
            <a:pPr marL="446088" indent="-361950">
              <a:buSzPct val="70000"/>
              <a:buNone/>
            </a:pPr>
            <a:r>
              <a:rPr lang="en-US" sz="2600" b="0" i="0" dirty="0">
                <a:solidFill>
                  <a:srgbClr val="1F1F1F"/>
                </a:solidFill>
                <a:effectLst/>
                <a:latin typeface="Centaur" panose="02030504050205020304" pitchFamily="18" charset="0"/>
              </a:rPr>
              <a:t>         imports all named exports from the React library as an object</a:t>
            </a:r>
          </a:p>
          <a:p>
            <a:pPr marL="446088" indent="-361950">
              <a:buSzPct val="70000"/>
              <a:buFont typeface="Wingdings" panose="05000000000000000000" pitchFamily="2" charset="2"/>
              <a:buChar char="q"/>
            </a:pPr>
            <a:r>
              <a:rPr lang="en-US" sz="2600" dirty="0">
                <a:latin typeface="Centaur" panose="02030504050205020304" pitchFamily="18" charset="0"/>
              </a:rPr>
              <a:t>When React is imported, the user-code is told to make use of functions and objects provided by React library. This enables us to create and manage components and their state.</a:t>
            </a:r>
          </a:p>
          <a:p>
            <a:pPr marL="446088" indent="-361950">
              <a:buSzPct val="70000"/>
              <a:buFont typeface="Wingdings" panose="05000000000000000000" pitchFamily="2" charset="2"/>
              <a:buChar char="q"/>
            </a:pPr>
            <a:r>
              <a:rPr kumimoji="0" lang="en-US" altLang="en-US" sz="2600" b="0" i="0" u="none" strike="noStrike" cap="none" normalizeH="0" baseline="0" dirty="0">
                <a:ln>
                  <a:noFill/>
                </a:ln>
                <a:solidFill>
                  <a:srgbClr val="242424"/>
                </a:solidFill>
                <a:effectLst/>
                <a:latin typeface="Centaur" panose="02030504050205020304" pitchFamily="18" charset="0"/>
              </a:rPr>
              <a:t>Babel is a JavaScript compiler that takes your modern JavaScript code and returns browser compatible JavaScript. It translates JSX into </a:t>
            </a:r>
            <a:r>
              <a:rPr kumimoji="0" lang="en-US" altLang="en-US" sz="2600" b="0" i="0" u="none" strike="noStrike" cap="none" normalizeH="0" baseline="0" dirty="0" err="1">
                <a:ln>
                  <a:noFill/>
                </a:ln>
                <a:solidFill>
                  <a:srgbClr val="242424"/>
                </a:solidFill>
                <a:effectLst/>
                <a:latin typeface="Centaur" panose="02030504050205020304" pitchFamily="18" charset="0"/>
              </a:rPr>
              <a:t>React.createElement</a:t>
            </a:r>
            <a:r>
              <a:rPr kumimoji="0" lang="en-US" altLang="en-US" sz="2600" b="0" i="0" u="none" strike="noStrike" cap="none" normalizeH="0" baseline="0" dirty="0">
                <a:ln>
                  <a:noFill/>
                </a:ln>
                <a:solidFill>
                  <a:srgbClr val="242424"/>
                </a:solidFill>
                <a:effectLst/>
                <a:latin typeface="Centaur" panose="02030504050205020304" pitchFamily="18" charset="0"/>
              </a:rPr>
              <a:t> calls.</a:t>
            </a:r>
            <a:r>
              <a:rPr kumimoji="0" lang="en-US" altLang="en-US" sz="2600" b="0" i="0" u="none" strike="noStrike" cap="none" normalizeH="0" baseline="0" dirty="0">
                <a:ln>
                  <a:noFill/>
                </a:ln>
                <a:solidFill>
                  <a:schemeClr val="tx1"/>
                </a:solidFill>
                <a:effectLst/>
                <a:latin typeface="Centaur" panose="02030504050205020304" pitchFamily="18" charset="0"/>
              </a:rPr>
              <a:t> </a:t>
            </a:r>
          </a:p>
          <a:p>
            <a:pPr marL="446088" indent="-361950">
              <a:buSzPct val="70000"/>
              <a:buFont typeface="Wingdings" panose="05000000000000000000" pitchFamily="2" charset="2"/>
              <a:buChar char="q"/>
            </a:pPr>
            <a:endParaRPr lang="en-US" sz="2600" dirty="0">
              <a:latin typeface="Centaur" panose="02030504050205020304" pitchFamily="18" charset="0"/>
            </a:endParaRPr>
          </a:p>
          <a:p>
            <a:pPr marL="446088" indent="-361950">
              <a:buSzPct val="70000"/>
              <a:buFont typeface="Wingdings" panose="05000000000000000000" pitchFamily="2" charset="2"/>
              <a:buChar char="q"/>
            </a:pPr>
            <a:endParaRPr lang="en-US" sz="2600" dirty="0">
              <a:latin typeface="Centaur" panose="02030504050205020304" pitchFamily="18" charset="0"/>
            </a:endParaRPr>
          </a:p>
          <a:p>
            <a:pPr marL="84138" indent="0">
              <a:buSzPct val="70000"/>
              <a:buNone/>
            </a:pPr>
            <a:endParaRPr lang="en-IN" sz="2600" dirty="0">
              <a:latin typeface="Centaur" panose="02030504050205020304" pitchFamily="18" charset="0"/>
            </a:endParaRPr>
          </a:p>
        </p:txBody>
      </p:sp>
    </p:spTree>
    <p:extLst>
      <p:ext uri="{BB962C8B-B14F-4D97-AF65-F5344CB8AC3E}">
        <p14:creationId xmlns:p14="http://schemas.microsoft.com/office/powerpoint/2010/main" val="1526057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DC3E-8712-5820-73C6-9DB08580D2DB}"/>
              </a:ext>
            </a:extLst>
          </p:cNvPr>
          <p:cNvSpPr>
            <a:spLocks noGrp="1"/>
          </p:cNvSpPr>
          <p:nvPr>
            <p:ph type="title"/>
          </p:nvPr>
        </p:nvSpPr>
        <p:spPr>
          <a:xfrm>
            <a:off x="0" y="-5808"/>
            <a:ext cx="9144000" cy="848020"/>
          </a:xfrm>
          <a:solidFill>
            <a:schemeClr val="accent2">
              <a:lumMod val="40000"/>
              <a:lumOff val="60000"/>
            </a:schemeClr>
          </a:solidFill>
        </p:spPr>
        <p:txBody>
          <a:bodyPr>
            <a:normAutofit/>
          </a:bodyPr>
          <a:lstStyle/>
          <a:p>
            <a:pPr algn="ctr"/>
            <a:r>
              <a:rPr lang="en-US" sz="4000" dirty="0">
                <a:solidFill>
                  <a:srgbClr val="C00000"/>
                </a:solidFill>
                <a:latin typeface="High Tower Text" panose="02040502050506030303" pitchFamily="18" charset="0"/>
              </a:rPr>
              <a:t>Declarative Paradigm</a:t>
            </a:r>
            <a:endParaRPr lang="en-IN" sz="4000" dirty="0">
              <a:solidFill>
                <a:srgbClr val="C00000"/>
              </a:solidFill>
              <a:latin typeface="High Tower Text" panose="02040502050506030303" pitchFamily="18" charset="0"/>
            </a:endParaRPr>
          </a:p>
        </p:txBody>
      </p:sp>
      <p:sp>
        <p:nvSpPr>
          <p:cNvPr id="5" name="Content Placeholder 4">
            <a:extLst>
              <a:ext uri="{FF2B5EF4-FFF2-40B4-BE49-F238E27FC236}">
                <a16:creationId xmlns:a16="http://schemas.microsoft.com/office/drawing/2014/main" id="{73E23D94-B8F3-858C-3727-B3C3CC08DE0D}"/>
              </a:ext>
            </a:extLst>
          </p:cNvPr>
          <p:cNvSpPr>
            <a:spLocks noGrp="1"/>
          </p:cNvSpPr>
          <p:nvPr>
            <p:ph idx="1"/>
          </p:nvPr>
        </p:nvSpPr>
        <p:spPr>
          <a:xfrm>
            <a:off x="-1" y="842212"/>
            <a:ext cx="9143999" cy="5751093"/>
          </a:xfrm>
        </p:spPr>
        <p:txBody>
          <a:bodyPr>
            <a:noAutofit/>
          </a:bodyPr>
          <a:lstStyle/>
          <a:p>
            <a:pPr marL="444500"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0" i="0" u="none" strike="noStrike" cap="none" normalizeH="0" baseline="0" dirty="0">
                <a:ln>
                  <a:noFill/>
                </a:ln>
                <a:solidFill>
                  <a:srgbClr val="001D35"/>
                </a:solidFill>
                <a:effectLst/>
                <a:latin typeface="Centaur" panose="02030504050205020304" pitchFamily="18" charset="0"/>
              </a:rPr>
              <a:t>In declarative programming, the programmer defines the desired result, and the programming language or framework handles the implementation details. This allows programmers to focus on the high-level logic and structure of the problem. </a:t>
            </a:r>
          </a:p>
          <a:p>
            <a:pPr marL="444500"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q"/>
              <a:tabLst/>
            </a:pPr>
            <a:r>
              <a:rPr kumimoji="0" lang="en-US" altLang="en-US" sz="2600" b="0" i="0" u="none" strike="noStrike" cap="none" normalizeH="0" baseline="0" dirty="0">
                <a:ln>
                  <a:noFill/>
                </a:ln>
                <a:solidFill>
                  <a:srgbClr val="001D35"/>
                </a:solidFill>
                <a:effectLst/>
                <a:latin typeface="Centaur" panose="02030504050205020304" pitchFamily="18" charset="0"/>
              </a:rPr>
              <a:t>Declarative programming abstracts the control flow for logic, relying on preconfigured capabilities in the language. The programmer expresses the logic of a computation without revealing its control flow or state management. </a:t>
            </a:r>
          </a:p>
          <a:p>
            <a:pPr marL="1071563" marR="0" lvl="0" indent="-446088" algn="l" defTabSz="914400" rtl="0" eaLnBrk="0" fontAlgn="base" latinLnBrk="0" hangingPunct="0">
              <a:lnSpc>
                <a:spcPct val="100000"/>
              </a:lnSpc>
              <a:spcBef>
                <a:spcPct val="0"/>
              </a:spcBef>
              <a:spcAft>
                <a:spcPct val="0"/>
              </a:spcAft>
              <a:buClrTx/>
              <a:buSzPct val="70000"/>
              <a:buFont typeface="Wingdings" panose="05000000000000000000" pitchFamily="2" charset="2"/>
              <a:buChar char="ü"/>
              <a:tabLst/>
            </a:pPr>
            <a:r>
              <a:rPr kumimoji="0" lang="en-US" altLang="en-US" sz="2600" b="0" i="0" u="none" strike="noStrike" cap="none" normalizeH="0" baseline="0" dirty="0">
                <a:ln>
                  <a:noFill/>
                </a:ln>
                <a:solidFill>
                  <a:srgbClr val="001D35"/>
                </a:solidFill>
                <a:effectLst/>
                <a:latin typeface="Centaur" panose="02030504050205020304" pitchFamily="18" charset="0"/>
              </a:rPr>
              <a:t>Declarative programming is commonly used in areas such as: </a:t>
            </a:r>
          </a:p>
          <a:p>
            <a:pPr marL="1071563" marR="0" lvl="1" indent="-446088" algn="l" defTabSz="914400" rtl="0" eaLnBrk="0" fontAlgn="base" latinLnBrk="0" hangingPunct="0">
              <a:lnSpc>
                <a:spcPct val="100000"/>
              </a:lnSpc>
              <a:spcBef>
                <a:spcPct val="0"/>
              </a:spcBef>
              <a:spcAft>
                <a:spcPct val="0"/>
              </a:spcAft>
              <a:buClrTx/>
              <a:buSzPct val="70000"/>
              <a:buFont typeface="Wingdings" panose="05000000000000000000" pitchFamily="2" charset="2"/>
              <a:buChar char="ü"/>
              <a:tabLst/>
            </a:pPr>
            <a:r>
              <a:rPr kumimoji="0" lang="en-US" altLang="en-US" sz="2600" b="0" i="0" u="none" strike="noStrike" cap="none" normalizeH="0" baseline="0" dirty="0">
                <a:ln>
                  <a:noFill/>
                </a:ln>
                <a:solidFill>
                  <a:srgbClr val="001D35"/>
                </a:solidFill>
                <a:effectLst/>
                <a:latin typeface="Centaur" panose="02030504050205020304" pitchFamily="18" charset="0"/>
              </a:rPr>
              <a:t>Database management (SQL) </a:t>
            </a:r>
          </a:p>
          <a:p>
            <a:pPr marL="1071563" marR="0" lvl="1" indent="-446088" algn="l" defTabSz="914400" rtl="0" eaLnBrk="0" fontAlgn="base" latinLnBrk="0" hangingPunct="0">
              <a:lnSpc>
                <a:spcPct val="100000"/>
              </a:lnSpc>
              <a:spcBef>
                <a:spcPct val="0"/>
              </a:spcBef>
              <a:spcAft>
                <a:spcPct val="0"/>
              </a:spcAft>
              <a:buClrTx/>
              <a:buSzPct val="70000"/>
              <a:buFont typeface="Wingdings" panose="05000000000000000000" pitchFamily="2" charset="2"/>
              <a:buChar char="ü"/>
              <a:tabLst/>
            </a:pPr>
            <a:r>
              <a:rPr kumimoji="0" lang="en-US" altLang="en-US" sz="2600" b="0" i="0" u="none" strike="noStrike" cap="none" normalizeH="0" baseline="0" dirty="0">
                <a:ln>
                  <a:noFill/>
                </a:ln>
                <a:solidFill>
                  <a:srgbClr val="001D35"/>
                </a:solidFill>
                <a:effectLst/>
                <a:latin typeface="Centaur" panose="02030504050205020304" pitchFamily="18" charset="0"/>
              </a:rPr>
              <a:t>Configuration management (Puppet, Chef) </a:t>
            </a:r>
          </a:p>
          <a:p>
            <a:pPr marL="1071563" marR="0" lvl="1" indent="-446088" algn="l" defTabSz="914400" rtl="0" eaLnBrk="0" fontAlgn="base" latinLnBrk="0" hangingPunct="0">
              <a:lnSpc>
                <a:spcPct val="100000"/>
              </a:lnSpc>
              <a:spcBef>
                <a:spcPct val="0"/>
              </a:spcBef>
              <a:spcAft>
                <a:spcPct val="0"/>
              </a:spcAft>
              <a:buClrTx/>
              <a:buSzPct val="70000"/>
              <a:buFont typeface="Wingdings" panose="05000000000000000000" pitchFamily="2" charset="2"/>
              <a:buChar char="ü"/>
              <a:tabLst/>
            </a:pPr>
            <a:r>
              <a:rPr kumimoji="0" lang="en-US" altLang="en-US" sz="2600" b="0" i="0" u="none" strike="noStrike" cap="none" normalizeH="0" baseline="0" dirty="0">
                <a:ln>
                  <a:noFill/>
                </a:ln>
                <a:solidFill>
                  <a:srgbClr val="001D35"/>
                </a:solidFill>
                <a:effectLst/>
                <a:latin typeface="Centaur" panose="02030504050205020304" pitchFamily="18" charset="0"/>
              </a:rPr>
              <a:t>Front-end UI design (HTML, CSS) </a:t>
            </a:r>
            <a:endParaRPr lang="en-IN" sz="2600" dirty="0">
              <a:latin typeface="Centaur" panose="02030504050205020304" pitchFamily="18" charset="0"/>
            </a:endParaRPr>
          </a:p>
        </p:txBody>
      </p:sp>
    </p:spTree>
    <p:extLst>
      <p:ext uri="{BB962C8B-B14F-4D97-AF65-F5344CB8AC3E}">
        <p14:creationId xmlns:p14="http://schemas.microsoft.com/office/powerpoint/2010/main" val="3938920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6577-61E0-E53F-5B99-3B384A2C4008}"/>
              </a:ext>
            </a:extLst>
          </p:cNvPr>
          <p:cNvSpPr>
            <a:spLocks noGrp="1"/>
          </p:cNvSpPr>
          <p:nvPr>
            <p:ph type="title"/>
          </p:nvPr>
        </p:nvSpPr>
        <p:spPr>
          <a:xfrm>
            <a:off x="0" y="-11216"/>
            <a:ext cx="9144000" cy="596007"/>
          </a:xfrm>
          <a:solidFill>
            <a:schemeClr val="accent2">
              <a:lumMod val="20000"/>
              <a:lumOff val="80000"/>
            </a:schemeClr>
          </a:solidFill>
        </p:spPr>
        <p:txBody>
          <a:bodyPr>
            <a:normAutofit fontScale="90000"/>
          </a:bodyPr>
          <a:lstStyle/>
          <a:p>
            <a:pPr algn="ctr"/>
            <a:r>
              <a:rPr lang="en-US" dirty="0">
                <a:solidFill>
                  <a:srgbClr val="C00000"/>
                </a:solidFill>
                <a:latin typeface="High Tower Text" panose="02040502050506030303" pitchFamily="18" charset="0"/>
              </a:rPr>
              <a:t>DOM – Document Object Model</a:t>
            </a:r>
            <a:endParaRPr lang="en-IN" dirty="0">
              <a:solidFill>
                <a:srgbClr val="C00000"/>
              </a:solidFill>
              <a:latin typeface="High Tower Text" panose="02040502050506030303" pitchFamily="18" charset="0"/>
            </a:endParaRPr>
          </a:p>
        </p:txBody>
      </p:sp>
      <p:pic>
        <p:nvPicPr>
          <p:cNvPr id="4" name="Content Placeholder 3">
            <a:extLst>
              <a:ext uri="{FF2B5EF4-FFF2-40B4-BE49-F238E27FC236}">
                <a16:creationId xmlns:a16="http://schemas.microsoft.com/office/drawing/2014/main" id="{DEF1DD08-4883-9F00-9224-ACE73BB28FF0}"/>
              </a:ext>
            </a:extLst>
          </p:cNvPr>
          <p:cNvPicPr>
            <a:picLocks noGrp="1" noChangeAspect="1"/>
          </p:cNvPicPr>
          <p:nvPr>
            <p:ph sz="half" idx="1"/>
          </p:nvPr>
        </p:nvPicPr>
        <p:blipFill>
          <a:blip r:embed="rId2"/>
          <a:stretch>
            <a:fillRect/>
          </a:stretch>
        </p:blipFill>
        <p:spPr>
          <a:xfrm>
            <a:off x="21270" y="584792"/>
            <a:ext cx="4607880" cy="6248328"/>
          </a:xfrm>
          <a:prstGeom prst="rect">
            <a:avLst/>
          </a:prstGeom>
        </p:spPr>
      </p:pic>
      <p:sp>
        <p:nvSpPr>
          <p:cNvPr id="5" name="Content Placeholder 4">
            <a:extLst>
              <a:ext uri="{FF2B5EF4-FFF2-40B4-BE49-F238E27FC236}">
                <a16:creationId xmlns:a16="http://schemas.microsoft.com/office/drawing/2014/main" id="{4B8FF77D-A484-3205-E4B4-756D9FC15383}"/>
              </a:ext>
            </a:extLst>
          </p:cNvPr>
          <p:cNvSpPr>
            <a:spLocks noGrp="1"/>
          </p:cNvSpPr>
          <p:nvPr>
            <p:ph sz="half" idx="2"/>
          </p:nvPr>
        </p:nvSpPr>
        <p:spPr>
          <a:xfrm>
            <a:off x="4514850" y="584791"/>
            <a:ext cx="4607880" cy="6248328"/>
          </a:xfrm>
        </p:spPr>
        <p:txBody>
          <a:bodyPr>
            <a:noAutofit/>
          </a:bodyPr>
          <a:lstStyle/>
          <a:p>
            <a:pPr marL="360363" indent="-360363">
              <a:buSzPct val="70000"/>
              <a:buFont typeface="Wingdings" panose="05000000000000000000" pitchFamily="2" charset="2"/>
              <a:buChar char="q"/>
            </a:pPr>
            <a:r>
              <a:rPr lang="en-US" sz="2200" b="0" i="0" dirty="0">
                <a:solidFill>
                  <a:srgbClr val="273239"/>
                </a:solidFill>
                <a:effectLst/>
                <a:latin typeface="Centaur" panose="02030504050205020304" pitchFamily="18" charset="0"/>
              </a:rPr>
              <a:t>DOM stands for </a:t>
            </a:r>
            <a:r>
              <a:rPr lang="en-US" sz="2200" b="0" i="0" dirty="0">
                <a:effectLst/>
                <a:latin typeface="Centaur" panose="02030504050205020304" pitchFamily="18" charset="0"/>
                <a:hlinkClick r:id="rId3">
                  <a:extLst>
                    <a:ext uri="{A12FA001-AC4F-418D-AE19-62706E023703}">
                      <ahyp:hlinkClr xmlns:ahyp="http://schemas.microsoft.com/office/drawing/2018/hyperlinkcolor" val="tx"/>
                    </a:ext>
                  </a:extLst>
                </a:hlinkClick>
              </a:rPr>
              <a:t>Document Object Model</a:t>
            </a:r>
            <a:r>
              <a:rPr lang="en-US" sz="2200" dirty="0">
                <a:latin typeface="Centaur" panose="02030504050205020304" pitchFamily="18" charset="0"/>
              </a:rPr>
              <a:t>, </a:t>
            </a:r>
            <a:r>
              <a:rPr lang="en-US" sz="2200" b="0" i="0" dirty="0">
                <a:solidFill>
                  <a:srgbClr val="273239"/>
                </a:solidFill>
                <a:effectLst/>
                <a:latin typeface="Centaur" panose="02030504050205020304" pitchFamily="18" charset="0"/>
              </a:rPr>
              <a:t>divides into modules and executes the code. </a:t>
            </a:r>
          </a:p>
          <a:p>
            <a:pPr marL="360363" indent="-360363">
              <a:buSzPct val="70000"/>
              <a:buFont typeface="Wingdings" panose="05000000000000000000" pitchFamily="2" charset="2"/>
              <a:buChar char="q"/>
            </a:pPr>
            <a:r>
              <a:rPr lang="en-US" sz="2200" b="0" i="0" dirty="0">
                <a:solidFill>
                  <a:srgbClr val="273239"/>
                </a:solidFill>
                <a:effectLst/>
                <a:latin typeface="Centaur" panose="02030504050205020304" pitchFamily="18" charset="0"/>
              </a:rPr>
              <a:t>JavaScript updates the whole DOM at once, making the web application slow. </a:t>
            </a:r>
          </a:p>
          <a:p>
            <a:pPr marL="360363" indent="-360363">
              <a:buSzPct val="70000"/>
              <a:buFont typeface="Wingdings" panose="05000000000000000000" pitchFamily="2" charset="2"/>
              <a:buChar char="q"/>
            </a:pPr>
            <a:r>
              <a:rPr lang="en-US" sz="2200" b="0" i="0" dirty="0">
                <a:solidFill>
                  <a:srgbClr val="333333"/>
                </a:solidFill>
                <a:effectLst/>
                <a:latin typeface="Centaur" panose="02030504050205020304" pitchFamily="18" charset="0"/>
              </a:rPr>
              <a:t>It represents the entire UI</a:t>
            </a:r>
            <a:r>
              <a:rPr lang="en-US" sz="2200" b="1" i="0" dirty="0">
                <a:solidFill>
                  <a:srgbClr val="333333"/>
                </a:solidFill>
                <a:effectLst/>
                <a:latin typeface="Centaur" panose="02030504050205020304" pitchFamily="18" charset="0"/>
              </a:rPr>
              <a:t>(User Interface)</a:t>
            </a:r>
            <a:r>
              <a:rPr lang="en-US" sz="2200" b="0" i="0" dirty="0">
                <a:solidFill>
                  <a:srgbClr val="333333"/>
                </a:solidFill>
                <a:effectLst/>
                <a:latin typeface="Centaur" panose="02030504050205020304" pitchFamily="18" charset="0"/>
              </a:rPr>
              <a:t> of the </a:t>
            </a:r>
            <a:r>
              <a:rPr lang="en-US" sz="2200" b="0" i="1" dirty="0">
                <a:solidFill>
                  <a:srgbClr val="333333"/>
                </a:solidFill>
                <a:effectLst/>
                <a:latin typeface="Centaur" panose="02030504050205020304" pitchFamily="18" charset="0"/>
              </a:rPr>
              <a:t>web application as the tree data structure. </a:t>
            </a:r>
            <a:r>
              <a:rPr lang="en-US" sz="2200" dirty="0">
                <a:solidFill>
                  <a:srgbClr val="273239"/>
                </a:solidFill>
                <a:latin typeface="Centaur" panose="02030504050205020304" pitchFamily="18" charset="0"/>
              </a:rPr>
              <a:t>R</a:t>
            </a:r>
            <a:r>
              <a:rPr lang="en-US" sz="2200" b="0" i="0" dirty="0">
                <a:solidFill>
                  <a:srgbClr val="273239"/>
                </a:solidFill>
                <a:effectLst/>
                <a:latin typeface="Centaur" panose="02030504050205020304" pitchFamily="18" charset="0"/>
              </a:rPr>
              <a:t>eact uses virtual DOM which is an exact copy of real DOM. </a:t>
            </a:r>
          </a:p>
          <a:p>
            <a:pPr marL="360363" indent="-360363">
              <a:buSzPct val="70000"/>
              <a:buFont typeface="Wingdings" panose="05000000000000000000" pitchFamily="2" charset="2"/>
              <a:buChar char="q"/>
            </a:pPr>
            <a:r>
              <a:rPr lang="en-US" sz="2200" b="0" i="0" dirty="0">
                <a:solidFill>
                  <a:srgbClr val="273239"/>
                </a:solidFill>
                <a:effectLst/>
                <a:latin typeface="Centaur" panose="02030504050205020304" pitchFamily="18" charset="0"/>
              </a:rPr>
              <a:t>Whenever there is a modification in the web application, the whole virtual DOM is updated first and finds the difference between real DOM and Virtual DOM.</a:t>
            </a:r>
          </a:p>
          <a:p>
            <a:pPr marL="360363" indent="-360363">
              <a:buSzPct val="70000"/>
              <a:buFont typeface="Wingdings" panose="05000000000000000000" pitchFamily="2" charset="2"/>
              <a:buChar char="q"/>
            </a:pPr>
            <a:r>
              <a:rPr lang="en-US" sz="2200" b="0" i="0" dirty="0">
                <a:solidFill>
                  <a:srgbClr val="333333"/>
                </a:solidFill>
                <a:effectLst/>
                <a:latin typeface="Centaur" panose="02030504050205020304" pitchFamily="18" charset="0"/>
              </a:rPr>
              <a:t>The DOM is constituted as a tree data structure. It consists of the node for each </a:t>
            </a:r>
            <a:r>
              <a:rPr lang="en-US" sz="2200" b="1" i="0" dirty="0">
                <a:solidFill>
                  <a:srgbClr val="333333"/>
                </a:solidFill>
                <a:effectLst/>
                <a:latin typeface="Centaur" panose="02030504050205020304" pitchFamily="18" charset="0"/>
              </a:rPr>
              <a:t>UI element</a:t>
            </a:r>
            <a:r>
              <a:rPr lang="en-US" sz="2200" b="0" i="0" dirty="0">
                <a:solidFill>
                  <a:srgbClr val="333333"/>
                </a:solidFill>
                <a:effectLst/>
                <a:latin typeface="Centaur" panose="02030504050205020304" pitchFamily="18" charset="0"/>
              </a:rPr>
              <a:t> present in the web document.</a:t>
            </a:r>
            <a:endParaRPr lang="en-IN" sz="2200" dirty="0">
              <a:latin typeface="Centaur" panose="02030504050205020304" pitchFamily="18" charset="0"/>
            </a:endParaRPr>
          </a:p>
        </p:txBody>
      </p:sp>
    </p:spTree>
    <p:extLst>
      <p:ext uri="{BB962C8B-B14F-4D97-AF65-F5344CB8AC3E}">
        <p14:creationId xmlns:p14="http://schemas.microsoft.com/office/powerpoint/2010/main" val="42669780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14903</TotalTime>
  <Words>4763</Words>
  <Application>Microsoft Office PowerPoint</Application>
  <PresentationFormat>On-screen Show (4:3)</PresentationFormat>
  <Paragraphs>276</Paragraphs>
  <Slides>52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Arial</vt:lpstr>
      <vt:lpstr>Bell MT</vt:lpstr>
      <vt:lpstr>Bradley Hand ITC</vt:lpstr>
      <vt:lpstr>Calibri</vt:lpstr>
      <vt:lpstr>Calibri Light</vt:lpstr>
      <vt:lpstr>Centaur</vt:lpstr>
      <vt:lpstr>Google Sans</vt:lpstr>
      <vt:lpstr>Goudy Old Style</vt:lpstr>
      <vt:lpstr>High Tower Text</vt:lpstr>
      <vt:lpstr>Wingdings</vt:lpstr>
      <vt:lpstr>Office Theme</vt:lpstr>
      <vt:lpstr>PowerPoint Presentation</vt:lpstr>
      <vt:lpstr>React JS</vt:lpstr>
      <vt:lpstr>Introduction</vt:lpstr>
      <vt:lpstr>Top–level architecture</vt:lpstr>
      <vt:lpstr>contd..</vt:lpstr>
      <vt:lpstr>contd..</vt:lpstr>
      <vt:lpstr>contd..</vt:lpstr>
      <vt:lpstr>Declarative Paradigm</vt:lpstr>
      <vt:lpstr>DOM – Document Object Model</vt:lpstr>
      <vt:lpstr>Virtual DOM </vt:lpstr>
      <vt:lpstr>contd..</vt:lpstr>
      <vt:lpstr>Getting started</vt:lpstr>
      <vt:lpstr>contd..</vt:lpstr>
      <vt:lpstr>contd..</vt:lpstr>
      <vt:lpstr>contd..</vt:lpstr>
      <vt:lpstr>Flow Diagram</vt:lpstr>
      <vt:lpstr>ReactDOM</vt:lpstr>
      <vt:lpstr>contd..</vt:lpstr>
      <vt:lpstr>contd..</vt:lpstr>
      <vt:lpstr>contd..</vt:lpstr>
      <vt:lpstr>contd..</vt:lpstr>
      <vt:lpstr>React elements</vt:lpstr>
      <vt:lpstr>contd..</vt:lpstr>
      <vt:lpstr>JSX – JavaScript XML</vt:lpstr>
      <vt:lpstr>Comparison of JSX and createElement()</vt:lpstr>
      <vt:lpstr>Code comparison</vt:lpstr>
      <vt:lpstr>Props</vt:lpstr>
      <vt:lpstr>React State</vt:lpstr>
      <vt:lpstr>contd..</vt:lpstr>
      <vt:lpstr>contd..</vt:lpstr>
      <vt:lpstr>useEffect()</vt:lpstr>
      <vt:lpstr>useReducer()</vt:lpstr>
      <vt:lpstr>useContext()</vt:lpstr>
      <vt:lpstr>useMemo()</vt:lpstr>
      <vt:lpstr>useCallback()</vt:lpstr>
      <vt:lpstr>React Components</vt:lpstr>
      <vt:lpstr>Functional Components</vt:lpstr>
      <vt:lpstr>Class Components</vt:lpstr>
      <vt:lpstr>contd..</vt:lpstr>
      <vt:lpstr>PowerPoint Presentation</vt:lpstr>
      <vt:lpstr>Promises</vt:lpstr>
      <vt:lpstr>contd..</vt:lpstr>
      <vt:lpstr>contd..</vt:lpstr>
      <vt:lpstr>contd..</vt:lpstr>
      <vt:lpstr>contd..</vt:lpstr>
      <vt:lpstr>Axios</vt:lpstr>
      <vt:lpstr>Advantages of Axios</vt:lpstr>
      <vt:lpstr>Explanation of program – 3</vt:lpstr>
      <vt:lpstr>Explanation of program – 4</vt:lpstr>
      <vt:lpstr>contd..</vt:lpstr>
      <vt:lpstr>Unit Testing in React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dc:creator>VIJAY KULKARNI</dc:creator>
  <cp:lastModifiedBy>VIJAY KULKARNI</cp:lastModifiedBy>
  <cp:revision>124</cp:revision>
  <dcterms:created xsi:type="dcterms:W3CDTF">2023-01-02T17:15:43Z</dcterms:created>
  <dcterms:modified xsi:type="dcterms:W3CDTF">2024-12-19T10:08:03Z</dcterms:modified>
</cp:coreProperties>
</file>