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64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56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idea is to compare all possible options, including data cleaning options, impute methods,  model selection and hyperparameter tuning.  We apply R^2 and Kfold evaluation to evaluate the model performance. As showing in the slides is the best performaning model. </a:t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e78fce076_1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2e78fce076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32e78fce076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e78fce52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2e78fce52c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e78fce076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2e78fce076_1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al Title">
  <p:cSld name="Transitional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09033" y="1855886"/>
            <a:ext cx="77343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Object">
  <p:cSld name="Double 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8650" y="1929440"/>
            <a:ext cx="386715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897" y="1928888"/>
            <a:ext cx="386715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 Slide">
  <p:cSld name="Pull Quot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nockout_formal_Cockrell.eps"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7258" y="83392"/>
            <a:ext cx="2514943" cy="50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Energy A.I. 2025 Hackathon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24940" y="1674673"/>
            <a:ext cx="908581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Hackathon Project Final Presentation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24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ML Newbies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Dinghan Wang, Yining Huang, Deena Elhossary, Manav Patel, and Vijay Avala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Petroleum and Geosystems Engineering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Statistics and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/>
        </p:nvSpPr>
        <p:spPr>
          <a:xfrm>
            <a:off x="527152" y="805951"/>
            <a:ext cx="80433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model</a:t>
            </a:r>
            <a:endParaRPr sz="1000"/>
          </a:p>
          <a:p>
            <a:pPr indent="-260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deleting all missing data rows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Linear, random forest and XGBoost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model selection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through all datasets and model with hyperparameter tuning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R2 and K fold  evaluation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type="ctrTitle"/>
          </p:nvPr>
        </p:nvSpPr>
        <p:spPr>
          <a:xfrm>
            <a:off x="2942975" y="0"/>
            <a:ext cx="6013800" cy="6228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Model and Evaluation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402975" y="793750"/>
            <a:ext cx="8291650" cy="5837125"/>
          </a:xfrm>
          <a:custGeom>
            <a:rect b="b" l="l" r="r" t="t"/>
            <a:pathLst>
              <a:path extrusionOk="0" h="233485" w="331666">
                <a:moveTo>
                  <a:pt x="4885" y="69362"/>
                </a:moveTo>
                <a:lnTo>
                  <a:pt x="236416" y="69362"/>
                </a:lnTo>
                <a:lnTo>
                  <a:pt x="235927" y="0"/>
                </a:lnTo>
                <a:lnTo>
                  <a:pt x="331666" y="488"/>
                </a:lnTo>
                <a:lnTo>
                  <a:pt x="331666" y="233485"/>
                </a:lnTo>
                <a:lnTo>
                  <a:pt x="0" y="233485"/>
                </a:lnTo>
                <a:lnTo>
                  <a:pt x="0" y="70338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17"/>
          <p:cNvSpPr txBox="1"/>
          <p:nvPr/>
        </p:nvSpPr>
        <p:spPr>
          <a:xfrm>
            <a:off x="3443650" y="4335100"/>
            <a:ext cx="57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Place for Images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2649900" y="0"/>
            <a:ext cx="6306900" cy="6228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Deployment and Uncertainty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27150" y="805950"/>
            <a:ext cx="8167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sz="1000"/>
          </a:p>
          <a:p>
            <a:pPr indent="-260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 the model on the testing data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Uncertainty</a:t>
            </a:r>
            <a:endParaRPr sz="1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bagging regressor for the uncertainty analysis (</a:t>
            </a:r>
            <a:r>
              <a:rPr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Bootstrapping with aggregation; reduces variance thus strong beneficial effect on high variance classifiers)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0" y="2529475"/>
            <a:ext cx="8027399" cy="4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1056443" y="857928"/>
            <a:ext cx="732407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Discussions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your predictions and uncertainty models for the average pump difference for the 15 withheld wells.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the withheld wells are listed in data/solution.csv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table, graphs to communicate the model predictions and uncertainty models, modeling tuning, feature engineering and importance, etc.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You will be judged on the quality and the novelty of the figures and the ways of looking at data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506027" y="857928"/>
            <a:ext cx="80433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your team learn?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learned that domain experience is critical for efficient and useful machine learning implementation and analysis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 your team like?</a:t>
            </a:r>
            <a:endParaRPr/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liked the collaborative and problem solving aspects of the Hackathon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could we do to improve next year?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Perhaps have better vegetarian food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506027" y="857928"/>
            <a:ext cx="80433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What is the problem?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data analytics and machine learning workflow in Python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Grid,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Diesel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Compressed Natural Gas 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usage during hydraulic fracturing operation.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What did your team do to address the problem?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combined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petroleum domain knowledge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geostatistics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 to address this problem.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What did your team learn?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realized the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domain knowledge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making use of machine learning technique.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What does your team recommend going forward?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 could be using this model to apply to other larger datasets in oil &amp; gas.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ctrTitle"/>
          </p:nvPr>
        </p:nvSpPr>
        <p:spPr>
          <a:xfrm>
            <a:off x="894846" y="1769078"/>
            <a:ext cx="7437900" cy="2727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1598884" y="4773623"/>
            <a:ext cx="67338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/>
        </p:nvSpPr>
        <p:spPr>
          <a:xfrm>
            <a:off x="506027" y="857928"/>
            <a:ext cx="8043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with Steps / Flow Chart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1032106" y="2388415"/>
            <a:ext cx="1808100" cy="509100"/>
          </a:xfrm>
          <a:prstGeom prst="roundRect">
            <a:avLst>
              <a:gd fmla="val 16667" name="adj"/>
            </a:avLst>
          </a:prstGeom>
          <a:solidFill>
            <a:srgbClr val="81B0E4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/>
          </a:p>
        </p:txBody>
      </p:sp>
      <p:sp>
        <p:nvSpPr>
          <p:cNvPr id="54" name="Google Shape;54;p11"/>
          <p:cNvSpPr/>
          <p:nvPr/>
        </p:nvSpPr>
        <p:spPr>
          <a:xfrm>
            <a:off x="1032106" y="2980402"/>
            <a:ext cx="1808100" cy="509100"/>
          </a:xfrm>
          <a:prstGeom prst="roundRect">
            <a:avLst>
              <a:gd fmla="val 16667" name="adj"/>
            </a:avLst>
          </a:prstGeom>
          <a:solidFill>
            <a:srgbClr val="6AA2E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Ranking and Selection</a:t>
            </a: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1032104" y="3572390"/>
            <a:ext cx="1808100" cy="509100"/>
          </a:xfrm>
          <a:prstGeom prst="roundRect">
            <a:avLst>
              <a:gd fmla="val 16667" name="adj"/>
            </a:avLst>
          </a:prstGeom>
          <a:solidFill>
            <a:srgbClr val="448AD7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Programming</a:t>
            </a: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1032106" y="4154568"/>
            <a:ext cx="1808100" cy="509100"/>
          </a:xfrm>
          <a:prstGeom prst="roundRect">
            <a:avLst>
              <a:gd fmla="val 16667" name="adj"/>
            </a:avLst>
          </a:prstGeom>
          <a:solidFill>
            <a:srgbClr val="0B5395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Learning Model and Evaluation</a:t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1032106" y="4736944"/>
            <a:ext cx="1808100" cy="509100"/>
          </a:xfrm>
          <a:prstGeom prst="roundRect">
            <a:avLst>
              <a:gd fmla="val 16667" name="adj"/>
            </a:avLst>
          </a:prstGeom>
          <a:solidFill>
            <a:srgbClr val="083763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Deployment and U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ncertainty</a:t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3245689" y="2414365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05686C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Univariate Analysis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5132069" y="2414365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05686C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Bivariate Analysis</a:t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3245675" y="3006352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07674D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Mutual Info Approach</a:t>
            </a:r>
            <a:endParaRPr/>
          </a:p>
        </p:txBody>
      </p:sp>
      <p:sp>
        <p:nvSpPr>
          <p:cNvPr id="61" name="Google Shape;61;p11"/>
          <p:cNvSpPr/>
          <p:nvPr/>
        </p:nvSpPr>
        <p:spPr>
          <a:xfrm>
            <a:off x="3245676" y="3598340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387025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 Missing Data</a:t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5132057" y="3598340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387026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Outlier detection</a:t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7018436" y="3598340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387026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Scaling</a:t>
            </a:r>
            <a:endParaRPr/>
          </a:p>
        </p:txBody>
      </p:sp>
      <p:cxnSp>
        <p:nvCxnSpPr>
          <p:cNvPr id="64" name="Google Shape;64;p11"/>
          <p:cNvCxnSpPr/>
          <p:nvPr/>
        </p:nvCxnSpPr>
        <p:spPr>
          <a:xfrm>
            <a:off x="788050" y="2349736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1"/>
          <p:cNvSpPr txBox="1"/>
          <p:nvPr/>
        </p:nvSpPr>
        <p:spPr>
          <a:xfrm>
            <a:off x="351100" y="2273932"/>
            <a:ext cx="604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Start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351100" y="4971493"/>
            <a:ext cx="604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67;p11"/>
          <p:cNvCxnSpPr>
            <a:stCxn id="53" idx="3"/>
            <a:endCxn id="58" idx="1"/>
          </p:cNvCxnSpPr>
          <p:nvPr/>
        </p:nvCxnSpPr>
        <p:spPr>
          <a:xfrm>
            <a:off x="2840206" y="2642965"/>
            <a:ext cx="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1"/>
          <p:cNvCxnSpPr>
            <a:stCxn id="54" idx="3"/>
            <a:endCxn id="60" idx="1"/>
          </p:cNvCxnSpPr>
          <p:nvPr/>
        </p:nvCxnSpPr>
        <p:spPr>
          <a:xfrm>
            <a:off x="2840206" y="3234952"/>
            <a:ext cx="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1"/>
          <p:cNvCxnSpPr>
            <a:stCxn id="55" idx="3"/>
            <a:endCxn id="61" idx="1"/>
          </p:cNvCxnSpPr>
          <p:nvPr/>
        </p:nvCxnSpPr>
        <p:spPr>
          <a:xfrm>
            <a:off x="2840204" y="3826940"/>
            <a:ext cx="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1"/>
          <p:cNvCxnSpPr>
            <a:stCxn id="61" idx="3"/>
            <a:endCxn id="62" idx="1"/>
          </p:cNvCxnSpPr>
          <p:nvPr/>
        </p:nvCxnSpPr>
        <p:spPr>
          <a:xfrm>
            <a:off x="4931376" y="3826940"/>
            <a:ext cx="2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1"/>
          <p:cNvCxnSpPr>
            <a:stCxn id="62" idx="3"/>
            <a:endCxn id="63" idx="1"/>
          </p:cNvCxnSpPr>
          <p:nvPr/>
        </p:nvCxnSpPr>
        <p:spPr>
          <a:xfrm>
            <a:off x="6817757" y="3826940"/>
            <a:ext cx="2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1"/>
          <p:cNvCxnSpPr>
            <a:stCxn id="58" idx="3"/>
            <a:endCxn id="59" idx="1"/>
          </p:cNvCxnSpPr>
          <p:nvPr/>
        </p:nvCxnSpPr>
        <p:spPr>
          <a:xfrm>
            <a:off x="4931389" y="2642965"/>
            <a:ext cx="2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1"/>
          <p:cNvSpPr/>
          <p:nvPr/>
        </p:nvSpPr>
        <p:spPr>
          <a:xfrm>
            <a:off x="3245795" y="4180518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2E5E1F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 Model Training</a:t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5132175" y="4180518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2E5E1F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Hyperparameter Tuning &amp; Model Comparison</a:t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018555" y="4180518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2E5E1F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Comparison</a:t>
            </a:r>
            <a:endParaRPr/>
          </a:p>
        </p:txBody>
      </p:sp>
      <p:cxnSp>
        <p:nvCxnSpPr>
          <p:cNvPr id="76" name="Google Shape;76;p11"/>
          <p:cNvCxnSpPr>
            <a:endCxn id="73" idx="1"/>
          </p:cNvCxnSpPr>
          <p:nvPr/>
        </p:nvCxnSpPr>
        <p:spPr>
          <a:xfrm>
            <a:off x="2840195" y="4409118"/>
            <a:ext cx="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1"/>
          <p:cNvCxnSpPr>
            <a:stCxn id="73" idx="3"/>
            <a:endCxn id="74" idx="1"/>
          </p:cNvCxnSpPr>
          <p:nvPr/>
        </p:nvCxnSpPr>
        <p:spPr>
          <a:xfrm>
            <a:off x="4931495" y="4409118"/>
            <a:ext cx="2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1"/>
          <p:cNvCxnSpPr>
            <a:stCxn id="74" idx="3"/>
            <a:endCxn id="75" idx="1"/>
          </p:cNvCxnSpPr>
          <p:nvPr/>
        </p:nvCxnSpPr>
        <p:spPr>
          <a:xfrm>
            <a:off x="6817875" y="4409118"/>
            <a:ext cx="2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1"/>
          <p:cNvSpPr/>
          <p:nvPr/>
        </p:nvSpPr>
        <p:spPr>
          <a:xfrm>
            <a:off x="3245795" y="4736743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265217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Model on Test Data</a:t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5132175" y="4736743"/>
            <a:ext cx="1685700" cy="457200"/>
          </a:xfrm>
          <a:prstGeom prst="roundRect">
            <a:avLst>
              <a:gd fmla="val 16667" name="adj"/>
            </a:avLst>
          </a:prstGeom>
          <a:solidFill>
            <a:srgbClr val="265217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 Regressor</a:t>
            </a:r>
            <a:endParaRPr/>
          </a:p>
        </p:txBody>
      </p:sp>
      <p:cxnSp>
        <p:nvCxnSpPr>
          <p:cNvPr id="81" name="Google Shape;81;p11"/>
          <p:cNvCxnSpPr>
            <a:endCxn id="79" idx="1"/>
          </p:cNvCxnSpPr>
          <p:nvPr/>
        </p:nvCxnSpPr>
        <p:spPr>
          <a:xfrm>
            <a:off x="2840195" y="4965343"/>
            <a:ext cx="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1"/>
          <p:cNvCxnSpPr>
            <a:stCxn id="79" idx="3"/>
            <a:endCxn id="80" idx="1"/>
          </p:cNvCxnSpPr>
          <p:nvPr/>
        </p:nvCxnSpPr>
        <p:spPr>
          <a:xfrm>
            <a:off x="4931495" y="4965343"/>
            <a:ext cx="20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/>
        </p:nvSpPr>
        <p:spPr>
          <a:xfrm>
            <a:off x="506027" y="857928"/>
            <a:ext cx="8043169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(Multiple Slides)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Showcase Interesting and Innovative Aspects of Your Workflow.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and Defend Modeling Decisions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Critical Results and Learnings for Workflow Steps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Captions for all Figures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Concise Text on Slides to Explain the Main Points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200" y="4780525"/>
            <a:ext cx="4177850" cy="20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type="ctrTitle"/>
          </p:nvPr>
        </p:nvSpPr>
        <p:spPr>
          <a:xfrm>
            <a:off x="2735375" y="0"/>
            <a:ext cx="6221400" cy="6228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Univariate </a:t>
            </a: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75" y="2776375"/>
            <a:ext cx="4237625" cy="20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550" y="2877200"/>
            <a:ext cx="4335500" cy="18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475" y="746276"/>
            <a:ext cx="4335525" cy="20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4499" y="746276"/>
            <a:ext cx="3931551" cy="200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475" y="4780525"/>
            <a:ext cx="4030350" cy="18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639252" y="1746726"/>
            <a:ext cx="80433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00" y="2295776"/>
            <a:ext cx="3586625" cy="319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6288" t="0"/>
          <a:stretch/>
        </p:blipFill>
        <p:spPr>
          <a:xfrm>
            <a:off x="3773850" y="692400"/>
            <a:ext cx="5143526" cy="602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type="ctrTitle"/>
          </p:nvPr>
        </p:nvSpPr>
        <p:spPr>
          <a:xfrm>
            <a:off x="2942975" y="0"/>
            <a:ext cx="6013800" cy="6228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Bivariate </a:t>
            </a: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550352" y="794251"/>
            <a:ext cx="804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 Information Approach</a:t>
            </a:r>
            <a:endParaRPr sz="1000"/>
          </a:p>
          <a:p>
            <a:pPr indent="-260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type="ctrTitle"/>
          </p:nvPr>
        </p:nvSpPr>
        <p:spPr>
          <a:xfrm>
            <a:off x="2674325" y="0"/>
            <a:ext cx="6282600" cy="6228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Ranking and Selection</a:t>
            </a:r>
            <a:endParaRPr sz="3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02975" y="805950"/>
            <a:ext cx="8291650" cy="5824925"/>
          </a:xfrm>
          <a:custGeom>
            <a:rect b="b" l="l" r="r" t="t"/>
            <a:pathLst>
              <a:path extrusionOk="0" h="232997" w="331666">
                <a:moveTo>
                  <a:pt x="4885" y="68874"/>
                </a:moveTo>
                <a:lnTo>
                  <a:pt x="133839" y="68874"/>
                </a:lnTo>
                <a:lnTo>
                  <a:pt x="133839" y="0"/>
                </a:lnTo>
                <a:lnTo>
                  <a:pt x="331666" y="0"/>
                </a:lnTo>
                <a:lnTo>
                  <a:pt x="331666" y="232997"/>
                </a:lnTo>
                <a:lnTo>
                  <a:pt x="0" y="232997"/>
                </a:lnTo>
                <a:lnTo>
                  <a:pt x="0" y="6985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15"/>
          <p:cNvSpPr txBox="1"/>
          <p:nvPr/>
        </p:nvSpPr>
        <p:spPr>
          <a:xfrm>
            <a:off x="3443650" y="4335100"/>
            <a:ext cx="57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Place for Images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/>
        </p:nvSpPr>
        <p:spPr>
          <a:xfrm>
            <a:off x="550352" y="805951"/>
            <a:ext cx="8043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Missing Data</a:t>
            </a:r>
            <a:endParaRPr sz="1000"/>
          </a:p>
          <a:p>
            <a:pPr indent="-2603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 Detection</a:t>
            </a:r>
            <a:endParaRPr sz="1000"/>
          </a:p>
          <a:p>
            <a:pPr indent="-317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</a:t>
            </a:r>
            <a:endParaRPr sz="1000"/>
          </a:p>
          <a:p>
            <a:pPr indent="-317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</a:t>
            </a:r>
            <a:endParaRPr sz="1000"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>
            <p:ph type="ctrTitle"/>
          </p:nvPr>
        </p:nvSpPr>
        <p:spPr>
          <a:xfrm>
            <a:off x="2942975" y="0"/>
            <a:ext cx="6013800" cy="6228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Programming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02975" y="805950"/>
            <a:ext cx="8291650" cy="5824925"/>
          </a:xfrm>
          <a:custGeom>
            <a:rect b="b" l="l" r="r" t="t"/>
            <a:pathLst>
              <a:path extrusionOk="0" h="232997" w="331666">
                <a:moveTo>
                  <a:pt x="4885" y="68874"/>
                </a:moveTo>
                <a:lnTo>
                  <a:pt x="133839" y="68874"/>
                </a:lnTo>
                <a:lnTo>
                  <a:pt x="133839" y="0"/>
                </a:lnTo>
                <a:lnTo>
                  <a:pt x="331666" y="0"/>
                </a:lnTo>
                <a:lnTo>
                  <a:pt x="331666" y="232997"/>
                </a:lnTo>
                <a:lnTo>
                  <a:pt x="0" y="232997"/>
                </a:lnTo>
                <a:lnTo>
                  <a:pt x="0" y="6985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Google Shape;122;p16"/>
          <p:cNvSpPr txBox="1"/>
          <p:nvPr/>
        </p:nvSpPr>
        <p:spPr>
          <a:xfrm>
            <a:off x="3443650" y="4335100"/>
            <a:ext cx="57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Place for Images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GE PPT Presentat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