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35FEE-6373-465C-99BD-35F850F9A8A2}" type="datetimeFigureOut">
              <a:rPr lang="en-US" smtClean="0"/>
              <a:t>3/24/2023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2556E-FF27-4312-AE21-15775E4C8FF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2556E-FF27-4312-AE21-15775E4C8FFC}"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2F38E33-FFBE-4C14-88E1-FCFF2CCE224E}" type="datetimeFigureOut">
              <a:rPr lang="en-US" smtClean="0"/>
              <a:t>3/24/2023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7A590CB-99D3-4E64-A438-5BCA77D3F9B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F38E33-FFBE-4C14-88E1-FCFF2CCE224E}"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590CB-99D3-4E64-A438-5BCA77D3F9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F38E33-FFBE-4C14-88E1-FCFF2CCE224E}"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590CB-99D3-4E64-A438-5BCA77D3F9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F38E33-FFBE-4C14-88E1-FCFF2CCE224E}"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590CB-99D3-4E64-A438-5BCA77D3F9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F38E33-FFBE-4C14-88E1-FCFF2CCE224E}"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590CB-99D3-4E64-A438-5BCA77D3F9B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F38E33-FFBE-4C14-88E1-FCFF2CCE224E}"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590CB-99D3-4E64-A438-5BCA77D3F9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F38E33-FFBE-4C14-88E1-FCFF2CCE224E}"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A590CB-99D3-4E64-A438-5BCA77D3F9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2F38E33-FFBE-4C14-88E1-FCFF2CCE224E}" type="datetimeFigureOut">
              <a:rPr lang="en-US" smtClean="0"/>
              <a:t>3/24/2023</a:t>
            </a:fld>
            <a:endParaRPr lang="en-US"/>
          </a:p>
        </p:txBody>
      </p:sp>
      <p:sp>
        <p:nvSpPr>
          <p:cNvPr id="8" name="Slide Number Placeholder 7"/>
          <p:cNvSpPr>
            <a:spLocks noGrp="1"/>
          </p:cNvSpPr>
          <p:nvPr>
            <p:ph type="sldNum" sz="quarter" idx="11"/>
          </p:nvPr>
        </p:nvSpPr>
        <p:spPr/>
        <p:txBody>
          <a:bodyPr/>
          <a:lstStyle/>
          <a:p>
            <a:fld id="{17A590CB-99D3-4E64-A438-5BCA77D3F9B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38E33-FFBE-4C14-88E1-FCFF2CCE224E}"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A590CB-99D3-4E64-A438-5BCA77D3F9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F38E33-FFBE-4C14-88E1-FCFF2CCE224E}"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17A590CB-99D3-4E64-A438-5BCA77D3F9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2F38E33-FFBE-4C14-88E1-FCFF2CCE224E}"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590CB-99D3-4E64-A438-5BCA77D3F9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2F38E33-FFBE-4C14-88E1-FCFF2CCE224E}" type="datetimeFigureOut">
              <a:rPr lang="en-US" smtClean="0"/>
              <a:t>3/24/2023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7A590CB-99D3-4E64-A438-5BCA77D3F9B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500306"/>
            <a:ext cx="7772400" cy="857255"/>
          </a:xfrm>
        </p:spPr>
        <p:txBody>
          <a:bodyPr>
            <a:normAutofit/>
          </a:bodyPr>
          <a:lstStyle/>
          <a:p>
            <a:pPr algn="ctr"/>
            <a:r>
              <a:rPr lang="en-US" b="1" dirty="0" smtClean="0"/>
              <a:t> Flyzy</a:t>
            </a:r>
            <a:r>
              <a:rPr lang="en-US" dirty="0" smtClean="0"/>
              <a:t> </a:t>
            </a:r>
            <a:r>
              <a:rPr lang="en-US" b="1" dirty="0"/>
              <a:t>Flight Analysis</a:t>
            </a:r>
            <a:endParaRPr lang="en-US" dirty="0"/>
          </a:p>
        </p:txBody>
      </p:sp>
      <p:sp>
        <p:nvSpPr>
          <p:cNvPr id="4" name="Subtitle 3"/>
          <p:cNvSpPr>
            <a:spLocks noGrp="1"/>
          </p:cNvSpPr>
          <p:nvPr>
            <p:ph type="subTitle" idx="1"/>
          </p:nvPr>
        </p:nvSpPr>
        <p:spPr>
          <a:xfrm>
            <a:off x="0" y="4714884"/>
            <a:ext cx="2622364" cy="1752600"/>
          </a:xfrm>
        </p:spPr>
        <p:txBody>
          <a:bodyPr>
            <a:normAutofit/>
          </a:bodyPr>
          <a:lstStyle/>
          <a:p>
            <a:r>
              <a:rPr lang="en-US" sz="2800" b="1" dirty="0" smtClean="0">
                <a:solidFill>
                  <a:srgbClr val="00B0F0"/>
                </a:solidFill>
              </a:rPr>
              <a:t>By : Vijay Dor</a:t>
            </a:r>
            <a:endParaRPr lang="en-US" sz="2800" b="1" dirty="0">
              <a:solidFill>
                <a:srgbClr val="00B0F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797226"/>
          </a:xfrm>
        </p:spPr>
        <p:txBody>
          <a:bodyPr>
            <a:normAutofit/>
          </a:bodyPr>
          <a:lstStyle/>
          <a:p>
            <a:pPr algn="ctr"/>
            <a:r>
              <a:rPr lang="en-US" sz="3700" b="1" dirty="0" smtClean="0"/>
              <a:t>Conclusion </a:t>
            </a:r>
            <a:endParaRPr lang="en-US" sz="3700" b="1" dirty="0"/>
          </a:p>
        </p:txBody>
      </p:sp>
      <p:sp>
        <p:nvSpPr>
          <p:cNvPr id="3" name="Rectangle 2"/>
          <p:cNvSpPr/>
          <p:nvPr/>
        </p:nvSpPr>
        <p:spPr>
          <a:xfrm>
            <a:off x="428596" y="1071546"/>
            <a:ext cx="8215370" cy="2862322"/>
          </a:xfrm>
          <a:prstGeom prst="rect">
            <a:avLst/>
          </a:prstGeom>
        </p:spPr>
        <p:txBody>
          <a:bodyPr wrap="square">
            <a:spAutoFit/>
          </a:bodyPr>
          <a:lstStyle/>
          <a:p>
            <a:pPr algn="just"/>
            <a:r>
              <a:rPr lang="en-US" dirty="0" smtClean="0"/>
              <a:t>Analyzing </a:t>
            </a:r>
            <a:r>
              <a:rPr lang="en-US" dirty="0"/>
              <a:t>the factors that impact airline ticket prices is crucial for airlines to remain competitive in the market. By understanding how flight duration, days left for departure, arrival and departure time, competition, seasonality, ancillary fees, and supply and demand affect ticket prices, airlines can make informed decisions about how to price their tickets to attract customers and maximize revenue. The insights gained from data analysis can help airlines develop pricing strategies that are tailored to their specific market conditions, which in turn can lead to improved profitability and customer satisfaction. By leveraging the power of data, airlines can stay ahead of the competition and provide the best possible value to their customers.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571744"/>
            <a:ext cx="6629400" cy="1826363"/>
          </a:xfrm>
        </p:spPr>
        <p:txBody>
          <a:bodyPr>
            <a:normAutofit/>
          </a:bodyPr>
          <a:lstStyle/>
          <a:p>
            <a:pPr algn="ctr"/>
            <a:r>
              <a:rPr lang="en-US" sz="9600" dirty="0" smtClean="0"/>
              <a:t>Thank You</a:t>
            </a:r>
            <a:endParaRPr lang="en-US" sz="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noAutofit/>
          </a:bodyPr>
          <a:lstStyle/>
          <a:p>
            <a:pPr algn="ctr"/>
            <a:r>
              <a:rPr lang="en-US" sz="3700" b="1" dirty="0" smtClean="0"/>
              <a:t>Factors Affecting Flight Ticket </a:t>
            </a:r>
            <a:r>
              <a:rPr lang="en-US" sz="3700" b="1" dirty="0" smtClean="0"/>
              <a:t>Prices</a:t>
            </a:r>
            <a:endParaRPr lang="en-US" sz="3700" b="1" dirty="0"/>
          </a:p>
        </p:txBody>
      </p:sp>
      <p:sp>
        <p:nvSpPr>
          <p:cNvPr id="3" name="Content Placeholder 2"/>
          <p:cNvSpPr>
            <a:spLocks noGrp="1"/>
          </p:cNvSpPr>
          <p:nvPr>
            <p:ph idx="1"/>
          </p:nvPr>
        </p:nvSpPr>
        <p:spPr>
          <a:xfrm>
            <a:off x="457200" y="1000108"/>
            <a:ext cx="8229600" cy="5500726"/>
          </a:xfrm>
        </p:spPr>
        <p:txBody>
          <a:bodyPr>
            <a:normAutofit/>
          </a:bodyPr>
          <a:lstStyle/>
          <a:p>
            <a:pPr algn="just">
              <a:buNone/>
            </a:pPr>
            <a:r>
              <a:rPr lang="en-US" sz="2000" b="1" dirty="0" smtClean="0"/>
              <a:t>Introduction</a:t>
            </a:r>
          </a:p>
          <a:p>
            <a:pPr algn="just"/>
            <a:r>
              <a:rPr lang="en-US" sz="2000" dirty="0" smtClean="0"/>
              <a:t>Th</a:t>
            </a:r>
            <a:r>
              <a:rPr lang="en-US" sz="1800" dirty="0" smtClean="0"/>
              <a:t>e price of airline tickets is determined by various factors such as flight duration, days left for departure, arrival time, departure time, demand, competition, and operating costs. Airlines use sophisticated algorithms and pricing strategies to optimize their revenue and profitability while also meeting the demands of customers and the competitive landscape. By considering these factors, airlines can set ticket prices accordingly and maximize their revenue.</a:t>
            </a:r>
            <a:endParaRPr lang="en-US" sz="1800" dirty="0" smtClean="0"/>
          </a:p>
          <a:p>
            <a:pPr algn="just"/>
            <a:r>
              <a:rPr lang="en-US" sz="1800" dirty="0" smtClean="0"/>
              <a:t>Welcome </a:t>
            </a:r>
            <a:r>
              <a:rPr lang="en-US" sz="1800" dirty="0"/>
              <a:t>to the presentation on the Factors Affecting Flight Ticket Prices.</a:t>
            </a:r>
          </a:p>
          <a:p>
            <a:pPr algn="just"/>
            <a:r>
              <a:rPr lang="en-US" sz="1800" dirty="0"/>
              <a:t>Understanding the factors that affect ticket prices is crucial for travelers to make informed decisions and save money.</a:t>
            </a:r>
          </a:p>
          <a:p>
            <a:pPr algn="just"/>
            <a:r>
              <a:rPr lang="en-US" sz="1800" dirty="0"/>
              <a:t>In this presentation, we will discuss the key factors that affect flight ticket prices and offer recommendations for travelers to save money on their flights.</a:t>
            </a:r>
          </a:p>
          <a:p>
            <a:pPr algn="just"/>
            <a:r>
              <a:rPr lang="en-US" sz="1800" dirty="0"/>
              <a:t>Let's dive into the analysis and explore the insights!</a:t>
            </a:r>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
            <a:ext cx="7772400" cy="857231"/>
          </a:xfrm>
        </p:spPr>
        <p:txBody>
          <a:bodyPr/>
          <a:lstStyle/>
          <a:p>
            <a:pPr algn="ctr"/>
            <a:r>
              <a:rPr lang="en-US" b="1" dirty="0"/>
              <a:t>Data </a:t>
            </a:r>
            <a:r>
              <a:rPr lang="en-US" b="1" dirty="0" smtClean="0"/>
              <a:t> Analysis</a:t>
            </a:r>
            <a:endParaRPr lang="en-US" b="1" dirty="0"/>
          </a:p>
        </p:txBody>
      </p:sp>
      <p:sp>
        <p:nvSpPr>
          <p:cNvPr id="9" name="Rectangle 8"/>
          <p:cNvSpPr/>
          <p:nvPr/>
        </p:nvSpPr>
        <p:spPr>
          <a:xfrm>
            <a:off x="357158" y="1000108"/>
            <a:ext cx="8358246" cy="4124206"/>
          </a:xfrm>
          <a:prstGeom prst="rect">
            <a:avLst/>
          </a:prstGeom>
        </p:spPr>
        <p:txBody>
          <a:bodyPr wrap="square">
            <a:spAutoFit/>
          </a:bodyPr>
          <a:lstStyle/>
          <a:p>
            <a:pPr algn="just"/>
            <a:r>
              <a:rPr lang="en-US" b="1" dirty="0" smtClean="0"/>
              <a:t>Project Brief</a:t>
            </a:r>
          </a:p>
          <a:p>
            <a:pPr algn="just"/>
            <a:r>
              <a:rPr lang="en-US" sz="1600" dirty="0" smtClean="0"/>
              <a:t>The price of an Airline Ticket is affected by a number of factors, such as flight duration, days left for departure, arrival time and departure time etc. Airline organizations may diminish the cost at the time they need to build the market and at the time when the tickets are less accessible. They may maximize the costs. The price may rely upon different factors. Each factor has its own proprietary rules and algorithms to set the price accordingly.</a:t>
            </a:r>
          </a:p>
          <a:p>
            <a:pPr algn="just"/>
            <a:endParaRPr lang="en-US" b="1" dirty="0" smtClean="0"/>
          </a:p>
          <a:p>
            <a:pPr algn="just">
              <a:buFont typeface="Arial" pitchFamily="34" charset="0"/>
              <a:buChar char="•"/>
            </a:pPr>
            <a:r>
              <a:rPr lang="en-US" dirty="0" smtClean="0"/>
              <a:t> </a:t>
            </a:r>
            <a:r>
              <a:rPr lang="en-US" b="1" dirty="0" smtClean="0"/>
              <a:t>Connecting data source and cleaning data</a:t>
            </a:r>
          </a:p>
          <a:p>
            <a:pPr algn="just"/>
            <a:r>
              <a:rPr lang="en-US" sz="1600" dirty="0" smtClean="0"/>
              <a:t>Power BI analysis of Flyzy flight analysis! I have taken the first step of acquiring the data and performed some basic data cleaning by removing an unnecessary index column from the dataset.</a:t>
            </a:r>
          </a:p>
          <a:p>
            <a:pPr algn="just"/>
            <a:r>
              <a:rPr lang="en-US" sz="1600" dirty="0" smtClean="0"/>
              <a:t>Creating measures in Power BI is an important step in data analysis, by calculating the average duration and price, we can gain insights into the typical flight duration and pricing trends of Flyzy flights.</a:t>
            </a:r>
          </a:p>
          <a:p>
            <a:pPr algn="just"/>
            <a:r>
              <a:rPr lang="en-US" sz="1600" dirty="0" smtClean="0"/>
              <a:t>Overall, by performing basic data cleaning and aggregation.</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214291"/>
            <a:ext cx="8001056" cy="3539430"/>
          </a:xfrm>
          <a:prstGeom prst="rect">
            <a:avLst/>
          </a:prstGeom>
        </p:spPr>
        <p:txBody>
          <a:bodyPr wrap="square">
            <a:spAutoFit/>
          </a:bodyPr>
          <a:lstStyle/>
          <a:p>
            <a:pPr>
              <a:buFont typeface="Arial" pitchFamily="34" charset="0"/>
              <a:buChar char="•"/>
            </a:pPr>
            <a:r>
              <a:rPr lang="en-US" sz="1600" b="1" dirty="0" smtClean="0"/>
              <a:t> </a:t>
            </a:r>
            <a:r>
              <a:rPr lang="en-US" b="1" dirty="0"/>
              <a:t>Exploratory data </a:t>
            </a:r>
            <a:r>
              <a:rPr lang="en-US" b="1" dirty="0" smtClean="0"/>
              <a:t>analysis</a:t>
            </a:r>
          </a:p>
          <a:p>
            <a:pPr algn="just"/>
            <a:r>
              <a:rPr lang="en-US" sz="1600" dirty="0"/>
              <a:t>I have taken the first step of getting the data into Power Bi and performed some basic cleaning by removing an unnecessary index column from the dataset.</a:t>
            </a:r>
          </a:p>
          <a:p>
            <a:pPr algn="just"/>
            <a:r>
              <a:rPr lang="en-US" sz="1600" dirty="0"/>
              <a:t>Create a new table for the detection of outliers and create a relation between both tables</a:t>
            </a:r>
            <a:r>
              <a:rPr lang="en-US" sz="1600" dirty="0" smtClean="0"/>
              <a:t>.</a:t>
            </a:r>
          </a:p>
          <a:p>
            <a:pPr algn="just"/>
            <a:endParaRPr lang="en-US" sz="1600" dirty="0"/>
          </a:p>
          <a:p>
            <a:pPr algn="just"/>
            <a:r>
              <a:rPr lang="en-US" sz="1600" dirty="0"/>
              <a:t>creating measures in Power Bi is an important step in data analysis, by calculating the outliers we can get insights into the typical flights and pricing trends of Flyzy flights.</a:t>
            </a:r>
          </a:p>
          <a:p>
            <a:pPr algn="just"/>
            <a:r>
              <a:rPr lang="en-US" sz="1600" dirty="0"/>
              <a:t>Identifying patterns, trends, and relationships between </a:t>
            </a:r>
            <a:r>
              <a:rPr lang="en-US" sz="1600" dirty="0" smtClean="0"/>
              <a:t>variable</a:t>
            </a:r>
          </a:p>
          <a:p>
            <a:pPr algn="just"/>
            <a:endParaRPr lang="en-US" sz="1600" dirty="0" smtClean="0"/>
          </a:p>
          <a:p>
            <a:pPr algn="just"/>
            <a:r>
              <a:rPr lang="en-US" sz="1600" dirty="0" smtClean="0"/>
              <a:t>Find distribution of flight ticket and average flight ticket by airlines.</a:t>
            </a:r>
            <a:endParaRPr lang="en-US" sz="1600" dirty="0"/>
          </a:p>
          <a:p>
            <a:endParaRPr lang="en-US" sz="1600" b="1" dirty="0" smtClean="0"/>
          </a:p>
          <a:p>
            <a:endParaRPr lang="en-US" sz="1600" b="1" dirty="0" smtClean="0"/>
          </a:p>
          <a:p>
            <a:endParaRPr lang="en-US" sz="1600" dirty="0"/>
          </a:p>
        </p:txBody>
      </p:sp>
      <p:pic>
        <p:nvPicPr>
          <p:cNvPr id="3" name="Picture 2" descr="Screenshot (22).png"/>
          <p:cNvPicPr>
            <a:picLocks noChangeAspect="1"/>
          </p:cNvPicPr>
          <p:nvPr/>
        </p:nvPicPr>
        <p:blipFill>
          <a:blip r:embed="rId2"/>
          <a:srcRect l="3906" t="20007" r="29687" b="11969"/>
          <a:stretch>
            <a:fillRect/>
          </a:stretch>
        </p:blipFill>
        <p:spPr>
          <a:xfrm>
            <a:off x="1" y="3143248"/>
            <a:ext cx="9108312" cy="371475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0034" y="1"/>
            <a:ext cx="7772400" cy="857231"/>
          </a:xfrm>
          <a:prstGeom prst="rect">
            <a:avLst/>
          </a:prstGeom>
        </p:spPr>
        <p:txBody>
          <a:bodyPr vert="horz" lIns="45720" rIns="4572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600" b="1" i="0" u="none" strike="noStrike" kern="1200" cap="none" spc="0" normalizeH="0" baseline="0" noProof="0" dirty="0">
              <a:ln>
                <a:noFill/>
              </a:ln>
              <a:solidFill>
                <a:schemeClr val="tx1"/>
              </a:solidFill>
              <a:effectLst/>
              <a:uLnTx/>
              <a:uFillTx/>
              <a:latin typeface="+mj-lt"/>
              <a:ea typeface="+mj-ea"/>
              <a:cs typeface="+mj-cs"/>
            </a:endParaRPr>
          </a:p>
        </p:txBody>
      </p:sp>
      <p:sp>
        <p:nvSpPr>
          <p:cNvPr id="4" name="Title 1"/>
          <p:cNvSpPr txBox="1">
            <a:spLocks/>
          </p:cNvSpPr>
          <p:nvPr/>
        </p:nvSpPr>
        <p:spPr>
          <a:xfrm>
            <a:off x="652434" y="152401"/>
            <a:ext cx="7772400" cy="857231"/>
          </a:xfrm>
          <a:prstGeom prst="rect">
            <a:avLst/>
          </a:prstGeom>
        </p:spPr>
        <p:txBody>
          <a:bodyPr vert="horz" lIns="45720" rIns="45720" anchor="ctr">
            <a:normAutofit fontScale="77500" lnSpcReduction="20000"/>
          </a:bodyPr>
          <a:lstStyle/>
          <a:p>
            <a:pPr lvl="0">
              <a:spcBef>
                <a:spcPct val="0"/>
              </a:spcBef>
            </a:pPr>
            <a:r>
              <a:rPr lang="en-US" sz="4800" b="1" dirty="0" smtClean="0"/>
              <a:t>Data </a:t>
            </a:r>
            <a:r>
              <a:rPr lang="en-US" sz="4800" b="1" dirty="0"/>
              <a:t>insights and visualizations</a:t>
            </a:r>
            <a:endParaRPr kumimoji="0" lang="en-US" sz="46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357158" y="1000108"/>
            <a:ext cx="8358246" cy="1354217"/>
          </a:xfrm>
          <a:prstGeom prst="rect">
            <a:avLst/>
          </a:prstGeom>
        </p:spPr>
        <p:txBody>
          <a:bodyPr wrap="square">
            <a:spAutoFit/>
          </a:bodyPr>
          <a:lstStyle/>
          <a:p>
            <a:pPr>
              <a:buFont typeface="Arial" pitchFamily="34" charset="0"/>
              <a:buChar char="•"/>
            </a:pPr>
            <a:r>
              <a:rPr lang="en-US" b="1" dirty="0" smtClean="0"/>
              <a:t> Number of flight by airlines and destination city:</a:t>
            </a:r>
          </a:p>
          <a:p>
            <a:pPr algn="just"/>
            <a:r>
              <a:rPr lang="en-US" sz="1600" dirty="0" smtClean="0"/>
              <a:t>The destination and flight route also affect ticket prices. Flights to popular destinations, such as </a:t>
            </a:r>
            <a:r>
              <a:rPr lang="en-US" sz="1600" dirty="0"/>
              <a:t>M</a:t>
            </a:r>
            <a:r>
              <a:rPr lang="en-US" sz="1600" dirty="0" smtClean="0"/>
              <a:t>umbai, Delhi, or Bangalore, are typically more expensive than flights to less popular destinations. Similarly, direct flights are generally more expensive than connecting flights.</a:t>
            </a:r>
            <a:endParaRPr lang="en-US" sz="1600" dirty="0" smtClean="0"/>
          </a:p>
        </p:txBody>
      </p:sp>
      <p:pic>
        <p:nvPicPr>
          <p:cNvPr id="7" name="Picture 6" descr="Screenshot (24).png"/>
          <p:cNvPicPr>
            <a:picLocks noChangeAspect="1"/>
          </p:cNvPicPr>
          <p:nvPr/>
        </p:nvPicPr>
        <p:blipFill>
          <a:blip r:embed="rId2"/>
          <a:srcRect l="3125" t="29156" r="28906" b="8313"/>
          <a:stretch>
            <a:fillRect/>
          </a:stretch>
        </p:blipFill>
        <p:spPr>
          <a:xfrm>
            <a:off x="357158" y="2428868"/>
            <a:ext cx="8358246" cy="385765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661720"/>
          </a:xfrm>
          <a:prstGeom prst="rect">
            <a:avLst/>
          </a:prstGeom>
        </p:spPr>
        <p:txBody>
          <a:bodyPr wrap="square">
            <a:spAutoFit/>
          </a:bodyPr>
          <a:lstStyle/>
          <a:p>
            <a:pPr lvl="0" algn="ctr">
              <a:spcBef>
                <a:spcPct val="0"/>
              </a:spcBef>
            </a:pPr>
            <a:r>
              <a:rPr lang="en-US" sz="3700" b="1" dirty="0" smtClean="0"/>
              <a:t>Data insights and visualizations</a:t>
            </a:r>
            <a:endParaRPr lang="en-US" sz="3700" b="1" dirty="0"/>
          </a:p>
        </p:txBody>
      </p:sp>
      <p:sp>
        <p:nvSpPr>
          <p:cNvPr id="4" name="Rectangle 3"/>
          <p:cNvSpPr/>
          <p:nvPr/>
        </p:nvSpPr>
        <p:spPr>
          <a:xfrm>
            <a:off x="357158" y="642918"/>
            <a:ext cx="8215370" cy="861774"/>
          </a:xfrm>
          <a:prstGeom prst="rect">
            <a:avLst/>
          </a:prstGeom>
        </p:spPr>
        <p:txBody>
          <a:bodyPr wrap="square">
            <a:spAutoFit/>
          </a:bodyPr>
          <a:lstStyle/>
          <a:p>
            <a:pPr>
              <a:buFont typeface="Arial" pitchFamily="34" charset="0"/>
              <a:buChar char="•"/>
            </a:pPr>
            <a:r>
              <a:rPr lang="en-US" b="1" dirty="0" smtClean="0"/>
              <a:t> Minimum flight ticket price by airline:</a:t>
            </a:r>
          </a:p>
          <a:p>
            <a:r>
              <a:rPr lang="en-US" sz="1600" dirty="0" smtClean="0"/>
              <a:t>The pie chart </a:t>
            </a:r>
            <a:r>
              <a:rPr lang="en-US" sz="1600" dirty="0"/>
              <a:t>below shows the minimum flight ticket price for each airline for a one-way </a:t>
            </a:r>
            <a:r>
              <a:rPr lang="en-US" sz="1600" dirty="0" smtClean="0"/>
              <a:t>ticket</a:t>
            </a:r>
            <a:r>
              <a:rPr lang="en-US" sz="1600" dirty="0"/>
              <a:t>.</a:t>
            </a:r>
            <a:endParaRPr lang="en-US" sz="1600" b="1" dirty="0" smtClean="0"/>
          </a:p>
        </p:txBody>
      </p:sp>
      <p:pic>
        <p:nvPicPr>
          <p:cNvPr id="5" name="Picture 4" descr="Screenshot (25).png"/>
          <p:cNvPicPr>
            <a:picLocks noChangeAspect="1"/>
          </p:cNvPicPr>
          <p:nvPr/>
        </p:nvPicPr>
        <p:blipFill>
          <a:blip r:embed="rId2"/>
          <a:srcRect l="3906" t="29156" r="28906" b="9702"/>
          <a:stretch>
            <a:fillRect/>
          </a:stretch>
        </p:blipFill>
        <p:spPr>
          <a:xfrm>
            <a:off x="1071538" y="1357298"/>
            <a:ext cx="6643734" cy="3214710"/>
          </a:xfrm>
          <a:prstGeom prst="rect">
            <a:avLst/>
          </a:prstGeom>
        </p:spPr>
      </p:pic>
      <p:sp>
        <p:nvSpPr>
          <p:cNvPr id="7" name="Rectangle 6"/>
          <p:cNvSpPr/>
          <p:nvPr/>
        </p:nvSpPr>
        <p:spPr>
          <a:xfrm>
            <a:off x="214282" y="4786322"/>
            <a:ext cx="8572560" cy="2308324"/>
          </a:xfrm>
          <a:prstGeom prst="rect">
            <a:avLst/>
          </a:prstGeom>
        </p:spPr>
        <p:txBody>
          <a:bodyPr wrap="square">
            <a:spAutoFit/>
          </a:bodyPr>
          <a:lstStyle/>
          <a:p>
            <a:pPr algn="just"/>
            <a:r>
              <a:rPr lang="en-US" sz="1600" dirty="0" smtClean="0"/>
              <a:t>The </a:t>
            </a:r>
            <a:r>
              <a:rPr lang="en-US" sz="1600" dirty="0"/>
              <a:t>data shows that </a:t>
            </a:r>
            <a:r>
              <a:rPr lang="en-US" sz="1600" dirty="0" smtClean="0"/>
              <a:t>Indigo </a:t>
            </a:r>
            <a:r>
              <a:rPr lang="en-US" sz="1600" dirty="0"/>
              <a:t>offers the lowest minimum ticket price, at </a:t>
            </a:r>
            <a:r>
              <a:rPr lang="en-US" sz="1600" dirty="0" smtClean="0"/>
              <a:t>1K. Air Asia </a:t>
            </a:r>
            <a:r>
              <a:rPr lang="en-US" sz="1600" dirty="0"/>
              <a:t>and </a:t>
            </a:r>
            <a:r>
              <a:rPr lang="en-US" sz="1600" dirty="0" smtClean="0"/>
              <a:t> Go-First Airlines </a:t>
            </a:r>
            <a:r>
              <a:rPr lang="en-US" sz="1600" dirty="0"/>
              <a:t>also offer relatively low minimum prices, at </a:t>
            </a:r>
            <a:r>
              <a:rPr lang="en-US" sz="1600" dirty="0" smtClean="0"/>
              <a:t>1K </a:t>
            </a:r>
            <a:r>
              <a:rPr lang="en-US" sz="1600" dirty="0"/>
              <a:t>and </a:t>
            </a:r>
            <a:r>
              <a:rPr lang="en-US" sz="1600" dirty="0" smtClean="0"/>
              <a:t>1K respectively.</a:t>
            </a:r>
          </a:p>
          <a:p>
            <a:pPr algn="just"/>
            <a:r>
              <a:rPr lang="en-US" sz="1600" dirty="0" smtClean="0"/>
              <a:t>It </a:t>
            </a:r>
            <a:r>
              <a:rPr lang="en-US" sz="1600" dirty="0"/>
              <a:t>is important to note that these are minimum prices and actual ticket prices may vary depending on various factors such as the </a:t>
            </a:r>
            <a:r>
              <a:rPr lang="en-US" sz="1600" dirty="0" smtClean="0"/>
              <a:t>days left, </a:t>
            </a:r>
            <a:r>
              <a:rPr lang="en-US" sz="1600" dirty="0"/>
              <a:t>time of travel, advance booking, and </a:t>
            </a:r>
            <a:r>
              <a:rPr lang="en-US" sz="1600" dirty="0" smtClean="0"/>
              <a:t>availability.</a:t>
            </a:r>
          </a:p>
          <a:p>
            <a:pPr algn="just"/>
            <a:r>
              <a:rPr lang="en-US" sz="1600" dirty="0" smtClean="0"/>
              <a:t>Travelers </a:t>
            </a:r>
            <a:r>
              <a:rPr lang="en-US" sz="1600" dirty="0"/>
              <a:t>can use this data to compare prices between airlines and find the best deals to save money on their flights. </a:t>
            </a:r>
          </a:p>
          <a:p>
            <a:r>
              <a:rPr lang="en-US" sz="1600" dirty="0"/>
              <a:t/>
            </a:r>
            <a:br>
              <a:rPr lang="en-US" sz="1600" dirty="0"/>
            </a:br>
            <a:endParaRPr lang="en-US" sz="16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0942"/>
          </a:xfrm>
          <a:prstGeom prst="rect">
            <a:avLst/>
          </a:prstGeom>
        </p:spPr>
        <p:txBody>
          <a:bodyPr wrap="square">
            <a:spAutoFit/>
          </a:bodyPr>
          <a:lstStyle/>
          <a:p>
            <a:pPr lvl="0" algn="ctr">
              <a:spcBef>
                <a:spcPct val="0"/>
              </a:spcBef>
            </a:pPr>
            <a:r>
              <a:rPr lang="en-US" sz="3500" b="1" dirty="0" smtClean="0"/>
              <a:t>Data insights and visualizations</a:t>
            </a:r>
            <a:endParaRPr lang="en-US" sz="3500" b="1" dirty="0"/>
          </a:p>
        </p:txBody>
      </p:sp>
      <p:sp>
        <p:nvSpPr>
          <p:cNvPr id="3" name="Rectangle 2"/>
          <p:cNvSpPr/>
          <p:nvPr/>
        </p:nvSpPr>
        <p:spPr>
          <a:xfrm>
            <a:off x="214282" y="785794"/>
            <a:ext cx="8643998" cy="1138773"/>
          </a:xfrm>
          <a:prstGeom prst="rect">
            <a:avLst/>
          </a:prstGeom>
        </p:spPr>
        <p:txBody>
          <a:bodyPr wrap="square">
            <a:spAutoFit/>
          </a:bodyPr>
          <a:lstStyle/>
          <a:p>
            <a:pPr>
              <a:buFont typeface="Arial" pitchFamily="34" charset="0"/>
              <a:buChar char="•"/>
            </a:pPr>
            <a:r>
              <a:rPr lang="en-US" b="1" dirty="0" smtClean="0"/>
              <a:t> </a:t>
            </a:r>
            <a:r>
              <a:rPr lang="en-US" b="1" dirty="0"/>
              <a:t>Average Flight Ticket Price by Airline and </a:t>
            </a:r>
            <a:r>
              <a:rPr lang="en-US" b="1" dirty="0" smtClean="0"/>
              <a:t>Stops:</a:t>
            </a:r>
          </a:p>
          <a:p>
            <a:r>
              <a:rPr lang="en-US" sz="1600" dirty="0"/>
              <a:t>The  </a:t>
            </a:r>
            <a:r>
              <a:rPr lang="en-US" sz="1600" dirty="0" smtClean="0"/>
              <a:t>chart </a:t>
            </a:r>
            <a:r>
              <a:rPr lang="en-US" sz="1600" dirty="0"/>
              <a:t>below shows the average flight ticket price for each airline, segmented by the number of stops</a:t>
            </a:r>
            <a:endParaRPr lang="en-US" sz="1600" b="1" dirty="0" smtClean="0"/>
          </a:p>
          <a:p>
            <a:endParaRPr lang="en-US" b="1" dirty="0" smtClean="0"/>
          </a:p>
        </p:txBody>
      </p:sp>
      <p:sp>
        <p:nvSpPr>
          <p:cNvPr id="5" name="Rectangle 4"/>
          <p:cNvSpPr/>
          <p:nvPr/>
        </p:nvSpPr>
        <p:spPr>
          <a:xfrm>
            <a:off x="285720" y="4500570"/>
            <a:ext cx="8501122" cy="2062103"/>
          </a:xfrm>
          <a:prstGeom prst="rect">
            <a:avLst/>
          </a:prstGeom>
        </p:spPr>
        <p:txBody>
          <a:bodyPr wrap="square">
            <a:spAutoFit/>
          </a:bodyPr>
          <a:lstStyle/>
          <a:p>
            <a:pPr algn="just"/>
            <a:r>
              <a:rPr lang="en-US" sz="1600" dirty="0" smtClean="0"/>
              <a:t>The </a:t>
            </a:r>
            <a:r>
              <a:rPr lang="en-US" sz="1600" dirty="0"/>
              <a:t>data shows that </a:t>
            </a:r>
            <a:r>
              <a:rPr lang="en-US" sz="1600" dirty="0" smtClean="0"/>
              <a:t>Go-First </a:t>
            </a:r>
            <a:r>
              <a:rPr lang="en-US" sz="1600" dirty="0"/>
              <a:t>offers the lowest average ticket price for direct </a:t>
            </a:r>
            <a:r>
              <a:rPr lang="en-US" sz="1600" dirty="0" smtClean="0"/>
              <a:t>flights,3.5K, </a:t>
            </a:r>
            <a:r>
              <a:rPr lang="en-US" sz="1600" dirty="0"/>
              <a:t>followed by </a:t>
            </a:r>
            <a:r>
              <a:rPr lang="en-US" sz="1600" dirty="0" smtClean="0"/>
              <a:t>Air Asia, Indigo, and Spice jet.</a:t>
            </a:r>
          </a:p>
          <a:p>
            <a:pPr algn="just"/>
            <a:r>
              <a:rPr lang="en-US" sz="1600" dirty="0" smtClean="0"/>
              <a:t>It </a:t>
            </a:r>
            <a:r>
              <a:rPr lang="en-US" sz="1600" dirty="0"/>
              <a:t>is important to note that these are average prices and actual ticket prices may vary depending on various factors such as the </a:t>
            </a:r>
            <a:r>
              <a:rPr lang="en-US" sz="1600" dirty="0" smtClean="0"/>
              <a:t>days left, </a:t>
            </a:r>
            <a:r>
              <a:rPr lang="en-US" sz="1600" dirty="0"/>
              <a:t>time of travel, advance booking, and </a:t>
            </a:r>
            <a:r>
              <a:rPr lang="en-US" sz="1600" dirty="0" smtClean="0"/>
              <a:t>availability.</a:t>
            </a:r>
          </a:p>
          <a:p>
            <a:pPr algn="just"/>
            <a:r>
              <a:rPr lang="en-US" sz="1600" dirty="0" smtClean="0"/>
              <a:t>Travelers </a:t>
            </a:r>
            <a:r>
              <a:rPr lang="en-US" sz="1600" dirty="0"/>
              <a:t>can use this data to compare prices between airlines and different numbers of stops to find the best deals and save money on their flights.</a:t>
            </a:r>
            <a:endParaRPr lang="en-US" sz="1600" b="1" dirty="0" smtClean="0"/>
          </a:p>
          <a:p>
            <a:pPr algn="just"/>
            <a:endParaRPr lang="en-US" sz="1600" b="1" dirty="0" smtClean="0"/>
          </a:p>
        </p:txBody>
      </p:sp>
      <p:pic>
        <p:nvPicPr>
          <p:cNvPr id="6" name="Picture 5" descr="Screenshot (28).png"/>
          <p:cNvPicPr>
            <a:picLocks noChangeAspect="1"/>
          </p:cNvPicPr>
          <p:nvPr/>
        </p:nvPicPr>
        <p:blipFill>
          <a:blip r:embed="rId2"/>
          <a:srcRect l="5468" t="29156" r="28906" b="9702"/>
          <a:stretch>
            <a:fillRect/>
          </a:stretch>
        </p:blipFill>
        <p:spPr>
          <a:xfrm>
            <a:off x="1142976" y="1643050"/>
            <a:ext cx="7215238" cy="264320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0942"/>
          </a:xfrm>
          <a:prstGeom prst="rect">
            <a:avLst/>
          </a:prstGeom>
        </p:spPr>
        <p:txBody>
          <a:bodyPr wrap="square">
            <a:spAutoFit/>
          </a:bodyPr>
          <a:lstStyle/>
          <a:p>
            <a:pPr lvl="0" algn="ctr">
              <a:spcBef>
                <a:spcPct val="0"/>
              </a:spcBef>
            </a:pPr>
            <a:r>
              <a:rPr lang="en-US" sz="3500" b="1" dirty="0" smtClean="0"/>
              <a:t>Data insights and visualizations</a:t>
            </a:r>
            <a:endParaRPr lang="en-US" sz="3500" b="1" dirty="0"/>
          </a:p>
        </p:txBody>
      </p:sp>
      <p:sp>
        <p:nvSpPr>
          <p:cNvPr id="3" name="Rectangle 2"/>
          <p:cNvSpPr/>
          <p:nvPr/>
        </p:nvSpPr>
        <p:spPr>
          <a:xfrm>
            <a:off x="214282" y="642918"/>
            <a:ext cx="8643998" cy="615553"/>
          </a:xfrm>
          <a:prstGeom prst="rect">
            <a:avLst/>
          </a:prstGeom>
        </p:spPr>
        <p:txBody>
          <a:bodyPr wrap="square">
            <a:spAutoFit/>
          </a:bodyPr>
          <a:lstStyle/>
          <a:p>
            <a:pPr>
              <a:buFont typeface="Arial" pitchFamily="34" charset="0"/>
              <a:buChar char="•"/>
            </a:pPr>
            <a:r>
              <a:rPr lang="en-US" b="1" dirty="0" smtClean="0"/>
              <a:t> </a:t>
            </a:r>
            <a:r>
              <a:rPr lang="en-US" b="1" dirty="0"/>
              <a:t>Average Flight Ticket Price by Days Left</a:t>
            </a:r>
            <a:r>
              <a:rPr lang="en-US" b="1" dirty="0" smtClean="0"/>
              <a:t>:</a:t>
            </a:r>
          </a:p>
          <a:p>
            <a:r>
              <a:rPr lang="en-US" sz="1600" dirty="0" smtClean="0"/>
              <a:t>The </a:t>
            </a:r>
            <a:r>
              <a:rPr lang="en-US" sz="1600" dirty="0"/>
              <a:t>graph below shows the average flight ticket price for a one-way </a:t>
            </a:r>
            <a:r>
              <a:rPr lang="en-US" sz="1600" dirty="0" smtClean="0"/>
              <a:t>ticket.</a:t>
            </a:r>
            <a:endParaRPr lang="en-US" b="1" dirty="0" smtClean="0"/>
          </a:p>
        </p:txBody>
      </p:sp>
      <p:sp>
        <p:nvSpPr>
          <p:cNvPr id="4" name="Rectangle 3"/>
          <p:cNvSpPr/>
          <p:nvPr/>
        </p:nvSpPr>
        <p:spPr>
          <a:xfrm>
            <a:off x="285720" y="4241899"/>
            <a:ext cx="8501122" cy="2616101"/>
          </a:xfrm>
          <a:prstGeom prst="rect">
            <a:avLst/>
          </a:prstGeom>
        </p:spPr>
        <p:txBody>
          <a:bodyPr wrap="square">
            <a:spAutoFit/>
          </a:bodyPr>
          <a:lstStyle/>
          <a:p>
            <a:pPr algn="just"/>
            <a:r>
              <a:rPr lang="en-US" sz="1600" dirty="0"/>
              <a:t>The data shows that ticket prices tend to be relatively stable in </a:t>
            </a:r>
            <a:r>
              <a:rPr lang="en-US" sz="1600" dirty="0" smtClean="0"/>
              <a:t>the days </a:t>
            </a:r>
            <a:r>
              <a:rPr lang="en-US" sz="1600" dirty="0"/>
              <a:t>leading up to the departure </a:t>
            </a:r>
            <a:r>
              <a:rPr lang="en-US" sz="1600" dirty="0" smtClean="0"/>
              <a:t>day, </a:t>
            </a:r>
            <a:r>
              <a:rPr lang="en-US" sz="1600" dirty="0"/>
              <a:t>but start to increase rapidly in the </a:t>
            </a:r>
            <a:r>
              <a:rPr lang="en-US" sz="1600" dirty="0" smtClean="0"/>
              <a:t>final </a:t>
            </a:r>
            <a:r>
              <a:rPr lang="en-US" sz="1600" dirty="0"/>
              <a:t>days before the departure</a:t>
            </a:r>
            <a:r>
              <a:rPr lang="en-US" sz="1600" dirty="0" smtClean="0"/>
              <a:t>.</a:t>
            </a:r>
          </a:p>
          <a:p>
            <a:pPr algn="just"/>
            <a:r>
              <a:rPr lang="en-US" sz="1600" dirty="0"/>
              <a:t>The best time to book flights for this route is between </a:t>
            </a:r>
            <a:r>
              <a:rPr lang="en-US" sz="1600" dirty="0" smtClean="0"/>
              <a:t>40 </a:t>
            </a:r>
            <a:r>
              <a:rPr lang="en-US" sz="1600" dirty="0"/>
              <a:t>and </a:t>
            </a:r>
            <a:r>
              <a:rPr lang="en-US" sz="1600" dirty="0" smtClean="0"/>
              <a:t>50 </a:t>
            </a:r>
            <a:r>
              <a:rPr lang="en-US" sz="1600" dirty="0"/>
              <a:t>days before the departure date, when prices are typically at their lowest.</a:t>
            </a:r>
            <a:endParaRPr lang="en-US" sz="1600" dirty="0" smtClean="0"/>
          </a:p>
          <a:p>
            <a:pPr algn="just"/>
            <a:r>
              <a:rPr lang="en-US" sz="1600" dirty="0" smtClean="0"/>
              <a:t>It </a:t>
            </a:r>
            <a:r>
              <a:rPr lang="en-US" sz="1600" dirty="0"/>
              <a:t>is important to note that these are average prices and actual ticket prices may vary depending on various factors such as the </a:t>
            </a:r>
            <a:r>
              <a:rPr lang="en-US" sz="1600" dirty="0" smtClean="0"/>
              <a:t>days left, </a:t>
            </a:r>
            <a:r>
              <a:rPr lang="en-US" sz="1600" dirty="0"/>
              <a:t>time of travel, advance booking, and </a:t>
            </a:r>
            <a:r>
              <a:rPr lang="en-US" sz="1600" dirty="0" smtClean="0"/>
              <a:t>availability.</a:t>
            </a:r>
          </a:p>
          <a:p>
            <a:pPr algn="just"/>
            <a:r>
              <a:rPr lang="en-US" sz="1600" dirty="0" smtClean="0"/>
              <a:t>Travelers </a:t>
            </a:r>
            <a:r>
              <a:rPr lang="en-US" sz="1600" dirty="0"/>
              <a:t>can use this data to compare prices between airlines and different numbers of stops to find the best deals and save money on their flights.</a:t>
            </a:r>
            <a:endParaRPr lang="en-US" sz="1600" b="1" dirty="0" smtClean="0"/>
          </a:p>
          <a:p>
            <a:pPr algn="just"/>
            <a:endParaRPr lang="en-US" sz="1600" b="1" dirty="0" smtClean="0"/>
          </a:p>
        </p:txBody>
      </p:sp>
      <p:pic>
        <p:nvPicPr>
          <p:cNvPr id="6" name="Picture 5" descr="Screenshot (27).png"/>
          <p:cNvPicPr>
            <a:picLocks noChangeAspect="1"/>
          </p:cNvPicPr>
          <p:nvPr/>
        </p:nvPicPr>
        <p:blipFill>
          <a:blip r:embed="rId2"/>
          <a:srcRect l="3125" t="29156" r="28906" b="8313"/>
          <a:stretch>
            <a:fillRect/>
          </a:stretch>
        </p:blipFill>
        <p:spPr>
          <a:xfrm>
            <a:off x="571472" y="1285860"/>
            <a:ext cx="7715304" cy="300039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0942"/>
          </a:xfrm>
          <a:prstGeom prst="rect">
            <a:avLst/>
          </a:prstGeom>
        </p:spPr>
        <p:txBody>
          <a:bodyPr wrap="square">
            <a:spAutoFit/>
          </a:bodyPr>
          <a:lstStyle/>
          <a:p>
            <a:pPr lvl="0" algn="ctr">
              <a:spcBef>
                <a:spcPct val="0"/>
              </a:spcBef>
            </a:pPr>
            <a:r>
              <a:rPr lang="en-US" sz="3500" b="1" dirty="0" smtClean="0"/>
              <a:t>Data insights and visualizations</a:t>
            </a:r>
            <a:endParaRPr lang="en-US" sz="3500" b="1" dirty="0"/>
          </a:p>
        </p:txBody>
      </p:sp>
      <p:sp>
        <p:nvSpPr>
          <p:cNvPr id="3" name="Rectangle 2"/>
          <p:cNvSpPr/>
          <p:nvPr/>
        </p:nvSpPr>
        <p:spPr>
          <a:xfrm>
            <a:off x="214282" y="642918"/>
            <a:ext cx="8643998" cy="1600438"/>
          </a:xfrm>
          <a:prstGeom prst="rect">
            <a:avLst/>
          </a:prstGeom>
        </p:spPr>
        <p:txBody>
          <a:bodyPr wrap="square">
            <a:spAutoFit/>
          </a:bodyPr>
          <a:lstStyle/>
          <a:p>
            <a:pPr>
              <a:buFont typeface="Arial" pitchFamily="34" charset="0"/>
              <a:buChar char="•"/>
            </a:pPr>
            <a:r>
              <a:rPr lang="en-US" b="1" dirty="0" smtClean="0"/>
              <a:t> </a:t>
            </a:r>
            <a:r>
              <a:rPr lang="en-US" b="1" dirty="0" smtClean="0"/>
              <a:t>Drill through page:</a:t>
            </a:r>
          </a:p>
          <a:p>
            <a:r>
              <a:rPr lang="en-US" sz="1600" dirty="0" smtClean="0"/>
              <a:t>The </a:t>
            </a:r>
            <a:r>
              <a:rPr lang="en-US" sz="1600" dirty="0"/>
              <a:t>graph below shows the </a:t>
            </a:r>
            <a:r>
              <a:rPr lang="en-US" sz="1600" dirty="0" smtClean="0"/>
              <a:t>drill through page </a:t>
            </a:r>
            <a:r>
              <a:rPr lang="en-US" sz="1600" dirty="0"/>
              <a:t>that breaks down </a:t>
            </a:r>
            <a:r>
              <a:rPr lang="en-US" sz="1600" dirty="0" smtClean="0"/>
              <a:t>the </a:t>
            </a:r>
            <a:r>
              <a:rPr lang="en-US" sz="1600" dirty="0"/>
              <a:t>ticket price by </a:t>
            </a:r>
            <a:r>
              <a:rPr lang="en-US" sz="1600" dirty="0" smtClean="0"/>
              <a:t>airlines, </a:t>
            </a:r>
            <a:r>
              <a:rPr lang="en-US" sz="1600" dirty="0"/>
              <a:t>with columns for the number of days left until departure, </a:t>
            </a:r>
            <a:r>
              <a:rPr lang="en-US" sz="1600" dirty="0" smtClean="0"/>
              <a:t>source city, destination city, stops, </a:t>
            </a:r>
            <a:r>
              <a:rPr lang="en-US" sz="1600" dirty="0"/>
              <a:t>and any other relevant details, such as the airline or type of ticket.</a:t>
            </a:r>
          </a:p>
          <a:p>
            <a:r>
              <a:rPr lang="en-US" sz="1600" dirty="0"/>
              <a:t>Include filters or interactive elements that allow stakeholders to adjust the data based on their specific needs or preferences, such as filtering by airline or departure </a:t>
            </a:r>
            <a:r>
              <a:rPr lang="en-US" sz="1600" dirty="0" smtClean="0"/>
              <a:t>time.</a:t>
            </a:r>
            <a:endParaRPr lang="en-US" sz="1600" dirty="0"/>
          </a:p>
        </p:txBody>
      </p:sp>
      <p:pic>
        <p:nvPicPr>
          <p:cNvPr id="4" name="Picture 3" descr="Screenshot (29).png"/>
          <p:cNvPicPr>
            <a:picLocks noChangeAspect="1"/>
          </p:cNvPicPr>
          <p:nvPr/>
        </p:nvPicPr>
        <p:blipFill>
          <a:blip r:embed="rId2"/>
          <a:srcRect l="3906" t="20819" r="29687" b="12481"/>
          <a:stretch>
            <a:fillRect/>
          </a:stretch>
        </p:blipFill>
        <p:spPr>
          <a:xfrm>
            <a:off x="357158" y="2285992"/>
            <a:ext cx="8215370" cy="421484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228</TotalTime>
  <Words>1111</Words>
  <Application>Microsoft Office PowerPoint</Application>
  <PresentationFormat>On-screen Show (4:3)</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 Flyzy Flight Analysis</vt:lpstr>
      <vt:lpstr>Factors Affecting Flight Ticket Prices</vt:lpstr>
      <vt:lpstr>Data  Analysis</vt:lpstr>
      <vt:lpstr>Slide 4</vt:lpstr>
      <vt:lpstr>Slide 5</vt:lpstr>
      <vt:lpstr>Slide 6</vt:lpstr>
      <vt:lpstr>Slide 7</vt:lpstr>
      <vt:lpstr>Slide 8</vt:lpstr>
      <vt:lpstr>Slide 9</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Factors Affecting Flight Ticket Prices</dc:title>
  <dc:creator>Dell</dc:creator>
  <cp:lastModifiedBy>Dell</cp:lastModifiedBy>
  <cp:revision>23</cp:revision>
  <dcterms:created xsi:type="dcterms:W3CDTF">2023-03-24T15:56:01Z</dcterms:created>
  <dcterms:modified xsi:type="dcterms:W3CDTF">2023-03-24T19:44:21Z</dcterms:modified>
</cp:coreProperties>
</file>