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5274" autoAdjust="0"/>
  </p:normalViewPr>
  <p:slideViewPr>
    <p:cSldViewPr>
      <p:cViewPr varScale="1">
        <p:scale>
          <a:sx n="73" d="100"/>
          <a:sy n="73" d="100"/>
        </p:scale>
        <p:origin x="-540" y="-102"/>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18/02/2019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18/02/2019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 xmlns:p14="http://schemas.microsoft.com/office/powerpoint/2010/main" val="674356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AFE8FB1-0A7A-443E-AAF7-31D4FA1AA312}" type="datetimeFigureOut">
              <a:rPr lang="en-US"/>
              <a:pPr/>
              <a:t>18/02/2019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126793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AFE8FB1-0A7A-443E-AAF7-31D4FA1AA312}" type="datetimeFigureOut">
              <a:rPr lang="en-US"/>
              <a:pPr/>
              <a:t>18/02/2019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2117910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9AFE8FB1-0A7A-443E-AAF7-31D4FA1AA312}" type="datetimeFigureOut">
              <a:rPr lang="en-US"/>
              <a:pPr/>
              <a:t>18/02/2019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614472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pPr/>
              <a:t>18/02/2019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4058797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Date Placeholder 4"/>
          <p:cNvSpPr>
            <a:spLocks noGrp="1"/>
          </p:cNvSpPr>
          <p:nvPr>
            <p:ph type="dt" sz="half" idx="10"/>
          </p:nvPr>
        </p:nvSpPr>
        <p:spPr/>
        <p:txBody>
          <a:bodyPr/>
          <a:lstStyle/>
          <a:p>
            <a:fld id="{9AFE8FB1-0A7A-443E-AAF7-31D4FA1AA312}" type="datetimeFigureOut">
              <a:rPr lang="en-US"/>
              <a:pPr/>
              <a:t>18/02/2019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16832941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7" name="Date Placeholder 6"/>
          <p:cNvSpPr>
            <a:spLocks noGrp="1"/>
          </p:cNvSpPr>
          <p:nvPr>
            <p:ph type="dt" sz="half" idx="10"/>
          </p:nvPr>
        </p:nvSpPr>
        <p:spPr/>
        <p:txBody>
          <a:bodyPr/>
          <a:lstStyle/>
          <a:p>
            <a:fld id="{9AFE8FB1-0A7A-443E-AAF7-31D4FA1AA312}" type="datetimeFigureOut">
              <a:rPr lang="en-US"/>
              <a:pPr/>
              <a:t>18/02/2019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41824918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pPr/>
              <a:t>18/02/2019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25315614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pPr/>
              <a:t>18/02/2019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1405966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pPr/>
              <a:t>18/02/2019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9621166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pPr/>
              <a:t>18/02/2019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pPr/>
              <a:t>‹#›</a:t>
            </a:fld>
            <a:endParaRPr/>
          </a:p>
        </p:txBody>
      </p:sp>
    </p:spTree>
    <p:extLst>
      <p:ext uri="{BB962C8B-B14F-4D97-AF65-F5344CB8AC3E}">
        <p14:creationId xmlns="" xmlns:p14="http://schemas.microsoft.com/office/powerpoint/2010/main" val="3617694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18/02/2019</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solidFill>
                  <a:srgbClr val="FF0000"/>
                </a:solidFill>
                <a:latin typeface="Times New Roman" pitchFamily="18" charset="0"/>
                <a:cs typeface="Times New Roman" pitchFamily="18" charset="0"/>
              </a:rPr>
              <a:t>PRESENTATION ON:</a:t>
            </a:r>
            <a:r>
              <a:rPr lang="en-US" dirty="0" smtClean="0">
                <a:solidFill>
                  <a:srgbClr val="FF0000"/>
                </a:solidFill>
              </a:rPr>
              <a:t/>
            </a:r>
            <a:br>
              <a:rPr lang="en-US" dirty="0" smtClean="0">
                <a:solidFill>
                  <a:srgbClr val="FF0000"/>
                </a:solidFill>
              </a:rPr>
            </a:br>
            <a:r>
              <a:rPr lang="en-US" dirty="0" smtClean="0"/>
              <a:t/>
            </a:r>
            <a:br>
              <a:rPr lang="en-US" dirty="0" smtClean="0"/>
            </a:br>
            <a:r>
              <a:rPr lang="en-US" dirty="0" smtClean="0"/>
              <a:t>“</a:t>
            </a:r>
            <a:r>
              <a:rPr lang="en-US" dirty="0" smtClean="0">
                <a:latin typeface="Times New Roman" pitchFamily="18" charset="0"/>
                <a:cs typeface="Times New Roman" pitchFamily="18" charset="0"/>
              </a:rPr>
              <a:t>SMART STREET LIGHT SYSTEM USING ARDUINO</a:t>
            </a:r>
            <a:r>
              <a:rPr lang="en-US" dirty="0" smtClean="0"/>
              <a:t>”</a:t>
            </a:r>
            <a:endParaRPr lang="en-US" dirty="0"/>
          </a:p>
        </p:txBody>
      </p:sp>
    </p:spTree>
    <p:extLst>
      <p:ext uri="{BB962C8B-B14F-4D97-AF65-F5344CB8AC3E}">
        <p14:creationId xmlns="" xmlns:p14="http://schemas.microsoft.com/office/powerpoint/2010/main" val="19201110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3.LEDs.</a:t>
            </a:r>
            <a:br>
              <a:rPr lang="en-US" dirty="0" smtClean="0">
                <a:latin typeface="Times New Roman" pitchFamily="18" charset="0"/>
                <a:cs typeface="Times New Roman" pitchFamily="18" charset="0"/>
              </a:rPr>
            </a:br>
            <a:endParaRPr lang="en-US" dirty="0"/>
          </a:p>
        </p:txBody>
      </p:sp>
      <p:sp>
        <p:nvSpPr>
          <p:cNvPr id="6" name="Content Placeholder 5"/>
          <p:cNvSpPr>
            <a:spLocks noGrp="1"/>
          </p:cNvSpPr>
          <p:nvPr>
            <p:ph sz="half" idx="2"/>
          </p:nvPr>
        </p:nvSpPr>
        <p:spPr/>
        <p:txBody>
          <a:bodyPr>
            <a:normAutofit lnSpcReduction="10000"/>
          </a:bodyPr>
          <a:lstStyle/>
          <a:p>
            <a:r>
              <a:rPr lang="en-US" dirty="0" smtClean="0"/>
              <a:t>A LED (light-emitting diode) is a PN junction diode which is used for emitting visible light when it is activated, as presented in Fig.</a:t>
            </a:r>
          </a:p>
          <a:p>
            <a:r>
              <a:rPr lang="en-US" dirty="0" smtClean="0"/>
              <a:t> When the voltage is applied over its elements, electrons regroup with holes within the LED, releasing energy in the form of photons which gives the visible light. LEDs may have the Dim/full capability. </a:t>
            </a:r>
          </a:p>
          <a:p>
            <a:endParaRPr lang="en-US" dirty="0"/>
          </a:p>
        </p:txBody>
      </p:sp>
      <p:pic>
        <p:nvPicPr>
          <p:cNvPr id="4099" name="Picture 3"/>
          <p:cNvPicPr>
            <a:picLocks noGrp="1" noChangeAspect="1" noChangeArrowheads="1"/>
          </p:cNvPicPr>
          <p:nvPr>
            <p:ph sz="half" idx="1"/>
          </p:nvPr>
        </p:nvPicPr>
        <p:blipFill>
          <a:blip r:embed="rId2"/>
          <a:srcRect/>
          <a:stretch>
            <a:fillRect/>
          </a:stretch>
        </p:blipFill>
        <p:spPr bwMode="auto">
          <a:xfrm>
            <a:off x="2436812" y="2209800"/>
            <a:ext cx="2343151" cy="2990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 IR sensor.</a:t>
            </a:r>
            <a:endParaRPr lang="en-US" dirty="0"/>
          </a:p>
        </p:txBody>
      </p:sp>
      <p:sp>
        <p:nvSpPr>
          <p:cNvPr id="3" name="Content Placeholder 2"/>
          <p:cNvSpPr>
            <a:spLocks noGrp="1"/>
          </p:cNvSpPr>
          <p:nvPr>
            <p:ph sz="half" idx="1"/>
          </p:nvPr>
        </p:nvSpPr>
        <p:spPr/>
        <p:txBody>
          <a:bodyPr>
            <a:normAutofit fontScale="92500"/>
          </a:bodyPr>
          <a:lstStyle/>
          <a:p>
            <a:r>
              <a:rPr lang="en-US" dirty="0" smtClean="0"/>
              <a:t>An obstacle avoidance sensor consists of an infrared-transmitter, an infrared-receiver and a potentiometer for adjusting the distance, shown in Fig.</a:t>
            </a:r>
          </a:p>
          <a:p>
            <a:r>
              <a:rPr lang="en-US" dirty="0" smtClean="0"/>
              <a:t> Whenever an object passes in front of a sensor, the emitted rays hit the surface of an object and reflect to the receiver of the sensor so it will consider this as a motion as shown in Fig. It is a heat sensitive sensor and used for detection of motion.</a:t>
            </a:r>
            <a:endParaRPr lang="en-US" dirty="0"/>
          </a:p>
        </p:txBody>
      </p:sp>
      <p:pic>
        <p:nvPicPr>
          <p:cNvPr id="5122" name="Picture 2"/>
          <p:cNvPicPr>
            <a:picLocks noGrp="1" noChangeAspect="1" noChangeArrowheads="1"/>
          </p:cNvPicPr>
          <p:nvPr>
            <p:ph sz="half" idx="2"/>
          </p:nvPr>
        </p:nvPicPr>
        <p:blipFill>
          <a:blip r:embed="rId2"/>
          <a:srcRect/>
          <a:stretch>
            <a:fillRect/>
          </a:stretch>
        </p:blipFill>
        <p:spPr bwMode="auto">
          <a:xfrm>
            <a:off x="7008811" y="2301697"/>
            <a:ext cx="3657601" cy="2422703"/>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5.Resistors.</a:t>
            </a:r>
            <a:endParaRPr lang="en-US" dirty="0"/>
          </a:p>
        </p:txBody>
      </p:sp>
      <p:sp>
        <p:nvSpPr>
          <p:cNvPr id="3" name="Content Placeholder 2"/>
          <p:cNvSpPr>
            <a:spLocks noGrp="1"/>
          </p:cNvSpPr>
          <p:nvPr>
            <p:ph sz="half" idx="1"/>
          </p:nvPr>
        </p:nvSpPr>
        <p:spPr/>
        <p:txBody>
          <a:bodyPr/>
          <a:lstStyle/>
          <a:p>
            <a:r>
              <a:rPr lang="en-US" dirty="0" smtClean="0"/>
              <a:t>A resistor is a passive electronic component, used with other electronic components such as LEDs and sensors to prevent or limit the flow of electrons through them as illustrated in Fig. 6. It works on the principle of Ohm’s law which prevent overflow of voltage.</a:t>
            </a:r>
            <a:endParaRPr lang="en-US" dirty="0"/>
          </a:p>
        </p:txBody>
      </p:sp>
      <p:pic>
        <p:nvPicPr>
          <p:cNvPr id="6146" name="Picture 2"/>
          <p:cNvPicPr>
            <a:picLocks noGrp="1" noChangeAspect="1" noChangeArrowheads="1"/>
          </p:cNvPicPr>
          <p:nvPr>
            <p:ph sz="half" idx="2"/>
          </p:nvPr>
        </p:nvPicPr>
        <p:blipFill>
          <a:blip r:embed="rId2"/>
          <a:srcRect/>
          <a:stretch>
            <a:fillRect/>
          </a:stretch>
        </p:blipFill>
        <p:spPr bwMode="auto">
          <a:xfrm>
            <a:off x="7313612" y="1905000"/>
            <a:ext cx="2286000" cy="2057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SOFTWARE REQUIRMENT: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1.Arduino IDE.</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METHODOLOGY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a:t>
            </a:r>
          </a:p>
          <a:p>
            <a:r>
              <a:rPr lang="en-US" sz="4400" dirty="0" smtClean="0">
                <a:latin typeface="Times New Roman" pitchFamily="18" charset="0"/>
                <a:cs typeface="Times New Roman" pitchFamily="18" charset="0"/>
              </a:rPr>
              <a:t>                   In the beginning, the LDR sensor will sense the light intensity in the atmosphere at that time and consequently sends the data to </a:t>
            </a:r>
            <a:r>
              <a:rPr lang="en-US" sz="4400" dirty="0" err="1" smtClean="0">
                <a:latin typeface="Times New Roman" pitchFamily="18" charset="0"/>
                <a:cs typeface="Times New Roman" pitchFamily="18" charset="0"/>
              </a:rPr>
              <a:t>Arduino</a:t>
            </a:r>
            <a:r>
              <a:rPr lang="en-US" sz="4400" dirty="0" smtClean="0">
                <a:latin typeface="Times New Roman" pitchFamily="18" charset="0"/>
                <a:cs typeface="Times New Roman" pitchFamily="18" charset="0"/>
              </a:rPr>
              <a:t>. After receiving the data, </a:t>
            </a:r>
            <a:r>
              <a:rPr lang="en-US" sz="4400" dirty="0" err="1" smtClean="0">
                <a:latin typeface="Times New Roman" pitchFamily="18" charset="0"/>
                <a:cs typeface="Times New Roman" pitchFamily="18" charset="0"/>
              </a:rPr>
              <a:t>Arduino</a:t>
            </a:r>
            <a:r>
              <a:rPr lang="en-US" sz="4400" dirty="0" smtClean="0">
                <a:latin typeface="Times New Roman" pitchFamily="18" charset="0"/>
                <a:cs typeface="Times New Roman" pitchFamily="18" charset="0"/>
              </a:rPr>
              <a:t> will convert it into different discrete values from 0 to 1023 (In which 0 represents maximum darkness and 1023 represents maximum brightness) and then it will adjust the output voltage accordingly from 0 to 2.5v/5v (Dim/High) depending upon the received value (0-2023) by comparing with threshold value. So, the output will be 2.5v in the complete darkness (night time) if the received value is less than the threshold value. As a result, Dim LEDs will glow that is the half of maximum brightness, and when there is completely shine (daytime), the received value will be higher than the threshold value, and the output voltage would be 0v resulting the LEDs to be entirely switched OFF.   </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6212" y="685800"/>
            <a:ext cx="8458200" cy="5410712"/>
          </a:xfrm>
          <a:prstGeom prst="rect">
            <a:avLst/>
          </a:prstGeom>
          <a:noFill/>
        </p:spPr>
        <p:txBody>
          <a:bodyPr wrap="square" rtlCol="0">
            <a:spAutoFit/>
          </a:bodyPr>
          <a:lstStyle/>
          <a:p>
            <a:pPr>
              <a:lnSpc>
                <a:spcPct val="90000"/>
              </a:lnSpc>
            </a:pPr>
            <a:r>
              <a:rPr lang="en-US" sz="2400" dirty="0" smtClean="0">
                <a:latin typeface="Times New Roman" pitchFamily="18" charset="0"/>
                <a:cs typeface="Times New Roman" pitchFamily="18" charset="0"/>
              </a:rPr>
              <a:t>      Initially, the IR obstacle detection sensor will be HIGH. So, when there is no vehicle/obstacle in-front of the sensor, IR Transmitter does continuously transmit the IR light. Whenever, a car or any other object blocks any of the IR sensors, then the emitted rays will reflect the IR receiver after hitting the object, then microcontroller will sense it as a motion. In simple words, when any object passed in front of the first IR sensor, the corresponding LEDs will be turned from DIM to HIGH (5v) by the microcontroller. </a:t>
            </a:r>
          </a:p>
          <a:p>
            <a:pPr>
              <a:lnSpc>
                <a:spcPct val="90000"/>
              </a:lnSpc>
            </a:pPr>
            <a:r>
              <a:rPr lang="en-US" sz="2400" dirty="0" smtClean="0">
                <a:latin typeface="Times New Roman" pitchFamily="18" charset="0"/>
                <a:cs typeface="Times New Roman" pitchFamily="18" charset="0"/>
              </a:rPr>
              <a:t>      As the object moves forward and blocks the next IR sensor, the next three LEDs will be turned to HIGH from DIM, and the LEDs from the previous set is switched to DIM from HIGH. The process continues this way for the entire IR obstacle detector sensors and LEDs. These kinds of application can be implemented in the headlights of vehicles, street lights, parking lights of hotels, malls and homes, and it can be very </a:t>
            </a:r>
            <a:r>
              <a:rPr lang="en-US" sz="2400" dirty="0" err="1" smtClean="0">
                <a:latin typeface="Times New Roman" pitchFamily="18" charset="0"/>
                <a:cs typeface="Times New Roman" pitchFamily="18" charset="0"/>
              </a:rPr>
              <a:t>beneficia</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7812" y="1219200"/>
            <a:ext cx="2514600" cy="424732"/>
          </a:xfrm>
          <a:prstGeom prst="rect">
            <a:avLst/>
          </a:prstGeom>
          <a:noFill/>
        </p:spPr>
        <p:txBody>
          <a:bodyPr wrap="square" rtlCol="0">
            <a:spAutoFit/>
          </a:bodyPr>
          <a:lstStyle/>
          <a:p>
            <a:pPr>
              <a:lnSpc>
                <a:spcPct val="90000"/>
              </a:lnSpc>
            </a:pPr>
            <a:endParaRPr lang="en-US" sz="2400" dirty="0"/>
          </a:p>
        </p:txBody>
      </p:sp>
      <p:sp>
        <p:nvSpPr>
          <p:cNvPr id="4" name="TextBox 3"/>
          <p:cNvSpPr txBox="1"/>
          <p:nvPr/>
        </p:nvSpPr>
        <p:spPr>
          <a:xfrm>
            <a:off x="455612" y="457200"/>
            <a:ext cx="10134600" cy="2419124"/>
          </a:xfrm>
          <a:prstGeom prst="rect">
            <a:avLst/>
          </a:prstGeom>
          <a:noFill/>
        </p:spPr>
        <p:txBody>
          <a:bodyPr wrap="square" rtlCol="0">
            <a:spAutoFit/>
          </a:bodyPr>
          <a:lstStyle/>
          <a:p>
            <a:pPr>
              <a:lnSpc>
                <a:spcPct val="90000"/>
              </a:lnSpc>
            </a:pPr>
            <a:r>
              <a:rPr lang="en-US" sz="2400" dirty="0" smtClean="0"/>
              <a:t>       </a:t>
            </a:r>
            <a:r>
              <a:rPr lang="en-US" sz="2400" dirty="0" smtClean="0">
                <a:latin typeface="Times New Roman" pitchFamily="18" charset="0"/>
                <a:cs typeface="Times New Roman" pitchFamily="18" charset="0"/>
              </a:rPr>
              <a:t>As an example, , the first set of LEDs are glowing HIGH and remaining are in DIM mode because the sensed intensity value of sunlight by LDR is below then the threshold value so, it considered nighttime and, there is an object detected by the first IR sensor. Moreover, when the object moved to the second IR obstacle detector sensor, the second set of High LEDs are glowing and the first set again turns to DIM state.</a:t>
            </a:r>
          </a:p>
          <a:p>
            <a:pPr>
              <a:lnSpc>
                <a:spcPct val="90000"/>
              </a:lnSpc>
            </a:pPr>
            <a:endParaRPr lang="en-US" sz="2400" dirty="0">
              <a:latin typeface="Times New Roman" pitchFamily="18" charset="0"/>
              <a:cs typeface="Times New Roman" pitchFamily="18" charset="0"/>
            </a:endParaRPr>
          </a:p>
        </p:txBody>
      </p:sp>
      <p:pic>
        <p:nvPicPr>
          <p:cNvPr id="5" name="Picture 4" descr="images12"/>
          <p:cNvPicPr/>
          <p:nvPr/>
        </p:nvPicPr>
        <p:blipFill>
          <a:blip r:embed="rId2"/>
          <a:srcRect/>
          <a:stretch>
            <a:fillRect/>
          </a:stretch>
        </p:blipFill>
        <p:spPr bwMode="auto">
          <a:xfrm>
            <a:off x="2894012" y="3048000"/>
            <a:ext cx="4391025" cy="25527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CONCLUSION:</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 The proposed streetlight automation system is a cost effective and the safest way to reduce power consumption. It helps us to get rid of today's world problems of manual switching and most importantly, primary cost and maintenance can be decreased easily. The LED consumes less energy with cool-white light emission and has a better life than high energy consuming lamps.</a:t>
            </a:r>
          </a:p>
          <a:p>
            <a:r>
              <a:rPr lang="en-US" dirty="0" smtClean="0">
                <a:latin typeface="Times New Roman" pitchFamily="18" charset="0"/>
                <a:cs typeface="Times New Roman" pitchFamily="18" charset="0"/>
              </a:rPr>
              <a:t> Moving to the new &amp; renewable energy sources, this system can be upgraded by replacing conventional LED modules with the solar-based LED modules.  With these efficient reasons, this presented work has more advantages which can overcome the present limitations. Keep in mind that these long-term benefits; the starting cost would never be a problem because the return time of investment is very less</a:t>
            </a:r>
            <a:r>
              <a:rPr lang="en-US" dirty="0" smtClean="0"/>
              <a:t>.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04800"/>
            <a:ext cx="9143998" cy="1020762"/>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br>
              <a:rPr lang="en-US" b="1" dirty="0" smtClean="0"/>
            </a:br>
            <a:r>
              <a:rPr lang="en-US" b="1" dirty="0" smtClean="0"/>
              <a:t>    </a:t>
            </a:r>
            <a:br>
              <a:rPr lang="en-US" b="1" dirty="0" smtClean="0"/>
            </a:br>
            <a:r>
              <a:rPr lang="en-US" b="1" dirty="0" smtClean="0"/>
              <a:t>                </a:t>
            </a:r>
            <a:br>
              <a:rPr lang="en-US" b="1" dirty="0" smtClean="0"/>
            </a:br>
            <a:r>
              <a:rPr lang="en-US" b="1" dirty="0" smtClean="0"/>
              <a:t>               </a:t>
            </a:r>
            <a:r>
              <a:rPr lang="en-US" dirty="0" smtClean="0"/>
              <a:t/>
            </a:r>
            <a:br>
              <a:rPr lang="en-US" dirty="0" smtClean="0"/>
            </a:br>
            <a:r>
              <a:rPr lang="en-US" b="1" dirty="0" smtClean="0">
                <a:solidFill>
                  <a:srgbClr val="FF0000"/>
                </a:solidFill>
                <a:latin typeface="Times New Roman" pitchFamily="18" charset="0"/>
                <a:cs typeface="Times New Roman" pitchFamily="18" charset="0"/>
              </a:rPr>
              <a:t>REFERENCE:</a:t>
            </a:r>
            <a:r>
              <a:rPr lang="en-US" b="1" dirty="0" smtClean="0">
                <a:latin typeface="Times New Roman" pitchFamily="18" charset="0"/>
                <a:ea typeface="Calibri"/>
                <a:cs typeface="Times New Roman" pitchFamily="18" charset="0"/>
              </a:rPr>
              <a:t/>
            </a:r>
            <a:br>
              <a:rPr lang="en-US" b="1" dirty="0" smtClean="0">
                <a:latin typeface="Times New Roman" pitchFamily="18" charset="0"/>
                <a:ea typeface="Calibri"/>
                <a:cs typeface="Times New Roman" pitchFamily="18" charset="0"/>
              </a:rPr>
            </a:br>
            <a:endParaRPr lang="en-US" b="1" dirty="0"/>
          </a:p>
        </p:txBody>
      </p:sp>
      <p:sp>
        <p:nvSpPr>
          <p:cNvPr id="3" name="Content Placeholder 2"/>
          <p:cNvSpPr>
            <a:spLocks noGrp="1"/>
          </p:cNvSpPr>
          <p:nvPr>
            <p:ph idx="1"/>
          </p:nvPr>
        </p:nvSpPr>
        <p:spPr/>
        <p:txBody>
          <a:bodyPr/>
          <a:lstStyle/>
          <a:p>
            <a:r>
              <a:rPr lang="en-US" dirty="0" smtClean="0"/>
              <a:t>[1] www.youtube.com .</a:t>
            </a:r>
          </a:p>
          <a:p>
            <a:r>
              <a:rPr lang="en-US" dirty="0" smtClean="0"/>
              <a:t> [2] www.electronicshub.org .</a:t>
            </a:r>
          </a:p>
          <a:p>
            <a:r>
              <a:rPr lang="en-US" dirty="0" smtClean="0"/>
              <a:t>[3] www.wikipideia.com.</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6812" y="2209800"/>
            <a:ext cx="6477000" cy="923330"/>
          </a:xfrm>
          <a:prstGeom prst="rect">
            <a:avLst/>
          </a:prstGeom>
          <a:noFill/>
        </p:spPr>
        <p:txBody>
          <a:bodyPr wrap="square" rtlCol="0">
            <a:spAutoFit/>
          </a:bodyPr>
          <a:lstStyle/>
          <a:p>
            <a:pPr algn="ctr">
              <a:lnSpc>
                <a:spcPct val="90000"/>
              </a:lnSpc>
            </a:pPr>
            <a:r>
              <a:rPr lang="en-US" sz="6000" dirty="0" smtClean="0">
                <a:solidFill>
                  <a:srgbClr val="FF0000"/>
                </a:solidFill>
                <a:latin typeface="Algerian" pitchFamily="82" charset="0"/>
              </a:rPr>
              <a:t>thank you</a:t>
            </a:r>
            <a:r>
              <a:rPr lang="en-US" sz="6000" dirty="0" smtClean="0">
                <a:solidFill>
                  <a:srgbClr val="FF0000"/>
                </a:solidFill>
              </a:rPr>
              <a:t>…….</a:t>
            </a:r>
            <a:endParaRPr lang="en-US" sz="6000"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PROJECT MEMBER:</a:t>
            </a:r>
            <a:endParaRPr lang="en-US" dirty="0"/>
          </a:p>
        </p:txBody>
      </p:sp>
      <p:sp>
        <p:nvSpPr>
          <p:cNvPr id="14" name="Content Placeholder 13"/>
          <p:cNvSpPr>
            <a:spLocks noGrp="1"/>
          </p:cNvSpPr>
          <p:nvPr>
            <p:ph idx="1"/>
          </p:nvPr>
        </p:nvSpPr>
        <p:spPr/>
        <p:txBody>
          <a:bodyPr>
            <a:normAutofit/>
          </a:bodyPr>
          <a:lstStyle/>
          <a:p>
            <a:r>
              <a:rPr lang="en-US" dirty="0" err="1" smtClean="0"/>
              <a:t>Mr.Ingawale</a:t>
            </a:r>
            <a:r>
              <a:rPr lang="en-US" dirty="0" smtClean="0"/>
              <a:t> Vijay </a:t>
            </a:r>
            <a:r>
              <a:rPr lang="en-US" dirty="0" err="1" smtClean="0"/>
              <a:t>Arun</a:t>
            </a:r>
            <a:r>
              <a:rPr lang="en-US" dirty="0" smtClean="0"/>
              <a:t>.                (1712080156) </a:t>
            </a:r>
          </a:p>
          <a:p>
            <a:r>
              <a:rPr lang="en-US" dirty="0" err="1" smtClean="0"/>
              <a:t>Mr.Joshi</a:t>
            </a:r>
            <a:r>
              <a:rPr lang="en-US" dirty="0" smtClean="0"/>
              <a:t> </a:t>
            </a:r>
            <a:r>
              <a:rPr lang="en-US" dirty="0" err="1" smtClean="0"/>
              <a:t>Avadhut</a:t>
            </a:r>
            <a:r>
              <a:rPr lang="en-US" dirty="0" smtClean="0"/>
              <a:t> Sunil.                (1612080130)                     </a:t>
            </a:r>
          </a:p>
          <a:p>
            <a:r>
              <a:rPr lang="en-US" dirty="0" err="1" smtClean="0"/>
              <a:t>Mr.Khandagale</a:t>
            </a:r>
            <a:r>
              <a:rPr lang="en-US" dirty="0" smtClean="0"/>
              <a:t> </a:t>
            </a:r>
            <a:r>
              <a:rPr lang="en-US" dirty="0" err="1" smtClean="0"/>
              <a:t>Pankaj</a:t>
            </a:r>
            <a:r>
              <a:rPr lang="en-US" dirty="0" smtClean="0"/>
              <a:t> </a:t>
            </a:r>
            <a:r>
              <a:rPr lang="en-US" dirty="0" err="1" smtClean="0"/>
              <a:t>Baban</a:t>
            </a:r>
            <a:r>
              <a:rPr lang="en-US" dirty="0" smtClean="0"/>
              <a:t>.  (1712080158)</a:t>
            </a:r>
          </a:p>
          <a:p>
            <a:r>
              <a:rPr lang="en-US" dirty="0" err="1" smtClean="0"/>
              <a:t>Mr.Nanaware</a:t>
            </a:r>
            <a:r>
              <a:rPr lang="en-US" dirty="0" smtClean="0"/>
              <a:t> </a:t>
            </a:r>
            <a:r>
              <a:rPr lang="en-US" dirty="0" err="1" smtClean="0"/>
              <a:t>Amol</a:t>
            </a:r>
            <a:r>
              <a:rPr lang="en-US" dirty="0" smtClean="0"/>
              <a:t> </a:t>
            </a:r>
            <a:r>
              <a:rPr lang="en-US" dirty="0" err="1" smtClean="0"/>
              <a:t>Dattatray</a:t>
            </a:r>
            <a:r>
              <a:rPr lang="en-US" dirty="0" smtClean="0"/>
              <a:t>   (1412080067)</a:t>
            </a:r>
          </a:p>
          <a:p>
            <a:pPr>
              <a:buNone/>
            </a:pPr>
            <a:endParaRPr lang="en-US" dirty="0" smtClean="0"/>
          </a:p>
          <a:p>
            <a:endParaRPr lang="en-US" dirty="0"/>
          </a:p>
        </p:txBody>
      </p:sp>
    </p:spTree>
    <p:extLst>
      <p:ext uri="{BB962C8B-B14F-4D97-AF65-F5344CB8AC3E}">
        <p14:creationId xmlns="" xmlns:p14="http://schemas.microsoft.com/office/powerpoint/2010/main" val="21285360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533400"/>
            <a:ext cx="9144000" cy="990600"/>
          </a:xfrm>
        </p:spPr>
        <p:txBody>
          <a:bodyPr/>
          <a:lstStyle/>
          <a:p>
            <a:pPr algn="ctr"/>
            <a:r>
              <a:rPr lang="en-US" dirty="0" smtClean="0"/>
              <a:t>INDEX:</a:t>
            </a:r>
            <a:endParaRPr lang="en-US" dirty="0"/>
          </a:p>
        </p:txBody>
      </p:sp>
      <p:graphicFrame>
        <p:nvGraphicFramePr>
          <p:cNvPr id="6" name="Table 5"/>
          <p:cNvGraphicFramePr>
            <a:graphicFrameLocks noGrp="1"/>
          </p:cNvGraphicFramePr>
          <p:nvPr/>
        </p:nvGraphicFramePr>
        <p:xfrm>
          <a:off x="2208212" y="1828797"/>
          <a:ext cx="7772400" cy="4819232"/>
        </p:xfrm>
        <a:graphic>
          <a:graphicData uri="http://schemas.openxmlformats.org/drawingml/2006/table">
            <a:tbl>
              <a:tblPr firstRow="1" bandRow="1">
                <a:tableStyleId>{8EC20E35-A176-4012-BC5E-935CFFF8708E}</a:tableStyleId>
              </a:tblPr>
              <a:tblGrid>
                <a:gridCol w="1219200"/>
                <a:gridCol w="6553200"/>
              </a:tblGrid>
              <a:tr h="499534">
                <a:tc>
                  <a:txBody>
                    <a:bodyPr/>
                    <a:lstStyle/>
                    <a:p>
                      <a:r>
                        <a:rPr lang="en-US" sz="2400" dirty="0" err="1" smtClean="0">
                          <a:latin typeface="Times New Roman" pitchFamily="18" charset="0"/>
                          <a:cs typeface="Times New Roman" pitchFamily="18" charset="0"/>
                        </a:rPr>
                        <a:t>Sr</a:t>
                      </a:r>
                      <a:r>
                        <a:rPr lang="en-US" sz="2400" dirty="0" smtClean="0">
                          <a:latin typeface="Times New Roman" pitchFamily="18" charset="0"/>
                          <a:cs typeface="Times New Roman" pitchFamily="18" charset="0"/>
                        </a:rPr>
                        <a:t>  No.</a:t>
                      </a:r>
                      <a:endParaRPr lang="en-US" sz="2400" dirty="0">
                        <a:latin typeface="Times New Roman" pitchFamily="18" charset="0"/>
                        <a:cs typeface="Times New Roman" pitchFamily="18" charset="0"/>
                      </a:endParaRPr>
                    </a:p>
                  </a:txBody>
                  <a:tcPr/>
                </a:tc>
                <a:tc>
                  <a:txBody>
                    <a:bodyPr/>
                    <a:lstStyle/>
                    <a:p>
                      <a:r>
                        <a:rPr lang="en-US" sz="2400" b="1" kern="1200" dirty="0" smtClean="0">
                          <a:solidFill>
                            <a:schemeClr val="lt1"/>
                          </a:solidFill>
                          <a:latin typeface="Times New Roman" pitchFamily="18" charset="0"/>
                          <a:ea typeface="+mn-ea"/>
                          <a:cs typeface="Times New Roman" pitchFamily="18" charset="0"/>
                        </a:rPr>
                        <a:t>                                Title  Name</a:t>
                      </a:r>
                      <a:endParaRPr lang="en-US" sz="2400" dirty="0">
                        <a:latin typeface="Times New Roman" pitchFamily="18" charset="0"/>
                        <a:cs typeface="Times New Roman" pitchFamily="18" charset="0"/>
                      </a:endParaRPr>
                    </a:p>
                  </a:txBody>
                  <a:tcPr/>
                </a:tc>
              </a:tr>
              <a:tr h="499534">
                <a:tc>
                  <a:txBody>
                    <a:bodyPr/>
                    <a:lstStyle/>
                    <a:p>
                      <a:pPr algn="ctr"/>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pPr algn="ctr"/>
                      <a:r>
                        <a:rPr lang="en-US" sz="2400" kern="1200" dirty="0" smtClean="0">
                          <a:solidFill>
                            <a:schemeClr val="dk1"/>
                          </a:solidFill>
                          <a:latin typeface="Times New Roman" pitchFamily="18" charset="0"/>
                          <a:ea typeface="+mn-ea"/>
                          <a:cs typeface="Times New Roman" pitchFamily="18" charset="0"/>
                        </a:rPr>
                        <a:t>INTRODUCTION</a:t>
                      </a:r>
                      <a:endParaRPr lang="en-US" sz="2400" dirty="0">
                        <a:latin typeface="Times New Roman" pitchFamily="18" charset="0"/>
                        <a:cs typeface="Times New Roman" pitchFamily="18" charset="0"/>
                      </a:endParaRPr>
                    </a:p>
                  </a:txBody>
                  <a:tcPr/>
                </a:tc>
              </a:tr>
              <a:tr h="499534">
                <a:tc>
                  <a:txBody>
                    <a:bodyPr/>
                    <a:lstStyle/>
                    <a:p>
                      <a:pPr algn="ct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tc>
                <a:tc>
                  <a:txBody>
                    <a:bodyPr/>
                    <a:lstStyle/>
                    <a:p>
                      <a:pPr algn="ctr"/>
                      <a:r>
                        <a:rPr lang="en-US" sz="2400" kern="1200" dirty="0" smtClean="0">
                          <a:solidFill>
                            <a:schemeClr val="dk1"/>
                          </a:solidFill>
                          <a:latin typeface="Times New Roman" pitchFamily="18" charset="0"/>
                          <a:ea typeface="+mn-ea"/>
                          <a:cs typeface="Times New Roman" pitchFamily="18" charset="0"/>
                        </a:rPr>
                        <a:t>PROBLEM STATEMENT</a:t>
                      </a:r>
                      <a:endParaRPr lang="en-US" sz="2400" dirty="0">
                        <a:latin typeface="Times New Roman" pitchFamily="18" charset="0"/>
                        <a:cs typeface="Times New Roman" pitchFamily="18" charset="0"/>
                      </a:endParaRPr>
                    </a:p>
                  </a:txBody>
                  <a:tcPr/>
                </a:tc>
              </a:tr>
              <a:tr h="499534">
                <a:tc>
                  <a:txBody>
                    <a:bodyPr/>
                    <a:lstStyle/>
                    <a:p>
                      <a:pPr algn="ctr"/>
                      <a:r>
                        <a:rPr lang="en-US" sz="2400" dirty="0" smtClean="0">
                          <a:latin typeface="Times New Roman" pitchFamily="18" charset="0"/>
                          <a:cs typeface="Times New Roman" pitchFamily="18" charset="0"/>
                        </a:rPr>
                        <a:t>3</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BLOCK DIAGRAM</a:t>
                      </a:r>
                      <a:endParaRPr lang="en-US" sz="2400" dirty="0">
                        <a:latin typeface="Times New Roman" pitchFamily="18" charset="0"/>
                        <a:cs typeface="Times New Roman" pitchFamily="18" charset="0"/>
                      </a:endParaRPr>
                    </a:p>
                  </a:txBody>
                  <a:tcPr/>
                </a:tc>
              </a:tr>
              <a:tr h="499534">
                <a:tc>
                  <a:txBody>
                    <a:bodyPr/>
                    <a:lstStyle/>
                    <a:p>
                      <a:pPr algn="ctr"/>
                      <a:r>
                        <a:rPr lang="en-US" sz="2400" dirty="0" smtClean="0">
                          <a:latin typeface="Times New Roman" pitchFamily="18" charset="0"/>
                          <a:cs typeface="Times New Roman" pitchFamily="18" charset="0"/>
                        </a:rPr>
                        <a:t>4</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HARDWARE </a:t>
                      </a:r>
                      <a:r>
                        <a:rPr lang="en-US" sz="2400" baseline="0" dirty="0" smtClean="0">
                          <a:latin typeface="Times New Roman" pitchFamily="18" charset="0"/>
                          <a:cs typeface="Times New Roman" pitchFamily="18" charset="0"/>
                        </a:rPr>
                        <a:t> REQUIRMENT.</a:t>
                      </a:r>
                      <a:endParaRPr lang="en-US" sz="2400" dirty="0">
                        <a:latin typeface="Times New Roman" pitchFamily="18" charset="0"/>
                        <a:cs typeface="Times New Roman" pitchFamily="18" charset="0"/>
                      </a:endParaRPr>
                    </a:p>
                  </a:txBody>
                  <a:tcPr/>
                </a:tc>
              </a:tr>
              <a:tr h="499534">
                <a:tc>
                  <a:txBody>
                    <a:bodyPr/>
                    <a:lstStyle/>
                    <a:p>
                      <a:pPr algn="ctr"/>
                      <a:r>
                        <a:rPr lang="en-US" sz="2400" dirty="0" smtClean="0">
                          <a:latin typeface="Times New Roman" pitchFamily="18" charset="0"/>
                          <a:cs typeface="Times New Roman" pitchFamily="18" charset="0"/>
                        </a:rPr>
                        <a:t>5</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SOFTWARE</a:t>
                      </a:r>
                      <a:r>
                        <a:rPr lang="en-US" sz="2400" baseline="0" dirty="0" smtClean="0">
                          <a:latin typeface="Times New Roman" pitchFamily="18" charset="0"/>
                          <a:cs typeface="Times New Roman" pitchFamily="18" charset="0"/>
                        </a:rPr>
                        <a:t>  REQUIRMENT.</a:t>
                      </a:r>
                      <a:endParaRPr lang="en-US" sz="2400" dirty="0">
                        <a:latin typeface="Times New Roman" pitchFamily="18" charset="0"/>
                        <a:cs typeface="Times New Roman" pitchFamily="18" charset="0"/>
                      </a:endParaRPr>
                    </a:p>
                  </a:txBody>
                  <a:tcPr/>
                </a:tc>
              </a:tr>
              <a:tr h="660399">
                <a:tc>
                  <a:txBody>
                    <a:bodyPr/>
                    <a:lstStyle/>
                    <a:p>
                      <a:pPr algn="ct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dk1"/>
                          </a:solidFill>
                          <a:latin typeface="Times New Roman" pitchFamily="18" charset="0"/>
                          <a:ea typeface="+mn-ea"/>
                          <a:cs typeface="Times New Roman" pitchFamily="18" charset="0"/>
                        </a:rPr>
                        <a:t>METHODOLOGY</a:t>
                      </a:r>
                      <a:endParaRPr lang="en-US" sz="2400" dirty="0" smtClean="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a:txBody>
                  <a:tcPr/>
                </a:tc>
              </a:tr>
              <a:tr h="499534">
                <a:tc>
                  <a:txBody>
                    <a:bodyPr/>
                    <a:lstStyle/>
                    <a:p>
                      <a:pPr algn="ctr"/>
                      <a:r>
                        <a:rPr lang="en-US" sz="2400" dirty="0" smtClean="0">
                          <a:latin typeface="Times New Roman" pitchFamily="18" charset="0"/>
                          <a:cs typeface="Times New Roman" pitchFamily="18" charset="0"/>
                        </a:rPr>
                        <a:t>7</a:t>
                      </a:r>
                      <a:endParaRPr lang="en-US" sz="2400" dirty="0">
                        <a:latin typeface="Times New Roman" pitchFamily="18" charset="0"/>
                        <a:cs typeface="Times New Roman" pitchFamily="18" charset="0"/>
                      </a:endParaRPr>
                    </a:p>
                  </a:txBody>
                  <a:tcPr/>
                </a:tc>
                <a:tc>
                  <a:txBody>
                    <a:bodyPr/>
                    <a:lstStyle/>
                    <a:p>
                      <a:pPr algn="ctr"/>
                      <a:r>
                        <a:rPr lang="en-US" sz="2400" kern="1200" dirty="0" smtClean="0">
                          <a:solidFill>
                            <a:schemeClr val="dk1"/>
                          </a:solidFill>
                          <a:latin typeface="Times New Roman" pitchFamily="18" charset="0"/>
                          <a:ea typeface="+mn-ea"/>
                          <a:cs typeface="Times New Roman" pitchFamily="18" charset="0"/>
                        </a:rPr>
                        <a:t>CONCLUSION</a:t>
                      </a:r>
                      <a:endParaRPr lang="en-US" sz="2400" dirty="0">
                        <a:latin typeface="Times New Roman" pitchFamily="18" charset="0"/>
                        <a:cs typeface="Times New Roman" pitchFamily="18" charset="0"/>
                      </a:endParaRPr>
                    </a:p>
                  </a:txBody>
                  <a:tcPr/>
                </a:tc>
              </a:tr>
              <a:tr h="499534">
                <a:tc>
                  <a:txBody>
                    <a:bodyPr/>
                    <a:lstStyle/>
                    <a:p>
                      <a:pPr algn="ctr"/>
                      <a:r>
                        <a:rPr lang="en-US" sz="2400" dirty="0" smtClean="0">
                          <a:latin typeface="Times New Roman" pitchFamily="18" charset="0"/>
                          <a:cs typeface="Times New Roman" pitchFamily="18" charset="0"/>
                        </a:rPr>
                        <a:t>8</a:t>
                      </a:r>
                      <a:endParaRPr lang="en-US" sz="2400" dirty="0">
                        <a:latin typeface="Times New Roman" pitchFamily="18" charset="0"/>
                        <a:cs typeface="Times New Roman" pitchFamily="18" charset="0"/>
                      </a:endParaRPr>
                    </a:p>
                  </a:txBody>
                  <a:tcPr/>
                </a:tc>
                <a:tc>
                  <a:txBody>
                    <a:bodyPr/>
                    <a:lstStyle/>
                    <a:p>
                      <a:pPr marL="0" marR="0" algn="ctr">
                        <a:spcBef>
                          <a:spcPts val="0"/>
                        </a:spcBef>
                        <a:spcAft>
                          <a:spcPts val="0"/>
                        </a:spcAft>
                        <a:tabLst>
                          <a:tab pos="2000250" algn="l"/>
                        </a:tabLst>
                      </a:pPr>
                      <a:r>
                        <a:rPr lang="en-US" sz="2400" kern="1200" dirty="0" smtClean="0">
                          <a:solidFill>
                            <a:schemeClr val="dk1"/>
                          </a:solidFill>
                          <a:latin typeface="Times New Roman" pitchFamily="18" charset="0"/>
                          <a:ea typeface="+mn-ea"/>
                          <a:cs typeface="Times New Roman" pitchFamily="18" charset="0"/>
                        </a:rPr>
                        <a:t>REFERENCE</a:t>
                      </a:r>
                      <a:endParaRPr lang="en-US" sz="2400" dirty="0">
                        <a:latin typeface="Times New Roman" pitchFamily="18" charset="0"/>
                        <a:ea typeface="Calibri"/>
                        <a:cs typeface="Times New Roman" pitchFamily="18" charset="0"/>
                      </a:endParaRPr>
                    </a:p>
                  </a:txBody>
                  <a:tcPr marL="114300" marR="114300" marT="0" marB="0"/>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r>
              <a:rPr lang="en-US" u="sng" dirty="0" smtClean="0">
                <a:solidFill>
                  <a:srgbClr val="FF0000"/>
                </a:solidFill>
                <a:latin typeface="Times New Roman" pitchFamily="18" charset="0"/>
                <a:cs typeface="Times New Roman" pitchFamily="18" charset="0"/>
              </a:rPr>
              <a:t/>
            </a:r>
            <a:br>
              <a:rPr lang="en-US" u="sng" dirty="0" smtClean="0">
                <a:solidFill>
                  <a:srgbClr val="FF0000"/>
                </a:solidFill>
                <a:latin typeface="Times New Roman" pitchFamily="18" charset="0"/>
                <a:cs typeface="Times New Roman" pitchFamily="18" charset="0"/>
              </a:rPr>
            </a:br>
            <a:r>
              <a:rPr lang="en-US" sz="3600" u="sng" dirty="0" smtClean="0">
                <a:solidFill>
                  <a:srgbClr val="FF0000"/>
                </a:solidFill>
                <a:latin typeface="Times New Roman" pitchFamily="18" charset="0"/>
                <a:cs typeface="Times New Roman" pitchFamily="18" charset="0"/>
              </a:rPr>
              <a:t>INTRODUCTION</a:t>
            </a:r>
            <a:r>
              <a:rPr lang="en-US" sz="3600" b="1" u="sng" dirty="0" smtClean="0">
                <a:latin typeface="Times New Roman" pitchFamily="18" charset="0"/>
                <a:cs typeface="Times New Roman" pitchFamily="18" charset="0"/>
              </a:rPr>
              <a:t/>
            </a:r>
            <a:br>
              <a:rPr lang="en-US" sz="3600" b="1" u="sng" dirty="0" smtClean="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 Automation systems  are being preferred over the manual mode because it reduces the use of energy to saves energy. These automation systems play an essential role in making our daily life more comfortable  and  facilitate  users  from  ceiling  fans  to  washing  machines  and  in  other applications . Among all exciting applications.</a:t>
            </a:r>
          </a:p>
          <a:p>
            <a:r>
              <a:rPr lang="en-US" dirty="0" smtClean="0"/>
              <a:t> Street lights play a vital role in our environment and also plays a critical role in providing light for safety during night-time travel. In this scenario, when the street lights are in working functionality over the whole night that consumes a lot of energy and reduces the lifetime of the electrical equipment such as electric bulb etc. Especially in cities’  streetlights,  it  is  a  severe  power  consuming  factor  and  also  the  most  significant  energy expenses for a city. In this regard, an intelligent lighting control system can decrease street lighting costs up to 70%  and increase the durability of the equipment. </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itchFamily="18" charset="0"/>
                <a:cs typeface="Times New Roman" pitchFamily="18" charset="0"/>
              </a:rPr>
              <a:t>PROBLEM  STATEMENT:</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To avoid the problems of street lights are ON incase of absence of vehicles and pedestrians and presence of sunlight.</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BLOCK DIAGRAM:</a:t>
            </a:r>
            <a:endParaRPr lang="en-US" b="1" dirty="0">
              <a:solidFill>
                <a:srgbClr val="FF0000"/>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endParaRPr lang="en-US"/>
          </a:p>
        </p:txBody>
      </p:sp>
      <p:pic>
        <p:nvPicPr>
          <p:cNvPr id="5" name="Picture 4" descr="C:\Users\admin\Documents\project\Capture.PNG"/>
          <p:cNvPicPr/>
          <p:nvPr/>
        </p:nvPicPr>
        <p:blipFill>
          <a:blip r:embed="rId2"/>
          <a:srcRect/>
          <a:stretch>
            <a:fillRect/>
          </a:stretch>
        </p:blipFill>
        <p:spPr bwMode="auto">
          <a:xfrm>
            <a:off x="1522412" y="1828800"/>
            <a:ext cx="9525000" cy="45720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HRADWARE REQUIRMENT: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1.LDR.</a:t>
            </a:r>
          </a:p>
          <a:p>
            <a:r>
              <a:rPr lang="en-US" dirty="0" smtClean="0">
                <a:latin typeface="Times New Roman" pitchFamily="18" charset="0"/>
                <a:cs typeface="Times New Roman" pitchFamily="18" charset="0"/>
              </a:rPr>
              <a:t>2.Arduino Uno.</a:t>
            </a:r>
          </a:p>
          <a:p>
            <a:r>
              <a:rPr lang="en-US" dirty="0" smtClean="0">
                <a:latin typeface="Times New Roman" pitchFamily="18" charset="0"/>
                <a:cs typeface="Times New Roman" pitchFamily="18" charset="0"/>
              </a:rPr>
              <a:t>3.LEDs.</a:t>
            </a:r>
          </a:p>
          <a:p>
            <a:r>
              <a:rPr lang="en-US" dirty="0" smtClean="0">
                <a:latin typeface="Times New Roman" pitchFamily="18" charset="0"/>
                <a:cs typeface="Times New Roman" pitchFamily="18" charset="0"/>
              </a:rPr>
              <a:t>4. IR sensor.</a:t>
            </a:r>
          </a:p>
          <a:p>
            <a:r>
              <a:rPr lang="en-US" dirty="0" smtClean="0">
                <a:latin typeface="Times New Roman" pitchFamily="18" charset="0"/>
                <a:cs typeface="Times New Roman" pitchFamily="18" charset="0"/>
              </a:rPr>
              <a:t> 5.Resistors.</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1.Arduino Uno</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sz="half" idx="1"/>
          </p:nvPr>
        </p:nvSpPr>
        <p:spPr/>
        <p:txBody>
          <a:bodyPr>
            <a:normAutofit/>
          </a:bodyPr>
          <a:lstStyle/>
          <a:p>
            <a:pPr>
              <a:buNone/>
            </a:pPr>
            <a:r>
              <a:rPr lang="en-US" dirty="0" smtClean="0"/>
              <a:t>* </a:t>
            </a:r>
            <a:r>
              <a:rPr lang="en-US" dirty="0" err="1" smtClean="0"/>
              <a:t>Arduino</a:t>
            </a:r>
            <a:r>
              <a:rPr lang="en-US" dirty="0" smtClean="0"/>
              <a:t> is single board m/c intended to make the </a:t>
            </a:r>
            <a:r>
              <a:rPr lang="en-US" dirty="0" err="1" smtClean="0"/>
              <a:t>appln</a:t>
            </a:r>
            <a:r>
              <a:rPr lang="en-US" dirty="0" smtClean="0"/>
              <a:t> of </a:t>
            </a:r>
            <a:r>
              <a:rPr lang="en-US" dirty="0" err="1" smtClean="0"/>
              <a:t>intractive</a:t>
            </a:r>
            <a:r>
              <a:rPr lang="en-US" dirty="0" smtClean="0"/>
              <a:t> </a:t>
            </a:r>
            <a:r>
              <a:rPr lang="en-US" dirty="0" err="1" smtClean="0"/>
              <a:t>objectibe</a:t>
            </a:r>
            <a:r>
              <a:rPr lang="en-US" dirty="0" smtClean="0"/>
              <a:t> or environment more accessible.</a:t>
            </a:r>
          </a:p>
          <a:p>
            <a:pPr>
              <a:buNone/>
            </a:pPr>
            <a:r>
              <a:rPr lang="en-US" dirty="0" smtClean="0"/>
              <a:t>* The hardware consist of an open source h/w board designed around an 8 bit Atmel AVR m/c.</a:t>
            </a:r>
          </a:p>
        </p:txBody>
      </p:sp>
      <p:pic>
        <p:nvPicPr>
          <p:cNvPr id="2050" name="Picture 2"/>
          <p:cNvPicPr>
            <a:picLocks noGrp="1" noChangeAspect="1" noChangeArrowheads="1"/>
          </p:cNvPicPr>
          <p:nvPr>
            <p:ph sz="half" idx="2"/>
          </p:nvPr>
        </p:nvPicPr>
        <p:blipFill>
          <a:blip r:embed="rId2"/>
          <a:srcRect/>
          <a:stretch>
            <a:fillRect/>
          </a:stretch>
        </p:blipFill>
        <p:spPr bwMode="auto">
          <a:xfrm>
            <a:off x="6889750" y="2362201"/>
            <a:ext cx="3243262" cy="240506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2.LDR.</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LDR is a Light Dependent Resistor whose resistance is dependent on the light impinging on it. The resistance offered by the sensor decreases with the increase in light strength and increases with the decrease in light strength. </a:t>
            </a:r>
          </a:p>
          <a:p>
            <a:r>
              <a:rPr lang="en-US" dirty="0" smtClean="0"/>
              <a:t>This device is used for detection of day-time and night-time because when sunlight falls on it, it will consider as day-time, and when there is no sunlight falls on it, it will be regarded as a night, as shown in Fig. 2b. These are very beneficial, especially in light/dark sensor circuits and help in automatically switching ON /OFF the street lights. </a:t>
            </a:r>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6323013" y="3200400"/>
            <a:ext cx="4267200" cy="13716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1059</Words>
  <Application>Microsoft Office PowerPoint</Application>
  <PresentationFormat>Custom</PresentationFormat>
  <Paragraphs>67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Chalkboard 16x9</vt:lpstr>
      <vt:lpstr>PRESENTATION ON:  “SMART STREET LIGHT SYSTEM USING ARDUINO”</vt:lpstr>
      <vt:lpstr>PROJECT MEMBER:</vt:lpstr>
      <vt:lpstr>INDEX:</vt:lpstr>
      <vt:lpstr>  INTRODUCTION </vt:lpstr>
      <vt:lpstr>PROBLEM  STATEMENT:</vt:lpstr>
      <vt:lpstr>BLOCK DIAGRAM:</vt:lpstr>
      <vt:lpstr>HRADWARE REQUIRMENT:</vt:lpstr>
      <vt:lpstr> 1.Arduino Uno. </vt:lpstr>
      <vt:lpstr>2.LDR.</vt:lpstr>
      <vt:lpstr> 3.LEDs. </vt:lpstr>
      <vt:lpstr>4. IR sensor.</vt:lpstr>
      <vt:lpstr>5.Resistors.</vt:lpstr>
      <vt:lpstr>SOFTWARE REQUIRMENT:</vt:lpstr>
      <vt:lpstr>METHODOLOGY </vt:lpstr>
      <vt:lpstr>Slide 15</vt:lpstr>
      <vt:lpstr>Slide 16</vt:lpstr>
      <vt:lpstr>CONCLUSION:</vt:lpstr>
      <vt:lpstr>                                                   REFERENCE: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dc:creator>
  <cp:lastModifiedBy>Windows User</cp:lastModifiedBy>
  <cp:revision>31</cp:revision>
  <dcterms:created xsi:type="dcterms:W3CDTF">2014-04-17T22:18:44Z</dcterms:created>
  <dcterms:modified xsi:type="dcterms:W3CDTF">2019-02-18T09:07:21Z</dcterms:modified>
</cp:coreProperties>
</file>