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2" r:id="rId2"/>
  </p:sldMasterIdLst>
  <p:notesMasterIdLst>
    <p:notesMasterId r:id="rId23"/>
  </p:notesMasterIdLst>
  <p:handoutMasterIdLst>
    <p:handoutMasterId r:id="rId24"/>
  </p:handoutMasterIdLst>
  <p:sldIdLst>
    <p:sldId id="430" r:id="rId3"/>
    <p:sldId id="322" r:id="rId4"/>
    <p:sldId id="324" r:id="rId5"/>
    <p:sldId id="362" r:id="rId6"/>
    <p:sldId id="361" r:id="rId7"/>
    <p:sldId id="325" r:id="rId8"/>
    <p:sldId id="418" r:id="rId9"/>
    <p:sldId id="419" r:id="rId10"/>
    <p:sldId id="420" r:id="rId11"/>
    <p:sldId id="421" r:id="rId12"/>
    <p:sldId id="397" r:id="rId13"/>
    <p:sldId id="422" r:id="rId14"/>
    <p:sldId id="423" r:id="rId15"/>
    <p:sldId id="398" r:id="rId16"/>
    <p:sldId id="424" r:id="rId17"/>
    <p:sldId id="425" r:id="rId18"/>
    <p:sldId id="426" r:id="rId19"/>
    <p:sldId id="427" r:id="rId20"/>
    <p:sldId id="428" r:id="rId21"/>
    <p:sldId id="429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5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9A6"/>
    <a:srgbClr val="006600"/>
    <a:srgbClr val="028432"/>
    <a:srgbClr val="E7E7D8"/>
    <a:srgbClr val="0536C6"/>
    <a:srgbClr val="923739"/>
    <a:srgbClr val="FF3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77728" autoAdjust="0"/>
  </p:normalViewPr>
  <p:slideViewPr>
    <p:cSldViewPr>
      <p:cViewPr varScale="1">
        <p:scale>
          <a:sx n="69" d="100"/>
          <a:sy n="69" d="100"/>
        </p:scale>
        <p:origin x="1230" y="60"/>
      </p:cViewPr>
      <p:guideLst>
        <p:guide orient="horz" pos="2136"/>
        <p:guide pos="291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0"/>
    </p:cViewPr>
  </p:sorterViewPr>
  <p:notesViewPr>
    <p:cSldViewPr>
      <p:cViewPr>
        <p:scale>
          <a:sx n="120" d="100"/>
          <a:sy n="120" d="100"/>
        </p:scale>
        <p:origin x="-1542" y="72"/>
      </p:cViewPr>
      <p:guideLst>
        <p:guide orient="horz" pos="2895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11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99AABF-9665-440D-90EB-75FD43261E79}" type="datetimeFigureOut">
              <a:rPr lang="en-US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D26005-350B-4663-8083-A0ECEF69C9D7}" type="slidenum">
              <a:rPr lang="en-US" altLang="en-US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294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4A6A58F-D608-4BEA-9705-1B2C4FF196D8}" type="datetimeFigureOut">
              <a:rPr lang="en-US"/>
              <a:t>8/22/2025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C3C041-5338-46DC-B5C2-45D7FFBDD6E7}" type="slidenum">
              <a:rPr lang="en-US" altLang="en-US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1949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72EDED-AAB0-413F-9A10-EE6D060E324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10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11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12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13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14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15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16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17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18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19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t>2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t>3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t>4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Before we wrap up the course, let’s review what we have learned today.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During this course, we have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the bullets from the slide.&gt;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23737-DF2C-4C05-AA71-4B5989D14E08}" type="slidenum">
              <a:rPr lang="en-US" altLang="en-US" smtClean="0"/>
              <a:t>5</a:t>
            </a:fld>
            <a:endParaRPr lang="en-US" altLang="en-US" dirty="0"/>
          </a:p>
        </p:txBody>
      </p:sp>
      <p:sp>
        <p:nvSpPr>
          <p:cNvPr id="109573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A23028-C590-431B-AD6C-EE2EE647D4B7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6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7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8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16425"/>
            <a:ext cx="5607050" cy="38735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SAY: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epidemiology in public health practice is to</a:t>
            </a:r>
          </a:p>
          <a:p>
            <a:pPr>
              <a:lnSpc>
                <a:spcPct val="150000"/>
              </a:lnSpc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agent, host, and environmental factors that affect health;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determine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relative importance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of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illness, disability, and death;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those segments of the population that have the greatest risk from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specific causes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ill health; and</a:t>
            </a:r>
          </a:p>
          <a:p>
            <a:pPr marL="174625" indent="-17462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effectiveness of health programs and services in improving population health.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next slide.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9083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955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5500" indent="-2317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27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099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671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24300" indent="-2317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14A06-6DA4-4485-8C26-48B287ECF792}" type="slidenum">
              <a:rPr lang="en-US" altLang="en-US" smtClean="0"/>
              <a:t>9</a:t>
            </a:fld>
            <a:endParaRPr lang="en-US" altLang="en-US" dirty="0"/>
          </a:p>
        </p:txBody>
      </p:sp>
      <p:sp>
        <p:nvSpPr>
          <p:cNvPr id="70661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6920" indent="-29146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59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8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770" indent="-23304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22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31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405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9860" indent="-23304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8E05B8-BC65-4A5F-B692-EA38DF597DCB}" type="datetime1">
              <a:rPr lang="en-US" altLang="en-US" smtClean="0"/>
              <a:t>8/22/2025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6000"/>
              </a:lnSpc>
              <a:spcBef>
                <a:spcPct val="50000"/>
              </a:spcBef>
              <a:buSzPct val="100000"/>
              <a:buFont typeface="Wingdings 2" panose="05020102010507070707" pitchFamily="18" charset="2"/>
              <a:buNone/>
              <a:defRPr/>
            </a:pPr>
            <a:endParaRPr lang="en-US" sz="11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8" y="514359"/>
            <a:ext cx="8345487" cy="2587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rgbClr val="000000"/>
                </a:solidFill>
              </a:defRPr>
            </a:lvl1pPr>
            <a:lvl2pPr marL="742950" indent="-285750"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EDE2762-D309-4A1B-90D4-EE2DB97D9608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6995B87-722D-46BC-9CC9-1ED5024E22B0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CBE984D-2DD5-4668-BAF8-1C9AC1A13DBC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86D207D-9E64-417F-AA84-D9CB1A523B53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39A6"/>
                </a:solidFill>
                <a:latin typeface="Myriad Web Pro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346C8A6-4EAA-425C-AD65-FB7185D13849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72784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64808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2286000"/>
            <a:ext cx="3962400" cy="384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962400" cy="3840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2800">
                <a:solidFill>
                  <a:srgbClr val="0039A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F2DA97D-831A-48CD-A7A1-23EF5E790589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55600" y="1295400"/>
            <a:ext cx="84074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  <p:transition spd="slow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i="0" u="none">
                <a:solidFill>
                  <a:schemeClr val="bg2"/>
                </a:solidFill>
                <a:latin typeface="+mn-lt"/>
              </a:defRPr>
            </a:lvl2pPr>
            <a:lvl3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i="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800" i="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 sz="1800" i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comb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2755" name="Rectangle 2051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02756" name="Rectangle 2052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2757" name="Rectangle 205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02758" name="Rectangle 205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202759" name="Picture 2055" descr="A:\paint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mb/>
  </p:transition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2762-D309-4A1B-90D4-EE2DB97D9608}" type="slidenum">
              <a:rPr lang="en-US" altLang="en-US" smtClean="0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9642194"/>
      </p:ext>
    </p:extLst>
  </p:cSld>
  <p:clrMapOvr>
    <a:masterClrMapping/>
  </p:clrMapOvr>
  <p:transition spd="slow">
    <p:comb/>
  </p:transition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2642350"/>
      </p:ext>
    </p:extLst>
  </p:cSld>
  <p:clrMapOvr>
    <a:masterClrMapping/>
  </p:clrMapOvr>
  <p:transition spd="slow">
    <p:comb/>
  </p:transition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75394762"/>
      </p:ext>
    </p:extLst>
  </p:cSld>
  <p:clrMapOvr>
    <a:masterClrMapping/>
  </p:clrMapOvr>
  <p:transition spd="slow">
    <p:comb/>
  </p:transition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6C8A6-4EAA-425C-AD65-FB7185D13849}" type="slidenum">
              <a:rPr lang="en-US" altLang="en-US" smtClean="0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882153"/>
      </p:ext>
    </p:extLst>
  </p:cSld>
  <p:clrMapOvr>
    <a:masterClrMapping/>
  </p:clrMapOvr>
  <p:transition spd="slow">
    <p:comb/>
  </p:transition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984D-2DD5-4668-BAF8-1C9AC1A13DBC}" type="slidenum">
              <a:rPr lang="en-US" altLang="en-US" smtClean="0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9178857"/>
      </p:ext>
    </p:extLst>
  </p:cSld>
  <p:clrMapOvr>
    <a:masterClrMapping/>
  </p:clrMapOvr>
  <p:transition spd="slow">
    <p:comb/>
  </p:transition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D207D-9E64-417F-AA84-D9CB1A523B53}" type="slidenum">
              <a:rPr lang="en-US" altLang="en-US" smtClean="0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344834"/>
      </p:ext>
    </p:extLst>
  </p:cSld>
  <p:clrMapOvr>
    <a:masterClrMapping/>
  </p:clrMapOvr>
  <p:transition spd="slow">
    <p:comb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3000"/>
              </a:lnSpc>
              <a:defRPr sz="28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400" b="1" baseline="0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905000" y="5791200"/>
            <a:ext cx="67818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9199185"/>
      </p:ext>
    </p:extLst>
  </p:cSld>
  <p:clrMapOvr>
    <a:masterClrMapping/>
  </p:clrMapOvr>
  <p:transition spd="slow">
    <p:comb/>
  </p:transition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48646"/>
      </p:ext>
    </p:extLst>
  </p:cSld>
  <p:clrMapOvr>
    <a:masterClrMapping/>
  </p:clrMapOvr>
  <p:transition spd="slow">
    <p:comb/>
  </p:transition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92435660"/>
      </p:ext>
    </p:extLst>
  </p:cSld>
  <p:clrMapOvr>
    <a:masterClrMapping/>
  </p:clrMapOvr>
  <p:transition spd="slow">
    <p:comb/>
  </p:transition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4213AF-26F6-41FA-8D85-E2C5388D6E5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BBC35B-A44B-4119-B8DA-DE9E3DFADA2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73774640"/>
      </p:ext>
    </p:extLst>
  </p:cSld>
  <p:clrMapOvr>
    <a:masterClrMapping/>
  </p:clrMapOvr>
  <p:transition spd="slow">
    <p:comb/>
  </p:transition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r>
              <a:rPr lang="en-US"/>
              <a:t>Click icon to add clip 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1BEF0D-F0BB-DE4B-95CE-6DB70DBA9567}" type="datetimeFigureOut">
              <a:rPr lang="en-US" smtClean="0"/>
              <a:pPr/>
              <a:t>8/22/2025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59524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t>8/22/2025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3800"/>
              </a:lnSpc>
              <a:defRPr sz="3600" b="1" cap="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518150"/>
          </a:xfrm>
          <a:prstGeom prst="rect">
            <a:avLst/>
          </a:prstGeom>
        </p:spPr>
        <p:txBody>
          <a:bodyPr anchor="ctr" anchorCtr="0"/>
          <a:lstStyle>
            <a:lvl1pPr>
              <a:buClr>
                <a:schemeClr val="tx1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bg2"/>
                </a:solidFill>
              </a:defRPr>
            </a:lvl1pPr>
            <a:lvl2pPr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>
                <a:solidFill>
                  <a:schemeClr val="bg2"/>
                </a:solidFill>
              </a:defRPr>
            </a:lvl2pPr>
            <a:lvl3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anose="02070309020205020404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91200"/>
            <a:ext cx="8229600" cy="6096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ln w="2540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2057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0" y="6281928"/>
            <a:ext cx="5105400" cy="18288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0" y="6473952"/>
            <a:ext cx="5105400" cy="228600"/>
          </a:xfrm>
          <a:prstGeom prst="rect">
            <a:avLst/>
          </a:prstGeom>
        </p:spPr>
        <p:txBody>
          <a:bodyPr/>
          <a:lstStyle>
            <a:lvl1pPr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ransition spd="slow">
    <p:comb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173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1732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1733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fld id="{9AFA2D0C-001A-49D1-86F1-9A1B5BD823B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01734" name="Picture 1030" descr="A:\paint.GIF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90650"/>
            <a:ext cx="8229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ransition spd="slow">
    <p:comb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3792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strip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947192"/>
            <a:ext cx="7620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319942" y="76200"/>
            <a:ext cx="7024836" cy="7920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F0"/>
                </a:solidFill>
                <a:latin typeface="Verdana" pitchFamily="34" charset="0"/>
                <a:cs typeface="+mn-cs"/>
              </a:rPr>
              <a:t>스터디마피아</a:t>
            </a:r>
            <a:r>
              <a:rPr lang="en-US" sz="2800" b="1" dirty="0">
                <a:solidFill>
                  <a:schemeClr val="accent4">
                    <a:lumMod val="25000"/>
                  </a:schemeClr>
                </a:solidFill>
                <a:latin typeface="Verdana" pitchFamily="34" charset="0"/>
                <a:cs typeface="+mn-cs"/>
              </a:rPr>
              <a:t>.Org</a:t>
            </a:r>
            <a:endParaRPr lang="en-US" sz="2800" b="1" dirty="0">
              <a:solidFill>
                <a:schemeClr val="accent4">
                  <a:lumMod val="25000"/>
                </a:schemeClr>
              </a:solidFill>
              <a:latin typeface="Tahoma" pitchFamily="34" charset="0"/>
              <a:cs typeface="+mn-cs"/>
            </a:endParaRPr>
          </a:p>
        </p:txBody>
      </p:sp>
      <p:sp>
        <p:nvSpPr>
          <p:cNvPr id="16389" name="Text Box 9"/>
          <p:cNvSpPr txBox="1">
            <a:spLocks noChangeArrowheads="1"/>
          </p:cNvSpPr>
          <p:nvPr/>
        </p:nvSpPr>
        <p:spPr bwMode="auto">
          <a:xfrm>
            <a:off x="0" y="5535336"/>
            <a:ext cx="90610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latin typeface="+mn-lt"/>
                <a:cs typeface="Times New Roman" pitchFamily="18" charset="0"/>
              </a:rPr>
              <a:t>                       Submitted 받는 사람:                                   제출됨By:</a:t>
            </a:r>
          </a:p>
          <a:p>
            <a:pPr eaLnBrk="0" hangingPunct="0"/>
            <a:r>
              <a:rPr lang="en-US" b="1" dirty="0">
                <a:latin typeface="+mn-lt"/>
                <a:cs typeface="Times New Roman" pitchFamily="18" charset="0"/>
              </a:rPr>
              <a:t>                       Studymafia.org                                          스터디마피아.org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0608" y="2184737"/>
            <a:ext cx="469635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0" b="1" dirty="0">
                <a:latin typeface="Times New Roman" pitchFamily="18" charset="0"/>
                <a:cs typeface="Times New Roman" pitchFamily="18" charset="0"/>
              </a:rPr>
              <a:t>데이터</a:t>
            </a:r>
            <a:r>
              <a:rPr lang="en-US" altLang="en-US" sz="6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분석</a:t>
            </a:r>
            <a:endParaRPr lang="en-US" sz="6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568976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분석이 중요한 이유는 무엇인가요?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0275" y="1743075"/>
            <a:ext cx="7527925" cy="4276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더 정확한 데이터를 얻을 수 있습니다: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정보에 기반한 결정을 내리기 위해서는 데이터가 필요하지만, 그뿐만이 아닙니다. 해당 데이터는 정확해야 합니다.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데이터 분석은 기업이 향후 마케팅 전략, 비즈니스 계획 수립에 적합한 관련성 있고 정확한 정보를 습득하는 데 도움을 주며, 또한 회사의 비전이나 미션을 재정렬하는 데 기여합니다.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10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9330" y="1676400"/>
            <a:ext cx="7316470" cy="430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데이터 요구사항 수집: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자신이 이 분석을 왜 하는지, 어떤 유형의 데이터 분석을 사용하고 싶은지, 어떤 데이터를 분석할 계획인지 스스로에게 물어보세요.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데이터 수집: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당신이 식별한 요구 사항에 따라, 이제 소스에서 데이터를 수집할 시간입니다.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11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6930" y="1661795"/>
            <a:ext cx="7316470" cy="473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데이터 정제: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모든 수집한 데이터가 유용한 것은 아니므로, 이제 정리할 시간입니다. 이 과정에서 공백, 중복 레코드 및 기본 오류를 제거합니다.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데이터 분석: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여기는 데이터 분석 소프트웨어 및 기타 도구를 사용하여 데이터를 해석하고 이해하며 결론에 도달하는 곳입니다.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12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 과정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620" y="1649095"/>
            <a:ext cx="7866380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데이터 해석: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이제 결과를 얻었으니, 이를 해석하고 발견한 내용을 바탕으로 최선의 조치를 결정해야 합니다.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sz="3200" b="1" dirty="0"/>
              <a:t>데이터 시각화: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데이터 시각화는 "사람들이 읽고 이해할 수 있도록 정보를 그래픽으로 보여주는 방법"이라는 고급스러운 표현입니다.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13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760220"/>
            <a:ext cx="7924800" cy="403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진단 분석: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진단 분석은 "왜 이런 일이 일어났는가?"라는 질문에 답합니다. 통계 분석(나중에 더 자세히 설명하겠습니다!)에서 얻은 통찰을 바탕으로 분석가들은 진단 분석을 사용하여 데이터에서 패턴을 식별합니다. 이상적으로 분석가들은 과거에 존재했던 유사한 패턴을 발견하고, 그 결과 해당 솔루션을 사용하여 현재 도전을 해결하기를 희망합니다.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14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84020"/>
            <a:ext cx="7924800" cy="403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예측 분석: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예측 분석은 "무엇이 가장 probable하게 일어날 것인가?"라는 질문에 답합니다. 분석가들은 과거의 데이터에서 발견된 패턴과 현재 사건들을 사용하여 미래의 사건을 예측합니다.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100% 정확한 예측은 불가능하지만, 분석가들이 상세한 정보를 충분히 가지고 있고 철저하게 조사할 수 있는 규율이 있다면 확률이 높아진다.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15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1719580"/>
            <a:ext cx="7924800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처방적 분석: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다른 데이터 분석 유형에서 얻은 모든 통찰력을 혼합하면, 처방적 분석이 됩니다.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때때로, 한 분석 유형만으로는 문제를 해결할 수 없으며, 대신 여러 가지 통찰력이 필요할 수 있습니다.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16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754505"/>
            <a:ext cx="7924800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통계 분석: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통계 분석은 "무엇이 일어났는가?"라는 질문에 답합니다. 이 분석에는 대시보드를 사용하여 데이터 수집, 분석, 모델링, 해석 및 제시가 포함됩니다.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17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550" y="1772285"/>
            <a:ext cx="7639050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질적 데이터 분석:</a:t>
            </a:r>
            <a:r>
              <a:rPr lang="en-US" sz="2800" dirty="0"/>
              <a:t>정성적 데이터 분석 방법은 단어, 기호, 그림, 관찰 등을 통해 데이터를 도출합니다. 이 방법은 통계를 사용하지 않습니다. 가장 흔한 정성적 방법에는 다음과 같은 것들이 있습니다: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콘텐츠 분석</a:t>
            </a:r>
            <a:r>
              <a:rPr lang="en-US" sz="2800" dirty="0"/>
              <a:t>행동 및 언어 데이터를 분석하기 위해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서사 분석</a:t>
            </a:r>
            <a:r>
              <a:rPr lang="en-US" sz="2800" dirty="0"/>
              <a:t>인터뷰, 일기, 설문에서 수집한 데이터를 다루기 위해</a:t>
            </a:r>
          </a:p>
          <a:p>
            <a:pPr marL="457200" indent="-457200">
              <a:buFont typeface="Arial" panose="020B0604020202020204" pitchFamily="34" charset="0"/>
              <a:buNone/>
            </a:pPr>
            <a:endParaRPr lang="en-US" sz="2800" dirty="0"/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18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7639050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800" b="1"/>
              <a:t>정량적 데이터 분석:</a:t>
            </a:r>
            <a:r>
              <a:rPr lang="en-US" sz="2800"/>
              <a:t>통계적 데이터 분석 방법에는 원시 데이터를 수집하고 이를 수치 데이터로 처리하는 것이 포함됩니다. 정량적 분석 방법에는 다음과 같은 것들이 있습니다: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/>
              <a:t>가설 검정</a:t>
            </a:r>
            <a:r>
              <a:rPr lang="en-US" sz="2800"/>
              <a:t>주어진 가설 또는 이론이 데이터 세트 또는 인구통계에 대한 진실성을 평가하기 위해.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/>
              <a:t>평균</a:t>
            </a:r>
            <a:r>
              <a:rPr lang="en-US" sz="2800"/>
              <a:t>주어진 숫자 목록의 합계를 목록에 있는 항목의 수로 나누어 주어진 주체의 전반적인 추세를 결정합니다.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800"/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19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1447800" y="304800"/>
            <a:ext cx="60947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N" alt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표 내용</a:t>
            </a:r>
          </a:p>
        </p:txBody>
      </p:sp>
      <p:sp>
        <p:nvSpPr>
          <p:cNvPr id="71685" name="Content Placeholder 2"/>
          <p:cNvSpPr txBox="1"/>
          <p:nvPr/>
        </p:nvSpPr>
        <p:spPr bwMode="auto">
          <a:xfrm>
            <a:off x="533400" y="1676400"/>
            <a:ext cx="8229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buClr>
                <a:srgbClr val="0039A6"/>
              </a:buClr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정의</a:t>
            </a:r>
          </a:p>
          <a:p>
            <a:pPr lvl="1" eaLnBrk="1" hangingPunct="1">
              <a:buClr>
                <a:srgbClr val="0039A6"/>
              </a:buClr>
            </a:pPr>
            <a:r>
              <a:rPr lang="en-I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소개</a:t>
            </a:r>
          </a:p>
          <a:p>
            <a:pPr lvl="1" eaLnBrk="1" hangingPunct="1">
              <a:buClr>
                <a:srgbClr val="0039A6"/>
              </a:buClr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데이터 분석이 중요한 이유는 무엇인가요?</a:t>
            </a:r>
          </a:p>
          <a:p>
            <a:pPr lvl="1" eaLnBrk="1" hangingPunct="1">
              <a:buClr>
                <a:srgbClr val="0039A6"/>
              </a:buClr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데이터 분석 과정</a:t>
            </a:r>
            <a:endParaRPr lang="en-US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9A6"/>
              </a:buClr>
            </a:pPr>
            <a:r>
              <a:rPr lang="en-I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분석의 유형</a:t>
            </a:r>
            <a:endParaRPr lang="en-US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9A6"/>
              </a:buClr>
            </a:pPr>
            <a:r>
              <a:rPr lang="en-IN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결론</a:t>
            </a:r>
            <a:endParaRPr lang="en-IN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9A6"/>
              </a:buClr>
              <a:buNone/>
            </a:pPr>
            <a:endParaRPr lang="en-US" alt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Clr>
                <a:srgbClr val="0039A6"/>
              </a:buClr>
              <a:buNone/>
            </a:pP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Clr>
                <a:srgbClr val="0039A6"/>
              </a:buClr>
              <a:buNone/>
            </a:pPr>
            <a:endParaRPr lang="en-I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86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t>2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t>20</a:t>
            </a:fld>
            <a:endParaRPr kumimoji="0" lang="en-US" sz="1000" b="0">
              <a:solidFill>
                <a:schemeClr val="tx1"/>
              </a:solidFill>
            </a:endParaRPr>
          </a:p>
        </p:txBody>
      </p:sp>
      <p:pic>
        <p:nvPicPr>
          <p:cNvPr id="4" name="Picture 3" descr="LifeCycleRefresh_FINAL-2"/>
          <p:cNvPicPr>
            <a:picLocks noChangeAspect="1"/>
          </p:cNvPicPr>
          <p:nvPr/>
        </p:nvPicPr>
        <p:blipFill>
          <a:blip r:embed="rId2"/>
          <a:srcRect t="8509" b="9083"/>
          <a:stretch>
            <a:fillRect/>
          </a:stretch>
        </p:blipFill>
        <p:spPr>
          <a:xfrm>
            <a:off x="733425" y="914400"/>
            <a:ext cx="7953375" cy="491617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2206625" y="638175"/>
            <a:ext cx="4740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정의</a:t>
            </a:r>
          </a:p>
        </p:txBody>
      </p:sp>
      <p:sp>
        <p:nvSpPr>
          <p:cNvPr id="71685" name="Content Placeholder 2"/>
          <p:cNvSpPr txBox="1"/>
          <p:nvPr/>
        </p:nvSpPr>
        <p:spPr bwMode="auto">
          <a:xfrm>
            <a:off x="456915" y="16764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IN" sz="2800" dirty="0"/>
              <a:t>    </a:t>
            </a:r>
            <a:r>
              <a:rPr sz="2800" dirty="0"/>
              <a:t>데이터 분석은 원시 데이터를 정리, 변환 및 처리하여 비즈니스가 정보를 기반으로 한 결정을 내릴 수 있도록 유용하고 관련성 있는 정보를 추출하는 과정입니다.</a:t>
            </a:r>
          </a:p>
        </p:txBody>
      </p:sp>
      <p:sp>
        <p:nvSpPr>
          <p:cNvPr id="71686" name="Slide Number Placeholder 1"/>
          <p:cNvSpPr txBox="1"/>
          <p:nvPr/>
        </p:nvSpPr>
        <p:spPr bwMode="auto">
          <a:xfrm>
            <a:off x="6629400" y="5791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t>3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 descr="1_J_EXEmUkOcg-rgzJudUhZ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35" y="3657600"/>
            <a:ext cx="4799330" cy="2844165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Box 6"/>
          <p:cNvSpPr txBox="1">
            <a:spLocks noChangeArrowheads="1"/>
          </p:cNvSpPr>
          <p:nvPr/>
        </p:nvSpPr>
        <p:spPr bwMode="auto">
          <a:xfrm>
            <a:off x="2206625" y="638175"/>
            <a:ext cx="4740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소개</a:t>
            </a:r>
          </a:p>
        </p:txBody>
      </p:sp>
      <p:sp>
        <p:nvSpPr>
          <p:cNvPr id="71685" name="Content Placeholder 2"/>
          <p:cNvSpPr txBox="1"/>
          <p:nvPr/>
        </p:nvSpPr>
        <p:spPr bwMode="auto">
          <a:xfrm>
            <a:off x="727075" y="1672590"/>
            <a:ext cx="717677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3000" dirty="0"/>
              <a:t>데이터 분석의 간단한 예시는 과거에 어떤 일이 일어났는지 또는 그 결정을 내릴 때 어떤 일이 일어날지 평가하여 일상생활에서 결정을 내릴 때마다 볼 수 있습니다.</a:t>
            </a:r>
          </a:p>
          <a:p>
            <a:r>
              <a:rPr lang="en-US" sz="3000" dirty="0"/>
              <a:t>기본적으로, 이는 과거 또는 미래를 분석하고 그 분석을 바탕으로 결정을 내리는 과정입니다.</a:t>
            </a:r>
          </a:p>
        </p:txBody>
      </p:sp>
      <p:sp>
        <p:nvSpPr>
          <p:cNvPr id="71686" name="Slide Number Placeholder 1"/>
          <p:cNvSpPr txBox="1"/>
          <p:nvPr/>
        </p:nvSpPr>
        <p:spPr bwMode="auto">
          <a:xfrm>
            <a:off x="6629400" y="5791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>
                <a:solidFill>
                  <a:srgbClr val="0039A6"/>
                </a:solidFill>
                <a:latin typeface="Myriad Web Pro" charset="0"/>
              </a:rPr>
              <a:t>4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F3A21016-E51D-4AAE-8DF1-DF6B1BFA55A8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5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pic>
        <p:nvPicPr>
          <p:cNvPr id="2" name="Picture 1" descr="data-analysis-process"/>
          <p:cNvPicPr>
            <a:picLocks noChangeAspect="1"/>
          </p:cNvPicPr>
          <p:nvPr/>
        </p:nvPicPr>
        <p:blipFill>
          <a:blip r:embed="rId3"/>
          <a:srcRect l="-47059" t="-2606"/>
          <a:stretch>
            <a:fillRect/>
          </a:stretch>
        </p:blipFill>
        <p:spPr>
          <a:xfrm>
            <a:off x="-2590800" y="914400"/>
            <a:ext cx="10631805" cy="52578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분석이 중요한 이유는 무엇인가요?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9145" y="1631315"/>
            <a:ext cx="7298055" cy="476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더 나은 고객 타겟팅: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당신의 비즈니스의 소중한 시간, 자원, 그리고 돈을 낭비하고 싶지 않을 것입니다. 이는 광고 캠페인을 준비하면서, 당신이 제공하는 상품과 서비스에 거의 또는 전혀 관심이 없는 인구 통계학적 그룹을 대상으로 할 때입니다.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/>
              <a:t>데이터 분석은 광고 노력의 초점을 어디에 맞춰야 하는지 보여줍니다.</a:t>
            </a:r>
            <a:r>
              <a:rPr lang="en-US" sz="3200" dirty="0"/>
              <a:t>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6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분석이 중요한 이유는 무엇인가요?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0275" y="1635760"/>
            <a:ext cx="7527925" cy="430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당신의 타겟 고객을 더 잘 알게 될 것입니다: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데이터 분석은 타겟 인구통계학적 범위 내에서 제품과 캠페인의 성과를 추적합니다.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데이터 분석을 통해 비즈니스는 타겟 고객의 소비 습관, 가처분 소득 및 가장 가능성이 높은 관심 분야를 더 잘 파악할 수 있습니다.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7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분석이 중요한 이유는 무엇인가요?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06475" y="1754505"/>
            <a:ext cx="7527925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운영 비용을 줄이세요: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데이터 분석은 어떤 분야에 더 많은 자원과 자금이 필요하고, 어떤 분야가 생산하지 않아 축소되거나 완전히 폐지되어야 하는지 알려줍니다.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8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0" y="725269"/>
            <a:ext cx="876300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 분석이 중요한 이유는 무엇인가요?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795780"/>
            <a:ext cx="752792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/>
              <a:t>더 나은 문제 해결 방법: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정보에 기반한 결정은 성공할 가능성이 더 높다. 데이터는 기업에 정보를 제공한다. 이 진행 방향을 볼 수 있다.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데이터 분석은 기업이 올바른 선택을 하고 비용이 많이 드는 함정을 피하는 데 도움이 됩니다.</a:t>
            </a:r>
          </a:p>
        </p:txBody>
      </p:sp>
      <p:sp>
        <p:nvSpPr>
          <p:cNvPr id="22533" name="Slide Number Placeholder 1"/>
          <p:cNvSpPr txBox="1"/>
          <p:nvPr/>
        </p:nvSpPr>
        <p:spPr bwMode="auto">
          <a:xfrm>
            <a:off x="6553200" y="6172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Times New Roman" panose="02020603050405020304"/>
                <a:cs typeface="Times New Roman" panose="02020603050405020304"/>
              </a:rPr>
              <a:t>●●●</a:t>
            </a:r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fld id="{0EF9015A-DAF8-47A9-8291-B9B5A3191301}" type="slidenum">
              <a:rPr lang="en-US" altLang="en-US" sz="1400" smtClean="0">
                <a:solidFill>
                  <a:srgbClr val="0039A6"/>
                </a:solidFill>
                <a:latin typeface="Myriad Web Pro" charset="0"/>
              </a:rPr>
              <a:t>9</a:t>
            </a:fld>
            <a:endParaRPr lang="en-US" altLang="en-US" sz="1400" dirty="0">
              <a:solidFill>
                <a:srgbClr val="0039A6"/>
              </a:solidFill>
              <a:latin typeface="Myriad Web Pro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447800"/>
            <a:ext cx="8042275" cy="0"/>
          </a:xfrm>
          <a:prstGeom prst="line">
            <a:avLst/>
          </a:prstGeom>
          <a:ln>
            <a:solidFill>
              <a:srgbClr val="0039A6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7_SEPDPO">
  <a:themeElements>
    <a:clrScheme name="OSELS Light PPT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9E302D"/>
      </a:accent2>
      <a:accent3>
        <a:srgbClr val="5B8F22"/>
      </a:accent3>
      <a:accent4>
        <a:srgbClr val="532E60"/>
      </a:accent4>
      <a:accent5>
        <a:srgbClr val="FDC82F"/>
      </a:accent5>
      <a:accent6>
        <a:srgbClr val="0CC6DE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6CCFF"/>
        </a:solidFill>
        <a:ln w="9525">
          <a:miter lim="800000"/>
        </a:ln>
      </a:spPr>
      <a:bodyPr wrap="none" rtlCol="0" anchor="ctr">
        <a:flatTx/>
      </a:bodyPr>
      <a:lstStyle>
        <a:defPPr algn="ctr">
          <a:defRPr sz="1200" b="1" dirty="0">
            <a:solidFill>
              <a:schemeClr val="bg1"/>
            </a:solidFill>
            <a:latin typeface="Tahoma" panose="020B0604030504040204" pitchFamily="34" charset="0"/>
          </a:defRPr>
        </a:defPPr>
      </a:lstStyle>
    </a:spDef>
    <a:lnDef>
      <a:spPr>
        <a:ln w="22225">
          <a:solidFill>
            <a:srgbClr val="0A0A0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2">
  <a:themeElements>
    <a:clrScheme name="TEMPLATE FINAL 12.17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TEMPLATE FINAL 12.17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rgbClr val="FDF6DB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rgbClr val="FDF6DB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TEMPLATE FINAL 12.17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INAL 12.17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INAL 12.17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INAL 12.17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INAL 12.17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INAL 12.17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INAL 12.17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2075</Words>
  <Application>Microsoft Office PowerPoint</Application>
  <PresentationFormat>On-screen Show (4:3)</PresentationFormat>
  <Paragraphs>280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Calibri</vt:lpstr>
      <vt:lpstr>Courier New</vt:lpstr>
      <vt:lpstr>Monotype Sorts</vt:lpstr>
      <vt:lpstr>Myriad Web Pro</vt:lpstr>
      <vt:lpstr>Tahoma</vt:lpstr>
      <vt:lpstr>Times New Roman</vt:lpstr>
      <vt:lpstr>Verdana</vt:lpstr>
      <vt:lpstr>Wingdings</vt:lpstr>
      <vt:lpstr>Wingdings 2</vt:lpstr>
      <vt:lpstr>7_SEPDPO</vt:lpstr>
      <vt:lpstr>Theme2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PANDITA</dc:creator>
  <cp:lastModifiedBy>Karunakaran GK</cp:lastModifiedBy>
  <cp:revision>904</cp:revision>
  <cp:lastPrinted>2014-09-05T11:57:00Z</cp:lastPrinted>
  <dcterms:created xsi:type="dcterms:W3CDTF">2014-04-08T13:15:00Z</dcterms:created>
  <dcterms:modified xsi:type="dcterms:W3CDTF">2025-08-22T06:03:38Z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260F0AA9491E4AFDB198B32DC95C46E1</vt:lpwstr>
  </property>
  <property fmtid="{D5CDD505-2E9C-101B-9397-08002B2CF9AE}" pid="3" name="KSOProductBuildVer">
    <vt:lpwstr>1033-11.2.0.11380</vt:lpwstr>
  </property>
</Properties>
</file>