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445" r:id="rId2"/>
    <p:sldId id="315" r:id="rId3"/>
    <p:sldId id="486" r:id="rId4"/>
    <p:sldId id="322" r:id="rId5"/>
    <p:sldId id="323" r:id="rId6"/>
    <p:sldId id="478" r:id="rId7"/>
    <p:sldId id="482" r:id="rId8"/>
    <p:sldId id="480" r:id="rId9"/>
    <p:sldId id="483" r:id="rId10"/>
    <p:sldId id="484" r:id="rId11"/>
    <p:sldId id="326" r:id="rId12"/>
    <p:sldId id="329" r:id="rId13"/>
    <p:sldId id="362" r:id="rId14"/>
    <p:sldId id="485" r:id="rId15"/>
    <p:sldId id="487" r:id="rId16"/>
    <p:sldId id="373" r:id="rId17"/>
    <p:sldId id="374" r:id="rId18"/>
    <p:sldId id="375" r:id="rId19"/>
    <p:sldId id="386" r:id="rId20"/>
    <p:sldId id="387" r:id="rId21"/>
    <p:sldId id="388" r:id="rId22"/>
    <p:sldId id="393" r:id="rId23"/>
    <p:sldId id="394" r:id="rId24"/>
    <p:sldId id="395" r:id="rId25"/>
    <p:sldId id="359" r:id="rId2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6" autoAdjust="0"/>
    <p:restoredTop sz="94628" autoAdjust="0"/>
  </p:normalViewPr>
  <p:slideViewPr>
    <p:cSldViewPr>
      <p:cViewPr varScale="1">
        <p:scale>
          <a:sx n="64" d="100"/>
          <a:sy n="64" d="100"/>
        </p:scale>
        <p:origin x="17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0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40F1895E-A456-4338-909A-11882B2661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C4F807C-8458-4864-B6FE-F61E9D8235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5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8DEDC-ECBA-427E-95D1-42EB2333E181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5" rIns="94011" bIns="47005" anchor="b"/>
          <a:lstStyle>
            <a:lvl1pPr defTabSz="9429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9429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31775" defTabSz="9429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31775" defTabSz="942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31775" defTabSz="942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31775" defTabSz="942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31775" defTabSz="942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/>
            <a:fld id="{03AC70D0-2C60-49A5-9D64-DEDC4551371E}" type="slidenum">
              <a:rPr lang="de-DE" sz="1200">
                <a:solidFill>
                  <a:prstClr val="black"/>
                </a:solidFill>
                <a:latin typeface="Times New Roman" pitchFamily="18" charset="0"/>
              </a:rPr>
              <a:pPr algn="r" eaLnBrk="0" hangingPunct="0"/>
              <a:t>1</a:t>
            </a:fld>
            <a:endParaRPr lang="de-DE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0925"/>
            <a:ext cx="5200650" cy="4605338"/>
          </a:xfrm>
        </p:spPr>
        <p:txBody>
          <a:bodyPr lIns="94011" tIns="47005" rIns="94011" bIns="47005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7565A-CC91-4ED0-AB63-150144120FFF}" type="slidenum">
              <a:rPr lang="en-US"/>
              <a:pPr/>
              <a:t>2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7588" y="787400"/>
            <a:ext cx="5130800" cy="3848100"/>
          </a:xfrm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68863"/>
            <a:ext cx="5226050" cy="46370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DBF10-86FD-4E80-A3F1-B7ADDD9B5DE1}" type="slidenum">
              <a:rPr lang="en-US"/>
              <a:pPr/>
              <a:t>16</a:t>
            </a:fld>
            <a:endParaRPr 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DE658-8F84-4D3F-A108-9B02389B22DC}" type="slidenum">
              <a:rPr lang="en-US"/>
              <a:pPr/>
              <a:t>17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B7A3A-4E27-4C6D-BD57-FECD8AA30076}" type="slidenum">
              <a:rPr lang="en-US"/>
              <a:pPr/>
              <a:t>18</a:t>
            </a:fld>
            <a:endParaRPr lang="en-US"/>
          </a:p>
        </p:txBody>
      </p:sp>
      <p:sp>
        <p:nvSpPr>
          <p:cNvPr id="130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779191"/>
            <a:ext cx="8136904" cy="1443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</a:extLst>
        </p:spPr>
        <p:txBody>
          <a:bodyPr anchor="t"/>
          <a:lstStyle>
            <a:lvl1pPr marL="0" indent="0">
              <a:tabLst/>
              <a:defRPr sz="2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365104"/>
            <a:ext cx="5329238" cy="1657350"/>
          </a:xfrm>
        </p:spPr>
        <p:txBody>
          <a:bodyPr tIns="46800" bIns="46800"/>
          <a:lstStyle>
            <a:lvl1pPr marL="0" indent="0">
              <a:buFont typeface="Arial" charset="0"/>
              <a:buNone/>
              <a:defRPr sz="2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" name="Freeform 14"/>
          <p:cNvSpPr>
            <a:spLocks noEditPoints="1"/>
          </p:cNvSpPr>
          <p:nvPr userDrawn="1"/>
        </p:nvSpPr>
        <p:spPr bwMode="auto">
          <a:xfrm>
            <a:off x="323528" y="26064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rgbClr val="FCA31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Software Process Definition and Management -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25AAB638-064B-4B8F-9474-CEE29A03097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0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3713" y="908050"/>
            <a:ext cx="3487737" cy="54006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50" y="908050"/>
            <a:ext cx="3489325" cy="54006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Software Process Definition and Management - Chapter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C837B90B-E06A-4F0B-9824-5F53A95F9E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Software Process Definition and Management - Chapter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C1C3ABFF-07B6-4381-8655-2E8E3F18A5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0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52600" y="1465263"/>
            <a:ext cx="3503613" cy="463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8613" y="1465263"/>
            <a:ext cx="3503612" cy="463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28384" y="6453336"/>
            <a:ext cx="838200" cy="2254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>
                <a:solidFill>
                  <a:srgbClr val="000000"/>
                </a:solidFill>
              </a:rPr>
              <a:t>Slide </a:t>
            </a:r>
            <a:fld id="{0856EFE0-83B2-4B0F-9BED-35D22F1DA83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7380287" cy="431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188913"/>
            <a:ext cx="1763713" cy="431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Software Process Definition and Management - Chapter 2</a:t>
            </a:r>
          </a:p>
        </p:txBody>
      </p:sp>
    </p:spTree>
    <p:extLst>
      <p:ext uri="{BB962C8B-B14F-4D97-AF65-F5344CB8AC3E}">
        <p14:creationId xmlns:p14="http://schemas.microsoft.com/office/powerpoint/2010/main" val="29396625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5" name="Rectangle 3"/>
          <p:cNvSpPr>
            <a:spLocks noChangeArrowheads="1"/>
          </p:cNvSpPr>
          <p:nvPr/>
        </p:nvSpPr>
        <p:spPr bwMode="auto">
          <a:xfrm>
            <a:off x="0" y="6453188"/>
            <a:ext cx="9144000" cy="28892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 sz="1200" b="1">
              <a:solidFill>
                <a:srgbClr val="000000"/>
              </a:solidFill>
            </a:endParaRP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179388" y="6453188"/>
            <a:ext cx="33131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36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88913"/>
            <a:ext cx="7380287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908050"/>
            <a:ext cx="71294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88913"/>
            <a:ext cx="1763713" cy="4318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>
            <a:lvl1pPr marL="98425" eaLnBrk="0" hangingPunct="0">
              <a:spcBef>
                <a:spcPct val="50000"/>
              </a:spcBef>
              <a:defRPr sz="900" b="1"/>
            </a:lvl1pPr>
          </a:lstStyle>
          <a:p>
            <a:r>
              <a:rPr lang="en-US">
                <a:solidFill>
                  <a:srgbClr val="000000"/>
                </a:solidFill>
              </a:rPr>
              <a:t>Software Process Definition and Management - Chapter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53188"/>
            <a:ext cx="9366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/>
            </a:lvl1pPr>
          </a:lstStyle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537068EE-FEA2-4E92-90B2-E26C27D1B1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79388" y="900113"/>
            <a:ext cx="1368425" cy="54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6213" indent="-176213" algn="l" eaLnBrk="0" hangingPunct="0">
              <a:lnSpc>
                <a:spcPct val="142000"/>
              </a:lnSpc>
              <a:buClr>
                <a:srgbClr val="969696"/>
              </a:buClr>
              <a:buFont typeface="Arial" charset="0"/>
              <a:buNone/>
            </a:pPr>
            <a:r>
              <a:rPr lang="en-US" sz="1000" b="1" dirty="0">
                <a:solidFill>
                  <a:srgbClr val="808080"/>
                </a:solidFill>
              </a:rPr>
              <a:t>	Prescriptive Process</a:t>
            </a:r>
            <a:r>
              <a:rPr lang="en-US" sz="1000" b="1" baseline="0" dirty="0">
                <a:solidFill>
                  <a:srgbClr val="808080"/>
                </a:solidFill>
              </a:rPr>
              <a:t> Models</a:t>
            </a:r>
            <a:endParaRPr lang="en-US" sz="1000" b="1" dirty="0">
              <a:solidFill>
                <a:srgbClr val="808080"/>
              </a:solidFill>
            </a:endParaRPr>
          </a:p>
          <a:p>
            <a:pPr marL="176213" indent="-176213" algn="l" rtl="0" eaLnBrk="0" fontAlgn="base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Objectives</a:t>
            </a:r>
          </a:p>
          <a:p>
            <a:pPr marL="176213" indent="-176213" algn="l" rtl="0" eaLnBrk="0" fontAlgn="base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Introduction</a:t>
            </a:r>
          </a:p>
          <a:p>
            <a:pPr marL="176213" indent="-176213" algn="l" rtl="0" eaLnBrk="0" fontAlgn="base" latinLnBrk="0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noProof="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Prescriptive Process Model Classes</a:t>
            </a:r>
          </a:p>
          <a:p>
            <a:pPr marL="176213" indent="-176213" algn="l" rtl="0" eaLnBrk="0" fontAlgn="base" latinLnBrk="0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noProof="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Process Standards</a:t>
            </a:r>
          </a:p>
          <a:p>
            <a:pPr marL="176213" indent="-176213" algn="l" rtl="0" eaLnBrk="0" fontAlgn="base" latinLnBrk="0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noProof="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Process</a:t>
            </a:r>
            <a:r>
              <a:rPr lang="en-US" sz="1000" kern="1200" baseline="0" noProof="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 Representation in Organizations</a:t>
            </a:r>
          </a:p>
          <a:p>
            <a:pPr marL="176213" indent="-176213" algn="l" rtl="0" eaLnBrk="0" fontAlgn="base" latinLnBrk="0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baseline="0" noProof="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Deploying Prescriptive Process Models</a:t>
            </a:r>
            <a:endParaRPr lang="en-US" sz="1000" kern="1200" noProof="0" dirty="0">
              <a:solidFill>
                <a:srgbClr val="808080"/>
              </a:solidFill>
              <a:latin typeface="Arial" charset="0"/>
              <a:ea typeface="+mn-ea"/>
              <a:cs typeface="+mn-cs"/>
            </a:endParaRPr>
          </a:p>
          <a:p>
            <a:pPr marL="176213" indent="-176213" eaLnBrk="0" hangingPunct="0">
              <a:lnSpc>
                <a:spcPct val="142000"/>
              </a:lnSpc>
              <a:buClr>
                <a:schemeClr val="bg2"/>
              </a:buClr>
              <a:buFont typeface="Arial" charset="0"/>
              <a:buChar char="■"/>
            </a:pPr>
            <a:r>
              <a:rPr lang="en-US" sz="1000" dirty="0">
                <a:solidFill>
                  <a:srgbClr val="808080"/>
                </a:solidFill>
              </a:rPr>
              <a:t>Summary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hdr="0" dt="0"/>
  <p:txStyles>
    <p:titleStyle>
      <a:lvl1pPr marL="984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marL="984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2pPr>
      <a:lvl3pPr marL="984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3pPr>
      <a:lvl4pPr marL="984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4pPr>
      <a:lvl5pPr marL="984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5pPr>
      <a:lvl6pPr marL="5556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6pPr>
      <a:lvl7pPr marL="10128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7pPr>
      <a:lvl8pPr marL="14700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8pPr>
      <a:lvl9pPr marL="19272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9pPr>
    </p:titleStyle>
    <p:bodyStyle>
      <a:lvl1pPr marL="263525" indent="-26352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277813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800">
          <a:solidFill>
            <a:schemeClr val="tx1"/>
          </a:solidFill>
          <a:latin typeface="+mn-lt"/>
        </a:defRPr>
      </a:lvl2pPr>
      <a:lvl3pPr marL="1165225" indent="-265113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800">
          <a:solidFill>
            <a:schemeClr val="tx1"/>
          </a:solidFill>
          <a:latin typeface="+mn-lt"/>
        </a:defRPr>
      </a:lvl3pPr>
      <a:lvl4pPr marL="1611313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800">
          <a:solidFill>
            <a:schemeClr val="tx1"/>
          </a:solidFill>
          <a:latin typeface="+mn-lt"/>
        </a:defRPr>
      </a:lvl4pPr>
      <a:lvl5pPr marL="2057400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800">
          <a:solidFill>
            <a:schemeClr val="tx1"/>
          </a:solidFill>
          <a:latin typeface="+mn-lt"/>
        </a:defRPr>
      </a:lvl5pPr>
      <a:lvl6pPr marL="2514600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400">
          <a:solidFill>
            <a:schemeClr val="tx1"/>
          </a:solidFill>
          <a:latin typeface="+mn-lt"/>
        </a:defRPr>
      </a:lvl6pPr>
      <a:lvl7pPr marL="2971800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400">
          <a:solidFill>
            <a:schemeClr val="tx1"/>
          </a:solidFill>
          <a:latin typeface="+mn-lt"/>
        </a:defRPr>
      </a:lvl7pPr>
      <a:lvl8pPr marL="3429000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400">
          <a:solidFill>
            <a:schemeClr val="tx1"/>
          </a:solidFill>
          <a:latin typeface="+mn-lt"/>
        </a:defRPr>
      </a:lvl8pPr>
      <a:lvl9pPr marL="3886200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</a:t>
            </a:r>
            <a:br>
              <a:rPr lang="en-US" dirty="0"/>
            </a:br>
            <a:r>
              <a:rPr lang="en-US" dirty="0"/>
              <a:t>Software Process Definition and Management</a:t>
            </a:r>
            <a:br>
              <a:rPr lang="en-US" dirty="0"/>
            </a:br>
            <a:r>
              <a:rPr lang="en-US" dirty="0"/>
              <a:t>Chapter 2: Prescriptive Process Models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Jürgen </a:t>
            </a:r>
            <a:r>
              <a:rPr lang="en-US" dirty="0" err="1"/>
              <a:t>Münch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Fall 2012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Enhancement Model (4/4)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Software Process Definition and Management - Chapter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Slide 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1162312"/>
            <a:ext cx="7129462" cy="48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  <p:sp>
        <p:nvSpPr>
          <p:cNvPr id="8" name="TextBox 7"/>
          <p:cNvSpPr txBox="1"/>
          <p:nvPr/>
        </p:nvSpPr>
        <p:spPr>
          <a:xfrm>
            <a:off x="7380312" y="610432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Ref.: </a:t>
            </a:r>
            <a:r>
              <a:rPr lang="en-US" sz="1200" i="1" dirty="0" err="1"/>
              <a:t>Rombach</a:t>
            </a:r>
            <a:endParaRPr lang="en-US" sz="12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Models – Prototyping Model (1/3)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52096" y="968375"/>
            <a:ext cx="936206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Problem Description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296512" y="2393316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Executable System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607111" y="3861734"/>
            <a:ext cx="936206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Executable Units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272074" y="2403317"/>
            <a:ext cx="936206" cy="53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Developer Requirements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886785" y="1686558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Customer Requirements</a:t>
            </a:r>
          </a:p>
        </p:txBody>
      </p:sp>
      <p:cxnSp>
        <p:nvCxnSpPr>
          <p:cNvPr id="45" name="AutoShape 39"/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3020199" y="1505588"/>
            <a:ext cx="336478" cy="180970"/>
          </a:xfrm>
          <a:prstGeom prst="straightConnector1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4667327" y="5318727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Unit Code</a:t>
            </a:r>
          </a:p>
        </p:txBody>
      </p:sp>
      <p:cxnSp>
        <p:nvCxnSpPr>
          <p:cNvPr id="56" name="AutoShape 39"/>
          <p:cNvCxnSpPr>
            <a:cxnSpLocks noChangeShapeType="1"/>
            <a:stCxn id="19" idx="2"/>
            <a:endCxn id="18" idx="0"/>
          </p:cNvCxnSpPr>
          <p:nvPr/>
        </p:nvCxnSpPr>
        <p:spPr bwMode="auto">
          <a:xfrm>
            <a:off x="3356677" y="2223771"/>
            <a:ext cx="383500" cy="179546"/>
          </a:xfrm>
          <a:prstGeom prst="straightConnector1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AutoShape 39"/>
          <p:cNvCxnSpPr>
            <a:cxnSpLocks noChangeShapeType="1"/>
            <a:stCxn id="18" idx="2"/>
            <a:endCxn id="53" idx="0"/>
          </p:cNvCxnSpPr>
          <p:nvPr/>
        </p:nvCxnSpPr>
        <p:spPr bwMode="auto">
          <a:xfrm>
            <a:off x="3740177" y="2941955"/>
            <a:ext cx="1397042" cy="2376772"/>
          </a:xfrm>
          <a:prstGeom prst="straightConnector1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AutoShape 39"/>
          <p:cNvCxnSpPr>
            <a:cxnSpLocks noChangeShapeType="1"/>
            <a:stCxn id="53" idx="0"/>
            <a:endCxn id="16" idx="2"/>
          </p:cNvCxnSpPr>
          <p:nvPr/>
        </p:nvCxnSpPr>
        <p:spPr bwMode="auto">
          <a:xfrm flipV="1">
            <a:off x="5137219" y="4398947"/>
            <a:ext cx="937995" cy="919780"/>
          </a:xfrm>
          <a:prstGeom prst="straightConnector1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AutoShape 39"/>
          <p:cNvCxnSpPr>
            <a:cxnSpLocks noChangeShapeType="1"/>
            <a:stCxn id="16" idx="0"/>
            <a:endCxn id="15" idx="2"/>
          </p:cNvCxnSpPr>
          <p:nvPr/>
        </p:nvCxnSpPr>
        <p:spPr bwMode="auto">
          <a:xfrm flipV="1">
            <a:off x="6075214" y="2930529"/>
            <a:ext cx="691190" cy="931205"/>
          </a:xfrm>
          <a:prstGeom prst="straightConnector1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AutoShape 39"/>
          <p:cNvCxnSpPr>
            <a:cxnSpLocks noChangeShapeType="1"/>
            <a:stCxn id="19" idx="1"/>
            <a:endCxn id="53" idx="1"/>
          </p:cNvCxnSpPr>
          <p:nvPr/>
        </p:nvCxnSpPr>
        <p:spPr bwMode="auto">
          <a:xfrm rot="10800000" flipH="1" flipV="1">
            <a:off x="2886785" y="1955164"/>
            <a:ext cx="1780542" cy="3632169"/>
          </a:xfrm>
          <a:prstGeom prst="curvedConnector3">
            <a:avLst>
              <a:gd name="adj1" fmla="val -12839"/>
            </a:avLst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77159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Models – Spiral Model (1/3)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2139937" y="3541227"/>
            <a:ext cx="66241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 flipV="1">
            <a:off x="5570530" y="834635"/>
            <a:ext cx="0" cy="54131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5554984" y="764704"/>
            <a:ext cx="895219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cumulative cost</a:t>
            </a:r>
          </a:p>
        </p:txBody>
      </p:sp>
      <p:sp>
        <p:nvSpPr>
          <p:cNvPr id="14346" name="Freeform 54"/>
          <p:cNvSpPr>
            <a:spLocks/>
          </p:cNvSpPr>
          <p:nvPr/>
        </p:nvSpPr>
        <p:spPr bwMode="auto">
          <a:xfrm>
            <a:off x="5302353" y="1225731"/>
            <a:ext cx="536354" cy="18130"/>
          </a:xfrm>
          <a:custGeom>
            <a:avLst/>
            <a:gdLst>
              <a:gd name="T0" fmla="*/ 0 w 414"/>
              <a:gd name="T1" fmla="*/ 0 h 73"/>
              <a:gd name="T2" fmla="*/ 216 w 414"/>
              <a:gd name="T3" fmla="*/ 0 h 73"/>
              <a:gd name="T4" fmla="*/ 414 w 414"/>
              <a:gd name="T5" fmla="*/ 0 h 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4" h="73">
                <a:moveTo>
                  <a:pt x="0" y="73"/>
                </a:moveTo>
                <a:cubicBezTo>
                  <a:pt x="73" y="37"/>
                  <a:pt x="147" y="2"/>
                  <a:pt x="216" y="1"/>
                </a:cubicBezTo>
                <a:cubicBezTo>
                  <a:pt x="285" y="0"/>
                  <a:pt x="349" y="33"/>
                  <a:pt x="414" y="67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de-DE" sz="1400"/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5780408" y="1083279"/>
            <a:ext cx="597244" cy="46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 dirty="0">
                <a:latin typeface="Arial" charset="0"/>
              </a:rPr>
              <a:t>Progress</a:t>
            </a:r>
            <a:br>
              <a:rPr lang="en-US" sz="800" dirty="0">
                <a:latin typeface="Arial" charset="0"/>
              </a:rPr>
            </a:br>
            <a:r>
              <a:rPr lang="en-US" sz="800" dirty="0">
                <a:latin typeface="Arial" charset="0"/>
              </a:rPr>
              <a:t>through</a:t>
            </a:r>
            <a:br>
              <a:rPr lang="en-US" sz="800" dirty="0">
                <a:latin typeface="Arial" charset="0"/>
              </a:rPr>
            </a:br>
            <a:r>
              <a:rPr lang="en-US" sz="800" dirty="0">
                <a:latin typeface="Arial" charset="0"/>
              </a:rPr>
              <a:t>steps</a:t>
            </a:r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3005359" y="1572796"/>
            <a:ext cx="741050" cy="58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Determine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objectives,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alternatives,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constraints</a:t>
            </a:r>
          </a:p>
        </p:txBody>
      </p:sp>
      <p:sp>
        <p:nvSpPr>
          <p:cNvPr id="14349" name="Text Box 11"/>
          <p:cNvSpPr txBox="1">
            <a:spLocks noChangeArrowheads="1"/>
          </p:cNvSpPr>
          <p:nvPr/>
        </p:nvSpPr>
        <p:spPr bwMode="auto">
          <a:xfrm>
            <a:off x="1691680" y="3429855"/>
            <a:ext cx="520808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Review</a:t>
            </a:r>
          </a:p>
        </p:txBody>
      </p:sp>
      <p:sp>
        <p:nvSpPr>
          <p:cNvPr id="14350" name="Text Box 12"/>
          <p:cNvSpPr txBox="1">
            <a:spLocks noChangeArrowheads="1"/>
          </p:cNvSpPr>
          <p:nvPr/>
        </p:nvSpPr>
        <p:spPr bwMode="auto">
          <a:xfrm>
            <a:off x="2095889" y="3367694"/>
            <a:ext cx="766960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Commitment</a:t>
            </a:r>
          </a:p>
        </p:txBody>
      </p:sp>
      <p:sp>
        <p:nvSpPr>
          <p:cNvPr id="14351" name="Text Box 13"/>
          <p:cNvSpPr txBox="1">
            <a:spLocks noChangeArrowheads="1"/>
          </p:cNvSpPr>
          <p:nvPr/>
        </p:nvSpPr>
        <p:spPr bwMode="auto">
          <a:xfrm>
            <a:off x="2095889" y="3507556"/>
            <a:ext cx="551901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partition</a:t>
            </a:r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4598874" y="3507556"/>
            <a:ext cx="1049388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Requirements plan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lifecycle plan</a:t>
            </a:r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auto">
          <a:xfrm>
            <a:off x="5516117" y="3626698"/>
            <a:ext cx="685341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Concept of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operation</a:t>
            </a: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 flipV="1">
            <a:off x="5570530" y="2652843"/>
            <a:ext cx="2537965" cy="88449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7060402" y="2195701"/>
            <a:ext cx="557083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Risk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analysis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6463158" y="2554421"/>
            <a:ext cx="557083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Risk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analysis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788181" y="2885946"/>
            <a:ext cx="557083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Risk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analysis</a:t>
            </a:r>
          </a:p>
        </p:txBody>
      </p: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6106884" y="3361219"/>
            <a:ext cx="713843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Prototype 2</a:t>
            </a:r>
          </a:p>
        </p:txBody>
      </p:sp>
      <p:sp>
        <p:nvSpPr>
          <p:cNvPr id="14359" name="Text Box 25"/>
          <p:cNvSpPr txBox="1">
            <a:spLocks noChangeArrowheads="1"/>
          </p:cNvSpPr>
          <p:nvPr/>
        </p:nvSpPr>
        <p:spPr bwMode="auto">
          <a:xfrm>
            <a:off x="6907529" y="3361219"/>
            <a:ext cx="713843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Prototype 3</a:t>
            </a:r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7770359" y="3236897"/>
            <a:ext cx="719025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Operational</a:t>
            </a:r>
          </a:p>
          <a:p>
            <a:pPr eaLnBrk="1" hangingPunct="1"/>
            <a:r>
              <a:rPr lang="en-US" sz="800">
                <a:latin typeface="Arial" charset="0"/>
              </a:rPr>
              <a:t>Prototype</a:t>
            </a:r>
          </a:p>
        </p:txBody>
      </p:sp>
      <p:sp>
        <p:nvSpPr>
          <p:cNvPr id="14361" name="Line 27"/>
          <p:cNvSpPr>
            <a:spLocks noChangeShapeType="1"/>
          </p:cNvSpPr>
          <p:nvPr/>
        </p:nvSpPr>
        <p:spPr bwMode="auto">
          <a:xfrm>
            <a:off x="5562757" y="3541227"/>
            <a:ext cx="2922741" cy="47527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62" name="Text Box 28"/>
          <p:cNvSpPr txBox="1">
            <a:spLocks noChangeArrowheads="1"/>
          </p:cNvSpPr>
          <p:nvPr/>
        </p:nvSpPr>
        <p:spPr bwMode="auto">
          <a:xfrm rot="240000">
            <a:off x="6609554" y="3627993"/>
            <a:ext cx="1540398" cy="123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Simulations, models, benchmarks</a:t>
            </a:r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6096520" y="3849441"/>
            <a:ext cx="786393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Software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requirements</a:t>
            </a:r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auto">
          <a:xfrm>
            <a:off x="5552393" y="4364859"/>
            <a:ext cx="825260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Requirements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validation</a:t>
            </a:r>
          </a:p>
        </p:txBody>
      </p:sp>
      <p:sp>
        <p:nvSpPr>
          <p:cNvPr id="14365" name="Text Box 31"/>
          <p:cNvSpPr txBox="1">
            <a:spLocks noChangeArrowheads="1"/>
          </p:cNvSpPr>
          <p:nvPr/>
        </p:nvSpPr>
        <p:spPr bwMode="auto">
          <a:xfrm>
            <a:off x="4813934" y="4364859"/>
            <a:ext cx="791576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Development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plan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5545915" y="4906177"/>
            <a:ext cx="970360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Design validation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and verification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4823003" y="4906177"/>
            <a:ext cx="777325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Integration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and test plan</a:t>
            </a:r>
          </a:p>
        </p:txBody>
      </p:sp>
      <p:sp>
        <p:nvSpPr>
          <p:cNvPr id="14368" name="Text Box 34"/>
          <p:cNvSpPr txBox="1">
            <a:spLocks noChangeArrowheads="1"/>
          </p:cNvSpPr>
          <p:nvPr/>
        </p:nvSpPr>
        <p:spPr bwMode="auto">
          <a:xfrm>
            <a:off x="6959350" y="3973763"/>
            <a:ext cx="592062" cy="46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Software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product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design</a:t>
            </a:r>
          </a:p>
        </p:txBody>
      </p:sp>
      <p:sp>
        <p:nvSpPr>
          <p:cNvPr id="14369" name="Line 35"/>
          <p:cNvSpPr>
            <a:spLocks noChangeShapeType="1"/>
          </p:cNvSpPr>
          <p:nvPr/>
        </p:nvSpPr>
        <p:spPr bwMode="auto">
          <a:xfrm>
            <a:off x="7581210" y="4322123"/>
            <a:ext cx="82266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70" name="Text Box 36"/>
          <p:cNvSpPr txBox="1">
            <a:spLocks noChangeArrowheads="1"/>
          </p:cNvSpPr>
          <p:nvPr/>
        </p:nvSpPr>
        <p:spPr bwMode="auto">
          <a:xfrm>
            <a:off x="7791088" y="3960813"/>
            <a:ext cx="563560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Detailed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design</a:t>
            </a:r>
          </a:p>
        </p:txBody>
      </p:sp>
      <p:sp>
        <p:nvSpPr>
          <p:cNvPr id="14371" name="Line 37"/>
          <p:cNvSpPr>
            <a:spLocks noChangeShapeType="1"/>
          </p:cNvSpPr>
          <p:nvPr/>
        </p:nvSpPr>
        <p:spPr bwMode="auto">
          <a:xfrm>
            <a:off x="7791088" y="4322123"/>
            <a:ext cx="0" cy="848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72" name="Line 38"/>
          <p:cNvSpPr>
            <a:spLocks noChangeShapeType="1"/>
          </p:cNvSpPr>
          <p:nvPr/>
        </p:nvSpPr>
        <p:spPr bwMode="auto">
          <a:xfrm>
            <a:off x="7515137" y="4428315"/>
            <a:ext cx="0" cy="94795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73" name="Line 39"/>
          <p:cNvSpPr>
            <a:spLocks noChangeShapeType="1"/>
          </p:cNvSpPr>
          <p:nvPr/>
        </p:nvSpPr>
        <p:spPr bwMode="auto">
          <a:xfrm>
            <a:off x="6986557" y="4951503"/>
            <a:ext cx="0" cy="71096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74" name="Line 40"/>
          <p:cNvSpPr>
            <a:spLocks noChangeShapeType="1"/>
          </p:cNvSpPr>
          <p:nvPr/>
        </p:nvSpPr>
        <p:spPr bwMode="auto">
          <a:xfrm>
            <a:off x="6351741" y="5257128"/>
            <a:ext cx="0" cy="6190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75" name="Text Box 41"/>
          <p:cNvSpPr txBox="1">
            <a:spLocks noChangeArrowheads="1"/>
          </p:cNvSpPr>
          <p:nvPr/>
        </p:nvSpPr>
        <p:spPr bwMode="auto">
          <a:xfrm>
            <a:off x="7814407" y="4468461"/>
            <a:ext cx="431415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Code</a:t>
            </a:r>
          </a:p>
        </p:txBody>
      </p:sp>
      <p:sp>
        <p:nvSpPr>
          <p:cNvPr id="14376" name="Text Box 42"/>
          <p:cNvSpPr txBox="1">
            <a:spLocks noChangeArrowheads="1"/>
          </p:cNvSpPr>
          <p:nvPr/>
        </p:nvSpPr>
        <p:spPr bwMode="auto">
          <a:xfrm>
            <a:off x="7493113" y="4653649"/>
            <a:ext cx="367934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Unit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test</a:t>
            </a:r>
          </a:p>
        </p:txBody>
      </p:sp>
      <p:sp>
        <p:nvSpPr>
          <p:cNvPr id="14377" name="Text Box 43"/>
          <p:cNvSpPr txBox="1">
            <a:spLocks noChangeArrowheads="1"/>
          </p:cNvSpPr>
          <p:nvPr/>
        </p:nvSpPr>
        <p:spPr bwMode="auto">
          <a:xfrm>
            <a:off x="6929553" y="5051220"/>
            <a:ext cx="673681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Integration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and test</a:t>
            </a:r>
          </a:p>
        </p:txBody>
      </p:sp>
      <p:sp>
        <p:nvSpPr>
          <p:cNvPr id="14378" name="Text Box 44"/>
          <p:cNvSpPr txBox="1">
            <a:spLocks noChangeArrowheads="1"/>
          </p:cNvSpPr>
          <p:nvPr/>
        </p:nvSpPr>
        <p:spPr bwMode="auto">
          <a:xfrm>
            <a:off x="6328422" y="5337419"/>
            <a:ext cx="725503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Acceptance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test</a:t>
            </a:r>
          </a:p>
        </p:txBody>
      </p:sp>
      <p:sp>
        <p:nvSpPr>
          <p:cNvPr id="14379" name="Text Box 45"/>
          <p:cNvSpPr txBox="1">
            <a:spLocks noChangeArrowheads="1"/>
          </p:cNvSpPr>
          <p:nvPr/>
        </p:nvSpPr>
        <p:spPr bwMode="auto">
          <a:xfrm>
            <a:off x="5536846" y="5538147"/>
            <a:ext cx="890037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Implementation</a:t>
            </a:r>
          </a:p>
        </p:txBody>
      </p:sp>
      <p:sp>
        <p:nvSpPr>
          <p:cNvPr id="14380" name="Text Box 47"/>
          <p:cNvSpPr txBox="1">
            <a:spLocks noChangeArrowheads="1"/>
          </p:cNvSpPr>
          <p:nvPr/>
        </p:nvSpPr>
        <p:spPr bwMode="auto">
          <a:xfrm>
            <a:off x="3883736" y="5562753"/>
            <a:ext cx="978134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Plan next phases</a:t>
            </a:r>
          </a:p>
        </p:txBody>
      </p:sp>
      <p:sp>
        <p:nvSpPr>
          <p:cNvPr id="14381" name="Text Box 48"/>
          <p:cNvSpPr txBox="1">
            <a:spLocks noChangeArrowheads="1"/>
          </p:cNvSpPr>
          <p:nvPr/>
        </p:nvSpPr>
        <p:spPr bwMode="auto">
          <a:xfrm>
            <a:off x="7275462" y="1667333"/>
            <a:ext cx="1172465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Evaluate alternatives,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identify, resolve risks</a:t>
            </a:r>
          </a:p>
        </p:txBody>
      </p:sp>
      <p:sp>
        <p:nvSpPr>
          <p:cNvPr id="14382" name="Text Box 49"/>
          <p:cNvSpPr txBox="1">
            <a:spLocks noChangeArrowheads="1"/>
          </p:cNvSpPr>
          <p:nvPr/>
        </p:nvSpPr>
        <p:spPr bwMode="auto">
          <a:xfrm>
            <a:off x="7434814" y="5415120"/>
            <a:ext cx="998862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Develop, verify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next-level product</a:t>
            </a:r>
          </a:p>
        </p:txBody>
      </p:sp>
      <p:sp>
        <p:nvSpPr>
          <p:cNvPr id="14383" name="Text Box 51"/>
          <p:cNvSpPr txBox="1">
            <a:spLocks noChangeArrowheads="1"/>
          </p:cNvSpPr>
          <p:nvPr/>
        </p:nvSpPr>
        <p:spPr bwMode="auto">
          <a:xfrm>
            <a:off x="5792068" y="3384529"/>
            <a:ext cx="340727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P.1</a:t>
            </a:r>
          </a:p>
        </p:txBody>
      </p:sp>
      <p:sp>
        <p:nvSpPr>
          <p:cNvPr id="14384" name="Text Box 52"/>
          <p:cNvSpPr txBox="1">
            <a:spLocks noChangeArrowheads="1"/>
          </p:cNvSpPr>
          <p:nvPr/>
        </p:nvSpPr>
        <p:spPr bwMode="auto">
          <a:xfrm>
            <a:off x="5516117" y="3282223"/>
            <a:ext cx="402913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R. a.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2468563" y="1303338"/>
            <a:ext cx="6438900" cy="4687887"/>
          </a:xfrm>
          <a:custGeom>
            <a:avLst/>
            <a:gdLst>
              <a:gd name="T0" fmla="*/ 8924 w 21386"/>
              <a:gd name="T1" fmla="*/ 10226 h 21471"/>
              <a:gd name="T2" fmla="*/ 10687 w 21386"/>
              <a:gd name="T3" fmla="*/ 9072 h 21471"/>
              <a:gd name="T4" fmla="*/ 12166 w 21386"/>
              <a:gd name="T5" fmla="*/ 11705 h 21471"/>
              <a:gd name="T6" fmla="*/ 8662 w 21386"/>
              <a:gd name="T7" fmla="*/ 13509 h 21471"/>
              <a:gd name="T8" fmla="*/ 6534 w 21386"/>
              <a:gd name="T9" fmla="*/ 9135 h 21471"/>
              <a:gd name="T10" fmla="*/ 11778 w 21386"/>
              <a:gd name="T11" fmla="*/ 6681 h 21471"/>
              <a:gd name="T12" fmla="*/ 14556 w 21386"/>
              <a:gd name="T13" fmla="*/ 12796 h 21471"/>
              <a:gd name="T14" fmla="*/ 7572 w 21386"/>
              <a:gd name="T15" fmla="*/ 15899 h 21471"/>
              <a:gd name="T16" fmla="*/ 4143 w 21386"/>
              <a:gd name="T17" fmla="*/ 8044 h 21471"/>
              <a:gd name="T18" fmla="*/ 12868 w 21386"/>
              <a:gd name="T19" fmla="*/ 4291 h 21471"/>
              <a:gd name="T20" fmla="*/ 16946 w 21386"/>
              <a:gd name="T21" fmla="*/ 13886 h 21471"/>
              <a:gd name="T22" fmla="*/ 6481 w 21386"/>
              <a:gd name="T23" fmla="*/ 18289 h 21471"/>
              <a:gd name="T24" fmla="*/ 1753 w 21386"/>
              <a:gd name="T25" fmla="*/ 6953 h 21471"/>
              <a:gd name="T26" fmla="*/ 13959 w 21386"/>
              <a:gd name="T27" fmla="*/ 1901 h 21471"/>
              <a:gd name="T28" fmla="*/ 19337 w 21386"/>
              <a:gd name="T29" fmla="*/ 14977 h 21471"/>
              <a:gd name="T30" fmla="*/ 10315 w 21386"/>
              <a:gd name="T31" fmla="*/ 21471 h 2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386" h="21471">
                <a:moveTo>
                  <a:pt x="8924" y="10226"/>
                </a:moveTo>
                <a:cubicBezTo>
                  <a:pt x="8986" y="9370"/>
                  <a:pt x="9916" y="8918"/>
                  <a:pt x="10687" y="9072"/>
                </a:cubicBezTo>
                <a:cubicBezTo>
                  <a:pt x="11865" y="9308"/>
                  <a:pt x="12456" y="10603"/>
                  <a:pt x="12166" y="11705"/>
                </a:cubicBezTo>
                <a:cubicBezTo>
                  <a:pt x="11769" y="13206"/>
                  <a:pt x="10092" y="13941"/>
                  <a:pt x="8662" y="13509"/>
                </a:cubicBezTo>
                <a:cubicBezTo>
                  <a:pt x="6837" y="12956"/>
                  <a:pt x="5957" y="10892"/>
                  <a:pt x="6534" y="9135"/>
                </a:cubicBezTo>
                <a:cubicBezTo>
                  <a:pt x="7239" y="6986"/>
                  <a:pt x="9693" y="5959"/>
                  <a:pt x="11778" y="6681"/>
                </a:cubicBezTo>
                <a:cubicBezTo>
                  <a:pt x="14251" y="7538"/>
                  <a:pt x="15424" y="10385"/>
                  <a:pt x="14556" y="12796"/>
                </a:cubicBezTo>
                <a:cubicBezTo>
                  <a:pt x="13548" y="15594"/>
                  <a:pt x="10309" y="16914"/>
                  <a:pt x="7572" y="15899"/>
                </a:cubicBezTo>
                <a:cubicBezTo>
                  <a:pt x="4448" y="14741"/>
                  <a:pt x="2981" y="11107"/>
                  <a:pt x="4143" y="8044"/>
                </a:cubicBezTo>
                <a:cubicBezTo>
                  <a:pt x="5452" y="4596"/>
                  <a:pt x="9479" y="2981"/>
                  <a:pt x="12868" y="4291"/>
                </a:cubicBezTo>
                <a:cubicBezTo>
                  <a:pt x="16642" y="5749"/>
                  <a:pt x="18404" y="10171"/>
                  <a:pt x="16946" y="13886"/>
                </a:cubicBezTo>
                <a:cubicBezTo>
                  <a:pt x="15339" y="17985"/>
                  <a:pt x="10522" y="19894"/>
                  <a:pt x="6481" y="18289"/>
                </a:cubicBezTo>
                <a:cubicBezTo>
                  <a:pt x="2057" y="16532"/>
                  <a:pt x="0" y="11320"/>
                  <a:pt x="1753" y="6953"/>
                </a:cubicBezTo>
                <a:cubicBezTo>
                  <a:pt x="3659" y="2204"/>
                  <a:pt x="9266" y="0"/>
                  <a:pt x="13959" y="1901"/>
                </a:cubicBezTo>
                <a:cubicBezTo>
                  <a:pt x="19034" y="3956"/>
                  <a:pt x="21386" y="9958"/>
                  <a:pt x="19337" y="14977"/>
                </a:cubicBezTo>
                <a:cubicBezTo>
                  <a:pt x="17836" y="18654"/>
                  <a:pt x="14264" y="21183"/>
                  <a:pt x="10315" y="21471"/>
                </a:cubicBezTo>
              </a:path>
            </a:pathLst>
          </a:custGeom>
          <a:ln>
            <a:headEnd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80822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Unified Process (RUP) (1/4)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35696" y="1385888"/>
            <a:ext cx="6922866" cy="4203352"/>
            <a:chOff x="1835696" y="1385888"/>
            <a:chExt cx="6922866" cy="4203352"/>
          </a:xfrm>
        </p:grpSpPr>
        <p:sp>
          <p:nvSpPr>
            <p:cNvPr id="123" name="Rectangle 81"/>
            <p:cNvSpPr>
              <a:spLocks noChangeArrowheads="1"/>
            </p:cNvSpPr>
            <p:nvPr/>
          </p:nvSpPr>
          <p:spPr bwMode="auto">
            <a:xfrm>
              <a:off x="2134446" y="2366963"/>
              <a:ext cx="9413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Requirements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82"/>
            <p:cNvSpPr>
              <a:spLocks noChangeArrowheads="1"/>
            </p:cNvSpPr>
            <p:nvPr/>
          </p:nvSpPr>
          <p:spPr bwMode="auto">
            <a:xfrm>
              <a:off x="2134446" y="2935288"/>
              <a:ext cx="58102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Analysis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Rectangle 83"/>
            <p:cNvSpPr>
              <a:spLocks noChangeArrowheads="1"/>
            </p:cNvSpPr>
            <p:nvPr/>
          </p:nvSpPr>
          <p:spPr bwMode="auto">
            <a:xfrm>
              <a:off x="2134446" y="3505200"/>
              <a:ext cx="4714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Design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ectangle 84"/>
            <p:cNvSpPr>
              <a:spLocks noChangeArrowheads="1"/>
            </p:cNvSpPr>
            <p:nvPr/>
          </p:nvSpPr>
          <p:spPr bwMode="auto">
            <a:xfrm>
              <a:off x="2134446" y="4075113"/>
              <a:ext cx="10398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Implementation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61"/>
            <p:cNvSpPr>
              <a:spLocks noChangeArrowheads="1"/>
            </p:cNvSpPr>
            <p:nvPr/>
          </p:nvSpPr>
          <p:spPr bwMode="auto">
            <a:xfrm>
              <a:off x="7731971" y="1741488"/>
              <a:ext cx="6810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Transition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6217496" y="1741488"/>
              <a:ext cx="8778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Construction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4825259" y="1741488"/>
              <a:ext cx="7762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Elaboration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64"/>
            <p:cNvSpPr>
              <a:spLocks noChangeArrowheads="1"/>
            </p:cNvSpPr>
            <p:nvPr/>
          </p:nvSpPr>
          <p:spPr bwMode="auto">
            <a:xfrm>
              <a:off x="3447309" y="1741488"/>
              <a:ext cx="6270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Inception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8309721" y="5164138"/>
              <a:ext cx="44884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Iteration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8465396" y="5310188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7820671" y="5164138"/>
              <a:ext cx="44884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Iteration 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7944696" y="5310188"/>
              <a:ext cx="16671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n-1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56"/>
            <p:cNvSpPr>
              <a:spLocks noChangeArrowheads="1"/>
            </p:cNvSpPr>
            <p:nvPr/>
          </p:nvSpPr>
          <p:spPr bwMode="auto">
            <a:xfrm>
              <a:off x="4141046" y="5237163"/>
              <a:ext cx="11541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…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Rectangle 57"/>
            <p:cNvSpPr>
              <a:spLocks noChangeArrowheads="1"/>
            </p:cNvSpPr>
            <p:nvPr/>
          </p:nvSpPr>
          <p:spPr bwMode="auto">
            <a:xfrm>
              <a:off x="3518546" y="5164138"/>
              <a:ext cx="44884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Iteration 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ectangle 58"/>
            <p:cNvSpPr>
              <a:spLocks noChangeArrowheads="1"/>
            </p:cNvSpPr>
            <p:nvPr/>
          </p:nvSpPr>
          <p:spPr bwMode="auto">
            <a:xfrm>
              <a:off x="3685434" y="5310188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Rectangle 59"/>
            <p:cNvSpPr>
              <a:spLocks noChangeArrowheads="1"/>
            </p:cNvSpPr>
            <p:nvPr/>
          </p:nvSpPr>
          <p:spPr bwMode="auto">
            <a:xfrm>
              <a:off x="3037534" y="5164138"/>
              <a:ext cx="44884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Iteration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Rectangle 60"/>
            <p:cNvSpPr>
              <a:spLocks noChangeArrowheads="1"/>
            </p:cNvSpPr>
            <p:nvPr/>
          </p:nvSpPr>
          <p:spPr bwMode="auto">
            <a:xfrm>
              <a:off x="3202834" y="5310188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Line 70"/>
            <p:cNvSpPr>
              <a:spLocks noChangeShapeType="1"/>
            </p:cNvSpPr>
            <p:nvPr/>
          </p:nvSpPr>
          <p:spPr bwMode="auto">
            <a:xfrm>
              <a:off x="4428384" y="1533525"/>
              <a:ext cx="0" cy="405288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71"/>
            <p:cNvSpPr>
              <a:spLocks noChangeShapeType="1"/>
            </p:cNvSpPr>
            <p:nvPr/>
          </p:nvSpPr>
          <p:spPr bwMode="auto">
            <a:xfrm>
              <a:off x="5863484" y="1533525"/>
              <a:ext cx="0" cy="405288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72"/>
            <p:cNvSpPr>
              <a:spLocks noChangeShapeType="1"/>
            </p:cNvSpPr>
            <p:nvPr/>
          </p:nvSpPr>
          <p:spPr bwMode="auto">
            <a:xfrm>
              <a:off x="7296996" y="1533525"/>
              <a:ext cx="0" cy="405288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32"/>
            <p:cNvSpPr>
              <a:spLocks noChangeShapeType="1"/>
            </p:cNvSpPr>
            <p:nvPr/>
          </p:nvSpPr>
          <p:spPr bwMode="auto">
            <a:xfrm>
              <a:off x="3474422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32"/>
            <p:cNvSpPr>
              <a:spLocks noChangeShapeType="1"/>
            </p:cNvSpPr>
            <p:nvPr/>
          </p:nvSpPr>
          <p:spPr bwMode="auto">
            <a:xfrm>
              <a:off x="3949603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32"/>
            <p:cNvSpPr>
              <a:spLocks noChangeShapeType="1"/>
            </p:cNvSpPr>
            <p:nvPr/>
          </p:nvSpPr>
          <p:spPr bwMode="auto">
            <a:xfrm>
              <a:off x="4899965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32"/>
            <p:cNvSpPr>
              <a:spLocks noChangeShapeType="1"/>
            </p:cNvSpPr>
            <p:nvPr/>
          </p:nvSpPr>
          <p:spPr bwMode="auto">
            <a:xfrm>
              <a:off x="5375146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32"/>
            <p:cNvSpPr>
              <a:spLocks noChangeShapeType="1"/>
            </p:cNvSpPr>
            <p:nvPr/>
          </p:nvSpPr>
          <p:spPr bwMode="auto">
            <a:xfrm>
              <a:off x="6325508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32"/>
            <p:cNvSpPr>
              <a:spLocks noChangeShapeType="1"/>
            </p:cNvSpPr>
            <p:nvPr/>
          </p:nvSpPr>
          <p:spPr bwMode="auto">
            <a:xfrm>
              <a:off x="6810314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32"/>
            <p:cNvSpPr>
              <a:spLocks noChangeShapeType="1"/>
            </p:cNvSpPr>
            <p:nvPr/>
          </p:nvSpPr>
          <p:spPr bwMode="auto">
            <a:xfrm>
              <a:off x="7779926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32"/>
            <p:cNvSpPr>
              <a:spLocks noChangeShapeType="1"/>
            </p:cNvSpPr>
            <p:nvPr/>
          </p:nvSpPr>
          <p:spPr bwMode="auto">
            <a:xfrm>
              <a:off x="8264732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93"/>
            <p:cNvSpPr>
              <a:spLocks noChangeArrowheads="1"/>
            </p:cNvSpPr>
            <p:nvPr/>
          </p:nvSpPr>
          <p:spPr bwMode="auto">
            <a:xfrm>
              <a:off x="1835696" y="2292350"/>
              <a:ext cx="215900" cy="26114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99"/>
            <p:cNvSpPr>
              <a:spLocks noChangeArrowheads="1"/>
            </p:cNvSpPr>
            <p:nvPr/>
          </p:nvSpPr>
          <p:spPr bwMode="auto">
            <a:xfrm>
              <a:off x="3094884" y="1385888"/>
              <a:ext cx="5619750" cy="27146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6"/>
            <p:cNvSpPr>
              <a:spLocks noChangeArrowheads="1"/>
            </p:cNvSpPr>
            <p:nvPr/>
          </p:nvSpPr>
          <p:spPr bwMode="auto">
            <a:xfrm rot="16200000">
              <a:off x="1421358" y="3573463"/>
              <a:ext cx="10731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Core Workflows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102"/>
            <p:cNvSpPr>
              <a:spLocks noChangeArrowheads="1"/>
            </p:cNvSpPr>
            <p:nvPr/>
          </p:nvSpPr>
          <p:spPr bwMode="auto">
            <a:xfrm>
              <a:off x="5699971" y="1439863"/>
              <a:ext cx="495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Phases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85"/>
            <p:cNvSpPr>
              <a:spLocks noChangeArrowheads="1"/>
            </p:cNvSpPr>
            <p:nvPr/>
          </p:nvSpPr>
          <p:spPr bwMode="auto">
            <a:xfrm>
              <a:off x="2134446" y="4643438"/>
              <a:ext cx="290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Test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069484" y="2270125"/>
              <a:ext cx="3957638" cy="427038"/>
            </a:xfrm>
            <a:custGeom>
              <a:avLst/>
              <a:gdLst>
                <a:gd name="T0" fmla="*/ 0 w 16454"/>
                <a:gd name="T1" fmla="*/ 1428 h 1428"/>
                <a:gd name="T2" fmla="*/ 16454 w 16454"/>
                <a:gd name="T3" fmla="*/ 1428 h 1428"/>
                <a:gd name="T4" fmla="*/ 11989 w 16454"/>
                <a:gd name="T5" fmla="*/ 1259 h 1428"/>
                <a:gd name="T6" fmla="*/ 8953 w 16454"/>
                <a:gd name="T7" fmla="*/ 52 h 1428"/>
                <a:gd name="T8" fmla="*/ 7662 w 16454"/>
                <a:gd name="T9" fmla="*/ 224 h 1428"/>
                <a:gd name="T10" fmla="*/ 7178 w 16454"/>
                <a:gd name="T11" fmla="*/ 52 h 1428"/>
                <a:gd name="T12" fmla="*/ 5888 w 16454"/>
                <a:gd name="T13" fmla="*/ 253 h 1428"/>
                <a:gd name="T14" fmla="*/ 5390 w 16454"/>
                <a:gd name="T15" fmla="*/ 138 h 1428"/>
                <a:gd name="T16" fmla="*/ 0 w 16454"/>
                <a:gd name="T17" fmla="*/ 142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54" h="1428">
                  <a:moveTo>
                    <a:pt x="0" y="1428"/>
                  </a:moveTo>
                  <a:lnTo>
                    <a:pt x="16454" y="1428"/>
                  </a:lnTo>
                  <a:cubicBezTo>
                    <a:pt x="16454" y="1428"/>
                    <a:pt x="12359" y="1355"/>
                    <a:pt x="11989" y="1259"/>
                  </a:cubicBezTo>
                  <a:cubicBezTo>
                    <a:pt x="10706" y="927"/>
                    <a:pt x="9382" y="87"/>
                    <a:pt x="8953" y="52"/>
                  </a:cubicBezTo>
                  <a:cubicBezTo>
                    <a:pt x="8721" y="33"/>
                    <a:pt x="7896" y="232"/>
                    <a:pt x="7662" y="224"/>
                  </a:cubicBezTo>
                  <a:cubicBezTo>
                    <a:pt x="7500" y="219"/>
                    <a:pt x="7340" y="62"/>
                    <a:pt x="7178" y="52"/>
                  </a:cubicBezTo>
                  <a:cubicBezTo>
                    <a:pt x="6763" y="27"/>
                    <a:pt x="6305" y="262"/>
                    <a:pt x="5888" y="253"/>
                  </a:cubicBezTo>
                  <a:cubicBezTo>
                    <a:pt x="5671" y="248"/>
                    <a:pt x="5550" y="151"/>
                    <a:pt x="5390" y="138"/>
                  </a:cubicBezTo>
                  <a:cubicBezTo>
                    <a:pt x="3695" y="0"/>
                    <a:pt x="0" y="1428"/>
                    <a:pt x="0" y="1428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069484" y="2903538"/>
              <a:ext cx="5186363" cy="384175"/>
            </a:xfrm>
            <a:custGeom>
              <a:avLst/>
              <a:gdLst>
                <a:gd name="T0" fmla="*/ 0 w 21585"/>
                <a:gd name="T1" fmla="*/ 1266 h 1292"/>
                <a:gd name="T2" fmla="*/ 21585 w 21585"/>
                <a:gd name="T3" fmla="*/ 1266 h 1292"/>
                <a:gd name="T4" fmla="*/ 12017 w 21585"/>
                <a:gd name="T5" fmla="*/ 954 h 1292"/>
                <a:gd name="T6" fmla="*/ 9951 w 21585"/>
                <a:gd name="T7" fmla="*/ 774 h 1292"/>
                <a:gd name="T8" fmla="*/ 8147 w 21585"/>
                <a:gd name="T9" fmla="*/ 774 h 1292"/>
                <a:gd name="T10" fmla="*/ 7264 w 21585"/>
                <a:gd name="T11" fmla="*/ 403 h 1292"/>
                <a:gd name="T12" fmla="*/ 6258 w 21585"/>
                <a:gd name="T13" fmla="*/ 5 h 1292"/>
                <a:gd name="T14" fmla="*/ 5048 w 21585"/>
                <a:gd name="T15" fmla="*/ 888 h 1292"/>
                <a:gd name="T16" fmla="*/ 0 w 21585"/>
                <a:gd name="T17" fmla="*/ 1266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85" h="1292">
                  <a:moveTo>
                    <a:pt x="0" y="1266"/>
                  </a:moveTo>
                  <a:lnTo>
                    <a:pt x="21585" y="1266"/>
                  </a:lnTo>
                  <a:cubicBezTo>
                    <a:pt x="21585" y="1266"/>
                    <a:pt x="12399" y="986"/>
                    <a:pt x="12017" y="954"/>
                  </a:cubicBezTo>
                  <a:cubicBezTo>
                    <a:pt x="10763" y="850"/>
                    <a:pt x="10379" y="808"/>
                    <a:pt x="9951" y="774"/>
                  </a:cubicBezTo>
                  <a:cubicBezTo>
                    <a:pt x="9718" y="755"/>
                    <a:pt x="8484" y="775"/>
                    <a:pt x="8147" y="774"/>
                  </a:cubicBezTo>
                  <a:cubicBezTo>
                    <a:pt x="7746" y="774"/>
                    <a:pt x="7454" y="441"/>
                    <a:pt x="7264" y="403"/>
                  </a:cubicBezTo>
                  <a:cubicBezTo>
                    <a:pt x="6856" y="321"/>
                    <a:pt x="6675" y="14"/>
                    <a:pt x="6258" y="5"/>
                  </a:cubicBezTo>
                  <a:cubicBezTo>
                    <a:pt x="6041" y="0"/>
                    <a:pt x="5204" y="850"/>
                    <a:pt x="5048" y="888"/>
                  </a:cubicBezTo>
                  <a:cubicBezTo>
                    <a:pt x="3409" y="1292"/>
                    <a:pt x="0" y="1266"/>
                    <a:pt x="0" y="1266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069484" y="3538538"/>
              <a:ext cx="5186363" cy="314325"/>
            </a:xfrm>
            <a:custGeom>
              <a:avLst/>
              <a:gdLst>
                <a:gd name="T0" fmla="*/ 0 w 21585"/>
                <a:gd name="T1" fmla="*/ 1059 h 1059"/>
                <a:gd name="T2" fmla="*/ 21585 w 21585"/>
                <a:gd name="T3" fmla="*/ 1059 h 1059"/>
                <a:gd name="T4" fmla="*/ 14469 w 21585"/>
                <a:gd name="T5" fmla="*/ 805 h 1059"/>
                <a:gd name="T6" fmla="*/ 12602 w 21585"/>
                <a:gd name="T7" fmla="*/ 424 h 1059"/>
                <a:gd name="T8" fmla="*/ 10770 w 21585"/>
                <a:gd name="T9" fmla="*/ 112 h 1059"/>
                <a:gd name="T10" fmla="*/ 9402 w 21585"/>
                <a:gd name="T11" fmla="*/ 82 h 1059"/>
                <a:gd name="T12" fmla="*/ 7028 w 21585"/>
                <a:gd name="T13" fmla="*/ 482 h 1059"/>
                <a:gd name="T14" fmla="*/ 5019 w 21585"/>
                <a:gd name="T15" fmla="*/ 653 h 1059"/>
                <a:gd name="T16" fmla="*/ 0 w 21585"/>
                <a:gd name="T17" fmla="*/ 1059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85" h="1059">
                  <a:moveTo>
                    <a:pt x="0" y="1059"/>
                  </a:moveTo>
                  <a:lnTo>
                    <a:pt x="21585" y="1059"/>
                  </a:lnTo>
                  <a:cubicBezTo>
                    <a:pt x="21585" y="1059"/>
                    <a:pt x="14850" y="837"/>
                    <a:pt x="14469" y="805"/>
                  </a:cubicBezTo>
                  <a:cubicBezTo>
                    <a:pt x="13215" y="700"/>
                    <a:pt x="13031" y="459"/>
                    <a:pt x="12602" y="424"/>
                  </a:cubicBezTo>
                  <a:cubicBezTo>
                    <a:pt x="12370" y="406"/>
                    <a:pt x="11107" y="113"/>
                    <a:pt x="10770" y="112"/>
                  </a:cubicBezTo>
                  <a:cubicBezTo>
                    <a:pt x="10369" y="111"/>
                    <a:pt x="9592" y="121"/>
                    <a:pt x="9402" y="82"/>
                  </a:cubicBezTo>
                  <a:cubicBezTo>
                    <a:pt x="8994" y="0"/>
                    <a:pt x="7443" y="437"/>
                    <a:pt x="7028" y="482"/>
                  </a:cubicBezTo>
                  <a:cubicBezTo>
                    <a:pt x="6555" y="535"/>
                    <a:pt x="6002" y="557"/>
                    <a:pt x="5019" y="653"/>
                  </a:cubicBezTo>
                  <a:cubicBezTo>
                    <a:pt x="3340" y="816"/>
                    <a:pt x="0" y="1059"/>
                    <a:pt x="0" y="105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069484" y="3997325"/>
              <a:ext cx="5186363" cy="434975"/>
            </a:xfrm>
            <a:custGeom>
              <a:avLst/>
              <a:gdLst>
                <a:gd name="T0" fmla="*/ 0 w 21585"/>
                <a:gd name="T1" fmla="*/ 1465 h 1465"/>
                <a:gd name="T2" fmla="*/ 21585 w 21585"/>
                <a:gd name="T3" fmla="*/ 1465 h 1465"/>
                <a:gd name="T4" fmla="*/ 21197 w 21585"/>
                <a:gd name="T5" fmla="*/ 1296 h 1465"/>
                <a:gd name="T6" fmla="*/ 20385 w 21585"/>
                <a:gd name="T7" fmla="*/ 1286 h 1465"/>
                <a:gd name="T8" fmla="*/ 19978 w 21585"/>
                <a:gd name="T9" fmla="*/ 1088 h 1465"/>
                <a:gd name="T10" fmla="*/ 19608 w 21585"/>
                <a:gd name="T11" fmla="*/ 1286 h 1465"/>
                <a:gd name="T12" fmla="*/ 17462 w 21585"/>
                <a:gd name="T13" fmla="*/ 1231 h 1465"/>
                <a:gd name="T14" fmla="*/ 15368 w 21585"/>
                <a:gd name="T15" fmla="*/ 118 h 1465"/>
                <a:gd name="T16" fmla="*/ 11330 w 21585"/>
                <a:gd name="T17" fmla="*/ 26 h 1465"/>
                <a:gd name="T18" fmla="*/ 5231 w 21585"/>
                <a:gd name="T19" fmla="*/ 1237 h 1465"/>
                <a:gd name="T20" fmla="*/ 0 w 21585"/>
                <a:gd name="T21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85" h="1465">
                  <a:moveTo>
                    <a:pt x="0" y="1465"/>
                  </a:moveTo>
                  <a:lnTo>
                    <a:pt x="21585" y="1465"/>
                  </a:lnTo>
                  <a:cubicBezTo>
                    <a:pt x="21585" y="1465"/>
                    <a:pt x="21578" y="1328"/>
                    <a:pt x="21197" y="1296"/>
                  </a:cubicBezTo>
                  <a:cubicBezTo>
                    <a:pt x="19943" y="1192"/>
                    <a:pt x="20814" y="1321"/>
                    <a:pt x="20385" y="1286"/>
                  </a:cubicBezTo>
                  <a:cubicBezTo>
                    <a:pt x="20153" y="1268"/>
                    <a:pt x="20315" y="1089"/>
                    <a:pt x="19978" y="1088"/>
                  </a:cubicBezTo>
                  <a:cubicBezTo>
                    <a:pt x="19577" y="1087"/>
                    <a:pt x="19798" y="1325"/>
                    <a:pt x="19608" y="1286"/>
                  </a:cubicBezTo>
                  <a:cubicBezTo>
                    <a:pt x="19200" y="1204"/>
                    <a:pt x="17877" y="1185"/>
                    <a:pt x="17462" y="1231"/>
                  </a:cubicBezTo>
                  <a:cubicBezTo>
                    <a:pt x="16989" y="1283"/>
                    <a:pt x="16349" y="229"/>
                    <a:pt x="15368" y="118"/>
                  </a:cubicBezTo>
                  <a:cubicBezTo>
                    <a:pt x="14329" y="0"/>
                    <a:pt x="14962" y="23"/>
                    <a:pt x="11330" y="26"/>
                  </a:cubicBezTo>
                  <a:cubicBezTo>
                    <a:pt x="9839" y="27"/>
                    <a:pt x="6391" y="1113"/>
                    <a:pt x="5231" y="1237"/>
                  </a:cubicBezTo>
                  <a:cubicBezTo>
                    <a:pt x="3914" y="1378"/>
                    <a:pt x="0" y="1465"/>
                    <a:pt x="0" y="1465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069484" y="4575175"/>
              <a:ext cx="5157788" cy="438150"/>
            </a:xfrm>
            <a:custGeom>
              <a:avLst/>
              <a:gdLst>
                <a:gd name="T0" fmla="*/ 0 w 21457"/>
                <a:gd name="T1" fmla="*/ 1452 h 1473"/>
                <a:gd name="T2" fmla="*/ 21457 w 21457"/>
                <a:gd name="T3" fmla="*/ 1473 h 1473"/>
                <a:gd name="T4" fmla="*/ 20321 w 21457"/>
                <a:gd name="T5" fmla="*/ 1179 h 1473"/>
                <a:gd name="T6" fmla="*/ 18531 w 21457"/>
                <a:gd name="T7" fmla="*/ 1068 h 1473"/>
                <a:gd name="T8" fmla="*/ 16144 w 21457"/>
                <a:gd name="T9" fmla="*/ 216 h 1473"/>
                <a:gd name="T10" fmla="*/ 14547 w 21457"/>
                <a:gd name="T11" fmla="*/ 1429 h 1473"/>
                <a:gd name="T12" fmla="*/ 14127 w 21457"/>
                <a:gd name="T13" fmla="*/ 884 h 1473"/>
                <a:gd name="T14" fmla="*/ 12950 w 21457"/>
                <a:gd name="T15" fmla="*/ 1128 h 1473"/>
                <a:gd name="T16" fmla="*/ 12395 w 21457"/>
                <a:gd name="T17" fmla="*/ 1405 h 1473"/>
                <a:gd name="T18" fmla="*/ 11838 w 21457"/>
                <a:gd name="T19" fmla="*/ 1131 h 1473"/>
                <a:gd name="T20" fmla="*/ 11241 w 21457"/>
                <a:gd name="T21" fmla="*/ 1121 h 1473"/>
                <a:gd name="T22" fmla="*/ 10640 w 21457"/>
                <a:gd name="T23" fmla="*/ 1390 h 1473"/>
                <a:gd name="T24" fmla="*/ 10060 w 21457"/>
                <a:gd name="T25" fmla="*/ 1139 h 1473"/>
                <a:gd name="T26" fmla="*/ 9608 w 21457"/>
                <a:gd name="T27" fmla="*/ 1136 h 1473"/>
                <a:gd name="T28" fmla="*/ 8803 w 21457"/>
                <a:gd name="T29" fmla="*/ 1399 h 1473"/>
                <a:gd name="T30" fmla="*/ 8163 w 21457"/>
                <a:gd name="T31" fmla="*/ 1126 h 1473"/>
                <a:gd name="T32" fmla="*/ 7570 w 21457"/>
                <a:gd name="T33" fmla="*/ 1138 h 1473"/>
                <a:gd name="T34" fmla="*/ 6865 w 21457"/>
                <a:gd name="T35" fmla="*/ 1388 h 1473"/>
                <a:gd name="T36" fmla="*/ 6177 w 21457"/>
                <a:gd name="T37" fmla="*/ 1153 h 1473"/>
                <a:gd name="T38" fmla="*/ 5530 w 21457"/>
                <a:gd name="T39" fmla="*/ 1174 h 1473"/>
                <a:gd name="T40" fmla="*/ 5030 w 21457"/>
                <a:gd name="T41" fmla="*/ 1380 h 1473"/>
                <a:gd name="T42" fmla="*/ 0 w 21457"/>
                <a:gd name="T43" fmla="*/ 1452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457" h="1473">
                  <a:moveTo>
                    <a:pt x="0" y="1452"/>
                  </a:moveTo>
                  <a:lnTo>
                    <a:pt x="21457" y="1473"/>
                  </a:lnTo>
                  <a:cubicBezTo>
                    <a:pt x="21457" y="1473"/>
                    <a:pt x="21043" y="1396"/>
                    <a:pt x="20321" y="1179"/>
                  </a:cubicBezTo>
                  <a:cubicBezTo>
                    <a:pt x="20212" y="1146"/>
                    <a:pt x="18721" y="1076"/>
                    <a:pt x="18531" y="1068"/>
                  </a:cubicBezTo>
                  <a:cubicBezTo>
                    <a:pt x="18154" y="1051"/>
                    <a:pt x="17440" y="0"/>
                    <a:pt x="16144" y="216"/>
                  </a:cubicBezTo>
                  <a:cubicBezTo>
                    <a:pt x="15523" y="320"/>
                    <a:pt x="14650" y="1443"/>
                    <a:pt x="14547" y="1429"/>
                  </a:cubicBezTo>
                  <a:cubicBezTo>
                    <a:pt x="14190" y="1380"/>
                    <a:pt x="14410" y="882"/>
                    <a:pt x="14127" y="884"/>
                  </a:cubicBezTo>
                  <a:cubicBezTo>
                    <a:pt x="13531" y="888"/>
                    <a:pt x="13164" y="1071"/>
                    <a:pt x="12950" y="1128"/>
                  </a:cubicBezTo>
                  <a:cubicBezTo>
                    <a:pt x="12814" y="1164"/>
                    <a:pt x="12574" y="1405"/>
                    <a:pt x="12395" y="1405"/>
                  </a:cubicBezTo>
                  <a:cubicBezTo>
                    <a:pt x="12211" y="1406"/>
                    <a:pt x="12151" y="1140"/>
                    <a:pt x="11838" y="1131"/>
                  </a:cubicBezTo>
                  <a:cubicBezTo>
                    <a:pt x="11360" y="1117"/>
                    <a:pt x="11549" y="1113"/>
                    <a:pt x="11241" y="1121"/>
                  </a:cubicBezTo>
                  <a:cubicBezTo>
                    <a:pt x="11067" y="1125"/>
                    <a:pt x="10856" y="1392"/>
                    <a:pt x="10640" y="1390"/>
                  </a:cubicBezTo>
                  <a:cubicBezTo>
                    <a:pt x="10391" y="1388"/>
                    <a:pt x="10223" y="1132"/>
                    <a:pt x="10060" y="1139"/>
                  </a:cubicBezTo>
                  <a:cubicBezTo>
                    <a:pt x="9869" y="1147"/>
                    <a:pt x="9810" y="1136"/>
                    <a:pt x="9608" y="1136"/>
                  </a:cubicBezTo>
                  <a:cubicBezTo>
                    <a:pt x="9397" y="1136"/>
                    <a:pt x="8991" y="1399"/>
                    <a:pt x="8803" y="1399"/>
                  </a:cubicBezTo>
                  <a:cubicBezTo>
                    <a:pt x="8614" y="1399"/>
                    <a:pt x="8370" y="1127"/>
                    <a:pt x="8163" y="1126"/>
                  </a:cubicBezTo>
                  <a:cubicBezTo>
                    <a:pt x="8061" y="1125"/>
                    <a:pt x="7687" y="1124"/>
                    <a:pt x="7570" y="1138"/>
                  </a:cubicBezTo>
                  <a:cubicBezTo>
                    <a:pt x="7403" y="1159"/>
                    <a:pt x="7170" y="1403"/>
                    <a:pt x="6865" y="1388"/>
                  </a:cubicBezTo>
                  <a:cubicBezTo>
                    <a:pt x="6722" y="1381"/>
                    <a:pt x="6310" y="1158"/>
                    <a:pt x="6177" y="1153"/>
                  </a:cubicBezTo>
                  <a:cubicBezTo>
                    <a:pt x="5712" y="1136"/>
                    <a:pt x="5638" y="1161"/>
                    <a:pt x="5530" y="1174"/>
                  </a:cubicBezTo>
                  <a:cubicBezTo>
                    <a:pt x="5412" y="1188"/>
                    <a:pt x="5118" y="1350"/>
                    <a:pt x="5030" y="1380"/>
                  </a:cubicBezTo>
                  <a:cubicBezTo>
                    <a:pt x="4952" y="1407"/>
                    <a:pt x="0" y="1452"/>
                    <a:pt x="0" y="1452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3"/>
            <p:cNvSpPr>
              <a:spLocks/>
            </p:cNvSpPr>
            <p:nvPr/>
          </p:nvSpPr>
          <p:spPr bwMode="auto">
            <a:xfrm>
              <a:off x="5439621" y="2068513"/>
              <a:ext cx="379413" cy="3054350"/>
            </a:xfrm>
            <a:custGeom>
              <a:avLst/>
              <a:gdLst>
                <a:gd name="T0" fmla="*/ 435 w 2609"/>
                <a:gd name="T1" fmla="*/ 0 h 16775"/>
                <a:gd name="T2" fmla="*/ 0 w 2609"/>
                <a:gd name="T3" fmla="*/ 435 h 16775"/>
                <a:gd name="T4" fmla="*/ 0 w 2609"/>
                <a:gd name="T5" fmla="*/ 16341 h 16775"/>
                <a:gd name="T6" fmla="*/ 435 w 2609"/>
                <a:gd name="T7" fmla="*/ 16775 h 16775"/>
                <a:gd name="T8" fmla="*/ 2174 w 2609"/>
                <a:gd name="T9" fmla="*/ 16775 h 16775"/>
                <a:gd name="T10" fmla="*/ 2609 w 2609"/>
                <a:gd name="T11" fmla="*/ 16341 h 16775"/>
                <a:gd name="T12" fmla="*/ 2609 w 2609"/>
                <a:gd name="T13" fmla="*/ 435 h 16775"/>
                <a:gd name="T14" fmla="*/ 2174 w 2609"/>
                <a:gd name="T15" fmla="*/ 0 h 16775"/>
                <a:gd name="T16" fmla="*/ 435 w 2609"/>
                <a:gd name="T17" fmla="*/ 0 h 16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9" h="16775">
                  <a:moveTo>
                    <a:pt x="435" y="0"/>
                  </a:moveTo>
                  <a:cubicBezTo>
                    <a:pt x="195" y="0"/>
                    <a:pt x="0" y="195"/>
                    <a:pt x="0" y="435"/>
                  </a:cubicBezTo>
                  <a:lnTo>
                    <a:pt x="0" y="16341"/>
                  </a:lnTo>
                  <a:cubicBezTo>
                    <a:pt x="0" y="16581"/>
                    <a:pt x="195" y="16775"/>
                    <a:pt x="435" y="16775"/>
                  </a:cubicBezTo>
                  <a:lnTo>
                    <a:pt x="2174" y="16775"/>
                  </a:lnTo>
                  <a:cubicBezTo>
                    <a:pt x="2414" y="16775"/>
                    <a:pt x="2609" y="16581"/>
                    <a:pt x="2609" y="16341"/>
                  </a:cubicBezTo>
                  <a:lnTo>
                    <a:pt x="2609" y="435"/>
                  </a:lnTo>
                  <a:cubicBezTo>
                    <a:pt x="2609" y="195"/>
                    <a:pt x="2414" y="0"/>
                    <a:pt x="2174" y="0"/>
                  </a:cubicBezTo>
                  <a:lnTo>
                    <a:pt x="435" y="0"/>
                  </a:lnTo>
                  <a:close/>
                </a:path>
              </a:pathLst>
            </a:custGeom>
            <a:noFill/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10"/>
            <p:cNvSpPr>
              <a:spLocks noChangeArrowheads="1"/>
            </p:cNvSpPr>
            <p:nvPr/>
          </p:nvSpPr>
          <p:spPr bwMode="auto">
            <a:xfrm>
              <a:off x="7225559" y="2443163"/>
              <a:ext cx="1100138" cy="63658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113"/>
            <p:cNvSpPr>
              <a:spLocks noChangeArrowheads="1"/>
            </p:cNvSpPr>
            <p:nvPr/>
          </p:nvSpPr>
          <p:spPr bwMode="auto">
            <a:xfrm>
              <a:off x="7306521" y="2513013"/>
              <a:ext cx="9636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one iteration in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Rectangle 114"/>
            <p:cNvSpPr>
              <a:spLocks noChangeArrowheads="1"/>
            </p:cNvSpPr>
            <p:nvPr/>
          </p:nvSpPr>
          <p:spPr bwMode="auto">
            <a:xfrm>
              <a:off x="7306521" y="2686050"/>
              <a:ext cx="9715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 elaboration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Rectangle 115"/>
            <p:cNvSpPr>
              <a:spLocks noChangeArrowheads="1"/>
            </p:cNvSpPr>
            <p:nvPr/>
          </p:nvSpPr>
          <p:spPr bwMode="auto">
            <a:xfrm>
              <a:off x="7306521" y="2860675"/>
              <a:ext cx="3841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phase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>
              <a:stCxn id="159" idx="6"/>
              <a:endCxn id="160" idx="1"/>
            </p:cNvCxnSpPr>
            <p:nvPr/>
          </p:nvCxnSpPr>
          <p:spPr>
            <a:xfrm>
              <a:off x="5819034" y="2147717"/>
              <a:ext cx="1406525" cy="613740"/>
            </a:xfrm>
            <a:prstGeom prst="line">
              <a:avLst/>
            </a:prstGeom>
            <a:noFill/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96038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Agility in Software Development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Software Process Definition and Management - Chapter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Slide </a:t>
            </a:r>
            <a:fld id="{C1C3ABFF-07B6-4381-8655-2E8E3F18A5CC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63713" y="908050"/>
            <a:ext cx="7129462" cy="5400675"/>
          </a:xfrm>
          <a:prstGeom prst="rect">
            <a:avLst/>
          </a:prstGeom>
        </p:spPr>
        <p:txBody>
          <a:bodyPr/>
          <a:lstStyle>
            <a:lvl1pPr marL="263525" indent="-2635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2778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651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3pPr>
            <a:lvl4pPr marL="1611313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dirty="0"/>
              <a:t>Agility in software development is not a methodology; it is an approach.</a:t>
            </a:r>
          </a:p>
          <a:p>
            <a:pPr algn="just"/>
            <a:r>
              <a:rPr lang="en-GB" dirty="0"/>
              <a:t> A number of different Agile methodologies have been developed that have embraced the Agile approach, such as Extreme Programming (XP), Dynamic Systems Development Method, Feature-Driven Design, Crystal, Agile Modelling and SCRUM. 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Agile principles (Beck et al., 2001): </a:t>
            </a:r>
            <a:endParaRPr lang="en-GB" dirty="0"/>
          </a:p>
          <a:p>
            <a:pPr marL="342900" indent="-342900" algn="just">
              <a:buFont typeface="+mj-lt"/>
              <a:buAutoNum type="arabicPeriod"/>
            </a:pPr>
            <a:r>
              <a:rPr lang="en-GB" dirty="0"/>
              <a:t>Welcome changing requirements.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/>
              <a:t>The highest priority is to satisfy the customer through early and continuous delivery of valuable software.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/>
              <a:t>Deliver working software frequently, from a couple of weeks to a couple of months, with a preference to the shorter timescale.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/>
              <a:t>Business people and developers must work together daily throughout the project.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/>
              <a:t>Working software is the primary measure of progress. </a:t>
            </a:r>
          </a:p>
        </p:txBody>
      </p:sp>
    </p:spTree>
    <p:extLst>
      <p:ext uri="{BB962C8B-B14F-4D97-AF65-F5344CB8AC3E}">
        <p14:creationId xmlns:p14="http://schemas.microsoft.com/office/powerpoint/2010/main" val="395568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Extreme Programming (XP): Overview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Software Process Definition and Management - Chapter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Slide </a:t>
            </a:r>
            <a:fld id="{C1C3ABFF-07B6-4381-8655-2E8E3F18A5CC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63713" y="908050"/>
            <a:ext cx="7129462" cy="5400675"/>
          </a:xfrm>
          <a:prstGeom prst="rect">
            <a:avLst/>
          </a:prstGeom>
        </p:spPr>
        <p:txBody>
          <a:bodyPr/>
          <a:lstStyle>
            <a:lvl1pPr marL="263525" indent="-2635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2778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651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3pPr>
            <a:lvl4pPr marL="1611313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dirty="0"/>
              <a:t> Like other agile methodologies, XP differs from traditional methodologies mainly in placing a higher value on adaptability than on predictability. </a:t>
            </a:r>
          </a:p>
          <a:p>
            <a:pPr algn="just"/>
            <a:r>
              <a:rPr lang="en-GB" dirty="0"/>
              <a:t>Adapt to changing requirements at any point during the project life instead of defining all requirements at the beginning of a project.</a:t>
            </a:r>
          </a:p>
          <a:p>
            <a:pPr algn="just"/>
            <a:r>
              <a:rPr lang="en-GB" dirty="0"/>
              <a:t>XP uses Agile principles.</a:t>
            </a:r>
          </a:p>
          <a:p>
            <a:pPr algn="just"/>
            <a:r>
              <a:rPr lang="en-GB" dirty="0"/>
              <a:t>XP lowers the cost of change. </a:t>
            </a:r>
          </a:p>
          <a:p>
            <a:pPr algn="just"/>
            <a:r>
              <a:rPr lang="en-GB" dirty="0"/>
              <a:t>XP helps to achieve a high degree of customer satisfaction because customers notice that it creates a working software faster, and that software tends to have very few defects.</a:t>
            </a:r>
          </a:p>
        </p:txBody>
      </p:sp>
    </p:spTree>
    <p:extLst>
      <p:ext uri="{BB962C8B-B14F-4D97-AF65-F5344CB8AC3E}">
        <p14:creationId xmlns:p14="http://schemas.microsoft.com/office/powerpoint/2010/main" val="327814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4198750" y="3732808"/>
            <a:ext cx="3652812" cy="19284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…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3838710" y="3444776"/>
            <a:ext cx="3652812" cy="19284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Iteration 2</a:t>
            </a:r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Programming: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1C3ABFF-07B6-4381-8655-2E8E3F18A5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41766" name="Rectangle 6"/>
          <p:cNvSpPr>
            <a:spLocks noChangeArrowheads="1"/>
          </p:cNvSpPr>
          <p:nvPr/>
        </p:nvSpPr>
        <p:spPr bwMode="auto">
          <a:xfrm>
            <a:off x="3479490" y="1124744"/>
            <a:ext cx="3668688" cy="1377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400" b="1" dirty="0"/>
              <a:t>Planning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Collect user stories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Create prototype architecture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Create release plan 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Develop test scenarios        </a:t>
            </a:r>
            <a:r>
              <a:rPr lang="en-US" sz="1400" dirty="0"/>
              <a:t>                 </a:t>
            </a:r>
          </a:p>
        </p:txBody>
      </p:sp>
      <p:sp>
        <p:nvSpPr>
          <p:cNvPr id="1141773" name="Rectangle 13"/>
          <p:cNvSpPr>
            <a:spLocks noChangeArrowheads="1"/>
          </p:cNvSpPr>
          <p:nvPr/>
        </p:nvSpPr>
        <p:spPr bwMode="auto">
          <a:xfrm>
            <a:off x="3495366" y="3156744"/>
            <a:ext cx="3652812" cy="19284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r>
              <a:rPr lang="en-US" sz="1400" b="1" dirty="0"/>
              <a:t>Develop Increment</a:t>
            </a:r>
            <a:endParaRPr lang="en-US" sz="1400" b="1" dirty="0">
              <a:solidFill>
                <a:schemeClr val="dk1"/>
              </a:solidFill>
            </a:endParaRP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Develop test cases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Plan &amp; implement the increment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Revise architecture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Test current increment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Collect data</a:t>
            </a:r>
          </a:p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Iteration 1</a:t>
            </a:r>
          </a:p>
        </p:txBody>
      </p:sp>
      <p:sp>
        <p:nvSpPr>
          <p:cNvPr id="1141800" name="Rectangle 40"/>
          <p:cNvSpPr>
            <a:spLocks noChangeArrowheads="1"/>
          </p:cNvSpPr>
          <p:nvPr/>
        </p:nvSpPr>
        <p:spPr bwMode="auto">
          <a:xfrm>
            <a:off x="2123728" y="5432561"/>
            <a:ext cx="1608931" cy="6351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+mn-lt"/>
              </a:rPr>
              <a:t>Perform Acceptance Test</a:t>
            </a:r>
          </a:p>
        </p:txBody>
      </p:sp>
      <p:sp>
        <p:nvSpPr>
          <p:cNvPr id="1141802" name="Text Box 42"/>
          <p:cNvSpPr txBox="1">
            <a:spLocks noChangeArrowheads="1"/>
          </p:cNvSpPr>
          <p:nvPr/>
        </p:nvSpPr>
        <p:spPr bwMode="auto">
          <a:xfrm>
            <a:off x="5710619" y="6157913"/>
            <a:ext cx="313022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(Ref: </a:t>
            </a:r>
            <a:r>
              <a:rPr lang="en-US" sz="900" dirty="0" err="1"/>
              <a:t>Bunse</a:t>
            </a:r>
            <a:r>
              <a:rPr lang="en-US" sz="900" dirty="0"/>
              <a:t> / von </a:t>
            </a:r>
            <a:r>
              <a:rPr lang="en-US" sz="900" dirty="0" err="1"/>
              <a:t>Knethen</a:t>
            </a:r>
            <a:r>
              <a:rPr lang="en-US" sz="900" dirty="0"/>
              <a:t>: </a:t>
            </a:r>
            <a:r>
              <a:rPr lang="en-US" sz="900" dirty="0" err="1"/>
              <a:t>Vorgehensmodelle</a:t>
            </a:r>
            <a:r>
              <a:rPr lang="en-US" sz="900" dirty="0"/>
              <a:t> </a:t>
            </a:r>
            <a:r>
              <a:rPr lang="en-US" sz="900" dirty="0" err="1"/>
              <a:t>kompakt</a:t>
            </a:r>
            <a:r>
              <a:rPr lang="en-US" sz="900" dirty="0"/>
              <a:t>)</a:t>
            </a:r>
          </a:p>
        </p:txBody>
      </p:sp>
      <p:cxnSp>
        <p:nvCxnSpPr>
          <p:cNvPr id="10" name="Straight Arrow Connector 9"/>
          <p:cNvCxnSpPr>
            <a:stCxn id="1141766" idx="2"/>
            <a:endCxn id="1141773" idx="0"/>
          </p:cNvCxnSpPr>
          <p:nvPr/>
        </p:nvCxnSpPr>
        <p:spPr>
          <a:xfrm>
            <a:off x="5313834" y="2502694"/>
            <a:ext cx="7938" cy="6540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3626609" y="5085184"/>
            <a:ext cx="212101" cy="134753"/>
          </a:xfrm>
          <a:custGeom>
            <a:avLst/>
            <a:gdLst>
              <a:gd name="connsiteX0" fmla="*/ 0 w 192505"/>
              <a:gd name="connsiteY0" fmla="*/ 0 h 269507"/>
              <a:gd name="connsiteX1" fmla="*/ 0 w 192505"/>
              <a:gd name="connsiteY1" fmla="*/ 269507 h 269507"/>
              <a:gd name="connsiteX2" fmla="*/ 192505 w 192505"/>
              <a:gd name="connsiteY2" fmla="*/ 269507 h 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05" h="269507">
                <a:moveTo>
                  <a:pt x="0" y="0"/>
                </a:moveTo>
                <a:lnTo>
                  <a:pt x="0" y="269507"/>
                </a:lnTo>
                <a:lnTo>
                  <a:pt x="192505" y="269507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eform 63"/>
          <p:cNvSpPr/>
          <p:nvPr/>
        </p:nvSpPr>
        <p:spPr>
          <a:xfrm>
            <a:off x="3963130" y="5382479"/>
            <a:ext cx="212101" cy="134753"/>
          </a:xfrm>
          <a:custGeom>
            <a:avLst/>
            <a:gdLst>
              <a:gd name="connsiteX0" fmla="*/ 0 w 192505"/>
              <a:gd name="connsiteY0" fmla="*/ 0 h 269507"/>
              <a:gd name="connsiteX1" fmla="*/ 0 w 192505"/>
              <a:gd name="connsiteY1" fmla="*/ 269507 h 269507"/>
              <a:gd name="connsiteX2" fmla="*/ 192505 w 192505"/>
              <a:gd name="connsiteY2" fmla="*/ 269507 h 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05" h="269507">
                <a:moveTo>
                  <a:pt x="0" y="0"/>
                </a:moveTo>
                <a:lnTo>
                  <a:pt x="0" y="269507"/>
                </a:lnTo>
                <a:lnTo>
                  <a:pt x="192505" y="269507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03203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836872" y="1232894"/>
            <a:ext cx="7003974" cy="45003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400" b="1" dirty="0"/>
              <a:t>Planning</a:t>
            </a:r>
            <a:r>
              <a:rPr lang="en-US" sz="1400" dirty="0"/>
              <a:t>                </a:t>
            </a:r>
          </a:p>
        </p:txBody>
      </p:sp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Programming: Planning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1C3ABFF-07B6-4381-8655-2E8E3F18A5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42788" name="Line 4"/>
          <p:cNvSpPr>
            <a:spLocks noChangeShapeType="1"/>
          </p:cNvSpPr>
          <p:nvPr/>
        </p:nvSpPr>
        <p:spPr bwMode="auto">
          <a:xfrm>
            <a:off x="3313113" y="2066925"/>
            <a:ext cx="0" cy="1079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 sz="1400">
              <a:latin typeface="+mn-lt"/>
            </a:endParaRPr>
          </a:p>
        </p:txBody>
      </p:sp>
      <p:sp>
        <p:nvSpPr>
          <p:cNvPr id="1142789" name="Rectangle 5"/>
          <p:cNvSpPr>
            <a:spLocks noChangeArrowheads="1"/>
          </p:cNvSpPr>
          <p:nvPr/>
        </p:nvSpPr>
        <p:spPr bwMode="auto">
          <a:xfrm>
            <a:off x="2338385" y="1733550"/>
            <a:ext cx="2665663" cy="1130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</a:rPr>
              <a:t>Collect user stories</a:t>
            </a:r>
          </a:p>
          <a:p>
            <a:endParaRPr lang="en-US" sz="1200" b="1" dirty="0">
              <a:solidFill>
                <a:schemeClr val="dk1"/>
              </a:solidFill>
              <a:sym typeface="Wingdings" pitchFamily="2" charset="2"/>
            </a:endParaRP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 Text documents</a:t>
            </a: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en-US" sz="1200" dirty="0">
                <a:solidFill>
                  <a:schemeClr val="dk1"/>
                </a:solidFill>
              </a:rPr>
              <a:t>Use cases</a:t>
            </a:r>
          </a:p>
          <a:p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1142790" name="Rectangle 6"/>
          <p:cNvSpPr>
            <a:spLocks noChangeArrowheads="1"/>
          </p:cNvSpPr>
          <p:nvPr/>
        </p:nvSpPr>
        <p:spPr bwMode="auto">
          <a:xfrm>
            <a:off x="2338387" y="3313113"/>
            <a:ext cx="2665661" cy="842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</a:rPr>
              <a:t>Create prototype architecture</a:t>
            </a:r>
          </a:p>
          <a:p>
            <a:endParaRPr lang="en-US" sz="1200" b="1" dirty="0">
              <a:solidFill>
                <a:schemeClr val="dk1"/>
              </a:solidFill>
              <a:sym typeface="Wingdings" pitchFamily="2" charset="2"/>
            </a:endParaRP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 Class diagrams 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142791" name="Rectangle 7"/>
          <p:cNvSpPr>
            <a:spLocks noChangeArrowheads="1"/>
          </p:cNvSpPr>
          <p:nvPr/>
        </p:nvSpPr>
        <p:spPr bwMode="auto">
          <a:xfrm>
            <a:off x="2351089" y="4606925"/>
            <a:ext cx="2652960" cy="85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</a:rPr>
              <a:t>Develop test scenarios</a:t>
            </a:r>
          </a:p>
          <a:p>
            <a:endParaRPr lang="en-US" sz="1200" b="1" dirty="0">
              <a:solidFill>
                <a:schemeClr val="dk1"/>
              </a:solidFill>
              <a:sym typeface="Wingdings" pitchFamily="2" charset="2"/>
            </a:endParaRP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 Scenarios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142792" name="Rectangle 8"/>
          <p:cNvSpPr>
            <a:spLocks noChangeArrowheads="1"/>
          </p:cNvSpPr>
          <p:nvPr/>
        </p:nvSpPr>
        <p:spPr bwMode="auto">
          <a:xfrm>
            <a:off x="6103938" y="2268538"/>
            <a:ext cx="2505075" cy="1579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</a:rPr>
              <a:t>Create release plan</a:t>
            </a:r>
          </a:p>
          <a:p>
            <a:endParaRPr lang="en-US" sz="1200" b="1" dirty="0">
              <a:solidFill>
                <a:schemeClr val="dk1"/>
              </a:solidFill>
              <a:sym typeface="Wingdings" pitchFamily="2" charset="2"/>
            </a:endParaRP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 Increment planning</a:t>
            </a: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 D</a:t>
            </a:r>
            <a:r>
              <a:rPr lang="en-US" sz="1200" dirty="0">
                <a:solidFill>
                  <a:schemeClr val="dk1"/>
                </a:solidFill>
              </a:rPr>
              <a:t>ay tasks</a:t>
            </a: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en-US" sz="1200" dirty="0">
                <a:solidFill>
                  <a:schemeClr val="dk1"/>
                </a:solidFill>
              </a:rPr>
              <a:t>Data recording</a:t>
            </a:r>
          </a:p>
        </p:txBody>
      </p:sp>
      <p:sp>
        <p:nvSpPr>
          <p:cNvPr id="1142798" name="Line 14"/>
          <p:cNvSpPr>
            <a:spLocks noChangeShapeType="1"/>
          </p:cNvSpPr>
          <p:nvPr/>
        </p:nvSpPr>
        <p:spPr bwMode="auto">
          <a:xfrm>
            <a:off x="1935163" y="5070475"/>
            <a:ext cx="1079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de-DE" sz="1400">
              <a:latin typeface="+mn-lt"/>
            </a:endParaRPr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5710619" y="6157913"/>
            <a:ext cx="313022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(Ref: </a:t>
            </a:r>
            <a:r>
              <a:rPr lang="en-US" sz="900" dirty="0" err="1"/>
              <a:t>Bunse</a:t>
            </a:r>
            <a:r>
              <a:rPr lang="en-US" sz="900" dirty="0"/>
              <a:t> / von </a:t>
            </a:r>
            <a:r>
              <a:rPr lang="en-US" sz="900" dirty="0" err="1"/>
              <a:t>Knethen</a:t>
            </a:r>
            <a:r>
              <a:rPr lang="en-US" sz="900" dirty="0"/>
              <a:t>: </a:t>
            </a:r>
            <a:r>
              <a:rPr lang="en-US" sz="900" dirty="0" err="1"/>
              <a:t>Vorgehensmodelle</a:t>
            </a:r>
            <a:r>
              <a:rPr lang="en-US" sz="900" dirty="0"/>
              <a:t> </a:t>
            </a:r>
            <a:r>
              <a:rPr lang="en-US" sz="900" dirty="0" err="1"/>
              <a:t>kompakt</a:t>
            </a:r>
            <a:r>
              <a:rPr lang="en-US" sz="900" dirty="0"/>
              <a:t>)</a:t>
            </a:r>
          </a:p>
        </p:txBody>
      </p:sp>
      <p:cxnSp>
        <p:nvCxnSpPr>
          <p:cNvPr id="24" name="Straight Arrow Connector 23"/>
          <p:cNvCxnSpPr>
            <a:stCxn id="1142789" idx="1"/>
            <a:endCxn id="1142791" idx="1"/>
          </p:cNvCxnSpPr>
          <p:nvPr/>
        </p:nvCxnSpPr>
        <p:spPr>
          <a:xfrm rot="10800000" flipH="1" flipV="1">
            <a:off x="2338385" y="2298699"/>
            <a:ext cx="12704" cy="2736057"/>
          </a:xfrm>
          <a:prstGeom prst="bentConnector3">
            <a:avLst>
              <a:gd name="adj1" fmla="val -1799433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3"/>
          <p:cNvCxnSpPr>
            <a:stCxn id="1142789" idx="2"/>
            <a:endCxn id="1142790" idx="0"/>
          </p:cNvCxnSpPr>
          <p:nvPr/>
        </p:nvCxnSpPr>
        <p:spPr>
          <a:xfrm rot="16200000" flipH="1">
            <a:off x="3446586" y="3088480"/>
            <a:ext cx="449263" cy="1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1142789" idx="3"/>
            <a:endCxn id="1142792" idx="1"/>
          </p:cNvCxnSpPr>
          <p:nvPr/>
        </p:nvCxnSpPr>
        <p:spPr>
          <a:xfrm>
            <a:off x="5004048" y="2298700"/>
            <a:ext cx="1099890" cy="759619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23"/>
          <p:cNvCxnSpPr>
            <a:stCxn id="1142790" idx="3"/>
            <a:endCxn id="1142792" idx="1"/>
          </p:cNvCxnSpPr>
          <p:nvPr/>
        </p:nvCxnSpPr>
        <p:spPr>
          <a:xfrm flipV="1">
            <a:off x="5004048" y="3058319"/>
            <a:ext cx="1099890" cy="676275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9302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3262646" y="1700808"/>
            <a:ext cx="5669036" cy="38177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…</a:t>
            </a:r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2902606" y="1412776"/>
            <a:ext cx="5669036" cy="38177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Iteration 2</a:t>
            </a:r>
          </a:p>
        </p:txBody>
      </p:sp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2559262" y="1124744"/>
            <a:ext cx="5669036" cy="38177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Iteration 1</a:t>
            </a:r>
          </a:p>
        </p:txBody>
      </p:sp>
      <p:sp>
        <p:nvSpPr>
          <p:cNvPr id="70" name="Rectangle 40"/>
          <p:cNvSpPr>
            <a:spLocks noChangeArrowheads="1"/>
          </p:cNvSpPr>
          <p:nvPr/>
        </p:nvSpPr>
        <p:spPr bwMode="auto">
          <a:xfrm>
            <a:off x="1187624" y="5289857"/>
            <a:ext cx="1608931" cy="8382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400" b="1" dirty="0">
                <a:solidFill>
                  <a:schemeClr val="dk1"/>
                </a:solidFill>
                <a:latin typeface="+mn-lt"/>
              </a:rPr>
              <a:t>Perform Acceptance Test</a:t>
            </a:r>
          </a:p>
          <a:p>
            <a:r>
              <a:rPr lang="en-US" sz="1400" dirty="0">
                <a:sym typeface="Wingdings" pitchFamily="2" charset="2"/>
              </a:rPr>
              <a:t> Test results</a:t>
            </a:r>
            <a:endParaRPr lang="en-US" sz="1400" dirty="0"/>
          </a:p>
        </p:txBody>
      </p:sp>
      <p:sp>
        <p:nvSpPr>
          <p:cNvPr id="71" name="Freeform 70"/>
          <p:cNvSpPr/>
          <p:nvPr/>
        </p:nvSpPr>
        <p:spPr>
          <a:xfrm>
            <a:off x="2690505" y="4942480"/>
            <a:ext cx="212101" cy="134753"/>
          </a:xfrm>
          <a:custGeom>
            <a:avLst/>
            <a:gdLst>
              <a:gd name="connsiteX0" fmla="*/ 0 w 192505"/>
              <a:gd name="connsiteY0" fmla="*/ 0 h 269507"/>
              <a:gd name="connsiteX1" fmla="*/ 0 w 192505"/>
              <a:gd name="connsiteY1" fmla="*/ 269507 h 269507"/>
              <a:gd name="connsiteX2" fmla="*/ 192505 w 192505"/>
              <a:gd name="connsiteY2" fmla="*/ 269507 h 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05" h="269507">
                <a:moveTo>
                  <a:pt x="0" y="0"/>
                </a:moveTo>
                <a:lnTo>
                  <a:pt x="0" y="269507"/>
                </a:lnTo>
                <a:lnTo>
                  <a:pt x="192505" y="269507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reeform 71"/>
          <p:cNvSpPr/>
          <p:nvPr/>
        </p:nvSpPr>
        <p:spPr>
          <a:xfrm>
            <a:off x="3027026" y="5239775"/>
            <a:ext cx="212101" cy="134753"/>
          </a:xfrm>
          <a:custGeom>
            <a:avLst/>
            <a:gdLst>
              <a:gd name="connsiteX0" fmla="*/ 0 w 192505"/>
              <a:gd name="connsiteY0" fmla="*/ 0 h 269507"/>
              <a:gd name="connsiteX1" fmla="*/ 0 w 192505"/>
              <a:gd name="connsiteY1" fmla="*/ 269507 h 269507"/>
              <a:gd name="connsiteX2" fmla="*/ 192505 w 192505"/>
              <a:gd name="connsiteY2" fmla="*/ 269507 h 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05" h="269507">
                <a:moveTo>
                  <a:pt x="0" y="0"/>
                </a:moveTo>
                <a:lnTo>
                  <a:pt x="0" y="269507"/>
                </a:lnTo>
                <a:lnTo>
                  <a:pt x="192505" y="269507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Programming: Iterative Phase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1C3ABFF-07B6-4381-8655-2E8E3F18A5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43812" name="Line 4"/>
          <p:cNvSpPr>
            <a:spLocks noChangeShapeType="1"/>
          </p:cNvSpPr>
          <p:nvPr/>
        </p:nvSpPr>
        <p:spPr bwMode="auto">
          <a:xfrm>
            <a:off x="3748645" y="1748234"/>
            <a:ext cx="0" cy="1079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143814" name="Rectangle 6"/>
          <p:cNvSpPr>
            <a:spLocks noChangeArrowheads="1"/>
          </p:cNvSpPr>
          <p:nvPr/>
        </p:nvSpPr>
        <p:spPr bwMode="auto">
          <a:xfrm>
            <a:off x="2738994" y="1244501"/>
            <a:ext cx="2651125" cy="10017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  <a:latin typeface="+mn-lt"/>
              </a:rPr>
              <a:t>Develop test cases</a:t>
            </a:r>
          </a:p>
          <a:p>
            <a:endParaRPr lang="en-US" sz="1200" b="1" dirty="0">
              <a:solidFill>
                <a:schemeClr val="dk1"/>
              </a:solidFill>
              <a:latin typeface="+mn-lt"/>
              <a:sym typeface="Wingdings" pitchFamily="2" charset="2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 Test cases</a:t>
            </a: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 </a:t>
            </a:r>
            <a:r>
              <a:rPr lang="en-US" sz="1200" dirty="0">
                <a:solidFill>
                  <a:schemeClr val="dk1"/>
                </a:solidFill>
                <a:latin typeface="+mn-lt"/>
              </a:rPr>
              <a:t>Test environment</a:t>
            </a:r>
          </a:p>
        </p:txBody>
      </p:sp>
      <p:sp>
        <p:nvSpPr>
          <p:cNvPr id="1143825" name="Rectangle 17"/>
          <p:cNvSpPr>
            <a:spLocks noChangeArrowheads="1"/>
          </p:cNvSpPr>
          <p:nvPr/>
        </p:nvSpPr>
        <p:spPr bwMode="auto">
          <a:xfrm>
            <a:off x="2751695" y="3885009"/>
            <a:ext cx="2638425" cy="795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  <a:latin typeface="+mn-lt"/>
              </a:rPr>
              <a:t>Test current increment</a:t>
            </a:r>
          </a:p>
          <a:p>
            <a:endParaRPr lang="en-US" sz="1200" b="1" dirty="0">
              <a:solidFill>
                <a:schemeClr val="dk1"/>
              </a:solidFill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 Test results</a:t>
            </a:r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43828" name="Rectangle 20"/>
          <p:cNvSpPr>
            <a:spLocks noChangeArrowheads="1"/>
          </p:cNvSpPr>
          <p:nvPr/>
        </p:nvSpPr>
        <p:spPr bwMode="auto">
          <a:xfrm>
            <a:off x="6368020" y="3665934"/>
            <a:ext cx="1725612" cy="814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  <a:latin typeface="+mn-lt"/>
              </a:rPr>
              <a:t>Collect data</a:t>
            </a:r>
          </a:p>
          <a:p>
            <a:endParaRPr lang="en-US" sz="1200" b="1" dirty="0">
              <a:solidFill>
                <a:schemeClr val="dk1"/>
              </a:solidFill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Measurement data </a:t>
            </a:r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43831" name="Rectangle 23"/>
          <p:cNvSpPr>
            <a:spLocks noChangeArrowheads="1"/>
          </p:cNvSpPr>
          <p:nvPr/>
        </p:nvSpPr>
        <p:spPr bwMode="auto">
          <a:xfrm>
            <a:off x="6420407" y="2534244"/>
            <a:ext cx="1673225" cy="817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  <a:latin typeface="+mn-lt"/>
              </a:rPr>
              <a:t>Revise architecture</a:t>
            </a:r>
          </a:p>
          <a:p>
            <a:endParaRPr lang="en-US" sz="1200" b="1" dirty="0">
              <a:solidFill>
                <a:schemeClr val="dk1"/>
              </a:solidFill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 Class diagram</a:t>
            </a:r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5710619" y="6157913"/>
            <a:ext cx="313022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(Ref: </a:t>
            </a:r>
            <a:r>
              <a:rPr lang="en-US" sz="900" dirty="0" err="1"/>
              <a:t>Bunse</a:t>
            </a:r>
            <a:r>
              <a:rPr lang="en-US" sz="900" dirty="0"/>
              <a:t> / von </a:t>
            </a:r>
            <a:r>
              <a:rPr lang="en-US" sz="900" dirty="0" err="1"/>
              <a:t>Knethen</a:t>
            </a:r>
            <a:r>
              <a:rPr lang="en-US" sz="900" dirty="0"/>
              <a:t>: </a:t>
            </a:r>
            <a:r>
              <a:rPr lang="en-US" sz="900" dirty="0" err="1"/>
              <a:t>Vorgehensmodelle</a:t>
            </a:r>
            <a:r>
              <a:rPr lang="en-US" sz="900" dirty="0"/>
              <a:t> </a:t>
            </a:r>
            <a:r>
              <a:rPr lang="en-US" sz="900" dirty="0" err="1"/>
              <a:t>kompakt</a:t>
            </a:r>
            <a:r>
              <a:rPr lang="en-US" sz="900" dirty="0"/>
              <a:t>)</a:t>
            </a: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3056495" y="2534245"/>
            <a:ext cx="2638425" cy="817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2904095" y="2631727"/>
            <a:ext cx="2638425" cy="817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43815" name="Rectangle 7"/>
          <p:cNvSpPr>
            <a:spLocks noChangeArrowheads="1"/>
          </p:cNvSpPr>
          <p:nvPr/>
        </p:nvSpPr>
        <p:spPr bwMode="auto">
          <a:xfrm>
            <a:off x="2751695" y="2708672"/>
            <a:ext cx="2638425" cy="817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  <a:latin typeface="+mn-lt"/>
              </a:rPr>
              <a:t>Plan &amp; implement the increment</a:t>
            </a:r>
          </a:p>
          <a:p>
            <a:endParaRPr lang="en-US" sz="1200" b="1" dirty="0">
              <a:solidFill>
                <a:schemeClr val="dk1"/>
              </a:solidFill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 Source code</a:t>
            </a:r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75" name="Straight Arrow Connector 23"/>
          <p:cNvCxnSpPr>
            <a:stCxn id="1143814" idx="2"/>
            <a:endCxn id="74" idx="0"/>
          </p:cNvCxnSpPr>
          <p:nvPr/>
        </p:nvCxnSpPr>
        <p:spPr>
          <a:xfrm rot="16200000" flipH="1">
            <a:off x="4076116" y="2234653"/>
            <a:ext cx="288032" cy="311151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3"/>
          <p:cNvCxnSpPr>
            <a:stCxn id="74" idx="3"/>
            <a:endCxn id="1143831" idx="1"/>
          </p:cNvCxnSpPr>
          <p:nvPr/>
        </p:nvCxnSpPr>
        <p:spPr>
          <a:xfrm>
            <a:off x="5694920" y="2943026"/>
            <a:ext cx="725487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3"/>
          <p:cNvCxnSpPr>
            <a:stCxn id="1143815" idx="2"/>
            <a:endCxn id="1143828" idx="1"/>
          </p:cNvCxnSpPr>
          <p:nvPr/>
        </p:nvCxnSpPr>
        <p:spPr>
          <a:xfrm>
            <a:off x="4070908" y="3526234"/>
            <a:ext cx="2297112" cy="546894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3"/>
          <p:cNvCxnSpPr>
            <a:stCxn id="1143825" idx="3"/>
            <a:endCxn id="1143828" idx="1"/>
          </p:cNvCxnSpPr>
          <p:nvPr/>
        </p:nvCxnSpPr>
        <p:spPr>
          <a:xfrm flipV="1">
            <a:off x="5390120" y="4073128"/>
            <a:ext cx="977900" cy="2095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23"/>
          <p:cNvCxnSpPr>
            <a:stCxn id="1143815" idx="2"/>
            <a:endCxn id="1143825" idx="0"/>
          </p:cNvCxnSpPr>
          <p:nvPr/>
        </p:nvCxnSpPr>
        <p:spPr>
          <a:xfrm>
            <a:off x="4070908" y="3526234"/>
            <a:ext cx="0" cy="35877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51471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lvl="1" indent="-263525"/>
            <a:r>
              <a:rPr lang="en-US" dirty="0"/>
              <a:t>Agile Management Framework for SW development projects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6096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85722"/>
            <a:ext cx="6096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39918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Prescriptive versus Descriptive Modeling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C1C3ABFF-07B6-4381-8655-2E8E3F18A5C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76195" name="Picture 3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0789" y="2237056"/>
            <a:ext cx="2606129" cy="25694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76197" name="AutoShape 5"/>
          <p:cNvSpPr>
            <a:spLocks noChangeArrowheads="1"/>
          </p:cNvSpPr>
          <p:nvPr/>
        </p:nvSpPr>
        <p:spPr bwMode="auto">
          <a:xfrm>
            <a:off x="3899520" y="1484784"/>
            <a:ext cx="1752600" cy="1600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76198" name="AutoShape 6"/>
          <p:cNvSpPr>
            <a:spLocks noChangeArrowheads="1"/>
          </p:cNvSpPr>
          <p:nvPr/>
        </p:nvSpPr>
        <p:spPr bwMode="auto">
          <a:xfrm flipH="1" flipV="1">
            <a:off x="3995936" y="4005064"/>
            <a:ext cx="1752600" cy="1600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1" name="Group 10"/>
          <p:cNvGrpSpPr/>
          <p:nvPr/>
        </p:nvGrpSpPr>
        <p:grpSpPr>
          <a:xfrm>
            <a:off x="5076056" y="2564904"/>
            <a:ext cx="3717295" cy="2149813"/>
            <a:chOff x="2123728" y="2204864"/>
            <a:chExt cx="6192688" cy="3581400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465477" y="2204864"/>
              <a:ext cx="1857806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 dirty="0"/>
                <a:t>27. Integration Test (Host)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458610" y="3271664"/>
              <a:ext cx="1857806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/>
                <a:t>30. Customer </a:t>
              </a:r>
              <a:br>
                <a:rPr lang="en-US" sz="600" b="1"/>
              </a:br>
              <a:r>
                <a:rPr lang="en-US" sz="600" b="1"/>
                <a:t>Data Upgrade/ Tool-Upgrade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65477" y="4414664"/>
              <a:ext cx="1857806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/>
                <a:t>28. Integration Test (Target)</a:t>
              </a: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6458610" y="2204864"/>
              <a:ext cx="1857806" cy="4572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600" b="1" dirty="0"/>
                <a:t>Customer Data</a:t>
              </a:r>
            </a:p>
            <a:p>
              <a:pPr algn="ctr"/>
              <a:r>
                <a:rPr lang="en-US" sz="600" b="1" dirty="0"/>
                <a:t>Tools</a:t>
              </a: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123728" y="2738264"/>
              <a:ext cx="928903" cy="4572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/>
                <a:t>APS</a:t>
              </a: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2226939" y="5329064"/>
              <a:ext cx="1754595" cy="4572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/>
                <a:t>Conformance</a:t>
              </a:r>
            </a:p>
            <a:p>
              <a:pPr algn="ctr"/>
              <a:r>
                <a:rPr lang="en-US" sz="600" b="1"/>
                <a:t>Test Cases</a:t>
              </a: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4704015" y="5329064"/>
              <a:ext cx="1754595" cy="4572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/>
                <a:t>Regression</a:t>
              </a:r>
            </a:p>
            <a:p>
              <a:pPr algn="ctr"/>
              <a:r>
                <a:rPr lang="en-US" sz="600" b="1"/>
                <a:t>Test Cases</a:t>
              </a: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3155843" y="3119264"/>
              <a:ext cx="2477075" cy="9144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/>
              <a:r>
                <a:rPr lang="en-US" sz="600" b="1" dirty="0"/>
                <a:t>TSPA (from P3)</a:t>
              </a: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6148975" y="4414664"/>
              <a:ext cx="2167441" cy="685800"/>
            </a:xfrm>
            <a:prstGeom prst="roundRect">
              <a:avLst>
                <a:gd name="adj" fmla="val 41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/>
              <a:r>
                <a:rPr lang="en-US" sz="600" b="1"/>
                <a:t>Customer Data</a:t>
              </a: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V="1">
              <a:off x="2949420" y="2433464"/>
              <a:ext cx="516057" cy="3810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3465477" y="2662064"/>
              <a:ext cx="206423" cy="838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5116861" y="2662064"/>
              <a:ext cx="103211" cy="891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H="1" flipV="1">
              <a:off x="5323282" y="2357264"/>
              <a:ext cx="1135327" cy="2057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 flipV="1">
              <a:off x="5323283" y="4719464"/>
              <a:ext cx="825692" cy="76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V="1">
              <a:off x="4910438" y="3881264"/>
              <a:ext cx="140415" cy="533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981534" y="3957464"/>
              <a:ext cx="103211" cy="457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V="1">
              <a:off x="3155843" y="5024264"/>
              <a:ext cx="619269" cy="304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 flipV="1">
              <a:off x="5116861" y="5024264"/>
              <a:ext cx="412846" cy="30480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2639785" y="3195464"/>
              <a:ext cx="825692" cy="1219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flipV="1">
              <a:off x="6561821" y="3881264"/>
              <a:ext cx="173444" cy="914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7812360" y="3881264"/>
              <a:ext cx="194422" cy="914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7387513" y="2662064"/>
              <a:ext cx="0" cy="60960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3303271" y="3500264"/>
              <a:ext cx="1268730" cy="4572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 dirty="0"/>
                <a:t>Test</a:t>
              </a:r>
            </a:p>
            <a:p>
              <a:pPr algn="ctr"/>
              <a:r>
                <a:rPr lang="en-US" sz="600" b="1" dirty="0"/>
                <a:t>Specification</a:t>
              </a:r>
            </a:p>
          </p:txBody>
        </p:sp>
        <p:sp>
          <p:nvSpPr>
            <p:cNvPr id="39" name="AutoShape 19"/>
            <p:cNvSpPr>
              <a:spLocks noChangeArrowheads="1"/>
            </p:cNvSpPr>
            <p:nvPr/>
          </p:nvSpPr>
          <p:spPr bwMode="auto">
            <a:xfrm>
              <a:off x="4572000" y="3553763"/>
              <a:ext cx="957707" cy="327501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 dirty="0"/>
                <a:t>Protocol</a:t>
              </a: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6306241" y="4795665"/>
              <a:ext cx="858048" cy="2513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 dirty="0"/>
                <a:t>Data</a:t>
              </a:r>
            </a:p>
          </p:txBody>
        </p:sp>
        <p:sp>
          <p:nvSpPr>
            <p:cNvPr id="41" name="AutoShape 19"/>
            <p:cNvSpPr>
              <a:spLocks noChangeArrowheads="1"/>
            </p:cNvSpPr>
            <p:nvPr/>
          </p:nvSpPr>
          <p:spPr bwMode="auto">
            <a:xfrm>
              <a:off x="7314352" y="4797152"/>
              <a:ext cx="858048" cy="2513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 dirty="0"/>
                <a:t>Delta</a:t>
              </a:r>
            </a:p>
          </p:txBody>
        </p:sp>
      </p:grp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44000" y="1584000"/>
            <a:ext cx="144463" cy="14446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de-DE" sz="1200" b="1"/>
          </a:p>
        </p:txBody>
      </p:sp>
    </p:spTree>
    <p:extLst>
      <p:ext uri="{BB962C8B-B14F-4D97-AF65-F5344CB8AC3E}">
        <p14:creationId xmlns:p14="http://schemas.microsoft.com/office/powerpoint/2010/main" val="20879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6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6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7" grpId="0" animBg="1"/>
      <p:bldP spid="77619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Scrum? 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3525" lvl="1" indent="-26352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Agile Management Framework for SW development projects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Few clear rules</a:t>
            </a:r>
          </a:p>
          <a:p>
            <a:pPr lvl="1"/>
            <a:r>
              <a:rPr lang="en-US" dirty="0"/>
              <a:t>Roles: Product Owner, Team, Scrum Master</a:t>
            </a:r>
          </a:p>
          <a:p>
            <a:pPr lvl="1"/>
            <a:r>
              <a:rPr lang="en-US" dirty="0"/>
              <a:t>Product Backlog, Sprint Backlog, few compact reports</a:t>
            </a:r>
          </a:p>
          <a:p>
            <a:pPr lvl="1"/>
            <a:r>
              <a:rPr lang="en-US" dirty="0"/>
              <a:t>Short work cycles (so called “Sprints”) for incremental development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Based on the agile manifest by Kent Beck et al.</a:t>
            </a:r>
          </a:p>
          <a:p>
            <a:pPr lvl="1"/>
            <a:r>
              <a:rPr lang="en-US" dirty="0"/>
              <a:t>Human-centered</a:t>
            </a:r>
          </a:p>
          <a:p>
            <a:pPr lvl="1"/>
            <a:r>
              <a:rPr lang="en-US" dirty="0"/>
              <a:t>Technology and tools have secondary role</a:t>
            </a:r>
          </a:p>
          <a:p>
            <a:pPr lvl="1"/>
            <a:r>
              <a:rPr lang="en-US" dirty="0"/>
              <a:t>Close cooperation with customer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50006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Scrum? (3)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learning process</a:t>
            </a:r>
          </a:p>
          <a:p>
            <a:endParaRPr lang="en-US" dirty="0"/>
          </a:p>
          <a:p>
            <a:r>
              <a:rPr lang="en-US" dirty="0"/>
              <a:t>Learning in each iteration (Sprint): „inspect and adapt“</a:t>
            </a:r>
          </a:p>
          <a:p>
            <a:pPr lvl="1"/>
            <a:r>
              <a:rPr lang="en-US" dirty="0"/>
              <a:t>Development speed/productivity</a:t>
            </a:r>
          </a:p>
          <a:p>
            <a:pPr lvl="1"/>
            <a:r>
              <a:rPr lang="en-US" dirty="0"/>
              <a:t>Obtained results</a:t>
            </a:r>
          </a:p>
          <a:p>
            <a:pPr lvl="1"/>
            <a:r>
              <a:rPr lang="en-US" dirty="0"/>
              <a:t>Team work</a:t>
            </a:r>
          </a:p>
          <a:p>
            <a:pPr lvl="1"/>
            <a:r>
              <a:rPr lang="en-US" dirty="0"/>
              <a:t>Usage of Scrum process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 Scrum does not define a development methodology, QA strategy, or risk management approach, but asks the team to take care of these issues appropriately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78327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– An Overview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3688" y="1052736"/>
            <a:ext cx="7208097" cy="4003539"/>
            <a:chOff x="217488" y="1238816"/>
            <a:chExt cx="8820150" cy="4898909"/>
          </a:xfrm>
        </p:grpSpPr>
        <p:sp>
          <p:nvSpPr>
            <p:cNvPr id="38952" name="AutoShape 40"/>
            <p:cNvSpPr>
              <a:spLocks noChangeArrowheads="1"/>
            </p:cNvSpPr>
            <p:nvPr/>
          </p:nvSpPr>
          <p:spPr bwMode="auto">
            <a:xfrm>
              <a:off x="7551738" y="2659491"/>
              <a:ext cx="1485900" cy="1277937"/>
            </a:xfrm>
            <a:prstGeom prst="cube">
              <a:avLst>
                <a:gd name="adj" fmla="val 36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51" name="AutoShape 39"/>
            <p:cNvSpPr>
              <a:spLocks noChangeArrowheads="1"/>
            </p:cNvSpPr>
            <p:nvPr/>
          </p:nvSpPr>
          <p:spPr bwMode="auto">
            <a:xfrm>
              <a:off x="7408863" y="2773791"/>
              <a:ext cx="1485900" cy="1277937"/>
            </a:xfrm>
            <a:prstGeom prst="cube">
              <a:avLst>
                <a:gd name="adj" fmla="val 36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grpSp>
          <p:nvGrpSpPr>
            <p:cNvPr id="38945" name="Group 33"/>
            <p:cNvGrpSpPr>
              <a:grpSpLocks/>
            </p:cNvGrpSpPr>
            <p:nvPr/>
          </p:nvGrpSpPr>
          <p:grpSpPr bwMode="auto">
            <a:xfrm rot="8100000">
              <a:off x="5011738" y="2606460"/>
              <a:ext cx="1416050" cy="1393825"/>
              <a:chOff x="2172" y="1440"/>
              <a:chExt cx="1360" cy="1363"/>
            </a:xfrm>
          </p:grpSpPr>
          <p:sp>
            <p:nvSpPr>
              <p:cNvPr id="38946" name="AutoShape 34"/>
              <p:cNvSpPr>
                <a:spLocks noChangeArrowheads="1"/>
              </p:cNvSpPr>
              <p:nvPr/>
            </p:nvSpPr>
            <p:spPr bwMode="auto">
              <a:xfrm>
                <a:off x="2172" y="1440"/>
                <a:ext cx="1360" cy="1360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47" name="AutoShape 35"/>
              <p:cNvSpPr>
                <a:spLocks noChangeArrowheads="1"/>
              </p:cNvSpPr>
              <p:nvPr/>
            </p:nvSpPr>
            <p:spPr bwMode="auto">
              <a:xfrm rot="10800000">
                <a:off x="2172" y="1443"/>
                <a:ext cx="1360" cy="13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48" name="Rectangle 36"/>
              <p:cNvSpPr>
                <a:spLocks noChangeArrowheads="1"/>
              </p:cNvSpPr>
              <p:nvPr/>
            </p:nvSpPr>
            <p:spPr bwMode="auto">
              <a:xfrm>
                <a:off x="3196" y="2105"/>
                <a:ext cx="333" cy="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38941" name="Group 29"/>
            <p:cNvGrpSpPr>
              <a:grpSpLocks/>
            </p:cNvGrpSpPr>
            <p:nvPr/>
          </p:nvGrpSpPr>
          <p:grpSpPr bwMode="auto">
            <a:xfrm rot="8100000">
              <a:off x="4849813" y="2739810"/>
              <a:ext cx="1416050" cy="1393825"/>
              <a:chOff x="2172" y="1440"/>
              <a:chExt cx="1360" cy="1363"/>
            </a:xfrm>
          </p:grpSpPr>
          <p:sp>
            <p:nvSpPr>
              <p:cNvPr id="38942" name="AutoShape 30"/>
              <p:cNvSpPr>
                <a:spLocks noChangeArrowheads="1"/>
              </p:cNvSpPr>
              <p:nvPr/>
            </p:nvSpPr>
            <p:spPr bwMode="auto">
              <a:xfrm>
                <a:off x="2172" y="1440"/>
                <a:ext cx="1360" cy="1360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43" name="AutoShape 31"/>
              <p:cNvSpPr>
                <a:spLocks noChangeArrowheads="1"/>
              </p:cNvSpPr>
              <p:nvPr/>
            </p:nvSpPr>
            <p:spPr bwMode="auto">
              <a:xfrm rot="10800000">
                <a:off x="2172" y="1443"/>
                <a:ext cx="1360" cy="13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44" name="Rectangle 32"/>
              <p:cNvSpPr>
                <a:spLocks noChangeArrowheads="1"/>
              </p:cNvSpPr>
              <p:nvPr/>
            </p:nvSpPr>
            <p:spPr bwMode="auto">
              <a:xfrm>
                <a:off x="3196" y="2105"/>
                <a:ext cx="333" cy="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38919" name="AutoShape 7"/>
            <p:cNvSpPr>
              <a:spLocks noChangeArrowheads="1"/>
            </p:cNvSpPr>
            <p:nvPr/>
          </p:nvSpPr>
          <p:spPr bwMode="auto">
            <a:xfrm>
              <a:off x="217488" y="2745216"/>
              <a:ext cx="1239837" cy="1533525"/>
            </a:xfrm>
            <a:prstGeom prst="flowChartInternalStorag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>
              <a:off x="2343150" y="2745216"/>
              <a:ext cx="1516063" cy="1533525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21" name="AutoShape 9"/>
            <p:cNvSpPr>
              <a:spLocks noChangeArrowheads="1"/>
            </p:cNvSpPr>
            <p:nvPr/>
          </p:nvSpPr>
          <p:spPr bwMode="auto">
            <a:xfrm>
              <a:off x="7256463" y="2878566"/>
              <a:ext cx="1485900" cy="1277937"/>
            </a:xfrm>
            <a:prstGeom prst="cube">
              <a:avLst>
                <a:gd name="adj" fmla="val 36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436478" y="3205591"/>
              <a:ext cx="1006645" cy="640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Product</a:t>
              </a:r>
              <a:br>
                <a:rPr lang="en-US" sz="1400" dirty="0"/>
              </a:br>
              <a:r>
                <a:rPr lang="en-US" sz="1400" dirty="0"/>
                <a:t>Backlog</a:t>
              </a: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2492290" y="3191302"/>
              <a:ext cx="1006645" cy="640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Sprint</a:t>
              </a:r>
              <a:br>
                <a:rPr lang="en-US" sz="1400" dirty="0"/>
              </a:br>
              <a:r>
                <a:rPr lang="en-US" sz="1400" dirty="0"/>
                <a:t>Backlog</a:t>
              </a:r>
            </a:p>
          </p:txBody>
        </p:sp>
        <p:grpSp>
          <p:nvGrpSpPr>
            <p:cNvPr id="38924" name="Group 12"/>
            <p:cNvGrpSpPr>
              <a:grpSpLocks/>
            </p:cNvGrpSpPr>
            <p:nvPr/>
          </p:nvGrpSpPr>
          <p:grpSpPr bwMode="auto">
            <a:xfrm rot="8100000">
              <a:off x="4706938" y="2900791"/>
              <a:ext cx="1416050" cy="1393825"/>
              <a:chOff x="2172" y="1440"/>
              <a:chExt cx="1360" cy="1363"/>
            </a:xfrm>
          </p:grpSpPr>
          <p:sp>
            <p:nvSpPr>
              <p:cNvPr id="38925" name="AutoShape 13"/>
              <p:cNvSpPr>
                <a:spLocks noChangeArrowheads="1"/>
              </p:cNvSpPr>
              <p:nvPr/>
            </p:nvSpPr>
            <p:spPr bwMode="auto">
              <a:xfrm>
                <a:off x="2172" y="1440"/>
                <a:ext cx="1360" cy="1360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26" name="AutoShape 14"/>
              <p:cNvSpPr>
                <a:spLocks noChangeArrowheads="1"/>
              </p:cNvSpPr>
              <p:nvPr/>
            </p:nvSpPr>
            <p:spPr bwMode="auto">
              <a:xfrm rot="10800000">
                <a:off x="2172" y="1443"/>
                <a:ext cx="1360" cy="13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27" name="Rectangle 15"/>
              <p:cNvSpPr>
                <a:spLocks noChangeArrowheads="1"/>
              </p:cNvSpPr>
              <p:nvPr/>
            </p:nvSpPr>
            <p:spPr bwMode="auto">
              <a:xfrm>
                <a:off x="3196" y="2105"/>
                <a:ext cx="333" cy="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5029887" y="3907267"/>
              <a:ext cx="798726" cy="376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Sprint</a:t>
              </a:r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7460692" y="3115104"/>
              <a:ext cx="1061567" cy="790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Shippable</a:t>
              </a:r>
            </a:p>
            <a:p>
              <a:pPr algn="ctr"/>
              <a:r>
                <a:rPr lang="en-US" sz="1200" dirty="0"/>
                <a:t>Product</a:t>
              </a:r>
              <a:br>
                <a:rPr lang="en-US" sz="1200" dirty="0"/>
              </a:br>
              <a:r>
                <a:rPr lang="en-US" sz="1200" dirty="0"/>
                <a:t>Increment</a:t>
              </a:r>
            </a:p>
          </p:txBody>
        </p:sp>
        <p:sp>
          <p:nvSpPr>
            <p:cNvPr id="38933" name="AutoShape 21"/>
            <p:cNvSpPr>
              <a:spLocks noChangeArrowheads="1"/>
            </p:cNvSpPr>
            <p:nvPr/>
          </p:nvSpPr>
          <p:spPr bwMode="auto">
            <a:xfrm>
              <a:off x="1597025" y="3340528"/>
              <a:ext cx="601663" cy="350838"/>
            </a:xfrm>
            <a:prstGeom prst="rightArrow">
              <a:avLst>
                <a:gd name="adj1" fmla="val 50000"/>
                <a:gd name="adj2" fmla="val 4287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35" name="AutoShape 23"/>
            <p:cNvSpPr>
              <a:spLocks noChangeArrowheads="1"/>
            </p:cNvSpPr>
            <p:nvPr/>
          </p:nvSpPr>
          <p:spPr bwMode="auto">
            <a:xfrm>
              <a:off x="3929063" y="3340528"/>
              <a:ext cx="601662" cy="350838"/>
            </a:xfrm>
            <a:prstGeom prst="rightArrow">
              <a:avLst>
                <a:gd name="adj1" fmla="val 50000"/>
                <a:gd name="adj2" fmla="val 4287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36" name="AutoShape 24"/>
            <p:cNvSpPr>
              <a:spLocks noChangeArrowheads="1"/>
            </p:cNvSpPr>
            <p:nvPr/>
          </p:nvSpPr>
          <p:spPr bwMode="auto">
            <a:xfrm>
              <a:off x="6480175" y="3340528"/>
              <a:ext cx="601663" cy="350838"/>
            </a:xfrm>
            <a:prstGeom prst="rightArrow">
              <a:avLst>
                <a:gd name="adj1" fmla="val 50000"/>
                <a:gd name="adj2" fmla="val 4287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548750" y="1238816"/>
              <a:ext cx="1687288" cy="1010346"/>
              <a:chOff x="2428608" y="1238816"/>
              <a:chExt cx="1687288" cy="1010346"/>
            </a:xfrm>
          </p:grpSpPr>
          <p:pic>
            <p:nvPicPr>
              <p:cNvPr id="29" name="Picture 1198" descr="r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9866" y="1238816"/>
                <a:ext cx="270803" cy="633737"/>
              </a:xfrm>
              <a:prstGeom prst="rect">
                <a:avLst/>
              </a:prstGeom>
              <a:noFill/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2428608" y="1872552"/>
                <a:ext cx="1687288" cy="376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Product Owner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076651" y="5120540"/>
              <a:ext cx="760672" cy="1010346"/>
              <a:chOff x="5208485" y="1238816"/>
              <a:chExt cx="760672" cy="1010346"/>
            </a:xfrm>
          </p:grpSpPr>
          <p:pic>
            <p:nvPicPr>
              <p:cNvPr id="30" name="Picture 1198" descr="r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1842" y="1238816"/>
                <a:ext cx="270803" cy="633737"/>
              </a:xfrm>
              <a:prstGeom prst="rect">
                <a:avLst/>
              </a:prstGeom>
              <a:noFill/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5208485" y="1872552"/>
                <a:ext cx="760672" cy="376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Team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11795" y="5120540"/>
              <a:ext cx="1528406" cy="1017185"/>
              <a:chOff x="4707517" y="4988460"/>
              <a:chExt cx="1528406" cy="1017185"/>
            </a:xfrm>
          </p:grpSpPr>
          <p:pic>
            <p:nvPicPr>
              <p:cNvPr id="28" name="Picture 1198" descr="r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3358" y="4988460"/>
                <a:ext cx="270803" cy="633737"/>
              </a:xfrm>
              <a:prstGeom prst="rect">
                <a:avLst/>
              </a:prstGeom>
              <a:noFill/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4707517" y="5629036"/>
                <a:ext cx="1528406" cy="376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ScrumMaster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3335267" y="4278741"/>
              <a:ext cx="1878462" cy="990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455408" y="4446100"/>
              <a:ext cx="0" cy="587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692155" y="4273978"/>
              <a:ext cx="1389683" cy="995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2" idx="1"/>
            </p:cNvCxnSpPr>
            <p:nvPr/>
          </p:nvCxnSpPr>
          <p:spPr>
            <a:xfrm flipV="1">
              <a:off x="1457325" y="2060858"/>
              <a:ext cx="3091425" cy="5986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" idx="2"/>
            </p:cNvCxnSpPr>
            <p:nvPr/>
          </p:nvCxnSpPr>
          <p:spPr>
            <a:xfrm>
              <a:off x="5392394" y="2249162"/>
              <a:ext cx="63016" cy="355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" idx="3"/>
            </p:cNvCxnSpPr>
            <p:nvPr/>
          </p:nvCxnSpPr>
          <p:spPr>
            <a:xfrm>
              <a:off x="6236037" y="2060858"/>
              <a:ext cx="1172826" cy="598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335267" y="5437408"/>
              <a:ext cx="18784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30431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– An Overview </a:t>
            </a:r>
            <a:r>
              <a:rPr lang="de-DE" dirty="0"/>
              <a:t>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Product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Backlog</a:t>
            </a:r>
          </a:p>
          <a:p>
            <a:pPr lvl="1"/>
            <a:r>
              <a:rPr lang="en-US" dirty="0"/>
              <a:t>Includes requirements for the product - at the start of the project a few, less detailed requirements, which are refined and detailed incrementally</a:t>
            </a:r>
          </a:p>
          <a:p>
            <a:pPr lvl="1"/>
            <a:r>
              <a:rPr lang="en-US" dirty="0"/>
              <a:t>Managed by the product owner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Sprint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Backlog</a:t>
            </a:r>
          </a:p>
          <a:p>
            <a:pPr lvl="1"/>
            <a:r>
              <a:rPr lang="en-US" dirty="0"/>
              <a:t>Includes the requirements for the product that have to be implemented as part of the next sprint</a:t>
            </a:r>
          </a:p>
          <a:p>
            <a:pPr lvl="1"/>
            <a:r>
              <a:rPr lang="en-US" dirty="0"/>
              <a:t>Managed by the team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Sprint</a:t>
            </a:r>
          </a:p>
          <a:p>
            <a:pPr lvl="1"/>
            <a:r>
              <a:rPr lang="en-US" dirty="0"/>
              <a:t>Period (max. 30 calendar days) in which a shippable product increment (executable, tested, and documented) is created by the team</a:t>
            </a:r>
          </a:p>
          <a:p>
            <a:pPr lvl="1"/>
            <a:r>
              <a:rPr lang="en-US" dirty="0"/>
              <a:t>Time Boxed, i.e. ends exactly at the scheduled time</a:t>
            </a:r>
          </a:p>
          <a:p>
            <a:pPr lvl="1"/>
            <a:r>
              <a:rPr lang="en-US" dirty="0"/>
              <a:t>At the end of the Sprint, the product owner has to accept the final results</a:t>
            </a:r>
          </a:p>
          <a:p>
            <a:pPr lvl="1"/>
            <a:r>
              <a:rPr lang="en-US" dirty="0"/>
              <a:t>Partially completed or incorrect results will not be shipped (no compromise on quality) and go back to the product backlog for the next Sprint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0515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– The Three Roles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Product Owner</a:t>
            </a:r>
          </a:p>
          <a:p>
            <a:pPr lvl="1"/>
            <a:r>
              <a:rPr lang="en-US" dirty="0"/>
              <a:t>Decides which requirements are implemented for a product version</a:t>
            </a:r>
          </a:p>
          <a:p>
            <a:pPr lvl="1"/>
            <a:r>
              <a:rPr lang="en-US" dirty="0"/>
              <a:t>Decides about when product increments will be shipped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Team</a:t>
            </a:r>
          </a:p>
          <a:p>
            <a:pPr lvl="1"/>
            <a:r>
              <a:rPr lang="en-US" dirty="0"/>
              <a:t>Implements requirements</a:t>
            </a:r>
          </a:p>
          <a:p>
            <a:pPr lvl="1"/>
            <a:r>
              <a:rPr lang="en-US" dirty="0"/>
              <a:t>Decides how many requirements are implemented in a Sprint</a:t>
            </a:r>
          </a:p>
          <a:p>
            <a:pPr lvl="1"/>
            <a:r>
              <a:rPr lang="en-US" dirty="0"/>
              <a:t>Organizes its activities independently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Scrum Master</a:t>
            </a:r>
          </a:p>
          <a:p>
            <a:pPr lvl="1"/>
            <a:r>
              <a:rPr lang="en-US" dirty="0"/>
              <a:t>Takes care of the proper implementation of Scrum</a:t>
            </a:r>
          </a:p>
          <a:p>
            <a:pPr lvl="1"/>
            <a:r>
              <a:rPr lang="en-US" dirty="0"/>
              <a:t>Supports the team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23652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Prescriptive process models prescribe a certain process</a:t>
            </a:r>
          </a:p>
          <a:p>
            <a:r>
              <a:rPr lang="en-US" dirty="0"/>
              <a:t>They are defined on different levels of abstraction and may be standardized</a:t>
            </a:r>
          </a:p>
          <a:p>
            <a:r>
              <a:rPr lang="en-US" dirty="0"/>
              <a:t>Challenges and shortcomings of process standards</a:t>
            </a:r>
          </a:p>
          <a:p>
            <a:pPr lvl="1"/>
            <a:r>
              <a:rPr lang="en-US" dirty="0"/>
              <a:t>Most standards tell you ‘what to’ do but not ‘how to’; i.e., they must be interpreted for organizational application</a:t>
            </a:r>
          </a:p>
          <a:p>
            <a:pPr lvl="1"/>
            <a:r>
              <a:rPr lang="en-US" dirty="0"/>
              <a:t>Often only weak/generic definitions so many implementations can fit in</a:t>
            </a:r>
          </a:p>
          <a:p>
            <a:pPr lvl="1"/>
            <a:r>
              <a:rPr lang="en-US" dirty="0"/>
              <a:t>A standard does not necessarily fit all organizational contexts</a:t>
            </a:r>
          </a:p>
          <a:p>
            <a:pPr lvl="1"/>
            <a:r>
              <a:rPr lang="en-US" dirty="0"/>
              <a:t>Adapting a standard does not automatically mean improvement</a:t>
            </a:r>
          </a:p>
          <a:p>
            <a:pPr lvl="1"/>
            <a:r>
              <a:rPr lang="en-US" dirty="0"/>
              <a:t>Some standards (ISO etc.) are expensive and not publicly available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 one size fits all!!</a:t>
            </a:r>
          </a:p>
          <a:p>
            <a:r>
              <a:rPr lang="en-US" dirty="0"/>
              <a:t>We have</a:t>
            </a:r>
          </a:p>
          <a:p>
            <a:pPr lvl="1"/>
            <a:r>
              <a:rPr lang="en-US" dirty="0"/>
              <a:t>learned about several basic software development models</a:t>
            </a:r>
          </a:p>
          <a:p>
            <a:pPr lvl="1"/>
            <a:r>
              <a:rPr lang="en-US" dirty="0"/>
              <a:t>learned about important process standards with their implications</a:t>
            </a:r>
          </a:p>
          <a:p>
            <a:pPr lvl="1"/>
            <a:r>
              <a:rPr lang="en-US" dirty="0"/>
              <a:t>learned about the benefits of adapting to a standard</a:t>
            </a:r>
          </a:p>
          <a:p>
            <a:pPr lvl="1"/>
            <a:r>
              <a:rPr lang="en-US" dirty="0"/>
              <a:t>learned about alternative approaches</a:t>
            </a:r>
          </a:p>
          <a:p>
            <a:pPr lvl="2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000" y="3762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de-DE" sz="1200" b="1"/>
          </a:p>
        </p:txBody>
      </p:sp>
    </p:spTree>
    <p:extLst>
      <p:ext uri="{BB962C8B-B14F-4D97-AF65-F5344CB8AC3E}">
        <p14:creationId xmlns:p14="http://schemas.microsoft.com/office/powerpoint/2010/main" val="69799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latin typeface="Arial" pitchFamily="34" charset="0"/>
                <a:cs typeface="Arial" pitchFamily="34" charset="0"/>
              </a:rPr>
              <a:t>The development of computer systems became more complex than one person could achieve in a short time.</a:t>
            </a:r>
          </a:p>
          <a:p>
            <a:pPr algn="just"/>
            <a:r>
              <a:rPr lang="en-GB" dirty="0">
                <a:latin typeface="Arial" pitchFamily="34" charset="0"/>
                <a:cs typeface="Arial" pitchFamily="34" charset="0"/>
              </a:rPr>
              <a:t>Many methodologies have been employed to formalise the process, ensure quality and manage the production of a commercial product.</a:t>
            </a:r>
          </a:p>
          <a:p>
            <a:pPr algn="just"/>
            <a:r>
              <a:rPr lang="en-GB" kern="1200" dirty="0">
                <a:solidFill>
                  <a:srgbClr val="000000"/>
                </a:solidFill>
                <a:latin typeface="Arial" charset="0"/>
              </a:rPr>
              <a:t>In traditional system development methodologies, the requirements for the system are determined at the beginning of the development project and often fixed from that point on.</a:t>
            </a:r>
          </a:p>
          <a:p>
            <a:pPr algn="just"/>
            <a:r>
              <a:rPr lang="en-GB" kern="1200" dirty="0">
                <a:solidFill>
                  <a:srgbClr val="000000"/>
                </a:solidFill>
                <a:latin typeface="Arial" charset="0"/>
              </a:rPr>
              <a:t> This means that the cost of changing the requirements at a later stage will be high.</a:t>
            </a:r>
          </a:p>
          <a:p>
            <a:pPr algn="just"/>
            <a:r>
              <a:rPr lang="en-GB" dirty="0"/>
              <a:t>Agile approach of developing software appeared. </a:t>
            </a:r>
          </a:p>
          <a:p>
            <a:pPr algn="just"/>
            <a:r>
              <a:rPr lang="en-GB" dirty="0"/>
              <a:t>Agile approach is a lot less rigorous than the traditional system development methodologies. 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Software Process Definition and Management - Chapter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Slide 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5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Lifecycle Models and Methodologies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Families of Software development lifecycle models</a:t>
            </a:r>
          </a:p>
          <a:p>
            <a:pPr lvl="1"/>
            <a:r>
              <a:rPr lang="en-US" dirty="0"/>
              <a:t>Waterfall model</a:t>
            </a:r>
          </a:p>
          <a:p>
            <a:pPr lvl="1"/>
            <a:r>
              <a:rPr lang="en-US" dirty="0"/>
              <a:t>Prototyping</a:t>
            </a:r>
          </a:p>
          <a:p>
            <a:pPr lvl="1"/>
            <a:r>
              <a:rPr lang="en-US" dirty="0"/>
              <a:t>Spiral model</a:t>
            </a:r>
          </a:p>
          <a:p>
            <a:pPr lvl="1"/>
            <a:r>
              <a:rPr lang="en-US" dirty="0"/>
              <a:t>Incremental model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6092825" y="2108200"/>
            <a:ext cx="1773238" cy="1060450"/>
            <a:chOff x="3838" y="1328"/>
            <a:chExt cx="1117" cy="668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38" y="1328"/>
              <a:ext cx="1117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4267" y="1329"/>
              <a:ext cx="319" cy="44"/>
            </a:xfrm>
            <a:prstGeom prst="ellipse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299" y="1338"/>
              <a:ext cx="260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Customer Requirements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097" y="1408"/>
              <a:ext cx="316" cy="40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15" y="1415"/>
              <a:ext cx="287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Requirements specification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443" y="1408"/>
              <a:ext cx="316" cy="40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515" y="1415"/>
              <a:ext cx="181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Use specification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229" y="1497"/>
              <a:ext cx="373" cy="41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4258" y="1504"/>
              <a:ext cx="323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Incremental development plan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870" y="1601"/>
              <a:ext cx="317" cy="41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929" y="1608"/>
              <a:ext cx="206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Incremental design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870" y="1683"/>
              <a:ext cx="317" cy="40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904" y="1690"/>
              <a:ext cx="256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Correctness verification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258" y="1656"/>
              <a:ext cx="316" cy="40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4310" y="1663"/>
              <a:ext cx="54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Test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4354" y="1663"/>
              <a:ext cx="18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4362" y="1663"/>
              <a:ext cx="168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case generation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4258" y="1760"/>
              <a:ext cx="316" cy="41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4327" y="1767"/>
              <a:ext cx="186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Statistical testing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4258" y="1837"/>
              <a:ext cx="316" cy="41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15" y="1844"/>
              <a:ext cx="209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Certification model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8" name="Rectangle 25"/>
            <p:cNvSpPr>
              <a:spLocks noChangeArrowheads="1"/>
            </p:cNvSpPr>
            <p:nvPr/>
          </p:nvSpPr>
          <p:spPr bwMode="auto">
            <a:xfrm>
              <a:off x="4618" y="1625"/>
              <a:ext cx="316" cy="40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9" name="Rectangle 26"/>
            <p:cNvSpPr>
              <a:spLocks noChangeArrowheads="1"/>
            </p:cNvSpPr>
            <p:nvPr/>
          </p:nvSpPr>
          <p:spPr bwMode="auto">
            <a:xfrm>
              <a:off x="4633" y="1632"/>
              <a:ext cx="293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User/system documentation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4" name="Freeform 27"/>
            <p:cNvSpPr>
              <a:spLocks/>
            </p:cNvSpPr>
            <p:nvPr/>
          </p:nvSpPr>
          <p:spPr bwMode="auto">
            <a:xfrm>
              <a:off x="4327" y="1903"/>
              <a:ext cx="177" cy="66"/>
            </a:xfrm>
            <a:custGeom>
              <a:avLst/>
              <a:gdLst>
                <a:gd name="T0" fmla="*/ 444 w 888"/>
                <a:gd name="T1" fmla="*/ 0 h 331"/>
                <a:gd name="T2" fmla="*/ 0 w 888"/>
                <a:gd name="T3" fmla="*/ 166 h 331"/>
                <a:gd name="T4" fmla="*/ 444 w 888"/>
                <a:gd name="T5" fmla="*/ 331 h 331"/>
                <a:gd name="T6" fmla="*/ 888 w 888"/>
                <a:gd name="T7" fmla="*/ 166 h 331"/>
                <a:gd name="T8" fmla="*/ 444 w 888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31">
                  <a:moveTo>
                    <a:pt x="444" y="0"/>
                  </a:moveTo>
                  <a:lnTo>
                    <a:pt x="0" y="166"/>
                  </a:lnTo>
                  <a:lnTo>
                    <a:pt x="444" y="331"/>
                  </a:lnTo>
                  <a:lnTo>
                    <a:pt x="888" y="166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5" name="Rectangle 28"/>
            <p:cNvSpPr>
              <a:spLocks noChangeArrowheads="1"/>
            </p:cNvSpPr>
            <p:nvPr/>
          </p:nvSpPr>
          <p:spPr bwMode="auto">
            <a:xfrm>
              <a:off x="4363" y="1923"/>
              <a:ext cx="114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Certified?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6" name="Freeform 29"/>
            <p:cNvSpPr>
              <a:spLocks/>
            </p:cNvSpPr>
            <p:nvPr/>
          </p:nvSpPr>
          <p:spPr bwMode="auto">
            <a:xfrm>
              <a:off x="3941" y="1750"/>
              <a:ext cx="178" cy="60"/>
            </a:xfrm>
            <a:custGeom>
              <a:avLst/>
              <a:gdLst>
                <a:gd name="T0" fmla="*/ 444 w 888"/>
                <a:gd name="T1" fmla="*/ 0 h 298"/>
                <a:gd name="T2" fmla="*/ 0 w 888"/>
                <a:gd name="T3" fmla="*/ 149 h 298"/>
                <a:gd name="T4" fmla="*/ 444 w 888"/>
                <a:gd name="T5" fmla="*/ 298 h 298"/>
                <a:gd name="T6" fmla="*/ 888 w 888"/>
                <a:gd name="T7" fmla="*/ 149 h 298"/>
                <a:gd name="T8" fmla="*/ 444 w 888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298">
                  <a:moveTo>
                    <a:pt x="444" y="0"/>
                  </a:moveTo>
                  <a:lnTo>
                    <a:pt x="0" y="149"/>
                  </a:lnTo>
                  <a:lnTo>
                    <a:pt x="444" y="298"/>
                  </a:lnTo>
                  <a:lnTo>
                    <a:pt x="888" y="149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7" name="Rectangle 30"/>
            <p:cNvSpPr>
              <a:spLocks noChangeArrowheads="1"/>
            </p:cNvSpPr>
            <p:nvPr/>
          </p:nvSpPr>
          <p:spPr bwMode="auto">
            <a:xfrm>
              <a:off x="3984" y="1767"/>
              <a:ext cx="102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Correct?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8" name="Oval 31"/>
            <p:cNvSpPr>
              <a:spLocks noChangeArrowheads="1"/>
            </p:cNvSpPr>
            <p:nvPr/>
          </p:nvSpPr>
          <p:spPr bwMode="auto">
            <a:xfrm>
              <a:off x="4406" y="1560"/>
              <a:ext cx="20" cy="19"/>
            </a:xfrm>
            <a:prstGeom prst="ellipse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9" name="Oval 32"/>
            <p:cNvSpPr>
              <a:spLocks noChangeArrowheads="1"/>
            </p:cNvSpPr>
            <p:nvPr/>
          </p:nvSpPr>
          <p:spPr bwMode="auto">
            <a:xfrm>
              <a:off x="4655" y="1897"/>
              <a:ext cx="261" cy="78"/>
            </a:xfrm>
            <a:prstGeom prst="ellipse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0" name="Rectangle 33"/>
            <p:cNvSpPr>
              <a:spLocks noChangeArrowheads="1"/>
            </p:cNvSpPr>
            <p:nvPr/>
          </p:nvSpPr>
          <p:spPr bwMode="auto">
            <a:xfrm>
              <a:off x="4722" y="1908"/>
              <a:ext cx="135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Incremental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1" name="Rectangle 34"/>
            <p:cNvSpPr>
              <a:spLocks noChangeArrowheads="1"/>
            </p:cNvSpPr>
            <p:nvPr/>
          </p:nvSpPr>
          <p:spPr bwMode="auto">
            <a:xfrm>
              <a:off x="4705" y="1937"/>
              <a:ext cx="170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certified system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182" name="Group 38"/>
            <p:cNvGrpSpPr>
              <a:grpSpLocks/>
            </p:cNvGrpSpPr>
            <p:nvPr/>
          </p:nvGrpSpPr>
          <p:grpSpPr bwMode="auto">
            <a:xfrm>
              <a:off x="4504" y="1929"/>
              <a:ext cx="151" cy="14"/>
              <a:chOff x="4504" y="1929"/>
              <a:chExt cx="151" cy="14"/>
            </a:xfrm>
          </p:grpSpPr>
          <p:sp>
            <p:nvSpPr>
              <p:cNvPr id="7260" name="Freeform 35"/>
              <p:cNvSpPr>
                <a:spLocks/>
              </p:cNvSpPr>
              <p:nvPr/>
            </p:nvSpPr>
            <p:spPr bwMode="auto">
              <a:xfrm>
                <a:off x="4504" y="1936"/>
                <a:ext cx="142" cy="0"/>
              </a:xfrm>
              <a:custGeom>
                <a:avLst/>
                <a:gdLst>
                  <a:gd name="T0" fmla="*/ 0 w 707"/>
                  <a:gd name="T1" fmla="*/ 707 w 707"/>
                  <a:gd name="T2" fmla="*/ 0 w 70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07">
                    <a:moveTo>
                      <a:pt x="0" y="0"/>
                    </a:moveTo>
                    <a:lnTo>
                      <a:pt x="7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61" name="Line 36"/>
              <p:cNvSpPr>
                <a:spLocks noChangeShapeType="1"/>
              </p:cNvSpPr>
              <p:nvPr/>
            </p:nvSpPr>
            <p:spPr bwMode="auto">
              <a:xfrm>
                <a:off x="4504" y="1936"/>
                <a:ext cx="142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62" name="Freeform 37"/>
              <p:cNvSpPr>
                <a:spLocks/>
              </p:cNvSpPr>
              <p:nvPr/>
            </p:nvSpPr>
            <p:spPr bwMode="auto">
              <a:xfrm>
                <a:off x="4641" y="1929"/>
                <a:ext cx="14" cy="14"/>
              </a:xfrm>
              <a:custGeom>
                <a:avLst/>
                <a:gdLst>
                  <a:gd name="T0" fmla="*/ 0 w 72"/>
                  <a:gd name="T1" fmla="*/ 72 h 72"/>
                  <a:gd name="T2" fmla="*/ 72 w 72"/>
                  <a:gd name="T3" fmla="*/ 36 h 72"/>
                  <a:gd name="T4" fmla="*/ 0 w 72"/>
                  <a:gd name="T5" fmla="*/ 0 h 72"/>
                  <a:gd name="T6" fmla="*/ 23 w 72"/>
                  <a:gd name="T7" fmla="*/ 36 h 72"/>
                  <a:gd name="T8" fmla="*/ 0 w 72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2">
                    <a:moveTo>
                      <a:pt x="0" y="72"/>
                    </a:moveTo>
                    <a:lnTo>
                      <a:pt x="72" y="36"/>
                    </a:lnTo>
                    <a:lnTo>
                      <a:pt x="0" y="0"/>
                    </a:lnTo>
                    <a:lnTo>
                      <a:pt x="23" y="3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3" name="Group 42"/>
            <p:cNvGrpSpPr>
              <a:grpSpLocks/>
            </p:cNvGrpSpPr>
            <p:nvPr/>
          </p:nvGrpSpPr>
          <p:grpSpPr bwMode="auto">
            <a:xfrm>
              <a:off x="4022" y="1723"/>
              <a:ext cx="15" cy="27"/>
              <a:chOff x="4022" y="1723"/>
              <a:chExt cx="15" cy="27"/>
            </a:xfrm>
          </p:grpSpPr>
          <p:sp>
            <p:nvSpPr>
              <p:cNvPr id="7257" name="Freeform 39"/>
              <p:cNvSpPr>
                <a:spLocks/>
              </p:cNvSpPr>
              <p:nvPr/>
            </p:nvSpPr>
            <p:spPr bwMode="auto">
              <a:xfrm>
                <a:off x="4028" y="1723"/>
                <a:ext cx="2" cy="18"/>
              </a:xfrm>
              <a:custGeom>
                <a:avLst/>
                <a:gdLst>
                  <a:gd name="T0" fmla="*/ 0 w 7"/>
                  <a:gd name="T1" fmla="*/ 0 h 89"/>
                  <a:gd name="T2" fmla="*/ 7 w 7"/>
                  <a:gd name="T3" fmla="*/ 89 h 89"/>
                  <a:gd name="T4" fmla="*/ 0 w 7"/>
                  <a:gd name="T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9">
                    <a:moveTo>
                      <a:pt x="0" y="0"/>
                    </a:moveTo>
                    <a:lnTo>
                      <a:pt x="7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8" name="Line 40"/>
              <p:cNvSpPr>
                <a:spLocks noChangeShapeType="1"/>
              </p:cNvSpPr>
              <p:nvPr/>
            </p:nvSpPr>
            <p:spPr bwMode="auto">
              <a:xfrm>
                <a:off x="4028" y="1723"/>
                <a:ext cx="2" cy="18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9" name="Freeform 41"/>
              <p:cNvSpPr>
                <a:spLocks/>
              </p:cNvSpPr>
              <p:nvPr/>
            </p:nvSpPr>
            <p:spPr bwMode="auto">
              <a:xfrm>
                <a:off x="4022" y="1735"/>
                <a:ext cx="15" cy="15"/>
              </a:xfrm>
              <a:custGeom>
                <a:avLst/>
                <a:gdLst>
                  <a:gd name="T0" fmla="*/ 0 w 73"/>
                  <a:gd name="T1" fmla="*/ 6 h 76"/>
                  <a:gd name="T2" fmla="*/ 42 w 73"/>
                  <a:gd name="T3" fmla="*/ 76 h 76"/>
                  <a:gd name="T4" fmla="*/ 73 w 73"/>
                  <a:gd name="T5" fmla="*/ 0 h 76"/>
                  <a:gd name="T6" fmla="*/ 38 w 73"/>
                  <a:gd name="T7" fmla="*/ 26 h 76"/>
                  <a:gd name="T8" fmla="*/ 0 w 73"/>
                  <a:gd name="T9" fmla="*/ 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6">
                    <a:moveTo>
                      <a:pt x="0" y="6"/>
                    </a:moveTo>
                    <a:lnTo>
                      <a:pt x="42" y="76"/>
                    </a:lnTo>
                    <a:lnTo>
                      <a:pt x="73" y="0"/>
                    </a:lnTo>
                    <a:lnTo>
                      <a:pt x="38" y="2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4" name="Group 46"/>
            <p:cNvGrpSpPr>
              <a:grpSpLocks/>
            </p:cNvGrpSpPr>
            <p:nvPr/>
          </p:nvGrpSpPr>
          <p:grpSpPr bwMode="auto">
            <a:xfrm>
              <a:off x="4021" y="1641"/>
              <a:ext cx="15" cy="42"/>
              <a:chOff x="4021" y="1641"/>
              <a:chExt cx="15" cy="42"/>
            </a:xfrm>
          </p:grpSpPr>
          <p:sp>
            <p:nvSpPr>
              <p:cNvPr id="7254" name="Freeform 43"/>
              <p:cNvSpPr>
                <a:spLocks/>
              </p:cNvSpPr>
              <p:nvPr/>
            </p:nvSpPr>
            <p:spPr bwMode="auto">
              <a:xfrm>
                <a:off x="4028" y="1641"/>
                <a:ext cx="0" cy="32"/>
              </a:xfrm>
              <a:custGeom>
                <a:avLst/>
                <a:gdLst>
                  <a:gd name="T0" fmla="*/ 0 h 160"/>
                  <a:gd name="T1" fmla="*/ 160 h 160"/>
                  <a:gd name="T2" fmla="*/ 0 h 16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60">
                    <a:moveTo>
                      <a:pt x="0" y="0"/>
                    </a:moveTo>
                    <a:lnTo>
                      <a:pt x="0" y="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5" name="Line 44"/>
              <p:cNvSpPr>
                <a:spLocks noChangeShapeType="1"/>
              </p:cNvSpPr>
              <p:nvPr/>
            </p:nvSpPr>
            <p:spPr bwMode="auto">
              <a:xfrm>
                <a:off x="4028" y="1641"/>
                <a:ext cx="0" cy="32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6" name="Freeform 45"/>
              <p:cNvSpPr>
                <a:spLocks/>
              </p:cNvSpPr>
              <p:nvPr/>
            </p:nvSpPr>
            <p:spPr bwMode="auto">
              <a:xfrm>
                <a:off x="4021" y="1668"/>
                <a:ext cx="15" cy="15"/>
              </a:xfrm>
              <a:custGeom>
                <a:avLst/>
                <a:gdLst>
                  <a:gd name="T0" fmla="*/ 0 w 72"/>
                  <a:gd name="T1" fmla="*/ 0 h 73"/>
                  <a:gd name="T2" fmla="*/ 35 w 72"/>
                  <a:gd name="T3" fmla="*/ 73 h 73"/>
                  <a:gd name="T4" fmla="*/ 72 w 72"/>
                  <a:gd name="T5" fmla="*/ 0 h 73"/>
                  <a:gd name="T6" fmla="*/ 35 w 72"/>
                  <a:gd name="T7" fmla="*/ 23 h 73"/>
                  <a:gd name="T8" fmla="*/ 0 w 72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3">
                    <a:moveTo>
                      <a:pt x="0" y="0"/>
                    </a:moveTo>
                    <a:lnTo>
                      <a:pt x="35" y="73"/>
                    </a:lnTo>
                    <a:lnTo>
                      <a:pt x="72" y="0"/>
                    </a:lnTo>
                    <a:lnTo>
                      <a:pt x="35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5" name="Group 50"/>
            <p:cNvGrpSpPr>
              <a:grpSpLocks/>
            </p:cNvGrpSpPr>
            <p:nvPr/>
          </p:nvGrpSpPr>
          <p:grpSpPr bwMode="auto">
            <a:xfrm>
              <a:off x="4408" y="1579"/>
              <a:ext cx="15" cy="77"/>
              <a:chOff x="4408" y="1579"/>
              <a:chExt cx="15" cy="77"/>
            </a:xfrm>
          </p:grpSpPr>
          <p:sp>
            <p:nvSpPr>
              <p:cNvPr id="7251" name="Freeform 47"/>
              <p:cNvSpPr>
                <a:spLocks/>
              </p:cNvSpPr>
              <p:nvPr/>
            </p:nvSpPr>
            <p:spPr bwMode="auto">
              <a:xfrm>
                <a:off x="4416" y="1579"/>
                <a:ext cx="0" cy="67"/>
              </a:xfrm>
              <a:custGeom>
                <a:avLst/>
                <a:gdLst>
                  <a:gd name="T0" fmla="*/ 0 h 335"/>
                  <a:gd name="T1" fmla="*/ 335 h 335"/>
                  <a:gd name="T2" fmla="*/ 0 h 33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35">
                    <a:moveTo>
                      <a:pt x="0" y="0"/>
                    </a:moveTo>
                    <a:lnTo>
                      <a:pt x="0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2" name="Line 48"/>
              <p:cNvSpPr>
                <a:spLocks noChangeShapeType="1"/>
              </p:cNvSpPr>
              <p:nvPr/>
            </p:nvSpPr>
            <p:spPr bwMode="auto">
              <a:xfrm>
                <a:off x="4416" y="1579"/>
                <a:ext cx="0" cy="67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3" name="Freeform 49"/>
              <p:cNvSpPr>
                <a:spLocks/>
              </p:cNvSpPr>
              <p:nvPr/>
            </p:nvSpPr>
            <p:spPr bwMode="auto">
              <a:xfrm>
                <a:off x="4408" y="1641"/>
                <a:ext cx="15" cy="15"/>
              </a:xfrm>
              <a:custGeom>
                <a:avLst/>
                <a:gdLst>
                  <a:gd name="T0" fmla="*/ 0 w 73"/>
                  <a:gd name="T1" fmla="*/ 0 h 73"/>
                  <a:gd name="T2" fmla="*/ 36 w 73"/>
                  <a:gd name="T3" fmla="*/ 73 h 73"/>
                  <a:gd name="T4" fmla="*/ 73 w 73"/>
                  <a:gd name="T5" fmla="*/ 0 h 73"/>
                  <a:gd name="T6" fmla="*/ 36 w 73"/>
                  <a:gd name="T7" fmla="*/ 23 h 73"/>
                  <a:gd name="T8" fmla="*/ 0 w 73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3">
                    <a:moveTo>
                      <a:pt x="0" y="0"/>
                    </a:moveTo>
                    <a:lnTo>
                      <a:pt x="36" y="73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6" name="Group 53"/>
            <p:cNvGrpSpPr>
              <a:grpSpLocks/>
            </p:cNvGrpSpPr>
            <p:nvPr/>
          </p:nvGrpSpPr>
          <p:grpSpPr bwMode="auto">
            <a:xfrm>
              <a:off x="4425" y="1569"/>
              <a:ext cx="358" cy="56"/>
              <a:chOff x="4425" y="1569"/>
              <a:chExt cx="358" cy="56"/>
            </a:xfrm>
          </p:grpSpPr>
          <p:sp>
            <p:nvSpPr>
              <p:cNvPr id="7249" name="Freeform 51"/>
              <p:cNvSpPr>
                <a:spLocks/>
              </p:cNvSpPr>
              <p:nvPr/>
            </p:nvSpPr>
            <p:spPr bwMode="auto">
              <a:xfrm>
                <a:off x="4425" y="1569"/>
                <a:ext cx="351" cy="46"/>
              </a:xfrm>
              <a:custGeom>
                <a:avLst/>
                <a:gdLst>
                  <a:gd name="T0" fmla="*/ 0 w 1752"/>
                  <a:gd name="T1" fmla="*/ 0 h 228"/>
                  <a:gd name="T2" fmla="*/ 1752 w 1752"/>
                  <a:gd name="T3" fmla="*/ 0 h 228"/>
                  <a:gd name="T4" fmla="*/ 1752 w 1752"/>
                  <a:gd name="T5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52" h="228">
                    <a:moveTo>
                      <a:pt x="0" y="0"/>
                    </a:moveTo>
                    <a:lnTo>
                      <a:pt x="1752" y="0"/>
                    </a:lnTo>
                    <a:lnTo>
                      <a:pt x="1752" y="228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0" name="Freeform 52"/>
              <p:cNvSpPr>
                <a:spLocks/>
              </p:cNvSpPr>
              <p:nvPr/>
            </p:nvSpPr>
            <p:spPr bwMode="auto">
              <a:xfrm>
                <a:off x="4769" y="1610"/>
                <a:ext cx="14" cy="15"/>
              </a:xfrm>
              <a:custGeom>
                <a:avLst/>
                <a:gdLst>
                  <a:gd name="T0" fmla="*/ 0 w 73"/>
                  <a:gd name="T1" fmla="*/ 0 h 72"/>
                  <a:gd name="T2" fmla="*/ 36 w 73"/>
                  <a:gd name="T3" fmla="*/ 72 h 72"/>
                  <a:gd name="T4" fmla="*/ 73 w 73"/>
                  <a:gd name="T5" fmla="*/ 0 h 72"/>
                  <a:gd name="T6" fmla="*/ 36 w 73"/>
                  <a:gd name="T7" fmla="*/ 22 h 72"/>
                  <a:gd name="T8" fmla="*/ 0 w 73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2">
                    <a:moveTo>
                      <a:pt x="0" y="0"/>
                    </a:moveTo>
                    <a:lnTo>
                      <a:pt x="36" y="72"/>
                    </a:lnTo>
                    <a:lnTo>
                      <a:pt x="73" y="0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7" name="Group 56"/>
            <p:cNvGrpSpPr>
              <a:grpSpLocks/>
            </p:cNvGrpSpPr>
            <p:nvPr/>
          </p:nvGrpSpPr>
          <p:grpSpPr bwMode="auto">
            <a:xfrm>
              <a:off x="4021" y="1569"/>
              <a:ext cx="385" cy="32"/>
              <a:chOff x="4021" y="1569"/>
              <a:chExt cx="385" cy="32"/>
            </a:xfrm>
          </p:grpSpPr>
          <p:sp>
            <p:nvSpPr>
              <p:cNvPr id="7247" name="Freeform 54"/>
              <p:cNvSpPr>
                <a:spLocks/>
              </p:cNvSpPr>
              <p:nvPr/>
            </p:nvSpPr>
            <p:spPr bwMode="auto">
              <a:xfrm>
                <a:off x="4028" y="1569"/>
                <a:ext cx="378" cy="23"/>
              </a:xfrm>
              <a:custGeom>
                <a:avLst/>
                <a:gdLst>
                  <a:gd name="T0" fmla="*/ 1888 w 1888"/>
                  <a:gd name="T1" fmla="*/ 0 h 112"/>
                  <a:gd name="T2" fmla="*/ 0 w 1888"/>
                  <a:gd name="T3" fmla="*/ 0 h 112"/>
                  <a:gd name="T4" fmla="*/ 0 w 1888"/>
                  <a:gd name="T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8" h="112">
                    <a:moveTo>
                      <a:pt x="1888" y="0"/>
                    </a:moveTo>
                    <a:lnTo>
                      <a:pt x="0" y="0"/>
                    </a:lnTo>
                    <a:lnTo>
                      <a:pt x="0" y="112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8" name="Freeform 55"/>
              <p:cNvSpPr>
                <a:spLocks/>
              </p:cNvSpPr>
              <p:nvPr/>
            </p:nvSpPr>
            <p:spPr bwMode="auto">
              <a:xfrm>
                <a:off x="4021" y="1587"/>
                <a:ext cx="15" cy="14"/>
              </a:xfrm>
              <a:custGeom>
                <a:avLst/>
                <a:gdLst>
                  <a:gd name="T0" fmla="*/ 0 w 72"/>
                  <a:gd name="T1" fmla="*/ 0 h 72"/>
                  <a:gd name="T2" fmla="*/ 35 w 72"/>
                  <a:gd name="T3" fmla="*/ 72 h 72"/>
                  <a:gd name="T4" fmla="*/ 72 w 72"/>
                  <a:gd name="T5" fmla="*/ 0 h 72"/>
                  <a:gd name="T6" fmla="*/ 35 w 72"/>
                  <a:gd name="T7" fmla="*/ 23 h 72"/>
                  <a:gd name="T8" fmla="*/ 0 w 72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2">
                    <a:moveTo>
                      <a:pt x="0" y="0"/>
                    </a:moveTo>
                    <a:lnTo>
                      <a:pt x="35" y="72"/>
                    </a:lnTo>
                    <a:lnTo>
                      <a:pt x="72" y="0"/>
                    </a:lnTo>
                    <a:lnTo>
                      <a:pt x="35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8" name="Group 60"/>
            <p:cNvGrpSpPr>
              <a:grpSpLocks/>
            </p:cNvGrpSpPr>
            <p:nvPr/>
          </p:nvGrpSpPr>
          <p:grpSpPr bwMode="auto">
            <a:xfrm>
              <a:off x="4119" y="1773"/>
              <a:ext cx="139" cy="15"/>
              <a:chOff x="4119" y="1773"/>
              <a:chExt cx="139" cy="15"/>
            </a:xfrm>
          </p:grpSpPr>
          <p:sp>
            <p:nvSpPr>
              <p:cNvPr id="7244" name="Freeform 57"/>
              <p:cNvSpPr>
                <a:spLocks/>
              </p:cNvSpPr>
              <p:nvPr/>
            </p:nvSpPr>
            <p:spPr bwMode="auto">
              <a:xfrm>
                <a:off x="4119" y="1780"/>
                <a:ext cx="129" cy="0"/>
              </a:xfrm>
              <a:custGeom>
                <a:avLst/>
                <a:gdLst>
                  <a:gd name="T0" fmla="*/ 0 w 645"/>
                  <a:gd name="T1" fmla="*/ 645 w 645"/>
                  <a:gd name="T2" fmla="*/ 0 w 64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45">
                    <a:moveTo>
                      <a:pt x="0" y="0"/>
                    </a:moveTo>
                    <a:lnTo>
                      <a:pt x="6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5" name="Line 58"/>
              <p:cNvSpPr>
                <a:spLocks noChangeShapeType="1"/>
              </p:cNvSpPr>
              <p:nvPr/>
            </p:nvSpPr>
            <p:spPr bwMode="auto">
              <a:xfrm>
                <a:off x="4119" y="1780"/>
                <a:ext cx="129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6" name="Freeform 59"/>
              <p:cNvSpPr>
                <a:spLocks/>
              </p:cNvSpPr>
              <p:nvPr/>
            </p:nvSpPr>
            <p:spPr bwMode="auto">
              <a:xfrm>
                <a:off x="4243" y="1773"/>
                <a:ext cx="15" cy="15"/>
              </a:xfrm>
              <a:custGeom>
                <a:avLst/>
                <a:gdLst>
                  <a:gd name="T0" fmla="*/ 0 w 73"/>
                  <a:gd name="T1" fmla="*/ 72 h 72"/>
                  <a:gd name="T2" fmla="*/ 73 w 73"/>
                  <a:gd name="T3" fmla="*/ 35 h 72"/>
                  <a:gd name="T4" fmla="*/ 0 w 73"/>
                  <a:gd name="T5" fmla="*/ 0 h 72"/>
                  <a:gd name="T6" fmla="*/ 23 w 73"/>
                  <a:gd name="T7" fmla="*/ 35 h 72"/>
                  <a:gd name="T8" fmla="*/ 0 w 73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73" y="35"/>
                    </a:lnTo>
                    <a:lnTo>
                      <a:pt x="0" y="0"/>
                    </a:lnTo>
                    <a:lnTo>
                      <a:pt x="23" y="35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9" name="Group 64"/>
            <p:cNvGrpSpPr>
              <a:grpSpLocks/>
            </p:cNvGrpSpPr>
            <p:nvPr/>
          </p:nvGrpSpPr>
          <p:grpSpPr bwMode="auto">
            <a:xfrm>
              <a:off x="4408" y="1696"/>
              <a:ext cx="15" cy="64"/>
              <a:chOff x="4408" y="1696"/>
              <a:chExt cx="15" cy="64"/>
            </a:xfrm>
          </p:grpSpPr>
          <p:sp>
            <p:nvSpPr>
              <p:cNvPr id="7241" name="Freeform 61"/>
              <p:cNvSpPr>
                <a:spLocks/>
              </p:cNvSpPr>
              <p:nvPr/>
            </p:nvSpPr>
            <p:spPr bwMode="auto">
              <a:xfrm>
                <a:off x="4416" y="1696"/>
                <a:ext cx="0" cy="55"/>
              </a:xfrm>
              <a:custGeom>
                <a:avLst/>
                <a:gdLst>
                  <a:gd name="T0" fmla="*/ 0 h 273"/>
                  <a:gd name="T1" fmla="*/ 273 h 273"/>
                  <a:gd name="T2" fmla="*/ 0 h 27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73">
                    <a:moveTo>
                      <a:pt x="0" y="0"/>
                    </a:moveTo>
                    <a:lnTo>
                      <a:pt x="0" y="2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2" name="Line 62"/>
              <p:cNvSpPr>
                <a:spLocks noChangeShapeType="1"/>
              </p:cNvSpPr>
              <p:nvPr/>
            </p:nvSpPr>
            <p:spPr bwMode="auto">
              <a:xfrm>
                <a:off x="4416" y="1696"/>
                <a:ext cx="0" cy="5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3" name="Freeform 63"/>
              <p:cNvSpPr>
                <a:spLocks/>
              </p:cNvSpPr>
              <p:nvPr/>
            </p:nvSpPr>
            <p:spPr bwMode="auto">
              <a:xfrm>
                <a:off x="4408" y="1746"/>
                <a:ext cx="15" cy="14"/>
              </a:xfrm>
              <a:custGeom>
                <a:avLst/>
                <a:gdLst>
                  <a:gd name="T0" fmla="*/ 0 w 73"/>
                  <a:gd name="T1" fmla="*/ 0 h 74"/>
                  <a:gd name="T2" fmla="*/ 36 w 73"/>
                  <a:gd name="T3" fmla="*/ 74 h 74"/>
                  <a:gd name="T4" fmla="*/ 73 w 73"/>
                  <a:gd name="T5" fmla="*/ 0 h 74"/>
                  <a:gd name="T6" fmla="*/ 36 w 73"/>
                  <a:gd name="T7" fmla="*/ 23 h 74"/>
                  <a:gd name="T8" fmla="*/ 0 w 73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4">
                    <a:moveTo>
                      <a:pt x="0" y="0"/>
                    </a:moveTo>
                    <a:lnTo>
                      <a:pt x="36" y="74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0" name="Group 68"/>
            <p:cNvGrpSpPr>
              <a:grpSpLocks/>
            </p:cNvGrpSpPr>
            <p:nvPr/>
          </p:nvGrpSpPr>
          <p:grpSpPr bwMode="auto">
            <a:xfrm>
              <a:off x="4408" y="1800"/>
              <a:ext cx="15" cy="37"/>
              <a:chOff x="4408" y="1800"/>
              <a:chExt cx="15" cy="37"/>
            </a:xfrm>
          </p:grpSpPr>
          <p:sp>
            <p:nvSpPr>
              <p:cNvPr id="7238" name="Freeform 65"/>
              <p:cNvSpPr>
                <a:spLocks/>
              </p:cNvSpPr>
              <p:nvPr/>
            </p:nvSpPr>
            <p:spPr bwMode="auto">
              <a:xfrm>
                <a:off x="4416" y="1800"/>
                <a:ext cx="0" cy="28"/>
              </a:xfrm>
              <a:custGeom>
                <a:avLst/>
                <a:gdLst>
                  <a:gd name="T0" fmla="*/ 0 h 137"/>
                  <a:gd name="T1" fmla="*/ 137 h 137"/>
                  <a:gd name="T2" fmla="*/ 0 h 13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9" name="Line 66"/>
              <p:cNvSpPr>
                <a:spLocks noChangeShapeType="1"/>
              </p:cNvSpPr>
              <p:nvPr/>
            </p:nvSpPr>
            <p:spPr bwMode="auto">
              <a:xfrm>
                <a:off x="4416" y="1800"/>
                <a:ext cx="0" cy="28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0" name="Freeform 67"/>
              <p:cNvSpPr>
                <a:spLocks/>
              </p:cNvSpPr>
              <p:nvPr/>
            </p:nvSpPr>
            <p:spPr bwMode="auto">
              <a:xfrm>
                <a:off x="4408" y="1823"/>
                <a:ext cx="15" cy="14"/>
              </a:xfrm>
              <a:custGeom>
                <a:avLst/>
                <a:gdLst>
                  <a:gd name="T0" fmla="*/ 0 w 73"/>
                  <a:gd name="T1" fmla="*/ 0 h 73"/>
                  <a:gd name="T2" fmla="*/ 36 w 73"/>
                  <a:gd name="T3" fmla="*/ 73 h 73"/>
                  <a:gd name="T4" fmla="*/ 73 w 73"/>
                  <a:gd name="T5" fmla="*/ 0 h 73"/>
                  <a:gd name="T6" fmla="*/ 36 w 73"/>
                  <a:gd name="T7" fmla="*/ 23 h 73"/>
                  <a:gd name="T8" fmla="*/ 0 w 73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3">
                    <a:moveTo>
                      <a:pt x="0" y="0"/>
                    </a:moveTo>
                    <a:lnTo>
                      <a:pt x="36" y="73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1" name="Group 72"/>
            <p:cNvGrpSpPr>
              <a:grpSpLocks/>
            </p:cNvGrpSpPr>
            <p:nvPr/>
          </p:nvGrpSpPr>
          <p:grpSpPr bwMode="auto">
            <a:xfrm>
              <a:off x="4408" y="1878"/>
              <a:ext cx="15" cy="25"/>
              <a:chOff x="4408" y="1878"/>
              <a:chExt cx="15" cy="25"/>
            </a:xfrm>
          </p:grpSpPr>
          <p:sp>
            <p:nvSpPr>
              <p:cNvPr id="7235" name="Freeform 69"/>
              <p:cNvSpPr>
                <a:spLocks/>
              </p:cNvSpPr>
              <p:nvPr/>
            </p:nvSpPr>
            <p:spPr bwMode="auto">
              <a:xfrm>
                <a:off x="4416" y="1878"/>
                <a:ext cx="0" cy="15"/>
              </a:xfrm>
              <a:custGeom>
                <a:avLst/>
                <a:gdLst>
                  <a:gd name="T0" fmla="*/ 0 h 79"/>
                  <a:gd name="T1" fmla="*/ 79 h 79"/>
                  <a:gd name="T2" fmla="*/ 0 h 7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9">
                    <a:moveTo>
                      <a:pt x="0" y="0"/>
                    </a:move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6" name="Line 70"/>
              <p:cNvSpPr>
                <a:spLocks noChangeShapeType="1"/>
              </p:cNvSpPr>
              <p:nvPr/>
            </p:nvSpPr>
            <p:spPr bwMode="auto">
              <a:xfrm>
                <a:off x="4416" y="1878"/>
                <a:ext cx="0" cy="1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7" name="Freeform 71"/>
              <p:cNvSpPr>
                <a:spLocks/>
              </p:cNvSpPr>
              <p:nvPr/>
            </p:nvSpPr>
            <p:spPr bwMode="auto">
              <a:xfrm>
                <a:off x="4408" y="1888"/>
                <a:ext cx="15" cy="15"/>
              </a:xfrm>
              <a:custGeom>
                <a:avLst/>
                <a:gdLst>
                  <a:gd name="T0" fmla="*/ 0 w 73"/>
                  <a:gd name="T1" fmla="*/ 0 h 73"/>
                  <a:gd name="T2" fmla="*/ 36 w 73"/>
                  <a:gd name="T3" fmla="*/ 73 h 73"/>
                  <a:gd name="T4" fmla="*/ 73 w 73"/>
                  <a:gd name="T5" fmla="*/ 0 h 73"/>
                  <a:gd name="T6" fmla="*/ 36 w 73"/>
                  <a:gd name="T7" fmla="*/ 22 h 73"/>
                  <a:gd name="T8" fmla="*/ 0 w 73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3">
                    <a:moveTo>
                      <a:pt x="0" y="0"/>
                    </a:moveTo>
                    <a:lnTo>
                      <a:pt x="36" y="73"/>
                    </a:lnTo>
                    <a:lnTo>
                      <a:pt x="73" y="0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2" name="Group 75"/>
            <p:cNvGrpSpPr>
              <a:grpSpLocks/>
            </p:cNvGrpSpPr>
            <p:nvPr/>
          </p:nvGrpSpPr>
          <p:grpSpPr bwMode="auto">
            <a:xfrm>
              <a:off x="3839" y="1614"/>
              <a:ext cx="102" cy="166"/>
              <a:chOff x="3839" y="1614"/>
              <a:chExt cx="102" cy="166"/>
            </a:xfrm>
          </p:grpSpPr>
          <p:sp>
            <p:nvSpPr>
              <p:cNvPr id="7233" name="Freeform 73"/>
              <p:cNvSpPr>
                <a:spLocks/>
              </p:cNvSpPr>
              <p:nvPr/>
            </p:nvSpPr>
            <p:spPr bwMode="auto">
              <a:xfrm>
                <a:off x="3839" y="1621"/>
                <a:ext cx="102" cy="159"/>
              </a:xfrm>
              <a:custGeom>
                <a:avLst/>
                <a:gdLst>
                  <a:gd name="T0" fmla="*/ 512 w 512"/>
                  <a:gd name="T1" fmla="*/ 794 h 794"/>
                  <a:gd name="T2" fmla="*/ 0 w 512"/>
                  <a:gd name="T3" fmla="*/ 794 h 794"/>
                  <a:gd name="T4" fmla="*/ 0 w 512"/>
                  <a:gd name="T5" fmla="*/ 0 h 794"/>
                  <a:gd name="T6" fmla="*/ 108 w 512"/>
                  <a:gd name="T7" fmla="*/ 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794">
                    <a:moveTo>
                      <a:pt x="512" y="794"/>
                    </a:moveTo>
                    <a:lnTo>
                      <a:pt x="0" y="794"/>
                    </a:lnTo>
                    <a:lnTo>
                      <a:pt x="0" y="0"/>
                    </a:lnTo>
                    <a:lnTo>
                      <a:pt x="108" y="0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4" name="Freeform 74"/>
              <p:cNvSpPr>
                <a:spLocks/>
              </p:cNvSpPr>
              <p:nvPr/>
            </p:nvSpPr>
            <p:spPr bwMode="auto">
              <a:xfrm>
                <a:off x="3856" y="1614"/>
                <a:ext cx="14" cy="15"/>
              </a:xfrm>
              <a:custGeom>
                <a:avLst/>
                <a:gdLst>
                  <a:gd name="T0" fmla="*/ 0 w 72"/>
                  <a:gd name="T1" fmla="*/ 73 h 73"/>
                  <a:gd name="T2" fmla="*/ 72 w 72"/>
                  <a:gd name="T3" fmla="*/ 37 h 73"/>
                  <a:gd name="T4" fmla="*/ 0 w 72"/>
                  <a:gd name="T5" fmla="*/ 0 h 73"/>
                  <a:gd name="T6" fmla="*/ 22 w 72"/>
                  <a:gd name="T7" fmla="*/ 37 h 73"/>
                  <a:gd name="T8" fmla="*/ 0 w 72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3">
                    <a:moveTo>
                      <a:pt x="0" y="73"/>
                    </a:moveTo>
                    <a:lnTo>
                      <a:pt x="72" y="37"/>
                    </a:lnTo>
                    <a:lnTo>
                      <a:pt x="0" y="0"/>
                    </a:lnTo>
                    <a:lnTo>
                      <a:pt x="22" y="37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3" name="Group 78"/>
            <p:cNvGrpSpPr>
              <a:grpSpLocks/>
            </p:cNvGrpSpPr>
            <p:nvPr/>
          </p:nvGrpSpPr>
          <p:grpSpPr bwMode="auto">
            <a:xfrm>
              <a:off x="3839" y="1614"/>
              <a:ext cx="488" cy="322"/>
              <a:chOff x="3839" y="1614"/>
              <a:chExt cx="488" cy="322"/>
            </a:xfrm>
          </p:grpSpPr>
          <p:sp>
            <p:nvSpPr>
              <p:cNvPr id="7231" name="Freeform 76"/>
              <p:cNvSpPr>
                <a:spLocks/>
              </p:cNvSpPr>
              <p:nvPr/>
            </p:nvSpPr>
            <p:spPr bwMode="auto">
              <a:xfrm>
                <a:off x="3839" y="1621"/>
                <a:ext cx="488" cy="315"/>
              </a:xfrm>
              <a:custGeom>
                <a:avLst/>
                <a:gdLst>
                  <a:gd name="T0" fmla="*/ 2439 w 2439"/>
                  <a:gd name="T1" fmla="*/ 1573 h 1573"/>
                  <a:gd name="T2" fmla="*/ 0 w 2439"/>
                  <a:gd name="T3" fmla="*/ 1573 h 1573"/>
                  <a:gd name="T4" fmla="*/ 0 w 2439"/>
                  <a:gd name="T5" fmla="*/ 0 h 1573"/>
                  <a:gd name="T6" fmla="*/ 108 w 2439"/>
                  <a:gd name="T7" fmla="*/ 0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9" h="1573">
                    <a:moveTo>
                      <a:pt x="2439" y="1573"/>
                    </a:moveTo>
                    <a:lnTo>
                      <a:pt x="0" y="1573"/>
                    </a:lnTo>
                    <a:lnTo>
                      <a:pt x="0" y="0"/>
                    </a:lnTo>
                    <a:lnTo>
                      <a:pt x="108" y="0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2" name="Freeform 77"/>
              <p:cNvSpPr>
                <a:spLocks/>
              </p:cNvSpPr>
              <p:nvPr/>
            </p:nvSpPr>
            <p:spPr bwMode="auto">
              <a:xfrm>
                <a:off x="3856" y="1614"/>
                <a:ext cx="14" cy="15"/>
              </a:xfrm>
              <a:custGeom>
                <a:avLst/>
                <a:gdLst>
                  <a:gd name="T0" fmla="*/ 0 w 72"/>
                  <a:gd name="T1" fmla="*/ 73 h 73"/>
                  <a:gd name="T2" fmla="*/ 72 w 72"/>
                  <a:gd name="T3" fmla="*/ 37 h 73"/>
                  <a:gd name="T4" fmla="*/ 0 w 72"/>
                  <a:gd name="T5" fmla="*/ 0 h 73"/>
                  <a:gd name="T6" fmla="*/ 22 w 72"/>
                  <a:gd name="T7" fmla="*/ 37 h 73"/>
                  <a:gd name="T8" fmla="*/ 0 w 72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3">
                    <a:moveTo>
                      <a:pt x="0" y="73"/>
                    </a:moveTo>
                    <a:lnTo>
                      <a:pt x="72" y="37"/>
                    </a:lnTo>
                    <a:lnTo>
                      <a:pt x="0" y="0"/>
                    </a:lnTo>
                    <a:lnTo>
                      <a:pt x="22" y="37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4" name="Group 81"/>
            <p:cNvGrpSpPr>
              <a:grpSpLocks/>
            </p:cNvGrpSpPr>
            <p:nvPr/>
          </p:nvGrpSpPr>
          <p:grpSpPr bwMode="auto">
            <a:xfrm>
              <a:off x="4574" y="1665"/>
              <a:ext cx="202" cy="123"/>
              <a:chOff x="4574" y="1665"/>
              <a:chExt cx="202" cy="123"/>
            </a:xfrm>
          </p:grpSpPr>
          <p:sp>
            <p:nvSpPr>
              <p:cNvPr id="7229" name="Freeform 79"/>
              <p:cNvSpPr>
                <a:spLocks/>
              </p:cNvSpPr>
              <p:nvPr/>
            </p:nvSpPr>
            <p:spPr bwMode="auto">
              <a:xfrm>
                <a:off x="4583" y="1665"/>
                <a:ext cx="193" cy="115"/>
              </a:xfrm>
              <a:custGeom>
                <a:avLst/>
                <a:gdLst>
                  <a:gd name="T0" fmla="*/ 963 w 963"/>
                  <a:gd name="T1" fmla="*/ 0 h 577"/>
                  <a:gd name="T2" fmla="*/ 963 w 963"/>
                  <a:gd name="T3" fmla="*/ 577 h 577"/>
                  <a:gd name="T4" fmla="*/ 0 w 963"/>
                  <a:gd name="T5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3" h="577">
                    <a:moveTo>
                      <a:pt x="963" y="0"/>
                    </a:moveTo>
                    <a:lnTo>
                      <a:pt x="963" y="577"/>
                    </a:lnTo>
                    <a:lnTo>
                      <a:pt x="0" y="577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0" name="Freeform 80"/>
              <p:cNvSpPr>
                <a:spLocks/>
              </p:cNvSpPr>
              <p:nvPr/>
            </p:nvSpPr>
            <p:spPr bwMode="auto">
              <a:xfrm>
                <a:off x="4574" y="1773"/>
                <a:ext cx="14" cy="15"/>
              </a:xfrm>
              <a:custGeom>
                <a:avLst/>
                <a:gdLst>
                  <a:gd name="T0" fmla="*/ 74 w 74"/>
                  <a:gd name="T1" fmla="*/ 0 h 72"/>
                  <a:gd name="T2" fmla="*/ 0 w 74"/>
                  <a:gd name="T3" fmla="*/ 35 h 72"/>
                  <a:gd name="T4" fmla="*/ 74 w 74"/>
                  <a:gd name="T5" fmla="*/ 72 h 72"/>
                  <a:gd name="T6" fmla="*/ 51 w 74"/>
                  <a:gd name="T7" fmla="*/ 35 h 72"/>
                  <a:gd name="T8" fmla="*/ 74 w 7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2">
                    <a:moveTo>
                      <a:pt x="74" y="0"/>
                    </a:moveTo>
                    <a:lnTo>
                      <a:pt x="0" y="35"/>
                    </a:lnTo>
                    <a:lnTo>
                      <a:pt x="74" y="72"/>
                    </a:lnTo>
                    <a:lnTo>
                      <a:pt x="51" y="3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5" name="Group 85"/>
            <p:cNvGrpSpPr>
              <a:grpSpLocks/>
            </p:cNvGrpSpPr>
            <p:nvPr/>
          </p:nvGrpSpPr>
          <p:grpSpPr bwMode="auto">
            <a:xfrm>
              <a:off x="4408" y="1538"/>
              <a:ext cx="15" cy="22"/>
              <a:chOff x="4408" y="1538"/>
              <a:chExt cx="15" cy="22"/>
            </a:xfrm>
          </p:grpSpPr>
          <p:sp>
            <p:nvSpPr>
              <p:cNvPr id="7226" name="Freeform 82"/>
              <p:cNvSpPr>
                <a:spLocks/>
              </p:cNvSpPr>
              <p:nvPr/>
            </p:nvSpPr>
            <p:spPr bwMode="auto">
              <a:xfrm>
                <a:off x="4416" y="1538"/>
                <a:ext cx="0" cy="12"/>
              </a:xfrm>
              <a:custGeom>
                <a:avLst/>
                <a:gdLst>
                  <a:gd name="T0" fmla="*/ 0 h 63"/>
                  <a:gd name="T1" fmla="*/ 63 h 63"/>
                  <a:gd name="T2" fmla="*/ 0 h 6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">
                    <a:moveTo>
                      <a:pt x="0" y="0"/>
                    </a:move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7" name="Line 83"/>
              <p:cNvSpPr>
                <a:spLocks noChangeShapeType="1"/>
              </p:cNvSpPr>
              <p:nvPr/>
            </p:nvSpPr>
            <p:spPr bwMode="auto">
              <a:xfrm>
                <a:off x="4416" y="1538"/>
                <a:ext cx="0" cy="12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8" name="Freeform 84"/>
              <p:cNvSpPr>
                <a:spLocks/>
              </p:cNvSpPr>
              <p:nvPr/>
            </p:nvSpPr>
            <p:spPr bwMode="auto">
              <a:xfrm>
                <a:off x="4408" y="1545"/>
                <a:ext cx="15" cy="15"/>
              </a:xfrm>
              <a:custGeom>
                <a:avLst/>
                <a:gdLst>
                  <a:gd name="T0" fmla="*/ 0 w 73"/>
                  <a:gd name="T1" fmla="*/ 0 h 73"/>
                  <a:gd name="T2" fmla="*/ 36 w 73"/>
                  <a:gd name="T3" fmla="*/ 73 h 73"/>
                  <a:gd name="T4" fmla="*/ 73 w 73"/>
                  <a:gd name="T5" fmla="*/ 0 h 73"/>
                  <a:gd name="T6" fmla="*/ 36 w 73"/>
                  <a:gd name="T7" fmla="*/ 23 h 73"/>
                  <a:gd name="T8" fmla="*/ 0 w 73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3">
                    <a:moveTo>
                      <a:pt x="0" y="0"/>
                    </a:moveTo>
                    <a:lnTo>
                      <a:pt x="36" y="73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6" name="Group 88"/>
            <p:cNvGrpSpPr>
              <a:grpSpLocks/>
            </p:cNvGrpSpPr>
            <p:nvPr/>
          </p:nvGrpSpPr>
          <p:grpSpPr bwMode="auto">
            <a:xfrm>
              <a:off x="4255" y="1448"/>
              <a:ext cx="168" cy="49"/>
              <a:chOff x="4255" y="1448"/>
              <a:chExt cx="168" cy="49"/>
            </a:xfrm>
          </p:grpSpPr>
          <p:sp>
            <p:nvSpPr>
              <p:cNvPr id="7224" name="Freeform 86"/>
              <p:cNvSpPr>
                <a:spLocks/>
              </p:cNvSpPr>
              <p:nvPr/>
            </p:nvSpPr>
            <p:spPr bwMode="auto">
              <a:xfrm>
                <a:off x="4255" y="1448"/>
                <a:ext cx="161" cy="40"/>
              </a:xfrm>
              <a:custGeom>
                <a:avLst/>
                <a:gdLst>
                  <a:gd name="T0" fmla="*/ 0 w 803"/>
                  <a:gd name="T1" fmla="*/ 0 h 199"/>
                  <a:gd name="T2" fmla="*/ 0 w 803"/>
                  <a:gd name="T3" fmla="*/ 123 h 199"/>
                  <a:gd name="T4" fmla="*/ 803 w 803"/>
                  <a:gd name="T5" fmla="*/ 123 h 199"/>
                  <a:gd name="T6" fmla="*/ 803 w 803"/>
                  <a:gd name="T7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3" h="199">
                    <a:moveTo>
                      <a:pt x="0" y="0"/>
                    </a:moveTo>
                    <a:lnTo>
                      <a:pt x="0" y="123"/>
                    </a:lnTo>
                    <a:lnTo>
                      <a:pt x="803" y="123"/>
                    </a:lnTo>
                    <a:lnTo>
                      <a:pt x="803" y="199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5" name="Freeform 87"/>
              <p:cNvSpPr>
                <a:spLocks/>
              </p:cNvSpPr>
              <p:nvPr/>
            </p:nvSpPr>
            <p:spPr bwMode="auto">
              <a:xfrm>
                <a:off x="4408" y="1483"/>
                <a:ext cx="15" cy="14"/>
              </a:xfrm>
              <a:custGeom>
                <a:avLst/>
                <a:gdLst>
                  <a:gd name="T0" fmla="*/ 0 w 73"/>
                  <a:gd name="T1" fmla="*/ 0 h 72"/>
                  <a:gd name="T2" fmla="*/ 36 w 73"/>
                  <a:gd name="T3" fmla="*/ 72 h 72"/>
                  <a:gd name="T4" fmla="*/ 73 w 73"/>
                  <a:gd name="T5" fmla="*/ 0 h 72"/>
                  <a:gd name="T6" fmla="*/ 36 w 73"/>
                  <a:gd name="T7" fmla="*/ 23 h 72"/>
                  <a:gd name="T8" fmla="*/ 0 w 73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2">
                    <a:moveTo>
                      <a:pt x="0" y="0"/>
                    </a:moveTo>
                    <a:lnTo>
                      <a:pt x="36" y="72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7" name="Group 91"/>
            <p:cNvGrpSpPr>
              <a:grpSpLocks/>
            </p:cNvGrpSpPr>
            <p:nvPr/>
          </p:nvGrpSpPr>
          <p:grpSpPr bwMode="auto">
            <a:xfrm>
              <a:off x="4408" y="1448"/>
              <a:ext cx="193" cy="49"/>
              <a:chOff x="4408" y="1448"/>
              <a:chExt cx="193" cy="49"/>
            </a:xfrm>
          </p:grpSpPr>
          <p:sp>
            <p:nvSpPr>
              <p:cNvPr id="7222" name="Freeform 89"/>
              <p:cNvSpPr>
                <a:spLocks/>
              </p:cNvSpPr>
              <p:nvPr/>
            </p:nvSpPr>
            <p:spPr bwMode="auto">
              <a:xfrm>
                <a:off x="4416" y="1448"/>
                <a:ext cx="185" cy="40"/>
              </a:xfrm>
              <a:custGeom>
                <a:avLst/>
                <a:gdLst>
                  <a:gd name="T0" fmla="*/ 926 w 926"/>
                  <a:gd name="T1" fmla="*/ 0 h 199"/>
                  <a:gd name="T2" fmla="*/ 926 w 926"/>
                  <a:gd name="T3" fmla="*/ 123 h 199"/>
                  <a:gd name="T4" fmla="*/ 0 w 926"/>
                  <a:gd name="T5" fmla="*/ 123 h 199"/>
                  <a:gd name="T6" fmla="*/ 0 w 926"/>
                  <a:gd name="T7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6" h="199">
                    <a:moveTo>
                      <a:pt x="926" y="0"/>
                    </a:moveTo>
                    <a:lnTo>
                      <a:pt x="926" y="123"/>
                    </a:lnTo>
                    <a:lnTo>
                      <a:pt x="0" y="123"/>
                    </a:lnTo>
                    <a:lnTo>
                      <a:pt x="0" y="199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3" name="Freeform 90"/>
              <p:cNvSpPr>
                <a:spLocks/>
              </p:cNvSpPr>
              <p:nvPr/>
            </p:nvSpPr>
            <p:spPr bwMode="auto">
              <a:xfrm>
                <a:off x="4408" y="1483"/>
                <a:ext cx="15" cy="14"/>
              </a:xfrm>
              <a:custGeom>
                <a:avLst/>
                <a:gdLst>
                  <a:gd name="T0" fmla="*/ 0 w 73"/>
                  <a:gd name="T1" fmla="*/ 0 h 72"/>
                  <a:gd name="T2" fmla="*/ 36 w 73"/>
                  <a:gd name="T3" fmla="*/ 72 h 72"/>
                  <a:gd name="T4" fmla="*/ 73 w 73"/>
                  <a:gd name="T5" fmla="*/ 0 h 72"/>
                  <a:gd name="T6" fmla="*/ 36 w 73"/>
                  <a:gd name="T7" fmla="*/ 23 h 72"/>
                  <a:gd name="T8" fmla="*/ 0 w 73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2">
                    <a:moveTo>
                      <a:pt x="0" y="0"/>
                    </a:moveTo>
                    <a:lnTo>
                      <a:pt x="36" y="72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8" name="Group 94"/>
            <p:cNvGrpSpPr>
              <a:grpSpLocks/>
            </p:cNvGrpSpPr>
            <p:nvPr/>
          </p:nvGrpSpPr>
          <p:grpSpPr bwMode="auto">
            <a:xfrm>
              <a:off x="4585" y="1351"/>
              <a:ext cx="23" cy="57"/>
              <a:chOff x="4585" y="1351"/>
              <a:chExt cx="23" cy="57"/>
            </a:xfrm>
          </p:grpSpPr>
          <p:sp>
            <p:nvSpPr>
              <p:cNvPr id="7220" name="Freeform 92"/>
              <p:cNvSpPr>
                <a:spLocks/>
              </p:cNvSpPr>
              <p:nvPr/>
            </p:nvSpPr>
            <p:spPr bwMode="auto">
              <a:xfrm>
                <a:off x="4585" y="1351"/>
                <a:ext cx="16" cy="47"/>
              </a:xfrm>
              <a:custGeom>
                <a:avLst/>
                <a:gdLst>
                  <a:gd name="T0" fmla="*/ 0 w 77"/>
                  <a:gd name="T1" fmla="*/ 0 h 237"/>
                  <a:gd name="T2" fmla="*/ 77 w 77"/>
                  <a:gd name="T3" fmla="*/ 0 h 237"/>
                  <a:gd name="T4" fmla="*/ 77 w 77"/>
                  <a:gd name="T5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237">
                    <a:moveTo>
                      <a:pt x="0" y="0"/>
                    </a:moveTo>
                    <a:lnTo>
                      <a:pt x="77" y="0"/>
                    </a:lnTo>
                    <a:lnTo>
                      <a:pt x="77" y="237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1" name="Freeform 93"/>
              <p:cNvSpPr>
                <a:spLocks/>
              </p:cNvSpPr>
              <p:nvPr/>
            </p:nvSpPr>
            <p:spPr bwMode="auto">
              <a:xfrm>
                <a:off x="4594" y="1394"/>
                <a:ext cx="14" cy="14"/>
              </a:xfrm>
              <a:custGeom>
                <a:avLst/>
                <a:gdLst>
                  <a:gd name="T0" fmla="*/ 0 w 72"/>
                  <a:gd name="T1" fmla="*/ 0 h 72"/>
                  <a:gd name="T2" fmla="*/ 35 w 72"/>
                  <a:gd name="T3" fmla="*/ 72 h 72"/>
                  <a:gd name="T4" fmla="*/ 72 w 72"/>
                  <a:gd name="T5" fmla="*/ 0 h 72"/>
                  <a:gd name="T6" fmla="*/ 35 w 72"/>
                  <a:gd name="T7" fmla="*/ 22 h 72"/>
                  <a:gd name="T8" fmla="*/ 0 w 72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2">
                    <a:moveTo>
                      <a:pt x="0" y="0"/>
                    </a:moveTo>
                    <a:lnTo>
                      <a:pt x="35" y="72"/>
                    </a:lnTo>
                    <a:lnTo>
                      <a:pt x="72" y="0"/>
                    </a:lnTo>
                    <a:lnTo>
                      <a:pt x="35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9" name="Group 97"/>
            <p:cNvGrpSpPr>
              <a:grpSpLocks/>
            </p:cNvGrpSpPr>
            <p:nvPr/>
          </p:nvGrpSpPr>
          <p:grpSpPr bwMode="auto">
            <a:xfrm>
              <a:off x="4248" y="1351"/>
              <a:ext cx="19" cy="57"/>
              <a:chOff x="4248" y="1351"/>
              <a:chExt cx="19" cy="57"/>
            </a:xfrm>
          </p:grpSpPr>
          <p:sp>
            <p:nvSpPr>
              <p:cNvPr id="7218" name="Freeform 95"/>
              <p:cNvSpPr>
                <a:spLocks/>
              </p:cNvSpPr>
              <p:nvPr/>
            </p:nvSpPr>
            <p:spPr bwMode="auto">
              <a:xfrm>
                <a:off x="4255" y="1351"/>
                <a:ext cx="12" cy="47"/>
              </a:xfrm>
              <a:custGeom>
                <a:avLst/>
                <a:gdLst>
                  <a:gd name="T0" fmla="*/ 58 w 58"/>
                  <a:gd name="T1" fmla="*/ 0 h 237"/>
                  <a:gd name="T2" fmla="*/ 0 w 58"/>
                  <a:gd name="T3" fmla="*/ 0 h 237"/>
                  <a:gd name="T4" fmla="*/ 0 w 58"/>
                  <a:gd name="T5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237">
                    <a:moveTo>
                      <a:pt x="58" y="0"/>
                    </a:moveTo>
                    <a:lnTo>
                      <a:pt x="0" y="0"/>
                    </a:lnTo>
                    <a:lnTo>
                      <a:pt x="0" y="237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19" name="Freeform 96"/>
              <p:cNvSpPr>
                <a:spLocks/>
              </p:cNvSpPr>
              <p:nvPr/>
            </p:nvSpPr>
            <p:spPr bwMode="auto">
              <a:xfrm>
                <a:off x="4248" y="1394"/>
                <a:ext cx="14" cy="14"/>
              </a:xfrm>
              <a:custGeom>
                <a:avLst/>
                <a:gdLst>
                  <a:gd name="T0" fmla="*/ 0 w 73"/>
                  <a:gd name="T1" fmla="*/ 0 h 72"/>
                  <a:gd name="T2" fmla="*/ 36 w 73"/>
                  <a:gd name="T3" fmla="*/ 72 h 72"/>
                  <a:gd name="T4" fmla="*/ 73 w 73"/>
                  <a:gd name="T5" fmla="*/ 0 h 72"/>
                  <a:gd name="T6" fmla="*/ 36 w 73"/>
                  <a:gd name="T7" fmla="*/ 22 h 72"/>
                  <a:gd name="T8" fmla="*/ 0 w 73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2">
                    <a:moveTo>
                      <a:pt x="0" y="0"/>
                    </a:moveTo>
                    <a:lnTo>
                      <a:pt x="36" y="72"/>
                    </a:lnTo>
                    <a:lnTo>
                      <a:pt x="73" y="0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7200" name="Rectangle 98"/>
            <p:cNvSpPr>
              <a:spLocks noChangeArrowheads="1"/>
            </p:cNvSpPr>
            <p:nvPr/>
          </p:nvSpPr>
          <p:spPr bwMode="auto">
            <a:xfrm>
              <a:off x="4495" y="1942"/>
              <a:ext cx="75" cy="52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1" name="Rectangle 99"/>
            <p:cNvSpPr>
              <a:spLocks noChangeArrowheads="1"/>
            </p:cNvSpPr>
            <p:nvPr/>
          </p:nvSpPr>
          <p:spPr bwMode="auto">
            <a:xfrm>
              <a:off x="4508" y="1950"/>
              <a:ext cx="6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Yes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2" name="Rectangle 100"/>
            <p:cNvSpPr>
              <a:spLocks noChangeArrowheads="1"/>
            </p:cNvSpPr>
            <p:nvPr/>
          </p:nvSpPr>
          <p:spPr bwMode="auto">
            <a:xfrm>
              <a:off x="4231" y="1940"/>
              <a:ext cx="64" cy="51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3" name="Rectangle 101"/>
            <p:cNvSpPr>
              <a:spLocks noChangeArrowheads="1"/>
            </p:cNvSpPr>
            <p:nvPr/>
          </p:nvSpPr>
          <p:spPr bwMode="auto">
            <a:xfrm>
              <a:off x="4244" y="1948"/>
              <a:ext cx="5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4" name="Rectangle 102"/>
            <p:cNvSpPr>
              <a:spLocks noChangeArrowheads="1"/>
            </p:cNvSpPr>
            <p:nvPr/>
          </p:nvSpPr>
          <p:spPr bwMode="auto">
            <a:xfrm>
              <a:off x="3881" y="1789"/>
              <a:ext cx="65" cy="52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5" name="Rectangle 103"/>
            <p:cNvSpPr>
              <a:spLocks noChangeArrowheads="1"/>
            </p:cNvSpPr>
            <p:nvPr/>
          </p:nvSpPr>
          <p:spPr bwMode="auto">
            <a:xfrm>
              <a:off x="3894" y="1797"/>
              <a:ext cx="5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6" name="Rectangle 104"/>
            <p:cNvSpPr>
              <a:spLocks noChangeArrowheads="1"/>
            </p:cNvSpPr>
            <p:nvPr/>
          </p:nvSpPr>
          <p:spPr bwMode="auto">
            <a:xfrm>
              <a:off x="4108" y="1800"/>
              <a:ext cx="75" cy="51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7" name="Rectangle 105"/>
            <p:cNvSpPr>
              <a:spLocks noChangeArrowheads="1"/>
            </p:cNvSpPr>
            <p:nvPr/>
          </p:nvSpPr>
          <p:spPr bwMode="auto">
            <a:xfrm>
              <a:off x="4121" y="1808"/>
              <a:ext cx="6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Yes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8" name="Rectangle 106"/>
            <p:cNvSpPr>
              <a:spLocks noChangeArrowheads="1"/>
            </p:cNvSpPr>
            <p:nvPr/>
          </p:nvSpPr>
          <p:spPr bwMode="auto">
            <a:xfrm>
              <a:off x="4420" y="1566"/>
              <a:ext cx="221" cy="43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9" name="Rectangle 107"/>
            <p:cNvSpPr>
              <a:spLocks noChangeArrowheads="1"/>
            </p:cNvSpPr>
            <p:nvPr/>
          </p:nvSpPr>
          <p:spPr bwMode="auto">
            <a:xfrm>
              <a:off x="4433" y="1575"/>
              <a:ext cx="203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for each increment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0" name="Rectangle 108"/>
            <p:cNvSpPr>
              <a:spLocks noChangeArrowheads="1"/>
            </p:cNvSpPr>
            <p:nvPr/>
          </p:nvSpPr>
          <p:spPr bwMode="auto">
            <a:xfrm>
              <a:off x="3960" y="1496"/>
              <a:ext cx="200" cy="52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1" name="Rectangle 109"/>
            <p:cNvSpPr>
              <a:spLocks noChangeArrowheads="1"/>
            </p:cNvSpPr>
            <p:nvPr/>
          </p:nvSpPr>
          <p:spPr bwMode="auto">
            <a:xfrm>
              <a:off x="3973" y="1504"/>
              <a:ext cx="192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Design Team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2" name="Rectangle 110"/>
            <p:cNvSpPr>
              <a:spLocks noChangeArrowheads="1"/>
            </p:cNvSpPr>
            <p:nvPr/>
          </p:nvSpPr>
          <p:spPr bwMode="auto">
            <a:xfrm>
              <a:off x="4722" y="1481"/>
              <a:ext cx="231" cy="88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3" name="Rectangle 111"/>
            <p:cNvSpPr>
              <a:spLocks noChangeArrowheads="1"/>
            </p:cNvSpPr>
            <p:nvPr/>
          </p:nvSpPr>
          <p:spPr bwMode="auto">
            <a:xfrm>
              <a:off x="4736" y="1489"/>
              <a:ext cx="22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Documentation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4" name="Rectangle 112"/>
            <p:cNvSpPr>
              <a:spLocks noChangeArrowheads="1"/>
            </p:cNvSpPr>
            <p:nvPr/>
          </p:nvSpPr>
          <p:spPr bwMode="auto">
            <a:xfrm>
              <a:off x="4800" y="1526"/>
              <a:ext cx="92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Team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5" name="Rectangle 113"/>
            <p:cNvSpPr>
              <a:spLocks noChangeArrowheads="1"/>
            </p:cNvSpPr>
            <p:nvPr/>
          </p:nvSpPr>
          <p:spPr bwMode="auto">
            <a:xfrm>
              <a:off x="4290" y="1574"/>
              <a:ext cx="125" cy="89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6" name="Rectangle 114"/>
            <p:cNvSpPr>
              <a:spLocks noChangeArrowheads="1"/>
            </p:cNvSpPr>
            <p:nvPr/>
          </p:nvSpPr>
          <p:spPr bwMode="auto">
            <a:xfrm>
              <a:off x="4303" y="1582"/>
              <a:ext cx="115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Testing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7" name="Rectangle 115"/>
            <p:cNvSpPr>
              <a:spLocks noChangeArrowheads="1"/>
            </p:cNvSpPr>
            <p:nvPr/>
          </p:nvSpPr>
          <p:spPr bwMode="auto">
            <a:xfrm>
              <a:off x="4314" y="1619"/>
              <a:ext cx="92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Team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63" name="Group 119"/>
          <p:cNvGrpSpPr>
            <a:grpSpLocks noChangeAspect="1"/>
          </p:cNvGrpSpPr>
          <p:nvPr/>
        </p:nvGrpSpPr>
        <p:grpSpPr bwMode="auto">
          <a:xfrm>
            <a:off x="4527550" y="3089952"/>
            <a:ext cx="2370138" cy="2022475"/>
            <a:chOff x="2642" y="2163"/>
            <a:chExt cx="1493" cy="1274"/>
          </a:xfrm>
        </p:grpSpPr>
        <p:sp>
          <p:nvSpPr>
            <p:cNvPr id="4192" name="AutoShape 118"/>
            <p:cNvSpPr>
              <a:spLocks noChangeAspect="1" noChangeArrowheads="1" noTextEdit="1"/>
            </p:cNvSpPr>
            <p:nvPr/>
          </p:nvSpPr>
          <p:spPr bwMode="auto">
            <a:xfrm>
              <a:off x="2642" y="2163"/>
              <a:ext cx="1493" cy="1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3" name="Freeform 120"/>
            <p:cNvSpPr>
              <a:spLocks/>
            </p:cNvSpPr>
            <p:nvPr/>
          </p:nvSpPr>
          <p:spPr bwMode="auto">
            <a:xfrm>
              <a:off x="3005" y="2165"/>
              <a:ext cx="452" cy="266"/>
            </a:xfrm>
            <a:custGeom>
              <a:avLst/>
              <a:gdLst>
                <a:gd name="T0" fmla="*/ 0 w 452"/>
                <a:gd name="T1" fmla="*/ 253 h 266"/>
                <a:gd name="T2" fmla="*/ 0 w 452"/>
                <a:gd name="T3" fmla="*/ 124 h 266"/>
                <a:gd name="T4" fmla="*/ 17 w 452"/>
                <a:gd name="T5" fmla="*/ 25 h 266"/>
                <a:gd name="T6" fmla="*/ 34 w 452"/>
                <a:gd name="T7" fmla="*/ 0 h 266"/>
                <a:gd name="T8" fmla="*/ 162 w 452"/>
                <a:gd name="T9" fmla="*/ 4 h 266"/>
                <a:gd name="T10" fmla="*/ 324 w 452"/>
                <a:gd name="T11" fmla="*/ 0 h 266"/>
                <a:gd name="T12" fmla="*/ 452 w 452"/>
                <a:gd name="T13" fmla="*/ 4 h 266"/>
                <a:gd name="T14" fmla="*/ 452 w 452"/>
                <a:gd name="T15" fmla="*/ 21 h 266"/>
                <a:gd name="T16" fmla="*/ 427 w 452"/>
                <a:gd name="T17" fmla="*/ 55 h 266"/>
                <a:gd name="T18" fmla="*/ 422 w 452"/>
                <a:gd name="T19" fmla="*/ 133 h 266"/>
                <a:gd name="T20" fmla="*/ 422 w 452"/>
                <a:gd name="T21" fmla="*/ 253 h 266"/>
                <a:gd name="T22" fmla="*/ 410 w 452"/>
                <a:gd name="T23" fmla="*/ 261 h 266"/>
                <a:gd name="T24" fmla="*/ 384 w 452"/>
                <a:gd name="T25" fmla="*/ 266 h 266"/>
                <a:gd name="T26" fmla="*/ 290 w 452"/>
                <a:gd name="T27" fmla="*/ 257 h 266"/>
                <a:gd name="T28" fmla="*/ 221 w 452"/>
                <a:gd name="T29" fmla="*/ 244 h 266"/>
                <a:gd name="T30" fmla="*/ 209 w 452"/>
                <a:gd name="T31" fmla="*/ 240 h 266"/>
                <a:gd name="T32" fmla="*/ 256 w 452"/>
                <a:gd name="T33" fmla="*/ 235 h 266"/>
                <a:gd name="T34" fmla="*/ 316 w 452"/>
                <a:gd name="T35" fmla="*/ 240 h 266"/>
                <a:gd name="T36" fmla="*/ 371 w 452"/>
                <a:gd name="T37" fmla="*/ 244 h 266"/>
                <a:gd name="T38" fmla="*/ 401 w 452"/>
                <a:gd name="T39" fmla="*/ 244 h 266"/>
                <a:gd name="T40" fmla="*/ 405 w 452"/>
                <a:gd name="T41" fmla="*/ 240 h 266"/>
                <a:gd name="T42" fmla="*/ 401 w 452"/>
                <a:gd name="T43" fmla="*/ 167 h 266"/>
                <a:gd name="T44" fmla="*/ 405 w 452"/>
                <a:gd name="T45" fmla="*/ 85 h 266"/>
                <a:gd name="T46" fmla="*/ 414 w 452"/>
                <a:gd name="T47" fmla="*/ 38 h 266"/>
                <a:gd name="T48" fmla="*/ 414 w 452"/>
                <a:gd name="T49" fmla="*/ 25 h 266"/>
                <a:gd name="T50" fmla="*/ 371 w 452"/>
                <a:gd name="T51" fmla="*/ 21 h 266"/>
                <a:gd name="T52" fmla="*/ 273 w 452"/>
                <a:gd name="T53" fmla="*/ 17 h 266"/>
                <a:gd name="T54" fmla="*/ 136 w 452"/>
                <a:gd name="T55" fmla="*/ 25 h 266"/>
                <a:gd name="T56" fmla="*/ 47 w 452"/>
                <a:gd name="T57" fmla="*/ 17 h 266"/>
                <a:gd name="T58" fmla="*/ 34 w 452"/>
                <a:gd name="T59" fmla="*/ 38 h 266"/>
                <a:gd name="T60" fmla="*/ 25 w 452"/>
                <a:gd name="T61" fmla="*/ 85 h 266"/>
                <a:gd name="T62" fmla="*/ 17 w 452"/>
                <a:gd name="T63" fmla="*/ 171 h 266"/>
                <a:gd name="T64" fmla="*/ 13 w 452"/>
                <a:gd name="T65" fmla="*/ 241 h 266"/>
                <a:gd name="T66" fmla="*/ 55 w 452"/>
                <a:gd name="T67" fmla="*/ 249 h 266"/>
                <a:gd name="T68" fmla="*/ 107 w 452"/>
                <a:gd name="T69" fmla="*/ 244 h 266"/>
                <a:gd name="T70" fmla="*/ 150 w 452"/>
                <a:gd name="T71" fmla="*/ 241 h 266"/>
                <a:gd name="T72" fmla="*/ 192 w 452"/>
                <a:gd name="T73" fmla="*/ 237 h 266"/>
                <a:gd name="T74" fmla="*/ 202 w 452"/>
                <a:gd name="T75" fmla="*/ 249 h 266"/>
                <a:gd name="T76" fmla="*/ 176 w 452"/>
                <a:gd name="T77" fmla="*/ 250 h 266"/>
                <a:gd name="T78" fmla="*/ 136 w 452"/>
                <a:gd name="T79" fmla="*/ 253 h 266"/>
                <a:gd name="T80" fmla="*/ 95 w 452"/>
                <a:gd name="T81" fmla="*/ 263 h 266"/>
                <a:gd name="T82" fmla="*/ 40 w 452"/>
                <a:gd name="T83" fmla="*/ 263 h 266"/>
                <a:gd name="T84" fmla="*/ 0 w 452"/>
                <a:gd name="T85" fmla="*/ 25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" h="266">
                  <a:moveTo>
                    <a:pt x="0" y="253"/>
                  </a:moveTo>
                  <a:lnTo>
                    <a:pt x="0" y="124"/>
                  </a:lnTo>
                  <a:lnTo>
                    <a:pt x="17" y="25"/>
                  </a:lnTo>
                  <a:lnTo>
                    <a:pt x="34" y="0"/>
                  </a:lnTo>
                  <a:lnTo>
                    <a:pt x="162" y="4"/>
                  </a:lnTo>
                  <a:lnTo>
                    <a:pt x="324" y="0"/>
                  </a:lnTo>
                  <a:lnTo>
                    <a:pt x="452" y="4"/>
                  </a:lnTo>
                  <a:lnTo>
                    <a:pt x="452" y="21"/>
                  </a:lnTo>
                  <a:lnTo>
                    <a:pt x="427" y="55"/>
                  </a:lnTo>
                  <a:lnTo>
                    <a:pt x="422" y="133"/>
                  </a:lnTo>
                  <a:lnTo>
                    <a:pt x="422" y="253"/>
                  </a:lnTo>
                  <a:lnTo>
                    <a:pt x="410" y="261"/>
                  </a:lnTo>
                  <a:lnTo>
                    <a:pt x="384" y="266"/>
                  </a:lnTo>
                  <a:lnTo>
                    <a:pt x="290" y="257"/>
                  </a:lnTo>
                  <a:lnTo>
                    <a:pt x="221" y="244"/>
                  </a:lnTo>
                  <a:lnTo>
                    <a:pt x="209" y="240"/>
                  </a:lnTo>
                  <a:lnTo>
                    <a:pt x="256" y="235"/>
                  </a:lnTo>
                  <a:lnTo>
                    <a:pt x="316" y="240"/>
                  </a:lnTo>
                  <a:lnTo>
                    <a:pt x="371" y="244"/>
                  </a:lnTo>
                  <a:lnTo>
                    <a:pt x="401" y="244"/>
                  </a:lnTo>
                  <a:lnTo>
                    <a:pt x="405" y="240"/>
                  </a:lnTo>
                  <a:lnTo>
                    <a:pt x="401" y="167"/>
                  </a:lnTo>
                  <a:lnTo>
                    <a:pt x="405" y="85"/>
                  </a:lnTo>
                  <a:lnTo>
                    <a:pt x="414" y="38"/>
                  </a:lnTo>
                  <a:lnTo>
                    <a:pt x="414" y="25"/>
                  </a:lnTo>
                  <a:lnTo>
                    <a:pt x="371" y="21"/>
                  </a:lnTo>
                  <a:lnTo>
                    <a:pt x="273" y="17"/>
                  </a:lnTo>
                  <a:lnTo>
                    <a:pt x="136" y="25"/>
                  </a:lnTo>
                  <a:lnTo>
                    <a:pt x="47" y="17"/>
                  </a:lnTo>
                  <a:lnTo>
                    <a:pt x="34" y="38"/>
                  </a:lnTo>
                  <a:lnTo>
                    <a:pt x="25" y="85"/>
                  </a:lnTo>
                  <a:lnTo>
                    <a:pt x="17" y="171"/>
                  </a:lnTo>
                  <a:lnTo>
                    <a:pt x="13" y="241"/>
                  </a:lnTo>
                  <a:lnTo>
                    <a:pt x="55" y="249"/>
                  </a:lnTo>
                  <a:lnTo>
                    <a:pt x="107" y="244"/>
                  </a:lnTo>
                  <a:lnTo>
                    <a:pt x="150" y="241"/>
                  </a:lnTo>
                  <a:lnTo>
                    <a:pt x="192" y="237"/>
                  </a:lnTo>
                  <a:lnTo>
                    <a:pt x="202" y="249"/>
                  </a:lnTo>
                  <a:lnTo>
                    <a:pt x="176" y="250"/>
                  </a:lnTo>
                  <a:lnTo>
                    <a:pt x="136" y="253"/>
                  </a:lnTo>
                  <a:lnTo>
                    <a:pt x="95" y="263"/>
                  </a:lnTo>
                  <a:lnTo>
                    <a:pt x="40" y="263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4" name="Freeform 121"/>
            <p:cNvSpPr>
              <a:spLocks/>
            </p:cNvSpPr>
            <p:nvPr/>
          </p:nvSpPr>
          <p:spPr bwMode="auto">
            <a:xfrm>
              <a:off x="2641" y="2540"/>
              <a:ext cx="504" cy="263"/>
            </a:xfrm>
            <a:custGeom>
              <a:avLst/>
              <a:gdLst>
                <a:gd name="T0" fmla="*/ 488 w 504"/>
                <a:gd name="T1" fmla="*/ 38 h 263"/>
                <a:gd name="T2" fmla="*/ 488 w 504"/>
                <a:gd name="T3" fmla="*/ 107 h 263"/>
                <a:gd name="T4" fmla="*/ 487 w 504"/>
                <a:gd name="T5" fmla="*/ 178 h 263"/>
                <a:gd name="T6" fmla="*/ 479 w 504"/>
                <a:gd name="T7" fmla="*/ 225 h 263"/>
                <a:gd name="T8" fmla="*/ 495 w 504"/>
                <a:gd name="T9" fmla="*/ 241 h 263"/>
                <a:gd name="T10" fmla="*/ 501 w 504"/>
                <a:gd name="T11" fmla="*/ 232 h 263"/>
                <a:gd name="T12" fmla="*/ 504 w 504"/>
                <a:gd name="T13" fmla="*/ 202 h 263"/>
                <a:gd name="T14" fmla="*/ 504 w 504"/>
                <a:gd name="T15" fmla="*/ 99 h 263"/>
                <a:gd name="T16" fmla="*/ 504 w 504"/>
                <a:gd name="T17" fmla="*/ 30 h 263"/>
                <a:gd name="T18" fmla="*/ 504 w 504"/>
                <a:gd name="T19" fmla="*/ 0 h 263"/>
                <a:gd name="T20" fmla="*/ 418 w 504"/>
                <a:gd name="T21" fmla="*/ 4 h 263"/>
                <a:gd name="T22" fmla="*/ 363 w 504"/>
                <a:gd name="T23" fmla="*/ 13 h 263"/>
                <a:gd name="T24" fmla="*/ 286 w 504"/>
                <a:gd name="T25" fmla="*/ 22 h 263"/>
                <a:gd name="T26" fmla="*/ 201 w 504"/>
                <a:gd name="T27" fmla="*/ 34 h 263"/>
                <a:gd name="T28" fmla="*/ 64 w 504"/>
                <a:gd name="T29" fmla="*/ 31 h 263"/>
                <a:gd name="T30" fmla="*/ 0 w 504"/>
                <a:gd name="T31" fmla="*/ 18 h 263"/>
                <a:gd name="T32" fmla="*/ 0 w 504"/>
                <a:gd name="T33" fmla="*/ 35 h 263"/>
                <a:gd name="T34" fmla="*/ 17 w 504"/>
                <a:gd name="T35" fmla="*/ 79 h 263"/>
                <a:gd name="T36" fmla="*/ 25 w 504"/>
                <a:gd name="T37" fmla="*/ 137 h 263"/>
                <a:gd name="T38" fmla="*/ 19 w 504"/>
                <a:gd name="T39" fmla="*/ 189 h 263"/>
                <a:gd name="T40" fmla="*/ 13 w 504"/>
                <a:gd name="T41" fmla="*/ 236 h 263"/>
                <a:gd name="T42" fmla="*/ 14 w 504"/>
                <a:gd name="T43" fmla="*/ 259 h 263"/>
                <a:gd name="T44" fmla="*/ 77 w 504"/>
                <a:gd name="T45" fmla="*/ 263 h 263"/>
                <a:gd name="T46" fmla="*/ 151 w 504"/>
                <a:gd name="T47" fmla="*/ 258 h 263"/>
                <a:gd name="T48" fmla="*/ 236 w 504"/>
                <a:gd name="T49" fmla="*/ 250 h 263"/>
                <a:gd name="T50" fmla="*/ 320 w 504"/>
                <a:gd name="T51" fmla="*/ 250 h 263"/>
                <a:gd name="T52" fmla="*/ 402 w 504"/>
                <a:gd name="T53" fmla="*/ 253 h 263"/>
                <a:gd name="T54" fmla="*/ 456 w 504"/>
                <a:gd name="T55" fmla="*/ 250 h 263"/>
                <a:gd name="T56" fmla="*/ 469 w 504"/>
                <a:gd name="T57" fmla="*/ 249 h 263"/>
                <a:gd name="T58" fmla="*/ 462 w 504"/>
                <a:gd name="T59" fmla="*/ 232 h 263"/>
                <a:gd name="T60" fmla="*/ 411 w 504"/>
                <a:gd name="T61" fmla="*/ 236 h 263"/>
                <a:gd name="T62" fmla="*/ 380 w 504"/>
                <a:gd name="T63" fmla="*/ 238 h 263"/>
                <a:gd name="T64" fmla="*/ 311 w 504"/>
                <a:gd name="T65" fmla="*/ 236 h 263"/>
                <a:gd name="T66" fmla="*/ 252 w 504"/>
                <a:gd name="T67" fmla="*/ 236 h 263"/>
                <a:gd name="T68" fmla="*/ 185 w 504"/>
                <a:gd name="T69" fmla="*/ 241 h 263"/>
                <a:gd name="T70" fmla="*/ 128 w 504"/>
                <a:gd name="T71" fmla="*/ 241 h 263"/>
                <a:gd name="T72" fmla="*/ 82 w 504"/>
                <a:gd name="T73" fmla="*/ 246 h 263"/>
                <a:gd name="T74" fmla="*/ 31 w 504"/>
                <a:gd name="T75" fmla="*/ 241 h 263"/>
                <a:gd name="T76" fmla="*/ 31 w 504"/>
                <a:gd name="T77" fmla="*/ 220 h 263"/>
                <a:gd name="T78" fmla="*/ 39 w 504"/>
                <a:gd name="T79" fmla="*/ 180 h 263"/>
                <a:gd name="T80" fmla="*/ 43 w 504"/>
                <a:gd name="T81" fmla="*/ 139 h 263"/>
                <a:gd name="T82" fmla="*/ 36 w 504"/>
                <a:gd name="T83" fmla="*/ 85 h 263"/>
                <a:gd name="T84" fmla="*/ 25 w 504"/>
                <a:gd name="T85" fmla="*/ 47 h 263"/>
                <a:gd name="T86" fmla="*/ 27 w 504"/>
                <a:gd name="T87" fmla="*/ 40 h 263"/>
                <a:gd name="T88" fmla="*/ 61 w 504"/>
                <a:gd name="T89" fmla="*/ 47 h 263"/>
                <a:gd name="T90" fmla="*/ 116 w 504"/>
                <a:gd name="T91" fmla="*/ 49 h 263"/>
                <a:gd name="T92" fmla="*/ 189 w 504"/>
                <a:gd name="T93" fmla="*/ 51 h 263"/>
                <a:gd name="T94" fmla="*/ 256 w 504"/>
                <a:gd name="T95" fmla="*/ 43 h 263"/>
                <a:gd name="T96" fmla="*/ 322 w 504"/>
                <a:gd name="T97" fmla="*/ 34 h 263"/>
                <a:gd name="T98" fmla="*/ 384 w 504"/>
                <a:gd name="T99" fmla="*/ 22 h 263"/>
                <a:gd name="T100" fmla="*/ 441 w 504"/>
                <a:gd name="T101" fmla="*/ 21 h 263"/>
                <a:gd name="T102" fmla="*/ 488 w 504"/>
                <a:gd name="T103" fmla="*/ 17 h 263"/>
                <a:gd name="T104" fmla="*/ 488 w 504"/>
                <a:gd name="T105" fmla="*/ 3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4" h="263">
                  <a:moveTo>
                    <a:pt x="488" y="38"/>
                  </a:moveTo>
                  <a:lnTo>
                    <a:pt x="488" y="107"/>
                  </a:lnTo>
                  <a:lnTo>
                    <a:pt x="487" y="178"/>
                  </a:lnTo>
                  <a:lnTo>
                    <a:pt x="479" y="225"/>
                  </a:lnTo>
                  <a:lnTo>
                    <a:pt x="495" y="241"/>
                  </a:lnTo>
                  <a:lnTo>
                    <a:pt x="501" y="232"/>
                  </a:lnTo>
                  <a:lnTo>
                    <a:pt x="504" y="202"/>
                  </a:lnTo>
                  <a:lnTo>
                    <a:pt x="504" y="99"/>
                  </a:lnTo>
                  <a:lnTo>
                    <a:pt x="504" y="30"/>
                  </a:lnTo>
                  <a:lnTo>
                    <a:pt x="504" y="0"/>
                  </a:lnTo>
                  <a:lnTo>
                    <a:pt x="418" y="4"/>
                  </a:lnTo>
                  <a:lnTo>
                    <a:pt x="363" y="13"/>
                  </a:lnTo>
                  <a:lnTo>
                    <a:pt x="286" y="22"/>
                  </a:lnTo>
                  <a:lnTo>
                    <a:pt x="201" y="34"/>
                  </a:lnTo>
                  <a:lnTo>
                    <a:pt x="64" y="31"/>
                  </a:lnTo>
                  <a:lnTo>
                    <a:pt x="0" y="18"/>
                  </a:lnTo>
                  <a:lnTo>
                    <a:pt x="0" y="35"/>
                  </a:lnTo>
                  <a:lnTo>
                    <a:pt x="17" y="79"/>
                  </a:lnTo>
                  <a:lnTo>
                    <a:pt x="25" y="137"/>
                  </a:lnTo>
                  <a:lnTo>
                    <a:pt x="19" y="189"/>
                  </a:lnTo>
                  <a:lnTo>
                    <a:pt x="13" y="236"/>
                  </a:lnTo>
                  <a:lnTo>
                    <a:pt x="14" y="259"/>
                  </a:lnTo>
                  <a:lnTo>
                    <a:pt x="77" y="263"/>
                  </a:lnTo>
                  <a:lnTo>
                    <a:pt x="151" y="258"/>
                  </a:lnTo>
                  <a:lnTo>
                    <a:pt x="236" y="250"/>
                  </a:lnTo>
                  <a:lnTo>
                    <a:pt x="320" y="250"/>
                  </a:lnTo>
                  <a:lnTo>
                    <a:pt x="402" y="253"/>
                  </a:lnTo>
                  <a:lnTo>
                    <a:pt x="456" y="250"/>
                  </a:lnTo>
                  <a:lnTo>
                    <a:pt x="469" y="249"/>
                  </a:lnTo>
                  <a:lnTo>
                    <a:pt x="462" y="232"/>
                  </a:lnTo>
                  <a:lnTo>
                    <a:pt x="411" y="236"/>
                  </a:lnTo>
                  <a:lnTo>
                    <a:pt x="380" y="238"/>
                  </a:lnTo>
                  <a:lnTo>
                    <a:pt x="311" y="236"/>
                  </a:lnTo>
                  <a:lnTo>
                    <a:pt x="252" y="236"/>
                  </a:lnTo>
                  <a:lnTo>
                    <a:pt x="185" y="241"/>
                  </a:lnTo>
                  <a:lnTo>
                    <a:pt x="128" y="241"/>
                  </a:lnTo>
                  <a:lnTo>
                    <a:pt x="82" y="246"/>
                  </a:lnTo>
                  <a:lnTo>
                    <a:pt x="31" y="241"/>
                  </a:lnTo>
                  <a:lnTo>
                    <a:pt x="31" y="220"/>
                  </a:lnTo>
                  <a:lnTo>
                    <a:pt x="39" y="180"/>
                  </a:lnTo>
                  <a:lnTo>
                    <a:pt x="43" y="139"/>
                  </a:lnTo>
                  <a:lnTo>
                    <a:pt x="36" y="85"/>
                  </a:lnTo>
                  <a:lnTo>
                    <a:pt x="25" y="47"/>
                  </a:lnTo>
                  <a:lnTo>
                    <a:pt x="27" y="40"/>
                  </a:lnTo>
                  <a:lnTo>
                    <a:pt x="61" y="47"/>
                  </a:lnTo>
                  <a:lnTo>
                    <a:pt x="116" y="49"/>
                  </a:lnTo>
                  <a:lnTo>
                    <a:pt x="189" y="51"/>
                  </a:lnTo>
                  <a:lnTo>
                    <a:pt x="256" y="43"/>
                  </a:lnTo>
                  <a:lnTo>
                    <a:pt x="322" y="34"/>
                  </a:lnTo>
                  <a:lnTo>
                    <a:pt x="384" y="22"/>
                  </a:lnTo>
                  <a:lnTo>
                    <a:pt x="441" y="21"/>
                  </a:lnTo>
                  <a:lnTo>
                    <a:pt x="488" y="17"/>
                  </a:lnTo>
                  <a:lnTo>
                    <a:pt x="48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5" name="Freeform 122"/>
            <p:cNvSpPr>
              <a:spLocks/>
            </p:cNvSpPr>
            <p:nvPr/>
          </p:nvSpPr>
          <p:spPr bwMode="auto">
            <a:xfrm>
              <a:off x="3213" y="2533"/>
              <a:ext cx="472" cy="235"/>
            </a:xfrm>
            <a:custGeom>
              <a:avLst/>
              <a:gdLst>
                <a:gd name="T0" fmla="*/ 37 w 472"/>
                <a:gd name="T1" fmla="*/ 129 h 235"/>
                <a:gd name="T2" fmla="*/ 51 w 472"/>
                <a:gd name="T3" fmla="*/ 78 h 235"/>
                <a:gd name="T4" fmla="*/ 58 w 472"/>
                <a:gd name="T5" fmla="*/ 42 h 235"/>
                <a:gd name="T6" fmla="*/ 62 w 472"/>
                <a:gd name="T7" fmla="*/ 8 h 235"/>
                <a:gd name="T8" fmla="*/ 45 w 472"/>
                <a:gd name="T9" fmla="*/ 0 h 235"/>
                <a:gd name="T10" fmla="*/ 47 w 472"/>
                <a:gd name="T11" fmla="*/ 46 h 235"/>
                <a:gd name="T12" fmla="*/ 42 w 472"/>
                <a:gd name="T13" fmla="*/ 81 h 235"/>
                <a:gd name="T14" fmla="*/ 34 w 472"/>
                <a:gd name="T15" fmla="*/ 106 h 235"/>
                <a:gd name="T16" fmla="*/ 16 w 472"/>
                <a:gd name="T17" fmla="*/ 155 h 235"/>
                <a:gd name="T18" fmla="*/ 3 w 472"/>
                <a:gd name="T19" fmla="*/ 183 h 235"/>
                <a:gd name="T20" fmla="*/ 0 w 472"/>
                <a:gd name="T21" fmla="*/ 202 h 235"/>
                <a:gd name="T22" fmla="*/ 8 w 472"/>
                <a:gd name="T23" fmla="*/ 227 h 235"/>
                <a:gd name="T24" fmla="*/ 21 w 472"/>
                <a:gd name="T25" fmla="*/ 227 h 235"/>
                <a:gd name="T26" fmla="*/ 47 w 472"/>
                <a:gd name="T27" fmla="*/ 215 h 235"/>
                <a:gd name="T28" fmla="*/ 128 w 472"/>
                <a:gd name="T29" fmla="*/ 214 h 235"/>
                <a:gd name="T30" fmla="*/ 262 w 472"/>
                <a:gd name="T31" fmla="*/ 215 h 235"/>
                <a:gd name="T32" fmla="*/ 353 w 472"/>
                <a:gd name="T33" fmla="*/ 227 h 235"/>
                <a:gd name="T34" fmla="*/ 445 w 472"/>
                <a:gd name="T35" fmla="*/ 235 h 235"/>
                <a:gd name="T36" fmla="*/ 462 w 472"/>
                <a:gd name="T37" fmla="*/ 235 h 235"/>
                <a:gd name="T38" fmla="*/ 472 w 472"/>
                <a:gd name="T39" fmla="*/ 224 h 235"/>
                <a:gd name="T40" fmla="*/ 468 w 472"/>
                <a:gd name="T41" fmla="*/ 183 h 235"/>
                <a:gd name="T42" fmla="*/ 464 w 472"/>
                <a:gd name="T43" fmla="*/ 129 h 235"/>
                <a:gd name="T44" fmla="*/ 451 w 472"/>
                <a:gd name="T45" fmla="*/ 85 h 235"/>
                <a:gd name="T46" fmla="*/ 436 w 472"/>
                <a:gd name="T47" fmla="*/ 42 h 235"/>
                <a:gd name="T48" fmla="*/ 425 w 472"/>
                <a:gd name="T49" fmla="*/ 22 h 235"/>
                <a:gd name="T50" fmla="*/ 402 w 472"/>
                <a:gd name="T51" fmla="*/ 3 h 235"/>
                <a:gd name="T52" fmla="*/ 387 w 472"/>
                <a:gd name="T53" fmla="*/ 0 h 235"/>
                <a:gd name="T54" fmla="*/ 296 w 472"/>
                <a:gd name="T55" fmla="*/ 3 h 235"/>
                <a:gd name="T56" fmla="*/ 233 w 472"/>
                <a:gd name="T57" fmla="*/ 5 h 235"/>
                <a:gd name="T58" fmla="*/ 173 w 472"/>
                <a:gd name="T59" fmla="*/ 8 h 235"/>
                <a:gd name="T60" fmla="*/ 114 w 472"/>
                <a:gd name="T61" fmla="*/ 5 h 235"/>
                <a:gd name="T62" fmla="*/ 105 w 472"/>
                <a:gd name="T63" fmla="*/ 12 h 235"/>
                <a:gd name="T64" fmla="*/ 105 w 472"/>
                <a:gd name="T65" fmla="*/ 25 h 235"/>
                <a:gd name="T66" fmla="*/ 139 w 472"/>
                <a:gd name="T67" fmla="*/ 25 h 235"/>
                <a:gd name="T68" fmla="*/ 227 w 472"/>
                <a:gd name="T69" fmla="*/ 25 h 235"/>
                <a:gd name="T70" fmla="*/ 306 w 472"/>
                <a:gd name="T71" fmla="*/ 16 h 235"/>
                <a:gd name="T72" fmla="*/ 370 w 472"/>
                <a:gd name="T73" fmla="*/ 16 h 235"/>
                <a:gd name="T74" fmla="*/ 391 w 472"/>
                <a:gd name="T75" fmla="*/ 20 h 235"/>
                <a:gd name="T76" fmla="*/ 411 w 472"/>
                <a:gd name="T77" fmla="*/ 35 h 235"/>
                <a:gd name="T78" fmla="*/ 421 w 472"/>
                <a:gd name="T79" fmla="*/ 50 h 235"/>
                <a:gd name="T80" fmla="*/ 432 w 472"/>
                <a:gd name="T81" fmla="*/ 81 h 235"/>
                <a:gd name="T82" fmla="*/ 450 w 472"/>
                <a:gd name="T83" fmla="*/ 128 h 235"/>
                <a:gd name="T84" fmla="*/ 451 w 472"/>
                <a:gd name="T85" fmla="*/ 153 h 235"/>
                <a:gd name="T86" fmla="*/ 453 w 472"/>
                <a:gd name="T87" fmla="*/ 211 h 235"/>
                <a:gd name="T88" fmla="*/ 450 w 472"/>
                <a:gd name="T89" fmla="*/ 218 h 235"/>
                <a:gd name="T90" fmla="*/ 425 w 472"/>
                <a:gd name="T91" fmla="*/ 215 h 235"/>
                <a:gd name="T92" fmla="*/ 374 w 472"/>
                <a:gd name="T93" fmla="*/ 210 h 235"/>
                <a:gd name="T94" fmla="*/ 310 w 472"/>
                <a:gd name="T95" fmla="*/ 205 h 235"/>
                <a:gd name="T96" fmla="*/ 270 w 472"/>
                <a:gd name="T97" fmla="*/ 201 h 235"/>
                <a:gd name="T98" fmla="*/ 173 w 472"/>
                <a:gd name="T99" fmla="*/ 198 h 235"/>
                <a:gd name="T100" fmla="*/ 101 w 472"/>
                <a:gd name="T101" fmla="*/ 196 h 235"/>
                <a:gd name="T102" fmla="*/ 45 w 472"/>
                <a:gd name="T103" fmla="*/ 196 h 235"/>
                <a:gd name="T104" fmla="*/ 25 w 472"/>
                <a:gd name="T105" fmla="*/ 198 h 235"/>
                <a:gd name="T106" fmla="*/ 16 w 472"/>
                <a:gd name="T107" fmla="*/ 188 h 235"/>
                <a:gd name="T108" fmla="*/ 17 w 472"/>
                <a:gd name="T109" fmla="*/ 168 h 235"/>
                <a:gd name="T110" fmla="*/ 28 w 472"/>
                <a:gd name="T111" fmla="*/ 146 h 235"/>
                <a:gd name="T112" fmla="*/ 37 w 472"/>
                <a:gd name="T113" fmla="*/ 12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2" h="235">
                  <a:moveTo>
                    <a:pt x="37" y="129"/>
                  </a:moveTo>
                  <a:lnTo>
                    <a:pt x="51" y="78"/>
                  </a:lnTo>
                  <a:lnTo>
                    <a:pt x="58" y="42"/>
                  </a:lnTo>
                  <a:lnTo>
                    <a:pt x="62" y="8"/>
                  </a:lnTo>
                  <a:lnTo>
                    <a:pt x="45" y="0"/>
                  </a:lnTo>
                  <a:lnTo>
                    <a:pt x="47" y="46"/>
                  </a:lnTo>
                  <a:lnTo>
                    <a:pt x="42" y="81"/>
                  </a:lnTo>
                  <a:lnTo>
                    <a:pt x="34" y="106"/>
                  </a:lnTo>
                  <a:lnTo>
                    <a:pt x="16" y="155"/>
                  </a:lnTo>
                  <a:lnTo>
                    <a:pt x="3" y="183"/>
                  </a:lnTo>
                  <a:lnTo>
                    <a:pt x="0" y="202"/>
                  </a:lnTo>
                  <a:lnTo>
                    <a:pt x="8" y="227"/>
                  </a:lnTo>
                  <a:lnTo>
                    <a:pt x="21" y="227"/>
                  </a:lnTo>
                  <a:lnTo>
                    <a:pt x="47" y="215"/>
                  </a:lnTo>
                  <a:lnTo>
                    <a:pt x="128" y="214"/>
                  </a:lnTo>
                  <a:lnTo>
                    <a:pt x="262" y="215"/>
                  </a:lnTo>
                  <a:lnTo>
                    <a:pt x="353" y="227"/>
                  </a:lnTo>
                  <a:lnTo>
                    <a:pt x="445" y="235"/>
                  </a:lnTo>
                  <a:lnTo>
                    <a:pt x="462" y="235"/>
                  </a:lnTo>
                  <a:lnTo>
                    <a:pt x="472" y="224"/>
                  </a:lnTo>
                  <a:lnTo>
                    <a:pt x="468" y="183"/>
                  </a:lnTo>
                  <a:lnTo>
                    <a:pt x="464" y="129"/>
                  </a:lnTo>
                  <a:lnTo>
                    <a:pt x="451" y="85"/>
                  </a:lnTo>
                  <a:lnTo>
                    <a:pt x="436" y="42"/>
                  </a:lnTo>
                  <a:lnTo>
                    <a:pt x="425" y="22"/>
                  </a:lnTo>
                  <a:lnTo>
                    <a:pt x="402" y="3"/>
                  </a:lnTo>
                  <a:lnTo>
                    <a:pt x="387" y="0"/>
                  </a:lnTo>
                  <a:lnTo>
                    <a:pt x="296" y="3"/>
                  </a:lnTo>
                  <a:lnTo>
                    <a:pt x="233" y="5"/>
                  </a:lnTo>
                  <a:lnTo>
                    <a:pt x="173" y="8"/>
                  </a:lnTo>
                  <a:lnTo>
                    <a:pt x="114" y="5"/>
                  </a:lnTo>
                  <a:lnTo>
                    <a:pt x="105" y="12"/>
                  </a:lnTo>
                  <a:lnTo>
                    <a:pt x="105" y="25"/>
                  </a:lnTo>
                  <a:lnTo>
                    <a:pt x="139" y="25"/>
                  </a:lnTo>
                  <a:lnTo>
                    <a:pt x="227" y="25"/>
                  </a:lnTo>
                  <a:lnTo>
                    <a:pt x="306" y="16"/>
                  </a:lnTo>
                  <a:lnTo>
                    <a:pt x="370" y="16"/>
                  </a:lnTo>
                  <a:lnTo>
                    <a:pt x="391" y="20"/>
                  </a:lnTo>
                  <a:lnTo>
                    <a:pt x="411" y="35"/>
                  </a:lnTo>
                  <a:lnTo>
                    <a:pt x="421" y="50"/>
                  </a:lnTo>
                  <a:lnTo>
                    <a:pt x="432" y="81"/>
                  </a:lnTo>
                  <a:lnTo>
                    <a:pt x="450" y="128"/>
                  </a:lnTo>
                  <a:lnTo>
                    <a:pt x="451" y="153"/>
                  </a:lnTo>
                  <a:lnTo>
                    <a:pt x="453" y="211"/>
                  </a:lnTo>
                  <a:lnTo>
                    <a:pt x="450" y="218"/>
                  </a:lnTo>
                  <a:lnTo>
                    <a:pt x="425" y="215"/>
                  </a:lnTo>
                  <a:lnTo>
                    <a:pt x="374" y="210"/>
                  </a:lnTo>
                  <a:lnTo>
                    <a:pt x="310" y="205"/>
                  </a:lnTo>
                  <a:lnTo>
                    <a:pt x="270" y="201"/>
                  </a:lnTo>
                  <a:lnTo>
                    <a:pt x="173" y="198"/>
                  </a:lnTo>
                  <a:lnTo>
                    <a:pt x="101" y="196"/>
                  </a:lnTo>
                  <a:lnTo>
                    <a:pt x="45" y="196"/>
                  </a:lnTo>
                  <a:lnTo>
                    <a:pt x="25" y="198"/>
                  </a:lnTo>
                  <a:lnTo>
                    <a:pt x="16" y="188"/>
                  </a:lnTo>
                  <a:lnTo>
                    <a:pt x="17" y="168"/>
                  </a:lnTo>
                  <a:lnTo>
                    <a:pt x="28" y="146"/>
                  </a:lnTo>
                  <a:lnTo>
                    <a:pt x="37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6" name="Freeform 123"/>
            <p:cNvSpPr>
              <a:spLocks/>
            </p:cNvSpPr>
            <p:nvPr/>
          </p:nvSpPr>
          <p:spPr bwMode="auto">
            <a:xfrm>
              <a:off x="3427" y="2418"/>
              <a:ext cx="26" cy="122"/>
            </a:xfrm>
            <a:custGeom>
              <a:avLst/>
              <a:gdLst>
                <a:gd name="T0" fmla="*/ 9 w 26"/>
                <a:gd name="T1" fmla="*/ 122 h 122"/>
                <a:gd name="T2" fmla="*/ 0 w 26"/>
                <a:gd name="T3" fmla="*/ 70 h 122"/>
                <a:gd name="T4" fmla="*/ 4 w 26"/>
                <a:gd name="T5" fmla="*/ 31 h 122"/>
                <a:gd name="T6" fmla="*/ 10 w 26"/>
                <a:gd name="T7" fmla="*/ 2 h 122"/>
                <a:gd name="T8" fmla="*/ 26 w 26"/>
                <a:gd name="T9" fmla="*/ 0 h 122"/>
                <a:gd name="T10" fmla="*/ 15 w 26"/>
                <a:gd name="T11" fmla="*/ 39 h 122"/>
                <a:gd name="T12" fmla="*/ 19 w 26"/>
                <a:gd name="T13" fmla="*/ 71 h 122"/>
                <a:gd name="T14" fmla="*/ 24 w 26"/>
                <a:gd name="T15" fmla="*/ 119 h 122"/>
                <a:gd name="T16" fmla="*/ 9 w 26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22">
                  <a:moveTo>
                    <a:pt x="9" y="122"/>
                  </a:moveTo>
                  <a:lnTo>
                    <a:pt x="0" y="70"/>
                  </a:lnTo>
                  <a:lnTo>
                    <a:pt x="4" y="31"/>
                  </a:lnTo>
                  <a:lnTo>
                    <a:pt x="10" y="2"/>
                  </a:lnTo>
                  <a:lnTo>
                    <a:pt x="26" y="0"/>
                  </a:lnTo>
                  <a:lnTo>
                    <a:pt x="15" y="39"/>
                  </a:lnTo>
                  <a:lnTo>
                    <a:pt x="19" y="71"/>
                  </a:lnTo>
                  <a:lnTo>
                    <a:pt x="24" y="119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7" name="Freeform 124"/>
            <p:cNvSpPr>
              <a:spLocks/>
            </p:cNvSpPr>
            <p:nvPr/>
          </p:nvSpPr>
          <p:spPr bwMode="auto">
            <a:xfrm>
              <a:off x="3735" y="2548"/>
              <a:ext cx="401" cy="226"/>
            </a:xfrm>
            <a:custGeom>
              <a:avLst/>
              <a:gdLst>
                <a:gd name="T0" fmla="*/ 85 w 401"/>
                <a:gd name="T1" fmla="*/ 204 h 226"/>
                <a:gd name="T2" fmla="*/ 36 w 401"/>
                <a:gd name="T3" fmla="*/ 200 h 226"/>
                <a:gd name="T4" fmla="*/ 4 w 401"/>
                <a:gd name="T5" fmla="*/ 191 h 226"/>
                <a:gd name="T6" fmla="*/ 0 w 401"/>
                <a:gd name="T7" fmla="*/ 220 h 226"/>
                <a:gd name="T8" fmla="*/ 159 w 401"/>
                <a:gd name="T9" fmla="*/ 216 h 226"/>
                <a:gd name="T10" fmla="*/ 304 w 401"/>
                <a:gd name="T11" fmla="*/ 221 h 226"/>
                <a:gd name="T12" fmla="*/ 401 w 401"/>
                <a:gd name="T13" fmla="*/ 226 h 226"/>
                <a:gd name="T14" fmla="*/ 398 w 401"/>
                <a:gd name="T15" fmla="*/ 204 h 226"/>
                <a:gd name="T16" fmla="*/ 398 w 401"/>
                <a:gd name="T17" fmla="*/ 118 h 226"/>
                <a:gd name="T18" fmla="*/ 401 w 401"/>
                <a:gd name="T19" fmla="*/ 22 h 226"/>
                <a:gd name="T20" fmla="*/ 394 w 401"/>
                <a:gd name="T21" fmla="*/ 9 h 226"/>
                <a:gd name="T22" fmla="*/ 377 w 401"/>
                <a:gd name="T23" fmla="*/ 0 h 226"/>
                <a:gd name="T24" fmla="*/ 265 w 401"/>
                <a:gd name="T25" fmla="*/ 6 h 226"/>
                <a:gd name="T26" fmla="*/ 149 w 401"/>
                <a:gd name="T27" fmla="*/ 5 h 226"/>
                <a:gd name="T28" fmla="*/ 55 w 401"/>
                <a:gd name="T29" fmla="*/ 2 h 226"/>
                <a:gd name="T30" fmla="*/ 36 w 401"/>
                <a:gd name="T31" fmla="*/ 9 h 226"/>
                <a:gd name="T32" fmla="*/ 31 w 401"/>
                <a:gd name="T33" fmla="*/ 19 h 226"/>
                <a:gd name="T34" fmla="*/ 27 w 401"/>
                <a:gd name="T35" fmla="*/ 79 h 226"/>
                <a:gd name="T36" fmla="*/ 18 w 401"/>
                <a:gd name="T37" fmla="*/ 144 h 226"/>
                <a:gd name="T38" fmla="*/ 10 w 401"/>
                <a:gd name="T39" fmla="*/ 181 h 226"/>
                <a:gd name="T40" fmla="*/ 22 w 401"/>
                <a:gd name="T41" fmla="*/ 181 h 226"/>
                <a:gd name="T42" fmla="*/ 31 w 401"/>
                <a:gd name="T43" fmla="*/ 152 h 226"/>
                <a:gd name="T44" fmla="*/ 38 w 401"/>
                <a:gd name="T45" fmla="*/ 88 h 226"/>
                <a:gd name="T46" fmla="*/ 42 w 401"/>
                <a:gd name="T47" fmla="*/ 52 h 226"/>
                <a:gd name="T48" fmla="*/ 44 w 401"/>
                <a:gd name="T49" fmla="*/ 23 h 226"/>
                <a:gd name="T50" fmla="*/ 55 w 401"/>
                <a:gd name="T51" fmla="*/ 17 h 226"/>
                <a:gd name="T52" fmla="*/ 78 w 401"/>
                <a:gd name="T53" fmla="*/ 17 h 226"/>
                <a:gd name="T54" fmla="*/ 172 w 401"/>
                <a:gd name="T55" fmla="*/ 19 h 226"/>
                <a:gd name="T56" fmla="*/ 270 w 401"/>
                <a:gd name="T57" fmla="*/ 19 h 226"/>
                <a:gd name="T58" fmla="*/ 350 w 401"/>
                <a:gd name="T59" fmla="*/ 17 h 226"/>
                <a:gd name="T60" fmla="*/ 364 w 401"/>
                <a:gd name="T61" fmla="*/ 14 h 226"/>
                <a:gd name="T62" fmla="*/ 384 w 401"/>
                <a:gd name="T63" fmla="*/ 35 h 226"/>
                <a:gd name="T64" fmla="*/ 388 w 401"/>
                <a:gd name="T65" fmla="*/ 60 h 226"/>
                <a:gd name="T66" fmla="*/ 385 w 401"/>
                <a:gd name="T67" fmla="*/ 161 h 226"/>
                <a:gd name="T68" fmla="*/ 381 w 401"/>
                <a:gd name="T69" fmla="*/ 204 h 226"/>
                <a:gd name="T70" fmla="*/ 368 w 401"/>
                <a:gd name="T71" fmla="*/ 212 h 226"/>
                <a:gd name="T72" fmla="*/ 300 w 401"/>
                <a:gd name="T73" fmla="*/ 207 h 226"/>
                <a:gd name="T74" fmla="*/ 196 w 401"/>
                <a:gd name="T75" fmla="*/ 204 h 226"/>
                <a:gd name="T76" fmla="*/ 112 w 401"/>
                <a:gd name="T77" fmla="*/ 207 h 226"/>
                <a:gd name="T78" fmla="*/ 72 w 401"/>
                <a:gd name="T79" fmla="*/ 204 h 226"/>
                <a:gd name="T80" fmla="*/ 85 w 401"/>
                <a:gd name="T81" fmla="*/ 20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1" h="226">
                  <a:moveTo>
                    <a:pt x="85" y="204"/>
                  </a:moveTo>
                  <a:lnTo>
                    <a:pt x="36" y="200"/>
                  </a:lnTo>
                  <a:lnTo>
                    <a:pt x="4" y="191"/>
                  </a:lnTo>
                  <a:lnTo>
                    <a:pt x="0" y="220"/>
                  </a:lnTo>
                  <a:lnTo>
                    <a:pt x="159" y="216"/>
                  </a:lnTo>
                  <a:lnTo>
                    <a:pt x="304" y="221"/>
                  </a:lnTo>
                  <a:lnTo>
                    <a:pt x="401" y="226"/>
                  </a:lnTo>
                  <a:lnTo>
                    <a:pt x="398" y="204"/>
                  </a:lnTo>
                  <a:lnTo>
                    <a:pt x="398" y="118"/>
                  </a:lnTo>
                  <a:lnTo>
                    <a:pt x="401" y="22"/>
                  </a:lnTo>
                  <a:lnTo>
                    <a:pt x="394" y="9"/>
                  </a:lnTo>
                  <a:lnTo>
                    <a:pt x="377" y="0"/>
                  </a:lnTo>
                  <a:lnTo>
                    <a:pt x="265" y="6"/>
                  </a:lnTo>
                  <a:lnTo>
                    <a:pt x="149" y="5"/>
                  </a:lnTo>
                  <a:lnTo>
                    <a:pt x="55" y="2"/>
                  </a:lnTo>
                  <a:lnTo>
                    <a:pt x="36" y="9"/>
                  </a:lnTo>
                  <a:lnTo>
                    <a:pt x="31" y="19"/>
                  </a:lnTo>
                  <a:lnTo>
                    <a:pt x="27" y="79"/>
                  </a:lnTo>
                  <a:lnTo>
                    <a:pt x="18" y="144"/>
                  </a:lnTo>
                  <a:lnTo>
                    <a:pt x="10" y="181"/>
                  </a:lnTo>
                  <a:lnTo>
                    <a:pt x="22" y="181"/>
                  </a:lnTo>
                  <a:lnTo>
                    <a:pt x="31" y="152"/>
                  </a:lnTo>
                  <a:lnTo>
                    <a:pt x="38" y="88"/>
                  </a:lnTo>
                  <a:lnTo>
                    <a:pt x="42" y="52"/>
                  </a:lnTo>
                  <a:lnTo>
                    <a:pt x="44" y="23"/>
                  </a:lnTo>
                  <a:lnTo>
                    <a:pt x="55" y="17"/>
                  </a:lnTo>
                  <a:lnTo>
                    <a:pt x="78" y="17"/>
                  </a:lnTo>
                  <a:lnTo>
                    <a:pt x="172" y="19"/>
                  </a:lnTo>
                  <a:lnTo>
                    <a:pt x="270" y="19"/>
                  </a:lnTo>
                  <a:lnTo>
                    <a:pt x="350" y="17"/>
                  </a:lnTo>
                  <a:lnTo>
                    <a:pt x="364" y="14"/>
                  </a:lnTo>
                  <a:lnTo>
                    <a:pt x="384" y="35"/>
                  </a:lnTo>
                  <a:lnTo>
                    <a:pt x="388" y="60"/>
                  </a:lnTo>
                  <a:lnTo>
                    <a:pt x="385" y="161"/>
                  </a:lnTo>
                  <a:lnTo>
                    <a:pt x="381" y="204"/>
                  </a:lnTo>
                  <a:lnTo>
                    <a:pt x="368" y="212"/>
                  </a:lnTo>
                  <a:lnTo>
                    <a:pt x="300" y="207"/>
                  </a:lnTo>
                  <a:lnTo>
                    <a:pt x="196" y="204"/>
                  </a:lnTo>
                  <a:lnTo>
                    <a:pt x="112" y="207"/>
                  </a:lnTo>
                  <a:lnTo>
                    <a:pt x="72" y="204"/>
                  </a:lnTo>
                  <a:lnTo>
                    <a:pt x="85" y="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8" name="Freeform 125"/>
            <p:cNvSpPr>
              <a:spLocks/>
            </p:cNvSpPr>
            <p:nvPr/>
          </p:nvSpPr>
          <p:spPr bwMode="auto">
            <a:xfrm>
              <a:off x="3034" y="2465"/>
              <a:ext cx="892" cy="33"/>
            </a:xfrm>
            <a:custGeom>
              <a:avLst/>
              <a:gdLst>
                <a:gd name="T0" fmla="*/ 0 w 892"/>
                <a:gd name="T1" fmla="*/ 11 h 33"/>
                <a:gd name="T2" fmla="*/ 214 w 892"/>
                <a:gd name="T3" fmla="*/ 11 h 33"/>
                <a:gd name="T4" fmla="*/ 384 w 892"/>
                <a:gd name="T5" fmla="*/ 6 h 33"/>
                <a:gd name="T6" fmla="*/ 513 w 892"/>
                <a:gd name="T7" fmla="*/ 4 h 33"/>
                <a:gd name="T8" fmla="*/ 632 w 892"/>
                <a:gd name="T9" fmla="*/ 9 h 33"/>
                <a:gd name="T10" fmla="*/ 777 w 892"/>
                <a:gd name="T11" fmla="*/ 6 h 33"/>
                <a:gd name="T12" fmla="*/ 880 w 892"/>
                <a:gd name="T13" fmla="*/ 0 h 33"/>
                <a:gd name="T14" fmla="*/ 892 w 892"/>
                <a:gd name="T15" fmla="*/ 16 h 33"/>
                <a:gd name="T16" fmla="*/ 814 w 892"/>
                <a:gd name="T17" fmla="*/ 16 h 33"/>
                <a:gd name="T18" fmla="*/ 691 w 892"/>
                <a:gd name="T19" fmla="*/ 24 h 33"/>
                <a:gd name="T20" fmla="*/ 526 w 892"/>
                <a:gd name="T21" fmla="*/ 24 h 33"/>
                <a:gd name="T22" fmla="*/ 442 w 892"/>
                <a:gd name="T23" fmla="*/ 19 h 33"/>
                <a:gd name="T24" fmla="*/ 302 w 892"/>
                <a:gd name="T25" fmla="*/ 24 h 33"/>
                <a:gd name="T26" fmla="*/ 188 w 892"/>
                <a:gd name="T27" fmla="*/ 24 h 33"/>
                <a:gd name="T28" fmla="*/ 61 w 892"/>
                <a:gd name="T29" fmla="*/ 25 h 33"/>
                <a:gd name="T30" fmla="*/ 4 w 892"/>
                <a:gd name="T31" fmla="*/ 33 h 33"/>
                <a:gd name="T32" fmla="*/ 0 w 892"/>
                <a:gd name="T33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2" h="33">
                  <a:moveTo>
                    <a:pt x="0" y="11"/>
                  </a:moveTo>
                  <a:lnTo>
                    <a:pt x="214" y="11"/>
                  </a:lnTo>
                  <a:lnTo>
                    <a:pt x="384" y="6"/>
                  </a:lnTo>
                  <a:lnTo>
                    <a:pt x="513" y="4"/>
                  </a:lnTo>
                  <a:lnTo>
                    <a:pt x="632" y="9"/>
                  </a:lnTo>
                  <a:lnTo>
                    <a:pt x="777" y="6"/>
                  </a:lnTo>
                  <a:lnTo>
                    <a:pt x="880" y="0"/>
                  </a:lnTo>
                  <a:lnTo>
                    <a:pt x="892" y="16"/>
                  </a:lnTo>
                  <a:lnTo>
                    <a:pt x="814" y="16"/>
                  </a:lnTo>
                  <a:lnTo>
                    <a:pt x="691" y="24"/>
                  </a:lnTo>
                  <a:lnTo>
                    <a:pt x="526" y="24"/>
                  </a:lnTo>
                  <a:lnTo>
                    <a:pt x="442" y="19"/>
                  </a:lnTo>
                  <a:lnTo>
                    <a:pt x="302" y="24"/>
                  </a:lnTo>
                  <a:lnTo>
                    <a:pt x="188" y="24"/>
                  </a:lnTo>
                  <a:lnTo>
                    <a:pt x="61" y="25"/>
                  </a:lnTo>
                  <a:lnTo>
                    <a:pt x="4" y="3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9" name="Freeform 126"/>
            <p:cNvSpPr>
              <a:spLocks/>
            </p:cNvSpPr>
            <p:nvPr/>
          </p:nvSpPr>
          <p:spPr bwMode="auto">
            <a:xfrm>
              <a:off x="3922" y="2451"/>
              <a:ext cx="29" cy="111"/>
            </a:xfrm>
            <a:custGeom>
              <a:avLst/>
              <a:gdLst>
                <a:gd name="T0" fmla="*/ 0 w 29"/>
                <a:gd name="T1" fmla="*/ 108 h 111"/>
                <a:gd name="T2" fmla="*/ 13 w 29"/>
                <a:gd name="T3" fmla="*/ 32 h 111"/>
                <a:gd name="T4" fmla="*/ 13 w 29"/>
                <a:gd name="T5" fmla="*/ 0 h 111"/>
                <a:gd name="T6" fmla="*/ 29 w 29"/>
                <a:gd name="T7" fmla="*/ 18 h 111"/>
                <a:gd name="T8" fmla="*/ 24 w 29"/>
                <a:gd name="T9" fmla="*/ 76 h 111"/>
                <a:gd name="T10" fmla="*/ 22 w 29"/>
                <a:gd name="T11" fmla="*/ 111 h 111"/>
                <a:gd name="T12" fmla="*/ 0 w 29"/>
                <a:gd name="T13" fmla="*/ 10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11">
                  <a:moveTo>
                    <a:pt x="0" y="108"/>
                  </a:moveTo>
                  <a:lnTo>
                    <a:pt x="13" y="32"/>
                  </a:lnTo>
                  <a:lnTo>
                    <a:pt x="13" y="0"/>
                  </a:lnTo>
                  <a:lnTo>
                    <a:pt x="29" y="18"/>
                  </a:lnTo>
                  <a:lnTo>
                    <a:pt x="24" y="76"/>
                  </a:lnTo>
                  <a:lnTo>
                    <a:pt x="22" y="111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0" name="Freeform 127"/>
            <p:cNvSpPr>
              <a:spLocks/>
            </p:cNvSpPr>
            <p:nvPr/>
          </p:nvSpPr>
          <p:spPr bwMode="auto">
            <a:xfrm>
              <a:off x="2765" y="3148"/>
              <a:ext cx="460" cy="224"/>
            </a:xfrm>
            <a:custGeom>
              <a:avLst/>
              <a:gdLst>
                <a:gd name="T0" fmla="*/ 427 w 460"/>
                <a:gd name="T1" fmla="*/ 108 h 224"/>
                <a:gd name="T2" fmla="*/ 427 w 460"/>
                <a:gd name="T3" fmla="*/ 99 h 224"/>
                <a:gd name="T4" fmla="*/ 418 w 460"/>
                <a:gd name="T5" fmla="*/ 91 h 224"/>
                <a:gd name="T6" fmla="*/ 342 w 460"/>
                <a:gd name="T7" fmla="*/ 64 h 224"/>
                <a:gd name="T8" fmla="*/ 259 w 460"/>
                <a:gd name="T9" fmla="*/ 43 h 224"/>
                <a:gd name="T10" fmla="*/ 214 w 460"/>
                <a:gd name="T11" fmla="*/ 22 h 224"/>
                <a:gd name="T12" fmla="*/ 225 w 460"/>
                <a:gd name="T13" fmla="*/ 13 h 224"/>
                <a:gd name="T14" fmla="*/ 260 w 460"/>
                <a:gd name="T15" fmla="*/ 29 h 224"/>
                <a:gd name="T16" fmla="*/ 273 w 460"/>
                <a:gd name="T17" fmla="*/ 39 h 224"/>
                <a:gd name="T18" fmla="*/ 327 w 460"/>
                <a:gd name="T19" fmla="*/ 47 h 224"/>
                <a:gd name="T20" fmla="*/ 370 w 460"/>
                <a:gd name="T21" fmla="*/ 60 h 224"/>
                <a:gd name="T22" fmla="*/ 438 w 460"/>
                <a:gd name="T23" fmla="*/ 85 h 224"/>
                <a:gd name="T24" fmla="*/ 460 w 460"/>
                <a:gd name="T25" fmla="*/ 93 h 224"/>
                <a:gd name="T26" fmla="*/ 452 w 460"/>
                <a:gd name="T27" fmla="*/ 103 h 224"/>
                <a:gd name="T28" fmla="*/ 434 w 460"/>
                <a:gd name="T29" fmla="*/ 138 h 224"/>
                <a:gd name="T30" fmla="*/ 400 w 460"/>
                <a:gd name="T31" fmla="*/ 180 h 224"/>
                <a:gd name="T32" fmla="*/ 372 w 460"/>
                <a:gd name="T33" fmla="*/ 210 h 224"/>
                <a:gd name="T34" fmla="*/ 367 w 460"/>
                <a:gd name="T35" fmla="*/ 224 h 224"/>
                <a:gd name="T36" fmla="*/ 359 w 460"/>
                <a:gd name="T37" fmla="*/ 219 h 224"/>
                <a:gd name="T38" fmla="*/ 306 w 460"/>
                <a:gd name="T39" fmla="*/ 193 h 224"/>
                <a:gd name="T40" fmla="*/ 255 w 460"/>
                <a:gd name="T41" fmla="*/ 172 h 224"/>
                <a:gd name="T42" fmla="*/ 203 w 460"/>
                <a:gd name="T43" fmla="*/ 155 h 224"/>
                <a:gd name="T44" fmla="*/ 161 w 460"/>
                <a:gd name="T45" fmla="*/ 146 h 224"/>
                <a:gd name="T46" fmla="*/ 98 w 460"/>
                <a:gd name="T47" fmla="*/ 141 h 224"/>
                <a:gd name="T48" fmla="*/ 54 w 460"/>
                <a:gd name="T49" fmla="*/ 129 h 224"/>
                <a:gd name="T50" fmla="*/ 21 w 460"/>
                <a:gd name="T51" fmla="*/ 112 h 224"/>
                <a:gd name="T52" fmla="*/ 7 w 460"/>
                <a:gd name="T53" fmla="*/ 103 h 224"/>
                <a:gd name="T54" fmla="*/ 0 w 460"/>
                <a:gd name="T55" fmla="*/ 93 h 224"/>
                <a:gd name="T56" fmla="*/ 24 w 460"/>
                <a:gd name="T57" fmla="*/ 67 h 224"/>
                <a:gd name="T58" fmla="*/ 67 w 460"/>
                <a:gd name="T59" fmla="*/ 42 h 224"/>
                <a:gd name="T60" fmla="*/ 105 w 460"/>
                <a:gd name="T61" fmla="*/ 29 h 224"/>
                <a:gd name="T62" fmla="*/ 144 w 460"/>
                <a:gd name="T63" fmla="*/ 25 h 224"/>
                <a:gd name="T64" fmla="*/ 179 w 460"/>
                <a:gd name="T65" fmla="*/ 8 h 224"/>
                <a:gd name="T66" fmla="*/ 191 w 460"/>
                <a:gd name="T67" fmla="*/ 0 h 224"/>
                <a:gd name="T68" fmla="*/ 203 w 460"/>
                <a:gd name="T69" fmla="*/ 5 h 224"/>
                <a:gd name="T70" fmla="*/ 203 w 460"/>
                <a:gd name="T71" fmla="*/ 13 h 224"/>
                <a:gd name="T72" fmla="*/ 169 w 460"/>
                <a:gd name="T73" fmla="*/ 29 h 224"/>
                <a:gd name="T74" fmla="*/ 124 w 460"/>
                <a:gd name="T75" fmla="*/ 34 h 224"/>
                <a:gd name="T76" fmla="*/ 90 w 460"/>
                <a:gd name="T77" fmla="*/ 42 h 224"/>
                <a:gd name="T78" fmla="*/ 60 w 460"/>
                <a:gd name="T79" fmla="*/ 56 h 224"/>
                <a:gd name="T80" fmla="*/ 33 w 460"/>
                <a:gd name="T81" fmla="*/ 85 h 224"/>
                <a:gd name="T82" fmla="*/ 51 w 460"/>
                <a:gd name="T83" fmla="*/ 108 h 224"/>
                <a:gd name="T84" fmla="*/ 84 w 460"/>
                <a:gd name="T85" fmla="*/ 125 h 224"/>
                <a:gd name="T86" fmla="*/ 131 w 460"/>
                <a:gd name="T87" fmla="*/ 129 h 224"/>
                <a:gd name="T88" fmla="*/ 188 w 460"/>
                <a:gd name="T89" fmla="*/ 133 h 224"/>
                <a:gd name="T90" fmla="*/ 239 w 460"/>
                <a:gd name="T91" fmla="*/ 149 h 224"/>
                <a:gd name="T92" fmla="*/ 280 w 460"/>
                <a:gd name="T93" fmla="*/ 168 h 224"/>
                <a:gd name="T94" fmla="*/ 342 w 460"/>
                <a:gd name="T95" fmla="*/ 192 h 224"/>
                <a:gd name="T96" fmla="*/ 359 w 460"/>
                <a:gd name="T97" fmla="*/ 196 h 224"/>
                <a:gd name="T98" fmla="*/ 380 w 460"/>
                <a:gd name="T99" fmla="*/ 185 h 224"/>
                <a:gd name="T100" fmla="*/ 401 w 460"/>
                <a:gd name="T101" fmla="*/ 158 h 224"/>
                <a:gd name="T102" fmla="*/ 421 w 460"/>
                <a:gd name="T103" fmla="*/ 129 h 224"/>
                <a:gd name="T104" fmla="*/ 427 w 460"/>
                <a:gd name="T10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0" h="224">
                  <a:moveTo>
                    <a:pt x="427" y="108"/>
                  </a:moveTo>
                  <a:lnTo>
                    <a:pt x="427" y="99"/>
                  </a:lnTo>
                  <a:lnTo>
                    <a:pt x="418" y="91"/>
                  </a:lnTo>
                  <a:lnTo>
                    <a:pt x="342" y="64"/>
                  </a:lnTo>
                  <a:lnTo>
                    <a:pt x="259" y="43"/>
                  </a:lnTo>
                  <a:lnTo>
                    <a:pt x="214" y="22"/>
                  </a:lnTo>
                  <a:lnTo>
                    <a:pt x="225" y="13"/>
                  </a:lnTo>
                  <a:lnTo>
                    <a:pt x="260" y="29"/>
                  </a:lnTo>
                  <a:lnTo>
                    <a:pt x="273" y="39"/>
                  </a:lnTo>
                  <a:lnTo>
                    <a:pt x="327" y="47"/>
                  </a:lnTo>
                  <a:lnTo>
                    <a:pt x="370" y="60"/>
                  </a:lnTo>
                  <a:lnTo>
                    <a:pt x="438" y="85"/>
                  </a:lnTo>
                  <a:lnTo>
                    <a:pt x="460" y="93"/>
                  </a:lnTo>
                  <a:lnTo>
                    <a:pt x="452" y="103"/>
                  </a:lnTo>
                  <a:lnTo>
                    <a:pt x="434" y="138"/>
                  </a:lnTo>
                  <a:lnTo>
                    <a:pt x="400" y="180"/>
                  </a:lnTo>
                  <a:lnTo>
                    <a:pt x="372" y="210"/>
                  </a:lnTo>
                  <a:lnTo>
                    <a:pt x="367" y="224"/>
                  </a:lnTo>
                  <a:lnTo>
                    <a:pt x="359" y="219"/>
                  </a:lnTo>
                  <a:lnTo>
                    <a:pt x="306" y="193"/>
                  </a:lnTo>
                  <a:lnTo>
                    <a:pt x="255" y="172"/>
                  </a:lnTo>
                  <a:lnTo>
                    <a:pt x="203" y="155"/>
                  </a:lnTo>
                  <a:lnTo>
                    <a:pt x="161" y="146"/>
                  </a:lnTo>
                  <a:lnTo>
                    <a:pt x="98" y="141"/>
                  </a:lnTo>
                  <a:lnTo>
                    <a:pt x="54" y="129"/>
                  </a:lnTo>
                  <a:lnTo>
                    <a:pt x="21" y="112"/>
                  </a:lnTo>
                  <a:lnTo>
                    <a:pt x="7" y="103"/>
                  </a:lnTo>
                  <a:lnTo>
                    <a:pt x="0" y="93"/>
                  </a:lnTo>
                  <a:lnTo>
                    <a:pt x="24" y="67"/>
                  </a:lnTo>
                  <a:lnTo>
                    <a:pt x="67" y="42"/>
                  </a:lnTo>
                  <a:lnTo>
                    <a:pt x="105" y="29"/>
                  </a:lnTo>
                  <a:lnTo>
                    <a:pt x="144" y="25"/>
                  </a:lnTo>
                  <a:lnTo>
                    <a:pt x="179" y="8"/>
                  </a:lnTo>
                  <a:lnTo>
                    <a:pt x="191" y="0"/>
                  </a:lnTo>
                  <a:lnTo>
                    <a:pt x="203" y="5"/>
                  </a:lnTo>
                  <a:lnTo>
                    <a:pt x="203" y="13"/>
                  </a:lnTo>
                  <a:lnTo>
                    <a:pt x="169" y="29"/>
                  </a:lnTo>
                  <a:lnTo>
                    <a:pt x="124" y="34"/>
                  </a:lnTo>
                  <a:lnTo>
                    <a:pt x="90" y="42"/>
                  </a:lnTo>
                  <a:lnTo>
                    <a:pt x="60" y="56"/>
                  </a:lnTo>
                  <a:lnTo>
                    <a:pt x="33" y="85"/>
                  </a:lnTo>
                  <a:lnTo>
                    <a:pt x="51" y="108"/>
                  </a:lnTo>
                  <a:lnTo>
                    <a:pt x="84" y="125"/>
                  </a:lnTo>
                  <a:lnTo>
                    <a:pt x="131" y="129"/>
                  </a:lnTo>
                  <a:lnTo>
                    <a:pt x="188" y="133"/>
                  </a:lnTo>
                  <a:lnTo>
                    <a:pt x="239" y="149"/>
                  </a:lnTo>
                  <a:lnTo>
                    <a:pt x="280" y="168"/>
                  </a:lnTo>
                  <a:lnTo>
                    <a:pt x="342" y="192"/>
                  </a:lnTo>
                  <a:lnTo>
                    <a:pt x="359" y="196"/>
                  </a:lnTo>
                  <a:lnTo>
                    <a:pt x="380" y="185"/>
                  </a:lnTo>
                  <a:lnTo>
                    <a:pt x="401" y="158"/>
                  </a:lnTo>
                  <a:lnTo>
                    <a:pt x="421" y="129"/>
                  </a:lnTo>
                  <a:lnTo>
                    <a:pt x="427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1" name="Freeform 128"/>
            <p:cNvSpPr>
              <a:spLocks/>
            </p:cNvSpPr>
            <p:nvPr/>
          </p:nvSpPr>
          <p:spPr bwMode="auto">
            <a:xfrm>
              <a:off x="3253" y="3084"/>
              <a:ext cx="568" cy="242"/>
            </a:xfrm>
            <a:custGeom>
              <a:avLst/>
              <a:gdLst>
                <a:gd name="T0" fmla="*/ 374 w 568"/>
                <a:gd name="T1" fmla="*/ 24 h 242"/>
                <a:gd name="T2" fmla="*/ 434 w 568"/>
                <a:gd name="T3" fmla="*/ 51 h 242"/>
                <a:gd name="T4" fmla="*/ 482 w 568"/>
                <a:gd name="T5" fmla="*/ 78 h 242"/>
                <a:gd name="T6" fmla="*/ 542 w 568"/>
                <a:gd name="T7" fmla="*/ 98 h 242"/>
                <a:gd name="T8" fmla="*/ 568 w 568"/>
                <a:gd name="T9" fmla="*/ 106 h 242"/>
                <a:gd name="T10" fmla="*/ 568 w 568"/>
                <a:gd name="T11" fmla="*/ 121 h 242"/>
                <a:gd name="T12" fmla="*/ 550 w 568"/>
                <a:gd name="T13" fmla="*/ 134 h 242"/>
                <a:gd name="T14" fmla="*/ 498 w 568"/>
                <a:gd name="T15" fmla="*/ 145 h 242"/>
                <a:gd name="T16" fmla="*/ 421 w 568"/>
                <a:gd name="T17" fmla="*/ 180 h 242"/>
                <a:gd name="T18" fmla="*/ 333 w 568"/>
                <a:gd name="T19" fmla="*/ 214 h 242"/>
                <a:gd name="T20" fmla="*/ 269 w 568"/>
                <a:gd name="T21" fmla="*/ 236 h 242"/>
                <a:gd name="T22" fmla="*/ 250 w 568"/>
                <a:gd name="T23" fmla="*/ 242 h 242"/>
                <a:gd name="T24" fmla="*/ 216 w 568"/>
                <a:gd name="T25" fmla="*/ 240 h 242"/>
                <a:gd name="T26" fmla="*/ 192 w 568"/>
                <a:gd name="T27" fmla="*/ 228 h 242"/>
                <a:gd name="T28" fmla="*/ 142 w 568"/>
                <a:gd name="T29" fmla="*/ 188 h 242"/>
                <a:gd name="T30" fmla="*/ 108 w 568"/>
                <a:gd name="T31" fmla="*/ 160 h 242"/>
                <a:gd name="T32" fmla="*/ 66 w 568"/>
                <a:gd name="T33" fmla="*/ 141 h 242"/>
                <a:gd name="T34" fmla="*/ 26 w 568"/>
                <a:gd name="T35" fmla="*/ 119 h 242"/>
                <a:gd name="T36" fmla="*/ 0 w 568"/>
                <a:gd name="T37" fmla="*/ 112 h 242"/>
                <a:gd name="T38" fmla="*/ 0 w 568"/>
                <a:gd name="T39" fmla="*/ 99 h 242"/>
                <a:gd name="T40" fmla="*/ 27 w 568"/>
                <a:gd name="T41" fmla="*/ 86 h 242"/>
                <a:gd name="T42" fmla="*/ 83 w 568"/>
                <a:gd name="T43" fmla="*/ 63 h 242"/>
                <a:gd name="T44" fmla="*/ 151 w 568"/>
                <a:gd name="T45" fmla="*/ 47 h 242"/>
                <a:gd name="T46" fmla="*/ 222 w 568"/>
                <a:gd name="T47" fmla="*/ 35 h 242"/>
                <a:gd name="T48" fmla="*/ 289 w 568"/>
                <a:gd name="T49" fmla="*/ 22 h 242"/>
                <a:gd name="T50" fmla="*/ 337 w 568"/>
                <a:gd name="T51" fmla="*/ 17 h 242"/>
                <a:gd name="T52" fmla="*/ 374 w 568"/>
                <a:gd name="T53" fmla="*/ 0 h 242"/>
                <a:gd name="T54" fmla="*/ 391 w 568"/>
                <a:gd name="T55" fmla="*/ 0 h 242"/>
                <a:gd name="T56" fmla="*/ 391 w 568"/>
                <a:gd name="T57" fmla="*/ 17 h 242"/>
                <a:gd name="T58" fmla="*/ 337 w 568"/>
                <a:gd name="T59" fmla="*/ 29 h 242"/>
                <a:gd name="T60" fmla="*/ 293 w 568"/>
                <a:gd name="T61" fmla="*/ 35 h 242"/>
                <a:gd name="T62" fmla="*/ 233 w 568"/>
                <a:gd name="T63" fmla="*/ 42 h 242"/>
                <a:gd name="T64" fmla="*/ 159 w 568"/>
                <a:gd name="T65" fmla="*/ 52 h 242"/>
                <a:gd name="T66" fmla="*/ 107 w 568"/>
                <a:gd name="T67" fmla="*/ 69 h 242"/>
                <a:gd name="T68" fmla="*/ 64 w 568"/>
                <a:gd name="T69" fmla="*/ 82 h 242"/>
                <a:gd name="T70" fmla="*/ 31 w 568"/>
                <a:gd name="T71" fmla="*/ 98 h 242"/>
                <a:gd name="T72" fmla="*/ 36 w 568"/>
                <a:gd name="T73" fmla="*/ 106 h 242"/>
                <a:gd name="T74" fmla="*/ 77 w 568"/>
                <a:gd name="T75" fmla="*/ 128 h 242"/>
                <a:gd name="T76" fmla="*/ 124 w 568"/>
                <a:gd name="T77" fmla="*/ 154 h 242"/>
                <a:gd name="T78" fmla="*/ 151 w 568"/>
                <a:gd name="T79" fmla="*/ 173 h 242"/>
                <a:gd name="T80" fmla="*/ 187 w 568"/>
                <a:gd name="T81" fmla="*/ 203 h 242"/>
                <a:gd name="T82" fmla="*/ 212 w 568"/>
                <a:gd name="T83" fmla="*/ 223 h 242"/>
                <a:gd name="T84" fmla="*/ 238 w 568"/>
                <a:gd name="T85" fmla="*/ 231 h 242"/>
                <a:gd name="T86" fmla="*/ 246 w 568"/>
                <a:gd name="T87" fmla="*/ 228 h 242"/>
                <a:gd name="T88" fmla="*/ 299 w 568"/>
                <a:gd name="T89" fmla="*/ 211 h 242"/>
                <a:gd name="T90" fmla="*/ 354 w 568"/>
                <a:gd name="T91" fmla="*/ 193 h 242"/>
                <a:gd name="T92" fmla="*/ 406 w 568"/>
                <a:gd name="T93" fmla="*/ 171 h 242"/>
                <a:gd name="T94" fmla="*/ 461 w 568"/>
                <a:gd name="T95" fmla="*/ 147 h 242"/>
                <a:gd name="T96" fmla="*/ 491 w 568"/>
                <a:gd name="T97" fmla="*/ 134 h 242"/>
                <a:gd name="T98" fmla="*/ 519 w 568"/>
                <a:gd name="T99" fmla="*/ 125 h 242"/>
                <a:gd name="T100" fmla="*/ 536 w 568"/>
                <a:gd name="T101" fmla="*/ 119 h 242"/>
                <a:gd name="T102" fmla="*/ 532 w 568"/>
                <a:gd name="T103" fmla="*/ 111 h 242"/>
                <a:gd name="T104" fmla="*/ 519 w 568"/>
                <a:gd name="T105" fmla="*/ 103 h 242"/>
                <a:gd name="T106" fmla="*/ 469 w 568"/>
                <a:gd name="T107" fmla="*/ 85 h 242"/>
                <a:gd name="T108" fmla="*/ 417 w 568"/>
                <a:gd name="T109" fmla="*/ 59 h 242"/>
                <a:gd name="T110" fmla="*/ 387 w 568"/>
                <a:gd name="T111" fmla="*/ 42 h 242"/>
                <a:gd name="T112" fmla="*/ 374 w 568"/>
                <a:gd name="T113" fmla="*/ 2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8" h="242">
                  <a:moveTo>
                    <a:pt x="374" y="24"/>
                  </a:moveTo>
                  <a:lnTo>
                    <a:pt x="434" y="51"/>
                  </a:lnTo>
                  <a:lnTo>
                    <a:pt x="482" y="78"/>
                  </a:lnTo>
                  <a:lnTo>
                    <a:pt x="542" y="98"/>
                  </a:lnTo>
                  <a:lnTo>
                    <a:pt x="568" y="106"/>
                  </a:lnTo>
                  <a:lnTo>
                    <a:pt x="568" y="121"/>
                  </a:lnTo>
                  <a:lnTo>
                    <a:pt x="550" y="134"/>
                  </a:lnTo>
                  <a:lnTo>
                    <a:pt x="498" y="145"/>
                  </a:lnTo>
                  <a:lnTo>
                    <a:pt x="421" y="180"/>
                  </a:lnTo>
                  <a:lnTo>
                    <a:pt x="333" y="214"/>
                  </a:lnTo>
                  <a:lnTo>
                    <a:pt x="269" y="236"/>
                  </a:lnTo>
                  <a:lnTo>
                    <a:pt x="250" y="242"/>
                  </a:lnTo>
                  <a:lnTo>
                    <a:pt x="216" y="240"/>
                  </a:lnTo>
                  <a:lnTo>
                    <a:pt x="192" y="228"/>
                  </a:lnTo>
                  <a:lnTo>
                    <a:pt x="142" y="188"/>
                  </a:lnTo>
                  <a:lnTo>
                    <a:pt x="108" y="160"/>
                  </a:lnTo>
                  <a:lnTo>
                    <a:pt x="66" y="141"/>
                  </a:lnTo>
                  <a:lnTo>
                    <a:pt x="26" y="119"/>
                  </a:lnTo>
                  <a:lnTo>
                    <a:pt x="0" y="112"/>
                  </a:lnTo>
                  <a:lnTo>
                    <a:pt x="0" y="99"/>
                  </a:lnTo>
                  <a:lnTo>
                    <a:pt x="27" y="86"/>
                  </a:lnTo>
                  <a:lnTo>
                    <a:pt x="83" y="63"/>
                  </a:lnTo>
                  <a:lnTo>
                    <a:pt x="151" y="47"/>
                  </a:lnTo>
                  <a:lnTo>
                    <a:pt x="222" y="35"/>
                  </a:lnTo>
                  <a:lnTo>
                    <a:pt x="289" y="22"/>
                  </a:lnTo>
                  <a:lnTo>
                    <a:pt x="337" y="17"/>
                  </a:lnTo>
                  <a:lnTo>
                    <a:pt x="374" y="0"/>
                  </a:lnTo>
                  <a:lnTo>
                    <a:pt x="391" y="0"/>
                  </a:lnTo>
                  <a:lnTo>
                    <a:pt x="391" y="17"/>
                  </a:lnTo>
                  <a:lnTo>
                    <a:pt x="337" y="29"/>
                  </a:lnTo>
                  <a:lnTo>
                    <a:pt x="293" y="35"/>
                  </a:lnTo>
                  <a:lnTo>
                    <a:pt x="233" y="42"/>
                  </a:lnTo>
                  <a:lnTo>
                    <a:pt x="159" y="52"/>
                  </a:lnTo>
                  <a:lnTo>
                    <a:pt x="107" y="69"/>
                  </a:lnTo>
                  <a:lnTo>
                    <a:pt x="64" y="82"/>
                  </a:lnTo>
                  <a:lnTo>
                    <a:pt x="31" y="98"/>
                  </a:lnTo>
                  <a:lnTo>
                    <a:pt x="36" y="106"/>
                  </a:lnTo>
                  <a:lnTo>
                    <a:pt x="77" y="128"/>
                  </a:lnTo>
                  <a:lnTo>
                    <a:pt x="124" y="154"/>
                  </a:lnTo>
                  <a:lnTo>
                    <a:pt x="151" y="173"/>
                  </a:lnTo>
                  <a:lnTo>
                    <a:pt x="187" y="203"/>
                  </a:lnTo>
                  <a:lnTo>
                    <a:pt x="212" y="223"/>
                  </a:lnTo>
                  <a:lnTo>
                    <a:pt x="238" y="231"/>
                  </a:lnTo>
                  <a:lnTo>
                    <a:pt x="246" y="228"/>
                  </a:lnTo>
                  <a:lnTo>
                    <a:pt x="299" y="211"/>
                  </a:lnTo>
                  <a:lnTo>
                    <a:pt x="354" y="193"/>
                  </a:lnTo>
                  <a:lnTo>
                    <a:pt x="406" y="171"/>
                  </a:lnTo>
                  <a:lnTo>
                    <a:pt x="461" y="147"/>
                  </a:lnTo>
                  <a:lnTo>
                    <a:pt x="491" y="134"/>
                  </a:lnTo>
                  <a:lnTo>
                    <a:pt x="519" y="125"/>
                  </a:lnTo>
                  <a:lnTo>
                    <a:pt x="536" y="119"/>
                  </a:lnTo>
                  <a:lnTo>
                    <a:pt x="532" y="111"/>
                  </a:lnTo>
                  <a:lnTo>
                    <a:pt x="519" y="103"/>
                  </a:lnTo>
                  <a:lnTo>
                    <a:pt x="469" y="85"/>
                  </a:lnTo>
                  <a:lnTo>
                    <a:pt x="417" y="59"/>
                  </a:lnTo>
                  <a:lnTo>
                    <a:pt x="387" y="42"/>
                  </a:lnTo>
                  <a:lnTo>
                    <a:pt x="37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2" name="Freeform 129"/>
            <p:cNvSpPr>
              <a:spLocks/>
            </p:cNvSpPr>
            <p:nvPr/>
          </p:nvSpPr>
          <p:spPr bwMode="auto">
            <a:xfrm>
              <a:off x="3672" y="3112"/>
              <a:ext cx="438" cy="220"/>
            </a:xfrm>
            <a:custGeom>
              <a:avLst/>
              <a:gdLst>
                <a:gd name="T0" fmla="*/ 157 w 438"/>
                <a:gd name="T1" fmla="*/ 14 h 220"/>
                <a:gd name="T2" fmla="*/ 127 w 438"/>
                <a:gd name="T3" fmla="*/ 11 h 220"/>
                <a:gd name="T4" fmla="*/ 90 w 438"/>
                <a:gd name="T5" fmla="*/ 19 h 220"/>
                <a:gd name="T6" fmla="*/ 29 w 438"/>
                <a:gd name="T7" fmla="*/ 41 h 220"/>
                <a:gd name="T8" fmla="*/ 12 w 438"/>
                <a:gd name="T9" fmla="*/ 31 h 220"/>
                <a:gd name="T10" fmla="*/ 77 w 438"/>
                <a:gd name="T11" fmla="*/ 11 h 220"/>
                <a:gd name="T12" fmla="*/ 127 w 438"/>
                <a:gd name="T13" fmla="*/ 0 h 220"/>
                <a:gd name="T14" fmla="*/ 161 w 438"/>
                <a:gd name="T15" fmla="*/ 0 h 220"/>
                <a:gd name="T16" fmla="*/ 199 w 438"/>
                <a:gd name="T17" fmla="*/ 9 h 220"/>
                <a:gd name="T18" fmla="*/ 257 w 438"/>
                <a:gd name="T19" fmla="*/ 36 h 220"/>
                <a:gd name="T20" fmla="*/ 323 w 438"/>
                <a:gd name="T21" fmla="*/ 61 h 220"/>
                <a:gd name="T22" fmla="*/ 400 w 438"/>
                <a:gd name="T23" fmla="*/ 82 h 220"/>
                <a:gd name="T24" fmla="*/ 438 w 438"/>
                <a:gd name="T25" fmla="*/ 95 h 220"/>
                <a:gd name="T26" fmla="*/ 434 w 438"/>
                <a:gd name="T27" fmla="*/ 108 h 220"/>
                <a:gd name="T28" fmla="*/ 414 w 438"/>
                <a:gd name="T29" fmla="*/ 127 h 220"/>
                <a:gd name="T30" fmla="*/ 376 w 438"/>
                <a:gd name="T31" fmla="*/ 131 h 220"/>
                <a:gd name="T32" fmla="*/ 276 w 438"/>
                <a:gd name="T33" fmla="*/ 149 h 220"/>
                <a:gd name="T34" fmla="*/ 213 w 438"/>
                <a:gd name="T35" fmla="*/ 161 h 220"/>
                <a:gd name="T36" fmla="*/ 178 w 438"/>
                <a:gd name="T37" fmla="*/ 177 h 220"/>
                <a:gd name="T38" fmla="*/ 137 w 438"/>
                <a:gd name="T39" fmla="*/ 200 h 220"/>
                <a:gd name="T40" fmla="*/ 124 w 438"/>
                <a:gd name="T41" fmla="*/ 216 h 220"/>
                <a:gd name="T42" fmla="*/ 99 w 438"/>
                <a:gd name="T43" fmla="*/ 220 h 220"/>
                <a:gd name="T44" fmla="*/ 81 w 438"/>
                <a:gd name="T45" fmla="*/ 220 h 220"/>
                <a:gd name="T46" fmla="*/ 46 w 438"/>
                <a:gd name="T47" fmla="*/ 190 h 220"/>
                <a:gd name="T48" fmla="*/ 25 w 438"/>
                <a:gd name="T49" fmla="*/ 166 h 220"/>
                <a:gd name="T50" fmla="*/ 0 w 438"/>
                <a:gd name="T51" fmla="*/ 152 h 220"/>
                <a:gd name="T52" fmla="*/ 29 w 438"/>
                <a:gd name="T53" fmla="*/ 140 h 220"/>
                <a:gd name="T54" fmla="*/ 51 w 438"/>
                <a:gd name="T55" fmla="*/ 164 h 220"/>
                <a:gd name="T56" fmla="*/ 76 w 438"/>
                <a:gd name="T57" fmla="*/ 191 h 220"/>
                <a:gd name="T58" fmla="*/ 90 w 438"/>
                <a:gd name="T59" fmla="*/ 200 h 220"/>
                <a:gd name="T60" fmla="*/ 110 w 438"/>
                <a:gd name="T61" fmla="*/ 199 h 220"/>
                <a:gd name="T62" fmla="*/ 144 w 438"/>
                <a:gd name="T63" fmla="*/ 182 h 220"/>
                <a:gd name="T64" fmla="*/ 184 w 438"/>
                <a:gd name="T65" fmla="*/ 161 h 220"/>
                <a:gd name="T66" fmla="*/ 221 w 438"/>
                <a:gd name="T67" fmla="*/ 144 h 220"/>
                <a:gd name="T68" fmla="*/ 268 w 438"/>
                <a:gd name="T69" fmla="*/ 136 h 220"/>
                <a:gd name="T70" fmla="*/ 328 w 438"/>
                <a:gd name="T71" fmla="*/ 127 h 220"/>
                <a:gd name="T72" fmla="*/ 379 w 438"/>
                <a:gd name="T73" fmla="*/ 121 h 220"/>
                <a:gd name="T74" fmla="*/ 391 w 438"/>
                <a:gd name="T75" fmla="*/ 117 h 220"/>
                <a:gd name="T76" fmla="*/ 402 w 438"/>
                <a:gd name="T77" fmla="*/ 104 h 220"/>
                <a:gd name="T78" fmla="*/ 353 w 438"/>
                <a:gd name="T79" fmla="*/ 84 h 220"/>
                <a:gd name="T80" fmla="*/ 302 w 438"/>
                <a:gd name="T81" fmla="*/ 66 h 220"/>
                <a:gd name="T82" fmla="*/ 225 w 438"/>
                <a:gd name="T83" fmla="*/ 36 h 220"/>
                <a:gd name="T84" fmla="*/ 188 w 438"/>
                <a:gd name="T85" fmla="*/ 23 h 220"/>
                <a:gd name="T86" fmla="*/ 178 w 438"/>
                <a:gd name="T87" fmla="*/ 15 h 220"/>
                <a:gd name="T88" fmla="*/ 157 w 438"/>
                <a:gd name="T89" fmla="*/ 1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8" h="220">
                  <a:moveTo>
                    <a:pt x="157" y="14"/>
                  </a:moveTo>
                  <a:lnTo>
                    <a:pt x="127" y="11"/>
                  </a:lnTo>
                  <a:lnTo>
                    <a:pt x="90" y="19"/>
                  </a:lnTo>
                  <a:lnTo>
                    <a:pt x="29" y="41"/>
                  </a:lnTo>
                  <a:lnTo>
                    <a:pt x="12" y="31"/>
                  </a:lnTo>
                  <a:lnTo>
                    <a:pt x="77" y="11"/>
                  </a:lnTo>
                  <a:lnTo>
                    <a:pt x="127" y="0"/>
                  </a:lnTo>
                  <a:lnTo>
                    <a:pt x="161" y="0"/>
                  </a:lnTo>
                  <a:lnTo>
                    <a:pt x="199" y="9"/>
                  </a:lnTo>
                  <a:lnTo>
                    <a:pt x="257" y="36"/>
                  </a:lnTo>
                  <a:lnTo>
                    <a:pt x="323" y="61"/>
                  </a:lnTo>
                  <a:lnTo>
                    <a:pt x="400" y="82"/>
                  </a:lnTo>
                  <a:lnTo>
                    <a:pt x="438" y="95"/>
                  </a:lnTo>
                  <a:lnTo>
                    <a:pt x="434" y="108"/>
                  </a:lnTo>
                  <a:lnTo>
                    <a:pt x="414" y="127"/>
                  </a:lnTo>
                  <a:lnTo>
                    <a:pt x="376" y="131"/>
                  </a:lnTo>
                  <a:lnTo>
                    <a:pt x="276" y="149"/>
                  </a:lnTo>
                  <a:lnTo>
                    <a:pt x="213" y="161"/>
                  </a:lnTo>
                  <a:lnTo>
                    <a:pt x="178" y="177"/>
                  </a:lnTo>
                  <a:lnTo>
                    <a:pt x="137" y="200"/>
                  </a:lnTo>
                  <a:lnTo>
                    <a:pt x="124" y="216"/>
                  </a:lnTo>
                  <a:lnTo>
                    <a:pt x="99" y="220"/>
                  </a:lnTo>
                  <a:lnTo>
                    <a:pt x="81" y="220"/>
                  </a:lnTo>
                  <a:lnTo>
                    <a:pt x="46" y="190"/>
                  </a:lnTo>
                  <a:lnTo>
                    <a:pt x="25" y="166"/>
                  </a:lnTo>
                  <a:lnTo>
                    <a:pt x="0" y="152"/>
                  </a:lnTo>
                  <a:lnTo>
                    <a:pt x="29" y="140"/>
                  </a:lnTo>
                  <a:lnTo>
                    <a:pt x="51" y="164"/>
                  </a:lnTo>
                  <a:lnTo>
                    <a:pt x="76" y="191"/>
                  </a:lnTo>
                  <a:lnTo>
                    <a:pt x="90" y="200"/>
                  </a:lnTo>
                  <a:lnTo>
                    <a:pt x="110" y="199"/>
                  </a:lnTo>
                  <a:lnTo>
                    <a:pt x="144" y="182"/>
                  </a:lnTo>
                  <a:lnTo>
                    <a:pt x="184" y="161"/>
                  </a:lnTo>
                  <a:lnTo>
                    <a:pt x="221" y="144"/>
                  </a:lnTo>
                  <a:lnTo>
                    <a:pt x="268" y="136"/>
                  </a:lnTo>
                  <a:lnTo>
                    <a:pt x="328" y="127"/>
                  </a:lnTo>
                  <a:lnTo>
                    <a:pt x="379" y="121"/>
                  </a:lnTo>
                  <a:lnTo>
                    <a:pt x="391" y="117"/>
                  </a:lnTo>
                  <a:lnTo>
                    <a:pt x="402" y="104"/>
                  </a:lnTo>
                  <a:lnTo>
                    <a:pt x="353" y="84"/>
                  </a:lnTo>
                  <a:lnTo>
                    <a:pt x="302" y="66"/>
                  </a:lnTo>
                  <a:lnTo>
                    <a:pt x="225" y="36"/>
                  </a:lnTo>
                  <a:lnTo>
                    <a:pt x="188" y="23"/>
                  </a:lnTo>
                  <a:lnTo>
                    <a:pt x="178" y="15"/>
                  </a:lnTo>
                  <a:lnTo>
                    <a:pt x="15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3" name="Freeform 130"/>
            <p:cNvSpPr>
              <a:spLocks/>
            </p:cNvSpPr>
            <p:nvPr/>
          </p:nvSpPr>
          <p:spPr bwMode="auto">
            <a:xfrm>
              <a:off x="3310" y="3231"/>
              <a:ext cx="437" cy="208"/>
            </a:xfrm>
            <a:custGeom>
              <a:avLst/>
              <a:gdLst>
                <a:gd name="T0" fmla="*/ 28 w 437"/>
                <a:gd name="T1" fmla="*/ 64 h 208"/>
                <a:gd name="T2" fmla="*/ 33 w 437"/>
                <a:gd name="T3" fmla="*/ 27 h 208"/>
                <a:gd name="T4" fmla="*/ 43 w 437"/>
                <a:gd name="T5" fmla="*/ 8 h 208"/>
                <a:gd name="T6" fmla="*/ 26 w 437"/>
                <a:gd name="T7" fmla="*/ 0 h 208"/>
                <a:gd name="T8" fmla="*/ 11 w 437"/>
                <a:gd name="T9" fmla="*/ 38 h 208"/>
                <a:gd name="T10" fmla="*/ 11 w 437"/>
                <a:gd name="T11" fmla="*/ 99 h 208"/>
                <a:gd name="T12" fmla="*/ 0 w 437"/>
                <a:gd name="T13" fmla="*/ 138 h 208"/>
                <a:gd name="T14" fmla="*/ 5 w 437"/>
                <a:gd name="T15" fmla="*/ 152 h 208"/>
                <a:gd name="T16" fmla="*/ 33 w 437"/>
                <a:gd name="T17" fmla="*/ 168 h 208"/>
                <a:gd name="T18" fmla="*/ 90 w 437"/>
                <a:gd name="T19" fmla="*/ 174 h 208"/>
                <a:gd name="T20" fmla="*/ 183 w 437"/>
                <a:gd name="T21" fmla="*/ 178 h 208"/>
                <a:gd name="T22" fmla="*/ 255 w 437"/>
                <a:gd name="T23" fmla="*/ 181 h 208"/>
                <a:gd name="T24" fmla="*/ 341 w 437"/>
                <a:gd name="T25" fmla="*/ 195 h 208"/>
                <a:gd name="T26" fmla="*/ 424 w 437"/>
                <a:gd name="T27" fmla="*/ 208 h 208"/>
                <a:gd name="T28" fmla="*/ 437 w 437"/>
                <a:gd name="T29" fmla="*/ 204 h 208"/>
                <a:gd name="T30" fmla="*/ 433 w 437"/>
                <a:gd name="T31" fmla="*/ 189 h 208"/>
                <a:gd name="T32" fmla="*/ 395 w 437"/>
                <a:gd name="T33" fmla="*/ 126 h 208"/>
                <a:gd name="T34" fmla="*/ 378 w 437"/>
                <a:gd name="T35" fmla="*/ 86 h 208"/>
                <a:gd name="T36" fmla="*/ 364 w 437"/>
                <a:gd name="T37" fmla="*/ 44 h 208"/>
                <a:gd name="T38" fmla="*/ 360 w 437"/>
                <a:gd name="T39" fmla="*/ 35 h 208"/>
                <a:gd name="T40" fmla="*/ 349 w 437"/>
                <a:gd name="T41" fmla="*/ 49 h 208"/>
                <a:gd name="T42" fmla="*/ 356 w 437"/>
                <a:gd name="T43" fmla="*/ 81 h 208"/>
                <a:gd name="T44" fmla="*/ 375 w 437"/>
                <a:gd name="T45" fmla="*/ 122 h 208"/>
                <a:gd name="T46" fmla="*/ 395 w 437"/>
                <a:gd name="T47" fmla="*/ 156 h 208"/>
                <a:gd name="T48" fmla="*/ 404 w 437"/>
                <a:gd name="T49" fmla="*/ 185 h 208"/>
                <a:gd name="T50" fmla="*/ 399 w 437"/>
                <a:gd name="T51" fmla="*/ 189 h 208"/>
                <a:gd name="T52" fmla="*/ 341 w 437"/>
                <a:gd name="T53" fmla="*/ 181 h 208"/>
                <a:gd name="T54" fmla="*/ 275 w 437"/>
                <a:gd name="T55" fmla="*/ 168 h 208"/>
                <a:gd name="T56" fmla="*/ 202 w 437"/>
                <a:gd name="T57" fmla="*/ 159 h 208"/>
                <a:gd name="T58" fmla="*/ 125 w 437"/>
                <a:gd name="T59" fmla="*/ 159 h 208"/>
                <a:gd name="T60" fmla="*/ 76 w 437"/>
                <a:gd name="T61" fmla="*/ 156 h 208"/>
                <a:gd name="T62" fmla="*/ 37 w 437"/>
                <a:gd name="T63" fmla="*/ 143 h 208"/>
                <a:gd name="T64" fmla="*/ 17 w 437"/>
                <a:gd name="T65" fmla="*/ 133 h 208"/>
                <a:gd name="T66" fmla="*/ 22 w 437"/>
                <a:gd name="T67" fmla="*/ 112 h 208"/>
                <a:gd name="T68" fmla="*/ 30 w 437"/>
                <a:gd name="T69" fmla="*/ 96 h 208"/>
                <a:gd name="T70" fmla="*/ 30 w 437"/>
                <a:gd name="T71" fmla="*/ 81 h 208"/>
                <a:gd name="T72" fmla="*/ 28 w 437"/>
                <a:gd name="T73" fmla="*/ 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208">
                  <a:moveTo>
                    <a:pt x="28" y="64"/>
                  </a:moveTo>
                  <a:lnTo>
                    <a:pt x="33" y="27"/>
                  </a:lnTo>
                  <a:lnTo>
                    <a:pt x="43" y="8"/>
                  </a:lnTo>
                  <a:lnTo>
                    <a:pt x="26" y="0"/>
                  </a:lnTo>
                  <a:lnTo>
                    <a:pt x="11" y="38"/>
                  </a:lnTo>
                  <a:lnTo>
                    <a:pt x="11" y="99"/>
                  </a:lnTo>
                  <a:lnTo>
                    <a:pt x="0" y="138"/>
                  </a:lnTo>
                  <a:lnTo>
                    <a:pt x="5" y="152"/>
                  </a:lnTo>
                  <a:lnTo>
                    <a:pt x="33" y="168"/>
                  </a:lnTo>
                  <a:lnTo>
                    <a:pt x="90" y="174"/>
                  </a:lnTo>
                  <a:lnTo>
                    <a:pt x="183" y="178"/>
                  </a:lnTo>
                  <a:lnTo>
                    <a:pt x="255" y="181"/>
                  </a:lnTo>
                  <a:lnTo>
                    <a:pt x="341" y="195"/>
                  </a:lnTo>
                  <a:lnTo>
                    <a:pt x="424" y="208"/>
                  </a:lnTo>
                  <a:lnTo>
                    <a:pt x="437" y="204"/>
                  </a:lnTo>
                  <a:lnTo>
                    <a:pt x="433" y="189"/>
                  </a:lnTo>
                  <a:lnTo>
                    <a:pt x="395" y="126"/>
                  </a:lnTo>
                  <a:lnTo>
                    <a:pt x="378" y="86"/>
                  </a:lnTo>
                  <a:lnTo>
                    <a:pt x="364" y="44"/>
                  </a:lnTo>
                  <a:lnTo>
                    <a:pt x="360" y="35"/>
                  </a:lnTo>
                  <a:lnTo>
                    <a:pt x="349" y="49"/>
                  </a:lnTo>
                  <a:lnTo>
                    <a:pt x="356" y="81"/>
                  </a:lnTo>
                  <a:lnTo>
                    <a:pt x="375" y="122"/>
                  </a:lnTo>
                  <a:lnTo>
                    <a:pt x="395" y="156"/>
                  </a:lnTo>
                  <a:lnTo>
                    <a:pt x="404" y="185"/>
                  </a:lnTo>
                  <a:lnTo>
                    <a:pt x="399" y="189"/>
                  </a:lnTo>
                  <a:lnTo>
                    <a:pt x="341" y="181"/>
                  </a:lnTo>
                  <a:lnTo>
                    <a:pt x="275" y="168"/>
                  </a:lnTo>
                  <a:lnTo>
                    <a:pt x="202" y="159"/>
                  </a:lnTo>
                  <a:lnTo>
                    <a:pt x="125" y="159"/>
                  </a:lnTo>
                  <a:lnTo>
                    <a:pt x="76" y="156"/>
                  </a:lnTo>
                  <a:lnTo>
                    <a:pt x="37" y="143"/>
                  </a:lnTo>
                  <a:lnTo>
                    <a:pt x="17" y="133"/>
                  </a:lnTo>
                  <a:lnTo>
                    <a:pt x="22" y="112"/>
                  </a:lnTo>
                  <a:lnTo>
                    <a:pt x="30" y="96"/>
                  </a:lnTo>
                  <a:lnTo>
                    <a:pt x="30" y="81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4" name="Freeform 131"/>
            <p:cNvSpPr>
              <a:spLocks/>
            </p:cNvSpPr>
            <p:nvPr/>
          </p:nvSpPr>
          <p:spPr bwMode="auto">
            <a:xfrm>
              <a:off x="2852" y="2395"/>
              <a:ext cx="179" cy="176"/>
            </a:xfrm>
            <a:custGeom>
              <a:avLst/>
              <a:gdLst>
                <a:gd name="T0" fmla="*/ 124 w 179"/>
                <a:gd name="T1" fmla="*/ 67 h 176"/>
                <a:gd name="T2" fmla="*/ 110 w 179"/>
                <a:gd name="T3" fmla="*/ 32 h 176"/>
                <a:gd name="T4" fmla="*/ 81 w 179"/>
                <a:gd name="T5" fmla="*/ 9 h 176"/>
                <a:gd name="T6" fmla="*/ 56 w 179"/>
                <a:gd name="T7" fmla="*/ 0 h 176"/>
                <a:gd name="T8" fmla="*/ 35 w 179"/>
                <a:gd name="T9" fmla="*/ 0 h 176"/>
                <a:gd name="T10" fmla="*/ 17 w 179"/>
                <a:gd name="T11" fmla="*/ 9 h 176"/>
                <a:gd name="T12" fmla="*/ 0 w 179"/>
                <a:gd name="T13" fmla="*/ 38 h 176"/>
                <a:gd name="T14" fmla="*/ 0 w 179"/>
                <a:gd name="T15" fmla="*/ 78 h 176"/>
                <a:gd name="T16" fmla="*/ 9 w 179"/>
                <a:gd name="T17" fmla="*/ 107 h 176"/>
                <a:gd name="T18" fmla="*/ 27 w 179"/>
                <a:gd name="T19" fmla="*/ 138 h 176"/>
                <a:gd name="T20" fmla="*/ 61 w 179"/>
                <a:gd name="T21" fmla="*/ 167 h 176"/>
                <a:gd name="T22" fmla="*/ 96 w 179"/>
                <a:gd name="T23" fmla="*/ 176 h 176"/>
                <a:gd name="T24" fmla="*/ 124 w 179"/>
                <a:gd name="T25" fmla="*/ 167 h 176"/>
                <a:gd name="T26" fmla="*/ 139 w 179"/>
                <a:gd name="T27" fmla="*/ 150 h 176"/>
                <a:gd name="T28" fmla="*/ 142 w 179"/>
                <a:gd name="T29" fmla="*/ 113 h 176"/>
                <a:gd name="T30" fmla="*/ 139 w 179"/>
                <a:gd name="T31" fmla="*/ 92 h 176"/>
                <a:gd name="T32" fmla="*/ 177 w 179"/>
                <a:gd name="T33" fmla="*/ 63 h 176"/>
                <a:gd name="T34" fmla="*/ 179 w 179"/>
                <a:gd name="T35" fmla="*/ 49 h 176"/>
                <a:gd name="T36" fmla="*/ 159 w 179"/>
                <a:gd name="T37" fmla="*/ 46 h 176"/>
                <a:gd name="T38" fmla="*/ 124 w 179"/>
                <a:gd name="T39" fmla="*/ 6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176">
                  <a:moveTo>
                    <a:pt x="124" y="67"/>
                  </a:moveTo>
                  <a:lnTo>
                    <a:pt x="110" y="32"/>
                  </a:lnTo>
                  <a:lnTo>
                    <a:pt x="81" y="9"/>
                  </a:lnTo>
                  <a:lnTo>
                    <a:pt x="56" y="0"/>
                  </a:lnTo>
                  <a:lnTo>
                    <a:pt x="35" y="0"/>
                  </a:lnTo>
                  <a:lnTo>
                    <a:pt x="17" y="9"/>
                  </a:lnTo>
                  <a:lnTo>
                    <a:pt x="0" y="38"/>
                  </a:lnTo>
                  <a:lnTo>
                    <a:pt x="0" y="78"/>
                  </a:lnTo>
                  <a:lnTo>
                    <a:pt x="9" y="107"/>
                  </a:lnTo>
                  <a:lnTo>
                    <a:pt x="27" y="138"/>
                  </a:lnTo>
                  <a:lnTo>
                    <a:pt x="61" y="167"/>
                  </a:lnTo>
                  <a:lnTo>
                    <a:pt x="96" y="176"/>
                  </a:lnTo>
                  <a:lnTo>
                    <a:pt x="124" y="167"/>
                  </a:lnTo>
                  <a:lnTo>
                    <a:pt x="139" y="150"/>
                  </a:lnTo>
                  <a:lnTo>
                    <a:pt x="142" y="113"/>
                  </a:lnTo>
                  <a:lnTo>
                    <a:pt x="139" y="92"/>
                  </a:lnTo>
                  <a:lnTo>
                    <a:pt x="177" y="63"/>
                  </a:lnTo>
                  <a:lnTo>
                    <a:pt x="179" y="49"/>
                  </a:lnTo>
                  <a:lnTo>
                    <a:pt x="159" y="46"/>
                  </a:lnTo>
                  <a:lnTo>
                    <a:pt x="124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5" name="Freeform 132"/>
            <p:cNvSpPr>
              <a:spLocks/>
            </p:cNvSpPr>
            <p:nvPr/>
          </p:nvSpPr>
          <p:spPr bwMode="auto">
            <a:xfrm>
              <a:off x="2956" y="2581"/>
              <a:ext cx="128" cy="285"/>
            </a:xfrm>
            <a:custGeom>
              <a:avLst/>
              <a:gdLst>
                <a:gd name="T0" fmla="*/ 9 w 128"/>
                <a:gd name="T1" fmla="*/ 54 h 285"/>
                <a:gd name="T2" fmla="*/ 0 w 128"/>
                <a:gd name="T3" fmla="*/ 23 h 285"/>
                <a:gd name="T4" fmla="*/ 9 w 128"/>
                <a:gd name="T5" fmla="*/ 12 h 285"/>
                <a:gd name="T6" fmla="*/ 12 w 128"/>
                <a:gd name="T7" fmla="*/ 0 h 285"/>
                <a:gd name="T8" fmla="*/ 41 w 128"/>
                <a:gd name="T9" fmla="*/ 0 h 285"/>
                <a:gd name="T10" fmla="*/ 58 w 128"/>
                <a:gd name="T11" fmla="*/ 12 h 285"/>
                <a:gd name="T12" fmla="*/ 87 w 128"/>
                <a:gd name="T13" fmla="*/ 43 h 285"/>
                <a:gd name="T14" fmla="*/ 105 w 128"/>
                <a:gd name="T15" fmla="*/ 83 h 285"/>
                <a:gd name="T16" fmla="*/ 123 w 128"/>
                <a:gd name="T17" fmla="*/ 137 h 285"/>
                <a:gd name="T18" fmla="*/ 128 w 128"/>
                <a:gd name="T19" fmla="*/ 185 h 285"/>
                <a:gd name="T20" fmla="*/ 125 w 128"/>
                <a:gd name="T21" fmla="*/ 231 h 285"/>
                <a:gd name="T22" fmla="*/ 114 w 128"/>
                <a:gd name="T23" fmla="*/ 263 h 285"/>
                <a:gd name="T24" fmla="*/ 96 w 128"/>
                <a:gd name="T25" fmla="*/ 283 h 285"/>
                <a:gd name="T26" fmla="*/ 67 w 128"/>
                <a:gd name="T27" fmla="*/ 285 h 285"/>
                <a:gd name="T28" fmla="*/ 44 w 128"/>
                <a:gd name="T29" fmla="*/ 277 h 285"/>
                <a:gd name="T30" fmla="*/ 24 w 128"/>
                <a:gd name="T31" fmla="*/ 257 h 285"/>
                <a:gd name="T32" fmla="*/ 18 w 128"/>
                <a:gd name="T33" fmla="*/ 226 h 285"/>
                <a:gd name="T34" fmla="*/ 21 w 128"/>
                <a:gd name="T35" fmla="*/ 191 h 285"/>
                <a:gd name="T36" fmla="*/ 32 w 128"/>
                <a:gd name="T37" fmla="*/ 168 h 285"/>
                <a:gd name="T38" fmla="*/ 38 w 128"/>
                <a:gd name="T39" fmla="*/ 137 h 285"/>
                <a:gd name="T40" fmla="*/ 29 w 128"/>
                <a:gd name="T41" fmla="*/ 103 h 285"/>
                <a:gd name="T42" fmla="*/ 24 w 128"/>
                <a:gd name="T43" fmla="*/ 83 h 285"/>
                <a:gd name="T44" fmla="*/ 9 w 128"/>
                <a:gd name="T45" fmla="*/ 5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285">
                  <a:moveTo>
                    <a:pt x="9" y="54"/>
                  </a:moveTo>
                  <a:lnTo>
                    <a:pt x="0" y="23"/>
                  </a:lnTo>
                  <a:lnTo>
                    <a:pt x="9" y="12"/>
                  </a:lnTo>
                  <a:lnTo>
                    <a:pt x="12" y="0"/>
                  </a:lnTo>
                  <a:lnTo>
                    <a:pt x="41" y="0"/>
                  </a:lnTo>
                  <a:lnTo>
                    <a:pt x="58" y="12"/>
                  </a:lnTo>
                  <a:lnTo>
                    <a:pt x="87" y="43"/>
                  </a:lnTo>
                  <a:lnTo>
                    <a:pt x="105" y="83"/>
                  </a:lnTo>
                  <a:lnTo>
                    <a:pt x="123" y="137"/>
                  </a:lnTo>
                  <a:lnTo>
                    <a:pt x="128" y="185"/>
                  </a:lnTo>
                  <a:lnTo>
                    <a:pt x="125" y="231"/>
                  </a:lnTo>
                  <a:lnTo>
                    <a:pt x="114" y="263"/>
                  </a:lnTo>
                  <a:lnTo>
                    <a:pt x="96" y="283"/>
                  </a:lnTo>
                  <a:lnTo>
                    <a:pt x="67" y="285"/>
                  </a:lnTo>
                  <a:lnTo>
                    <a:pt x="44" y="277"/>
                  </a:lnTo>
                  <a:lnTo>
                    <a:pt x="24" y="257"/>
                  </a:lnTo>
                  <a:lnTo>
                    <a:pt x="18" y="226"/>
                  </a:lnTo>
                  <a:lnTo>
                    <a:pt x="21" y="191"/>
                  </a:lnTo>
                  <a:lnTo>
                    <a:pt x="32" y="168"/>
                  </a:lnTo>
                  <a:lnTo>
                    <a:pt x="38" y="137"/>
                  </a:lnTo>
                  <a:lnTo>
                    <a:pt x="29" y="103"/>
                  </a:lnTo>
                  <a:lnTo>
                    <a:pt x="24" y="83"/>
                  </a:lnTo>
                  <a:lnTo>
                    <a:pt x="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6" name="Freeform 133"/>
            <p:cNvSpPr>
              <a:spLocks/>
            </p:cNvSpPr>
            <p:nvPr/>
          </p:nvSpPr>
          <p:spPr bwMode="auto">
            <a:xfrm>
              <a:off x="3021" y="2811"/>
              <a:ext cx="199" cy="393"/>
            </a:xfrm>
            <a:custGeom>
              <a:avLst/>
              <a:gdLst>
                <a:gd name="T0" fmla="*/ 0 w 199"/>
                <a:gd name="T1" fmla="*/ 20 h 393"/>
                <a:gd name="T2" fmla="*/ 9 w 199"/>
                <a:gd name="T3" fmla="*/ 3 h 393"/>
                <a:gd name="T4" fmla="*/ 29 w 199"/>
                <a:gd name="T5" fmla="*/ 0 h 393"/>
                <a:gd name="T6" fmla="*/ 49 w 199"/>
                <a:gd name="T7" fmla="*/ 9 h 393"/>
                <a:gd name="T8" fmla="*/ 78 w 199"/>
                <a:gd name="T9" fmla="*/ 54 h 393"/>
                <a:gd name="T10" fmla="*/ 109 w 199"/>
                <a:gd name="T11" fmla="*/ 117 h 393"/>
                <a:gd name="T12" fmla="*/ 115 w 199"/>
                <a:gd name="T13" fmla="*/ 168 h 393"/>
                <a:gd name="T14" fmla="*/ 118 w 199"/>
                <a:gd name="T15" fmla="*/ 259 h 393"/>
                <a:gd name="T16" fmla="*/ 109 w 199"/>
                <a:gd name="T17" fmla="*/ 322 h 393"/>
                <a:gd name="T18" fmla="*/ 109 w 199"/>
                <a:gd name="T19" fmla="*/ 334 h 393"/>
                <a:gd name="T20" fmla="*/ 136 w 199"/>
                <a:gd name="T21" fmla="*/ 348 h 393"/>
                <a:gd name="T22" fmla="*/ 199 w 199"/>
                <a:gd name="T23" fmla="*/ 365 h 393"/>
                <a:gd name="T24" fmla="*/ 199 w 199"/>
                <a:gd name="T25" fmla="*/ 376 h 393"/>
                <a:gd name="T26" fmla="*/ 170 w 199"/>
                <a:gd name="T27" fmla="*/ 393 h 393"/>
                <a:gd name="T28" fmla="*/ 141 w 199"/>
                <a:gd name="T29" fmla="*/ 385 h 393"/>
                <a:gd name="T30" fmla="*/ 92 w 199"/>
                <a:gd name="T31" fmla="*/ 354 h 393"/>
                <a:gd name="T32" fmla="*/ 78 w 199"/>
                <a:gd name="T33" fmla="*/ 340 h 393"/>
                <a:gd name="T34" fmla="*/ 78 w 199"/>
                <a:gd name="T35" fmla="*/ 325 h 393"/>
                <a:gd name="T36" fmla="*/ 89 w 199"/>
                <a:gd name="T37" fmla="*/ 317 h 393"/>
                <a:gd name="T38" fmla="*/ 101 w 199"/>
                <a:gd name="T39" fmla="*/ 265 h 393"/>
                <a:gd name="T40" fmla="*/ 98 w 199"/>
                <a:gd name="T41" fmla="*/ 188 h 393"/>
                <a:gd name="T42" fmla="*/ 87 w 199"/>
                <a:gd name="T43" fmla="*/ 140 h 393"/>
                <a:gd name="T44" fmla="*/ 58 w 199"/>
                <a:gd name="T45" fmla="*/ 80 h 393"/>
                <a:gd name="T46" fmla="*/ 26 w 199"/>
                <a:gd name="T47" fmla="*/ 49 h 393"/>
                <a:gd name="T48" fmla="*/ 0 w 199"/>
                <a:gd name="T49" fmla="*/ 2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393">
                  <a:moveTo>
                    <a:pt x="0" y="20"/>
                  </a:moveTo>
                  <a:lnTo>
                    <a:pt x="9" y="3"/>
                  </a:lnTo>
                  <a:lnTo>
                    <a:pt x="29" y="0"/>
                  </a:lnTo>
                  <a:lnTo>
                    <a:pt x="49" y="9"/>
                  </a:lnTo>
                  <a:lnTo>
                    <a:pt x="78" y="54"/>
                  </a:lnTo>
                  <a:lnTo>
                    <a:pt x="109" y="117"/>
                  </a:lnTo>
                  <a:lnTo>
                    <a:pt x="115" y="168"/>
                  </a:lnTo>
                  <a:lnTo>
                    <a:pt x="118" y="259"/>
                  </a:lnTo>
                  <a:lnTo>
                    <a:pt x="109" y="322"/>
                  </a:lnTo>
                  <a:lnTo>
                    <a:pt x="109" y="334"/>
                  </a:lnTo>
                  <a:lnTo>
                    <a:pt x="136" y="348"/>
                  </a:lnTo>
                  <a:lnTo>
                    <a:pt x="199" y="365"/>
                  </a:lnTo>
                  <a:lnTo>
                    <a:pt x="199" y="376"/>
                  </a:lnTo>
                  <a:lnTo>
                    <a:pt x="170" y="393"/>
                  </a:lnTo>
                  <a:lnTo>
                    <a:pt x="141" y="385"/>
                  </a:lnTo>
                  <a:lnTo>
                    <a:pt x="92" y="354"/>
                  </a:lnTo>
                  <a:lnTo>
                    <a:pt x="78" y="340"/>
                  </a:lnTo>
                  <a:lnTo>
                    <a:pt x="78" y="325"/>
                  </a:lnTo>
                  <a:lnTo>
                    <a:pt x="89" y="317"/>
                  </a:lnTo>
                  <a:lnTo>
                    <a:pt x="101" y="265"/>
                  </a:lnTo>
                  <a:lnTo>
                    <a:pt x="98" y="188"/>
                  </a:lnTo>
                  <a:lnTo>
                    <a:pt x="87" y="140"/>
                  </a:lnTo>
                  <a:lnTo>
                    <a:pt x="58" y="80"/>
                  </a:lnTo>
                  <a:lnTo>
                    <a:pt x="26" y="4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7" name="Freeform 134"/>
            <p:cNvSpPr>
              <a:spLocks/>
            </p:cNvSpPr>
            <p:nvPr/>
          </p:nvSpPr>
          <p:spPr bwMode="auto">
            <a:xfrm>
              <a:off x="2917" y="2803"/>
              <a:ext cx="134" cy="351"/>
            </a:xfrm>
            <a:custGeom>
              <a:avLst/>
              <a:gdLst>
                <a:gd name="T0" fmla="*/ 47 w 134"/>
                <a:gd name="T1" fmla="*/ 60 h 351"/>
                <a:gd name="T2" fmla="*/ 62 w 134"/>
                <a:gd name="T3" fmla="*/ 12 h 351"/>
                <a:gd name="T4" fmla="*/ 79 w 134"/>
                <a:gd name="T5" fmla="*/ 0 h 351"/>
                <a:gd name="T6" fmla="*/ 108 w 134"/>
                <a:gd name="T7" fmla="*/ 17 h 351"/>
                <a:gd name="T8" fmla="*/ 96 w 134"/>
                <a:gd name="T9" fmla="*/ 51 h 351"/>
                <a:gd name="T10" fmla="*/ 76 w 134"/>
                <a:gd name="T11" fmla="*/ 77 h 351"/>
                <a:gd name="T12" fmla="*/ 67 w 134"/>
                <a:gd name="T13" fmla="*/ 106 h 351"/>
                <a:gd name="T14" fmla="*/ 67 w 134"/>
                <a:gd name="T15" fmla="*/ 149 h 351"/>
                <a:gd name="T16" fmla="*/ 88 w 134"/>
                <a:gd name="T17" fmla="*/ 214 h 351"/>
                <a:gd name="T18" fmla="*/ 120 w 134"/>
                <a:gd name="T19" fmla="*/ 283 h 351"/>
                <a:gd name="T20" fmla="*/ 134 w 134"/>
                <a:gd name="T21" fmla="*/ 308 h 351"/>
                <a:gd name="T22" fmla="*/ 129 w 134"/>
                <a:gd name="T23" fmla="*/ 337 h 351"/>
                <a:gd name="T24" fmla="*/ 108 w 134"/>
                <a:gd name="T25" fmla="*/ 340 h 351"/>
                <a:gd name="T26" fmla="*/ 67 w 134"/>
                <a:gd name="T27" fmla="*/ 340 h 351"/>
                <a:gd name="T28" fmla="*/ 18 w 134"/>
                <a:gd name="T29" fmla="*/ 351 h 351"/>
                <a:gd name="T30" fmla="*/ 0 w 134"/>
                <a:gd name="T31" fmla="*/ 351 h 351"/>
                <a:gd name="T32" fmla="*/ 3 w 134"/>
                <a:gd name="T33" fmla="*/ 320 h 351"/>
                <a:gd name="T34" fmla="*/ 18 w 134"/>
                <a:gd name="T35" fmla="*/ 317 h 351"/>
                <a:gd name="T36" fmla="*/ 85 w 134"/>
                <a:gd name="T37" fmla="*/ 317 h 351"/>
                <a:gd name="T38" fmla="*/ 96 w 134"/>
                <a:gd name="T39" fmla="*/ 314 h 351"/>
                <a:gd name="T40" fmla="*/ 105 w 134"/>
                <a:gd name="T41" fmla="*/ 305 h 351"/>
                <a:gd name="T42" fmla="*/ 93 w 134"/>
                <a:gd name="T43" fmla="*/ 266 h 351"/>
                <a:gd name="T44" fmla="*/ 73 w 134"/>
                <a:gd name="T45" fmla="*/ 220 h 351"/>
                <a:gd name="T46" fmla="*/ 55 w 134"/>
                <a:gd name="T47" fmla="*/ 183 h 351"/>
                <a:gd name="T48" fmla="*/ 47 w 134"/>
                <a:gd name="T49" fmla="*/ 143 h 351"/>
                <a:gd name="T50" fmla="*/ 44 w 134"/>
                <a:gd name="T51" fmla="*/ 103 h 351"/>
                <a:gd name="T52" fmla="*/ 44 w 134"/>
                <a:gd name="T53" fmla="*/ 77 h 351"/>
                <a:gd name="T54" fmla="*/ 47 w 134"/>
                <a:gd name="T55" fmla="*/ 6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4" h="351">
                  <a:moveTo>
                    <a:pt x="47" y="60"/>
                  </a:moveTo>
                  <a:lnTo>
                    <a:pt x="62" y="12"/>
                  </a:lnTo>
                  <a:lnTo>
                    <a:pt x="79" y="0"/>
                  </a:lnTo>
                  <a:lnTo>
                    <a:pt x="108" y="17"/>
                  </a:lnTo>
                  <a:lnTo>
                    <a:pt x="96" y="51"/>
                  </a:lnTo>
                  <a:lnTo>
                    <a:pt x="76" y="77"/>
                  </a:lnTo>
                  <a:lnTo>
                    <a:pt x="67" y="106"/>
                  </a:lnTo>
                  <a:lnTo>
                    <a:pt x="67" y="149"/>
                  </a:lnTo>
                  <a:lnTo>
                    <a:pt x="88" y="214"/>
                  </a:lnTo>
                  <a:lnTo>
                    <a:pt x="120" y="283"/>
                  </a:lnTo>
                  <a:lnTo>
                    <a:pt x="134" y="308"/>
                  </a:lnTo>
                  <a:lnTo>
                    <a:pt x="129" y="337"/>
                  </a:lnTo>
                  <a:lnTo>
                    <a:pt x="108" y="340"/>
                  </a:lnTo>
                  <a:lnTo>
                    <a:pt x="67" y="340"/>
                  </a:lnTo>
                  <a:lnTo>
                    <a:pt x="18" y="351"/>
                  </a:lnTo>
                  <a:lnTo>
                    <a:pt x="0" y="351"/>
                  </a:lnTo>
                  <a:lnTo>
                    <a:pt x="3" y="320"/>
                  </a:lnTo>
                  <a:lnTo>
                    <a:pt x="18" y="317"/>
                  </a:lnTo>
                  <a:lnTo>
                    <a:pt x="85" y="317"/>
                  </a:lnTo>
                  <a:lnTo>
                    <a:pt x="96" y="314"/>
                  </a:lnTo>
                  <a:lnTo>
                    <a:pt x="105" y="305"/>
                  </a:lnTo>
                  <a:lnTo>
                    <a:pt x="93" y="266"/>
                  </a:lnTo>
                  <a:lnTo>
                    <a:pt x="73" y="220"/>
                  </a:lnTo>
                  <a:lnTo>
                    <a:pt x="55" y="183"/>
                  </a:lnTo>
                  <a:lnTo>
                    <a:pt x="47" y="143"/>
                  </a:lnTo>
                  <a:lnTo>
                    <a:pt x="44" y="103"/>
                  </a:lnTo>
                  <a:lnTo>
                    <a:pt x="44" y="77"/>
                  </a:lnTo>
                  <a:lnTo>
                    <a:pt x="47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8" name="Freeform 135"/>
            <p:cNvSpPr>
              <a:spLocks/>
            </p:cNvSpPr>
            <p:nvPr/>
          </p:nvSpPr>
          <p:spPr bwMode="auto">
            <a:xfrm>
              <a:off x="2998" y="2269"/>
              <a:ext cx="444" cy="364"/>
            </a:xfrm>
            <a:custGeom>
              <a:avLst/>
              <a:gdLst>
                <a:gd name="T0" fmla="*/ 9 w 444"/>
                <a:gd name="T1" fmla="*/ 328 h 364"/>
                <a:gd name="T2" fmla="*/ 0 w 444"/>
                <a:gd name="T3" fmla="*/ 345 h 364"/>
                <a:gd name="T4" fmla="*/ 15 w 444"/>
                <a:gd name="T5" fmla="*/ 364 h 364"/>
                <a:gd name="T6" fmla="*/ 32 w 444"/>
                <a:gd name="T7" fmla="*/ 364 h 364"/>
                <a:gd name="T8" fmla="*/ 106 w 444"/>
                <a:gd name="T9" fmla="*/ 345 h 364"/>
                <a:gd name="T10" fmla="*/ 174 w 444"/>
                <a:gd name="T11" fmla="*/ 308 h 364"/>
                <a:gd name="T12" fmla="*/ 234 w 444"/>
                <a:gd name="T13" fmla="*/ 268 h 364"/>
                <a:gd name="T14" fmla="*/ 317 w 444"/>
                <a:gd name="T15" fmla="*/ 205 h 364"/>
                <a:gd name="T16" fmla="*/ 376 w 444"/>
                <a:gd name="T17" fmla="*/ 142 h 364"/>
                <a:gd name="T18" fmla="*/ 427 w 444"/>
                <a:gd name="T19" fmla="*/ 83 h 364"/>
                <a:gd name="T20" fmla="*/ 444 w 444"/>
                <a:gd name="T21" fmla="*/ 37 h 364"/>
                <a:gd name="T22" fmla="*/ 444 w 444"/>
                <a:gd name="T23" fmla="*/ 12 h 364"/>
                <a:gd name="T24" fmla="*/ 422 w 444"/>
                <a:gd name="T25" fmla="*/ 0 h 364"/>
                <a:gd name="T26" fmla="*/ 390 w 444"/>
                <a:gd name="T27" fmla="*/ 3 h 364"/>
                <a:gd name="T28" fmla="*/ 379 w 444"/>
                <a:gd name="T29" fmla="*/ 43 h 364"/>
                <a:gd name="T30" fmla="*/ 385 w 444"/>
                <a:gd name="T31" fmla="*/ 68 h 364"/>
                <a:gd name="T32" fmla="*/ 393 w 444"/>
                <a:gd name="T33" fmla="*/ 91 h 364"/>
                <a:gd name="T34" fmla="*/ 373 w 444"/>
                <a:gd name="T35" fmla="*/ 125 h 364"/>
                <a:gd name="T36" fmla="*/ 325 w 444"/>
                <a:gd name="T37" fmla="*/ 165 h 364"/>
                <a:gd name="T38" fmla="*/ 271 w 444"/>
                <a:gd name="T39" fmla="*/ 208 h 364"/>
                <a:gd name="T40" fmla="*/ 208 w 444"/>
                <a:gd name="T41" fmla="*/ 242 h 364"/>
                <a:gd name="T42" fmla="*/ 148 w 444"/>
                <a:gd name="T43" fmla="*/ 282 h 364"/>
                <a:gd name="T44" fmla="*/ 86 w 444"/>
                <a:gd name="T45" fmla="*/ 305 h 364"/>
                <a:gd name="T46" fmla="*/ 49 w 444"/>
                <a:gd name="T47" fmla="*/ 310 h 364"/>
                <a:gd name="T48" fmla="*/ 9 w 444"/>
                <a:gd name="T49" fmla="*/ 32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4" h="364">
                  <a:moveTo>
                    <a:pt x="9" y="328"/>
                  </a:moveTo>
                  <a:lnTo>
                    <a:pt x="0" y="345"/>
                  </a:lnTo>
                  <a:lnTo>
                    <a:pt x="15" y="364"/>
                  </a:lnTo>
                  <a:lnTo>
                    <a:pt x="32" y="364"/>
                  </a:lnTo>
                  <a:lnTo>
                    <a:pt x="106" y="345"/>
                  </a:lnTo>
                  <a:lnTo>
                    <a:pt x="174" y="308"/>
                  </a:lnTo>
                  <a:lnTo>
                    <a:pt x="234" y="268"/>
                  </a:lnTo>
                  <a:lnTo>
                    <a:pt x="317" y="205"/>
                  </a:lnTo>
                  <a:lnTo>
                    <a:pt x="376" y="142"/>
                  </a:lnTo>
                  <a:lnTo>
                    <a:pt x="427" y="83"/>
                  </a:lnTo>
                  <a:lnTo>
                    <a:pt x="444" y="37"/>
                  </a:lnTo>
                  <a:lnTo>
                    <a:pt x="444" y="12"/>
                  </a:lnTo>
                  <a:lnTo>
                    <a:pt x="422" y="0"/>
                  </a:lnTo>
                  <a:lnTo>
                    <a:pt x="390" y="3"/>
                  </a:lnTo>
                  <a:lnTo>
                    <a:pt x="379" y="43"/>
                  </a:lnTo>
                  <a:lnTo>
                    <a:pt x="385" y="68"/>
                  </a:lnTo>
                  <a:lnTo>
                    <a:pt x="393" y="91"/>
                  </a:lnTo>
                  <a:lnTo>
                    <a:pt x="373" y="125"/>
                  </a:lnTo>
                  <a:lnTo>
                    <a:pt x="325" y="165"/>
                  </a:lnTo>
                  <a:lnTo>
                    <a:pt x="271" y="208"/>
                  </a:lnTo>
                  <a:lnTo>
                    <a:pt x="208" y="242"/>
                  </a:lnTo>
                  <a:lnTo>
                    <a:pt x="148" y="282"/>
                  </a:lnTo>
                  <a:lnTo>
                    <a:pt x="86" y="305"/>
                  </a:lnTo>
                  <a:lnTo>
                    <a:pt x="49" y="310"/>
                  </a:lnTo>
                  <a:lnTo>
                    <a:pt x="9" y="3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9" name="Freeform 136"/>
            <p:cNvSpPr>
              <a:spLocks/>
            </p:cNvSpPr>
            <p:nvPr/>
          </p:nvSpPr>
          <p:spPr bwMode="auto">
            <a:xfrm>
              <a:off x="2802" y="2280"/>
              <a:ext cx="240" cy="372"/>
            </a:xfrm>
            <a:custGeom>
              <a:avLst/>
              <a:gdLst>
                <a:gd name="T0" fmla="*/ 171 w 240"/>
                <a:gd name="T1" fmla="*/ 324 h 372"/>
                <a:gd name="T2" fmla="*/ 183 w 240"/>
                <a:gd name="T3" fmla="*/ 332 h 372"/>
                <a:gd name="T4" fmla="*/ 183 w 240"/>
                <a:gd name="T5" fmla="*/ 352 h 372"/>
                <a:gd name="T6" fmla="*/ 166 w 240"/>
                <a:gd name="T7" fmla="*/ 372 h 372"/>
                <a:gd name="T8" fmla="*/ 123 w 240"/>
                <a:gd name="T9" fmla="*/ 335 h 372"/>
                <a:gd name="T10" fmla="*/ 49 w 240"/>
                <a:gd name="T11" fmla="*/ 259 h 372"/>
                <a:gd name="T12" fmla="*/ 3 w 240"/>
                <a:gd name="T13" fmla="*/ 205 h 372"/>
                <a:gd name="T14" fmla="*/ 0 w 240"/>
                <a:gd name="T15" fmla="*/ 179 h 372"/>
                <a:gd name="T16" fmla="*/ 5 w 240"/>
                <a:gd name="T17" fmla="*/ 145 h 372"/>
                <a:gd name="T18" fmla="*/ 43 w 240"/>
                <a:gd name="T19" fmla="*/ 108 h 372"/>
                <a:gd name="T20" fmla="*/ 117 w 240"/>
                <a:gd name="T21" fmla="*/ 60 h 372"/>
                <a:gd name="T22" fmla="*/ 186 w 240"/>
                <a:gd name="T23" fmla="*/ 23 h 372"/>
                <a:gd name="T24" fmla="*/ 189 w 240"/>
                <a:gd name="T25" fmla="*/ 9 h 372"/>
                <a:gd name="T26" fmla="*/ 212 w 240"/>
                <a:gd name="T27" fmla="*/ 0 h 372"/>
                <a:gd name="T28" fmla="*/ 240 w 240"/>
                <a:gd name="T29" fmla="*/ 17 h 372"/>
                <a:gd name="T30" fmla="*/ 237 w 240"/>
                <a:gd name="T31" fmla="*/ 57 h 372"/>
                <a:gd name="T32" fmla="*/ 218 w 240"/>
                <a:gd name="T33" fmla="*/ 68 h 372"/>
                <a:gd name="T34" fmla="*/ 194 w 240"/>
                <a:gd name="T35" fmla="*/ 63 h 372"/>
                <a:gd name="T36" fmla="*/ 186 w 240"/>
                <a:gd name="T37" fmla="*/ 43 h 372"/>
                <a:gd name="T38" fmla="*/ 129 w 240"/>
                <a:gd name="T39" fmla="*/ 74 h 372"/>
                <a:gd name="T40" fmla="*/ 57 w 240"/>
                <a:gd name="T41" fmla="*/ 119 h 372"/>
                <a:gd name="T42" fmla="*/ 28 w 240"/>
                <a:gd name="T43" fmla="*/ 142 h 372"/>
                <a:gd name="T44" fmla="*/ 14 w 240"/>
                <a:gd name="T45" fmla="*/ 168 h 372"/>
                <a:gd name="T46" fmla="*/ 17 w 240"/>
                <a:gd name="T47" fmla="*/ 193 h 372"/>
                <a:gd name="T48" fmla="*/ 40 w 240"/>
                <a:gd name="T49" fmla="*/ 222 h 372"/>
                <a:gd name="T50" fmla="*/ 108 w 240"/>
                <a:gd name="T51" fmla="*/ 276 h 372"/>
                <a:gd name="T52" fmla="*/ 137 w 240"/>
                <a:gd name="T53" fmla="*/ 301 h 372"/>
                <a:gd name="T54" fmla="*/ 171 w 240"/>
                <a:gd name="T55" fmla="*/ 32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372">
                  <a:moveTo>
                    <a:pt x="171" y="324"/>
                  </a:moveTo>
                  <a:lnTo>
                    <a:pt x="183" y="332"/>
                  </a:lnTo>
                  <a:lnTo>
                    <a:pt x="183" y="352"/>
                  </a:lnTo>
                  <a:lnTo>
                    <a:pt x="166" y="372"/>
                  </a:lnTo>
                  <a:lnTo>
                    <a:pt x="123" y="335"/>
                  </a:lnTo>
                  <a:lnTo>
                    <a:pt x="49" y="259"/>
                  </a:lnTo>
                  <a:lnTo>
                    <a:pt x="3" y="205"/>
                  </a:lnTo>
                  <a:lnTo>
                    <a:pt x="0" y="179"/>
                  </a:lnTo>
                  <a:lnTo>
                    <a:pt x="5" y="145"/>
                  </a:lnTo>
                  <a:lnTo>
                    <a:pt x="43" y="108"/>
                  </a:lnTo>
                  <a:lnTo>
                    <a:pt x="117" y="60"/>
                  </a:lnTo>
                  <a:lnTo>
                    <a:pt x="186" y="23"/>
                  </a:lnTo>
                  <a:lnTo>
                    <a:pt x="189" y="9"/>
                  </a:lnTo>
                  <a:lnTo>
                    <a:pt x="212" y="0"/>
                  </a:lnTo>
                  <a:lnTo>
                    <a:pt x="240" y="17"/>
                  </a:lnTo>
                  <a:lnTo>
                    <a:pt x="237" y="57"/>
                  </a:lnTo>
                  <a:lnTo>
                    <a:pt x="218" y="68"/>
                  </a:lnTo>
                  <a:lnTo>
                    <a:pt x="194" y="63"/>
                  </a:lnTo>
                  <a:lnTo>
                    <a:pt x="186" y="43"/>
                  </a:lnTo>
                  <a:lnTo>
                    <a:pt x="129" y="74"/>
                  </a:lnTo>
                  <a:lnTo>
                    <a:pt x="57" y="119"/>
                  </a:lnTo>
                  <a:lnTo>
                    <a:pt x="28" y="142"/>
                  </a:lnTo>
                  <a:lnTo>
                    <a:pt x="14" y="168"/>
                  </a:lnTo>
                  <a:lnTo>
                    <a:pt x="17" y="193"/>
                  </a:lnTo>
                  <a:lnTo>
                    <a:pt x="40" y="222"/>
                  </a:lnTo>
                  <a:lnTo>
                    <a:pt x="108" y="276"/>
                  </a:lnTo>
                  <a:lnTo>
                    <a:pt x="137" y="301"/>
                  </a:lnTo>
                  <a:lnTo>
                    <a:pt x="171" y="3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40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3039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Models – Waterfall Model (1/3)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Process Definition and Management - Chapter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5AAB638-064B-4B8F-9474-CEE29A0309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810243" y="968375"/>
            <a:ext cx="936206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System Requirements</a:t>
            </a: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6521088" y="4556442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Testing</a:t>
            </a: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5584882" y="3839684"/>
            <a:ext cx="936206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Coding</a:t>
            </a:r>
          </a:p>
        </p:txBody>
      </p:sp>
      <p:sp>
        <p:nvSpPr>
          <p:cNvPr id="8200" name="Rectangle 11"/>
          <p:cNvSpPr>
            <a:spLocks noChangeArrowheads="1"/>
          </p:cNvSpPr>
          <p:nvPr/>
        </p:nvSpPr>
        <p:spPr bwMode="auto">
          <a:xfrm>
            <a:off x="4645098" y="3121500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Program Design</a:t>
            </a:r>
          </a:p>
        </p:txBody>
      </p:sp>
      <p:sp>
        <p:nvSpPr>
          <p:cNvPr id="8201" name="Rectangle 12"/>
          <p:cNvSpPr>
            <a:spLocks noChangeArrowheads="1"/>
          </p:cNvSpPr>
          <p:nvPr/>
        </p:nvSpPr>
        <p:spPr bwMode="auto">
          <a:xfrm>
            <a:off x="3708892" y="2403317"/>
            <a:ext cx="936206" cy="53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Analysis</a:t>
            </a:r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2746449" y="1686558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Software Requirements</a:t>
            </a:r>
          </a:p>
        </p:txBody>
      </p:sp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7460872" y="5274625"/>
            <a:ext cx="938591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Operations</a:t>
            </a:r>
          </a:p>
        </p:txBody>
      </p:sp>
      <p:cxnSp>
        <p:nvCxnSpPr>
          <p:cNvPr id="42" name="AutoShape 39"/>
          <p:cNvCxnSpPr>
            <a:cxnSpLocks noChangeShapeType="1"/>
            <a:stCxn id="8197" idx="2"/>
            <a:endCxn id="8202" idx="1"/>
          </p:cNvCxnSpPr>
          <p:nvPr/>
        </p:nvCxnSpPr>
        <p:spPr bwMode="auto">
          <a:xfrm rot="16200000" flipH="1">
            <a:off x="2287609" y="1496324"/>
            <a:ext cx="449577" cy="468103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AutoShape 39"/>
          <p:cNvCxnSpPr>
            <a:cxnSpLocks noChangeShapeType="1"/>
            <a:stCxn id="8197" idx="3"/>
            <a:endCxn id="8202" idx="0"/>
          </p:cNvCxnSpPr>
          <p:nvPr/>
        </p:nvCxnSpPr>
        <p:spPr bwMode="auto">
          <a:xfrm>
            <a:off x="2746449" y="1236982"/>
            <a:ext cx="469892" cy="449576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AutoShape 39"/>
          <p:cNvCxnSpPr>
            <a:cxnSpLocks noChangeShapeType="1"/>
            <a:stCxn id="8202" idx="2"/>
            <a:endCxn id="8201" idx="1"/>
          </p:cNvCxnSpPr>
          <p:nvPr/>
        </p:nvCxnSpPr>
        <p:spPr bwMode="auto">
          <a:xfrm rot="16200000" flipH="1">
            <a:off x="3238184" y="2201927"/>
            <a:ext cx="448865" cy="492551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AutoShape 39"/>
          <p:cNvCxnSpPr>
            <a:cxnSpLocks noChangeShapeType="1"/>
            <a:stCxn id="8202" idx="3"/>
            <a:endCxn id="8201" idx="0"/>
          </p:cNvCxnSpPr>
          <p:nvPr/>
        </p:nvCxnSpPr>
        <p:spPr bwMode="auto">
          <a:xfrm>
            <a:off x="3686233" y="1955165"/>
            <a:ext cx="490762" cy="448152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AutoShape 39"/>
          <p:cNvCxnSpPr>
            <a:cxnSpLocks noChangeShapeType="1"/>
            <a:stCxn id="8201" idx="2"/>
            <a:endCxn id="8200" idx="1"/>
          </p:cNvCxnSpPr>
          <p:nvPr/>
        </p:nvCxnSpPr>
        <p:spPr bwMode="auto">
          <a:xfrm rot="16200000" flipH="1">
            <a:off x="4186970" y="2931979"/>
            <a:ext cx="448152" cy="468103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AutoShape 39"/>
          <p:cNvCxnSpPr>
            <a:cxnSpLocks noChangeShapeType="1"/>
            <a:stCxn id="8201" idx="3"/>
            <a:endCxn id="8200" idx="0"/>
          </p:cNvCxnSpPr>
          <p:nvPr/>
        </p:nvCxnSpPr>
        <p:spPr bwMode="auto">
          <a:xfrm>
            <a:off x="4645098" y="2672636"/>
            <a:ext cx="469892" cy="448864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AutoShape 39"/>
          <p:cNvCxnSpPr>
            <a:cxnSpLocks noChangeShapeType="1"/>
            <a:stCxn id="8200" idx="2"/>
            <a:endCxn id="8199" idx="1"/>
          </p:cNvCxnSpPr>
          <p:nvPr/>
        </p:nvCxnSpPr>
        <p:spPr bwMode="auto">
          <a:xfrm rot="16200000" flipH="1">
            <a:off x="5125147" y="3648556"/>
            <a:ext cx="449578" cy="469892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AutoShape 39"/>
          <p:cNvCxnSpPr>
            <a:cxnSpLocks noChangeShapeType="1"/>
            <a:stCxn id="8200" idx="3"/>
            <a:endCxn id="8199" idx="0"/>
          </p:cNvCxnSpPr>
          <p:nvPr/>
        </p:nvCxnSpPr>
        <p:spPr bwMode="auto">
          <a:xfrm>
            <a:off x="5584882" y="3390107"/>
            <a:ext cx="468103" cy="449577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AutoShape 39"/>
          <p:cNvCxnSpPr>
            <a:cxnSpLocks noChangeShapeType="1"/>
            <a:stCxn id="8199" idx="2"/>
            <a:endCxn id="8198" idx="1"/>
          </p:cNvCxnSpPr>
          <p:nvPr/>
        </p:nvCxnSpPr>
        <p:spPr bwMode="auto">
          <a:xfrm rot="16200000" flipH="1">
            <a:off x="6062960" y="4366921"/>
            <a:ext cx="448152" cy="468103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AutoShape 39"/>
          <p:cNvCxnSpPr>
            <a:cxnSpLocks noChangeShapeType="1"/>
            <a:stCxn id="8199" idx="3"/>
            <a:endCxn id="8198" idx="0"/>
          </p:cNvCxnSpPr>
          <p:nvPr/>
        </p:nvCxnSpPr>
        <p:spPr bwMode="auto">
          <a:xfrm>
            <a:off x="6521088" y="4108291"/>
            <a:ext cx="469892" cy="448151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AutoShape 39"/>
          <p:cNvCxnSpPr>
            <a:cxnSpLocks noChangeShapeType="1"/>
            <a:stCxn id="8198" idx="2"/>
            <a:endCxn id="8203" idx="1"/>
          </p:cNvCxnSpPr>
          <p:nvPr/>
        </p:nvCxnSpPr>
        <p:spPr bwMode="auto">
          <a:xfrm rot="16200000" flipH="1">
            <a:off x="7001138" y="5083497"/>
            <a:ext cx="449577" cy="469892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AutoShape 39"/>
          <p:cNvCxnSpPr>
            <a:cxnSpLocks noChangeShapeType="1"/>
            <a:stCxn id="8198" idx="3"/>
            <a:endCxn id="8203" idx="0"/>
          </p:cNvCxnSpPr>
          <p:nvPr/>
        </p:nvCxnSpPr>
        <p:spPr bwMode="auto">
          <a:xfrm>
            <a:off x="7460872" y="4825049"/>
            <a:ext cx="469296" cy="449576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AutoShape 39"/>
          <p:cNvCxnSpPr>
            <a:cxnSpLocks noChangeShapeType="1"/>
            <a:stCxn id="8200" idx="3"/>
            <a:endCxn id="8202" idx="0"/>
          </p:cNvCxnSpPr>
          <p:nvPr/>
        </p:nvCxnSpPr>
        <p:spPr bwMode="auto">
          <a:xfrm flipH="1" flipV="1">
            <a:off x="3216341" y="1686558"/>
            <a:ext cx="2368541" cy="1703549"/>
          </a:xfrm>
          <a:prstGeom prst="curvedConnector4">
            <a:avLst>
              <a:gd name="adj1" fmla="val -9652"/>
              <a:gd name="adj2" fmla="val 113419"/>
            </a:avLst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AutoShape 39"/>
          <p:cNvCxnSpPr>
            <a:cxnSpLocks noChangeShapeType="1"/>
            <a:stCxn id="8198" idx="2"/>
            <a:endCxn id="8200" idx="1"/>
          </p:cNvCxnSpPr>
          <p:nvPr/>
        </p:nvCxnSpPr>
        <p:spPr bwMode="auto">
          <a:xfrm rot="5400000" flipH="1">
            <a:off x="4966265" y="3068940"/>
            <a:ext cx="1703548" cy="2345882"/>
          </a:xfrm>
          <a:prstGeom prst="curvedConnector4">
            <a:avLst>
              <a:gd name="adj1" fmla="val -13419"/>
              <a:gd name="adj2" fmla="val 109745"/>
            </a:avLst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71830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Enhancement: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  <a:r>
              <a:rPr lang="en-US" dirty="0">
                <a:solidFill>
                  <a:srgbClr val="3399FF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Basili</a:t>
            </a:r>
            <a:r>
              <a:rPr lang="en-US" dirty="0"/>
              <a:t> und Turner, 1975</a:t>
            </a:r>
            <a:endParaRPr lang="en-US" dirty="0">
              <a:solidFill>
                <a:srgbClr val="3399FF"/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Idea</a:t>
            </a:r>
            <a:r>
              <a:rPr lang="en-US" dirty="0">
                <a:solidFill>
                  <a:srgbClr val="3399FF"/>
                </a:solidFill>
              </a:rPr>
              <a:t>: </a:t>
            </a:r>
          </a:p>
          <a:p>
            <a:pPr lvl="1"/>
            <a:r>
              <a:rPr lang="en-US" dirty="0"/>
              <a:t>Develop each increment (i.e., a product part that fulfills a subset of requirements) in a Waterfall style; integrate increment by increment into the product until delivery</a:t>
            </a:r>
          </a:p>
          <a:p>
            <a:pPr lvl="1"/>
            <a:r>
              <a:rPr lang="en-US" dirty="0"/>
              <a:t>The focus of the development of an increment might be on the completion of functionality or structure, but it can also be on refinement and improvement</a:t>
            </a:r>
          </a:p>
          <a:p>
            <a:pPr lvl="1"/>
            <a:r>
              <a:rPr lang="en-US" dirty="0"/>
              <a:t>Strictly sequential control flow can be weakened by controlled iterations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Prerequisites</a:t>
            </a:r>
            <a:r>
              <a:rPr lang="en-US" dirty="0">
                <a:solidFill>
                  <a:srgbClr val="3399FF"/>
                </a:solidFill>
              </a:rPr>
              <a:t>:</a:t>
            </a:r>
          </a:p>
          <a:p>
            <a:pPr lvl="1"/>
            <a:r>
              <a:rPr lang="en-US" dirty="0"/>
              <a:t>Structure of the problem permits incremental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Software Process Definition and Management - Chapter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Slide 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Enhancement Model (1/4)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Software Process Definition and Management - Chapter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Slide 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174" y="908050"/>
            <a:ext cx="7096539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  <p:sp>
        <p:nvSpPr>
          <p:cNvPr id="49" name="TextBox 48"/>
          <p:cNvSpPr txBox="1"/>
          <p:nvPr/>
        </p:nvSpPr>
        <p:spPr>
          <a:xfrm>
            <a:off x="7380312" y="610432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Ref.: </a:t>
            </a:r>
            <a:r>
              <a:rPr lang="en-US" sz="1200" i="1" dirty="0" err="1"/>
              <a:t>Rombach</a:t>
            </a:r>
            <a:endParaRPr lang="en-US" sz="12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Enhancement Model (2/4)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Software Process Definition and Management - Chapter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Slide 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8710" y="908050"/>
            <a:ext cx="711946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  <p:sp>
        <p:nvSpPr>
          <p:cNvPr id="8" name="TextBox 7"/>
          <p:cNvSpPr txBox="1"/>
          <p:nvPr/>
        </p:nvSpPr>
        <p:spPr>
          <a:xfrm>
            <a:off x="7380312" y="610432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Ref.: </a:t>
            </a:r>
            <a:r>
              <a:rPr lang="en-US" sz="1200" i="1" dirty="0" err="1"/>
              <a:t>Rombach</a:t>
            </a:r>
            <a:endParaRPr lang="en-US" sz="12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Enhancement Model (3/4)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Software Process Definition and Management - Chapter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Slide 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174" y="908050"/>
            <a:ext cx="7096539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  <p:sp>
        <p:nvSpPr>
          <p:cNvPr id="9" name="TextBox 8"/>
          <p:cNvSpPr txBox="1"/>
          <p:nvPr/>
        </p:nvSpPr>
        <p:spPr>
          <a:xfrm>
            <a:off x="7380312" y="610432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Ref.: </a:t>
            </a:r>
            <a:r>
              <a:rPr lang="en-US" sz="1200" i="1" dirty="0" err="1"/>
              <a:t>Rombach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8027</TotalTime>
  <Words>1681</Words>
  <Application>Microsoft Office PowerPoint</Application>
  <PresentationFormat>On-screen Show (4:3)</PresentationFormat>
  <Paragraphs>349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Times New Roman</vt:lpstr>
      <vt:lpstr>Wingdings</vt:lpstr>
      <vt:lpstr>1_Default Design</vt:lpstr>
      <vt:lpstr>Lecture Software Process Definition and Management Chapter 2: Prescriptive Process Models</vt:lpstr>
      <vt:lpstr>Prescriptive versus Descriptive Modeling</vt:lpstr>
      <vt:lpstr>Introduction</vt:lpstr>
      <vt:lpstr>Software Development Lifecycle Models and Methodologies</vt:lpstr>
      <vt:lpstr>Lifecycle Models – Waterfall Model (1/3)</vt:lpstr>
      <vt:lpstr>Iterative Enhancement: Overview</vt:lpstr>
      <vt:lpstr>Iterative Enhancement Model (1/4)</vt:lpstr>
      <vt:lpstr>Iterative Enhancement Model (2/4)</vt:lpstr>
      <vt:lpstr>Iterative Enhancement Model (3/4)</vt:lpstr>
      <vt:lpstr>Iterative Enhancement Model (4/4)</vt:lpstr>
      <vt:lpstr>Lifecycle Models – Prototyping Model (1/3)</vt:lpstr>
      <vt:lpstr>Lifecycle Models – Spiral Model (1/3)</vt:lpstr>
      <vt:lpstr>Rational Unified Process (RUP) (1/4)</vt:lpstr>
      <vt:lpstr>Agility in Software Development </vt:lpstr>
      <vt:lpstr>Extreme Programming (XP): Overview</vt:lpstr>
      <vt:lpstr>Extreme Programming: Overview</vt:lpstr>
      <vt:lpstr>Extreme Programming: Planning</vt:lpstr>
      <vt:lpstr>Extreme Programming: Iterative Phase</vt:lpstr>
      <vt:lpstr>What is Scrum?</vt:lpstr>
      <vt:lpstr>What is Scrum? (2)</vt:lpstr>
      <vt:lpstr>What is Scrum? (3)</vt:lpstr>
      <vt:lpstr>Scrum – An Overview</vt:lpstr>
      <vt:lpstr>Scrum – An Overview (2)</vt:lpstr>
      <vt:lpstr>Scrum – The Three Roles</vt:lpstr>
      <vt:lpstr>Summary</vt:lpstr>
    </vt:vector>
  </TitlesOfParts>
  <Company>Fraunhofer IESE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Software Project and Process Management Chapter x: XYZ</dc:title>
  <dc:creator>heidrich</dc:creator>
  <cp:lastModifiedBy>Karunakaran GK</cp:lastModifiedBy>
  <cp:revision>302</cp:revision>
  <dcterms:created xsi:type="dcterms:W3CDTF">2009-04-16T15:15:07Z</dcterms:created>
  <dcterms:modified xsi:type="dcterms:W3CDTF">2025-08-22T05:58:54Z</dcterms:modified>
</cp:coreProperties>
</file>