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handoutMasters/handoutMaster1.xml" ContentType="application/vnd.openxmlformats-officedocument.presentationml.handoutMaster+xml"/>
  <Override PartName="/ppt/media/audio1.bin" ContentType="audio/unknown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6" r:id="rId1"/>
  </p:sldMasterIdLst>
  <p:notesMasterIdLst>
    <p:notesMasterId r:id="rId27"/>
  </p:notesMasterIdLst>
  <p:handoutMasterIdLst>
    <p:handoutMasterId r:id="rId28"/>
  </p:handoutMasterIdLst>
  <p:sldIdLst>
    <p:sldId id="445" r:id="rId2"/>
    <p:sldId id="315" r:id="rId3"/>
    <p:sldId id="486" r:id="rId4"/>
    <p:sldId id="322" r:id="rId5"/>
    <p:sldId id="323" r:id="rId6"/>
    <p:sldId id="478" r:id="rId7"/>
    <p:sldId id="482" r:id="rId8"/>
    <p:sldId id="480" r:id="rId9"/>
    <p:sldId id="483" r:id="rId10"/>
    <p:sldId id="484" r:id="rId11"/>
    <p:sldId id="326" r:id="rId12"/>
    <p:sldId id="329" r:id="rId13"/>
    <p:sldId id="362" r:id="rId14"/>
    <p:sldId id="485" r:id="rId15"/>
    <p:sldId id="487" r:id="rId16"/>
    <p:sldId id="373" r:id="rId17"/>
    <p:sldId id="374" r:id="rId18"/>
    <p:sldId id="375" r:id="rId19"/>
    <p:sldId id="386" r:id="rId20"/>
    <p:sldId id="387" r:id="rId21"/>
    <p:sldId id="388" r:id="rId22"/>
    <p:sldId id="393" r:id="rId23"/>
    <p:sldId id="394" r:id="rId24"/>
    <p:sldId id="395" r:id="rId25"/>
    <p:sldId id="359" r:id="rId26"/>
  </p:sldIdLst>
  <p:sldSz cx="9144000" cy="6858000" type="screen4x3"/>
  <p:notesSz cx="7099300" cy="102346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936" autoAdjust="0"/>
    <p:restoredTop sz="94628" autoAdjust="0"/>
  </p:normalViewPr>
  <p:slideViewPr>
    <p:cSldViewPr>
      <p:cViewPr varScale="1">
        <p:scale>
          <a:sx n="64" d="100"/>
          <a:sy n="64" d="100"/>
        </p:scale>
        <p:origin x="175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904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notesMaster" Target="notesMasters/notesMaster1.xml"/><Relationship Id="rId28" Type="http://schemas.openxmlformats.org/officeDocument/2006/relationships/handoutMaster" Target="handoutMasters/handoutMaster1.xml"/><Relationship Id="rId29" Type="http://schemas.openxmlformats.org/officeDocument/2006/relationships/presProps" Target="presProps.xml"/><Relationship Id="rId30" Type="http://schemas.openxmlformats.org/officeDocument/2006/relationships/viewProps" Target="viewProps.xml"/><Relationship Id="rId31" Type="http://schemas.openxmlformats.org/officeDocument/2006/relationships/theme" Target="theme/theme1.xml"/><Relationship Id="rId32" Type="http://schemas.openxmlformats.org/officeDocument/2006/relationships/tableStyles" Target="tableStyles.xml"/></Relationships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9011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9011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40F1895E-A456-4338-909A-11882B2661BD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1144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8" y="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endParaRPr lang="en-US"/>
          </a:p>
        </p:txBody>
      </p:sp>
      <p:sp>
        <p:nvSpPr>
          <p:cNvPr id="512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8350"/>
            <a:ext cx="5116512" cy="383698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0075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defTabSz="990600">
              <a:defRPr sz="1300"/>
            </a:lvl1pPr>
          </a:lstStyle>
          <a:p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8" y="9721850"/>
            <a:ext cx="3076575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32" tIns="49516" rIns="99032" bIns="49516" numCol="1" anchor="b" anchorCtr="0" compatLnSpc="1">
            <a:prstTxWarp prst="textNoShape">
              <a:avLst/>
            </a:prstTxWarp>
          </a:bodyPr>
          <a:lstStyle>
            <a:lvl1pPr algn="r" defTabSz="990600">
              <a:defRPr sz="1300"/>
            </a:lvl1pPr>
          </a:lstStyle>
          <a:p>
            <a:fld id="{9C4F807C-8458-4864-B6FE-F61E9D8235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981596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6.xml"/></Relationships>
</file>

<file path=ppt/notesSlides/_rels/notesSlide4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7.xml"/></Relationships>
</file>

<file path=ppt/notesSlides/_rels/notesSlide5.xml.rels><?xml version='1.0' encoding='UTF-8' standalone='yes'?>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728DEDC-ECBA-427E-95D1-42EB2333E181}" type="slidenum">
              <a:rPr lang="en-US">
                <a:solidFill>
                  <a:prstClr val="black"/>
                </a:solidFill>
              </a:rPr>
              <a:pPr/>
              <a:t>1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194" name="Rectangle 7"/>
          <p:cNvSpPr txBox="1">
            <a:spLocks noGrp="1" noChangeArrowheads="1"/>
          </p:cNvSpPr>
          <p:nvPr/>
        </p:nvSpPr>
        <p:spPr bwMode="auto">
          <a:xfrm>
            <a:off x="4024313" y="9721850"/>
            <a:ext cx="3074987" cy="512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4011" tIns="47005" rIns="94011" bIns="47005" anchor="b"/>
          <a:lstStyle>
            <a:lvl1pPr defTabSz="942975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defTabSz="942975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defTabSz="942975">
              <a:defRPr>
                <a:solidFill>
                  <a:schemeClr val="tx1"/>
                </a:solidFill>
                <a:latin typeface="Arial" charset="0"/>
              </a:defRPr>
            </a:lvl3pPr>
            <a:lvl4pPr marL="1598613" indent="-227013" defTabSz="942975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31775" defTabSz="942975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31775" defTabSz="942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31775" defTabSz="942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31775" defTabSz="942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31775" defTabSz="94297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 eaLnBrk="0" hangingPunct="0"/>
            <a:fld id="{03AC70D0-2C60-49A5-9D64-DEDC4551371E}" type="slidenum">
              <a:rPr lang="de-DE" sz="1200">
                <a:solidFill>
                  <a:prstClr val="black"/>
                </a:solidFill>
                <a:latin typeface="Times New Roman" pitchFamily="18" charset="0"/>
              </a:rPr>
              <a:pPr algn="r" eaLnBrk="0" hangingPunct="0"/>
              <a:t>1</a:t>
            </a:fld>
            <a:endParaRPr lang="de-DE" sz="1200">
              <a:solidFill>
                <a:prstClr val="black"/>
              </a:solidFill>
              <a:latin typeface="Times New Roman" pitchFamily="18" charset="0"/>
            </a:endParaRPr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993775" y="768350"/>
            <a:ext cx="5118100" cy="3838575"/>
          </a:xfrm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49325" y="4860925"/>
            <a:ext cx="5200650" cy="4605338"/>
          </a:xfrm>
        </p:spPr>
        <p:txBody>
          <a:bodyPr lIns="94011" tIns="47005" rIns="94011" bIns="47005"/>
          <a:lstStyle/>
          <a:p>
            <a:endParaRPr lang="de-DE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137565A-CC91-4ED0-AB63-150144120FFF}" type="slidenum">
              <a:rPr lang="en-US"/>
              <a:pPr/>
              <a:t>2</a:t>
            </a:fld>
            <a:endParaRPr lang="en-US"/>
          </a:p>
        </p:txBody>
      </p:sp>
      <p:sp>
        <p:nvSpPr>
          <p:cNvPr id="77721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017588" y="787400"/>
            <a:ext cx="5130800" cy="3848100"/>
          </a:xfrm>
          <a:ln/>
        </p:spPr>
      </p:sp>
      <p:sp>
        <p:nvSpPr>
          <p:cNvPr id="777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63613" y="4868863"/>
            <a:ext cx="5226050" cy="4637087"/>
          </a:xfrm>
        </p:spPr>
        <p:txBody>
          <a:bodyPr/>
          <a:lstStyle/>
          <a:p>
            <a:endParaRPr lang="en-GB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F0DBF10-86FD-4E80-A3F1-B7ADDD9B5DE1}" type="slidenum">
              <a:rPr lang="en-US"/>
              <a:pPr/>
              <a:t>16</a:t>
            </a:fld>
            <a:endParaRPr lang="en-US"/>
          </a:p>
        </p:txBody>
      </p:sp>
      <p:sp>
        <p:nvSpPr>
          <p:cNvPr id="1307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7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BFDE658-8F84-4D3F-A108-9B02389B22DC}" type="slidenum">
              <a:rPr lang="en-US"/>
              <a:pPr/>
              <a:t>17</a:t>
            </a:fld>
            <a:endParaRPr lang="en-US"/>
          </a:p>
        </p:txBody>
      </p:sp>
      <p:sp>
        <p:nvSpPr>
          <p:cNvPr id="130867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8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F4B7A3A-4E27-4C6D-BD57-FECD8AA30076}" type="slidenum">
              <a:rPr lang="en-US"/>
              <a:pPr/>
              <a:t>18</a:t>
            </a:fld>
            <a:endParaRPr lang="en-US"/>
          </a:p>
        </p:txBody>
      </p:sp>
      <p:sp>
        <p:nvSpPr>
          <p:cNvPr id="13096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96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de-DE"/>
          </a:p>
        </p:txBody>
      </p:sp>
    </p:spTree>
  </p:cSld>
  <p:clrMapOvr>
    <a:masterClrMapping/>
  </p:clrMapOvr>
</p:note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5576" y="2779191"/>
            <a:ext cx="8136904" cy="1443038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</a:extLst>
        </p:spPr>
        <p:txBody>
          <a:bodyPr anchor="t"/>
          <a:lstStyle>
            <a:lvl1pPr marL="0" indent="0">
              <a:tabLst/>
              <a:defRPr sz="2800"/>
            </a:lvl1pPr>
          </a:lstStyle>
          <a:p>
            <a:pPr lvl="0"/>
            <a:r>
              <a:rPr lang="en-US" noProof="0"/>
              <a:t>Click to edit Master title style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755576" y="4365104"/>
            <a:ext cx="5329238" cy="1657350"/>
          </a:xfrm>
        </p:spPr>
        <p:txBody>
          <a:bodyPr tIns="46800" bIns="46800"/>
          <a:lstStyle>
            <a:lvl1pPr marL="0" indent="0">
              <a:buFont typeface="Arial" charset="0"/>
              <a:buNone/>
              <a:defRPr sz="2000"/>
            </a:lvl1pPr>
          </a:lstStyle>
          <a:p>
            <a:pPr lvl="0"/>
            <a:r>
              <a:rPr lang="en-US" noProof="0"/>
              <a:t>Click to edit Master subtitle style</a:t>
            </a:r>
          </a:p>
        </p:txBody>
      </p:sp>
      <p:sp>
        <p:nvSpPr>
          <p:cNvPr id="10" name="Freeform 14"/>
          <p:cNvSpPr>
            <a:spLocks noEditPoints="1"/>
          </p:cNvSpPr>
          <p:nvPr userDrawn="1"/>
        </p:nvSpPr>
        <p:spPr bwMode="auto">
          <a:xfrm>
            <a:off x="323528" y="260648"/>
            <a:ext cx="2161402" cy="2027228"/>
          </a:xfrm>
          <a:custGeom>
            <a:avLst/>
            <a:gdLst/>
            <a:ahLst/>
            <a:cxnLst>
              <a:cxn ang="0">
                <a:pos x="7749" y="4582"/>
              </a:cxn>
              <a:cxn ang="0">
                <a:pos x="6850" y="4105"/>
              </a:cxn>
              <a:cxn ang="0">
                <a:pos x="6544" y="3767"/>
              </a:cxn>
              <a:cxn ang="0">
                <a:pos x="6179" y="3443"/>
              </a:cxn>
              <a:cxn ang="0">
                <a:pos x="5863" y="3226"/>
              </a:cxn>
              <a:cxn ang="0">
                <a:pos x="5656" y="2502"/>
              </a:cxn>
              <a:cxn ang="0">
                <a:pos x="5347" y="1868"/>
              </a:cxn>
              <a:cxn ang="0">
                <a:pos x="4707" y="1421"/>
              </a:cxn>
              <a:cxn ang="0">
                <a:pos x="4193" y="1432"/>
              </a:cxn>
              <a:cxn ang="0">
                <a:pos x="4375" y="1823"/>
              </a:cxn>
              <a:cxn ang="0">
                <a:pos x="4219" y="2123"/>
              </a:cxn>
              <a:cxn ang="0">
                <a:pos x="3828" y="2163"/>
              </a:cxn>
              <a:cxn ang="0">
                <a:pos x="3232" y="1764"/>
              </a:cxn>
              <a:cxn ang="0">
                <a:pos x="2586" y="1567"/>
              </a:cxn>
              <a:cxn ang="0">
                <a:pos x="2259" y="1701"/>
              </a:cxn>
              <a:cxn ang="0">
                <a:pos x="2586" y="1919"/>
              </a:cxn>
              <a:cxn ang="0">
                <a:pos x="2933" y="2587"/>
              </a:cxn>
              <a:cxn ang="0">
                <a:pos x="3318" y="2849"/>
              </a:cxn>
              <a:cxn ang="0">
                <a:pos x="3039" y="2936"/>
              </a:cxn>
              <a:cxn ang="0">
                <a:pos x="2513" y="2738"/>
              </a:cxn>
              <a:cxn ang="0">
                <a:pos x="1986" y="2267"/>
              </a:cxn>
              <a:cxn ang="0">
                <a:pos x="1405" y="2091"/>
              </a:cxn>
              <a:cxn ang="0">
                <a:pos x="1115" y="2203"/>
              </a:cxn>
              <a:cxn ang="0">
                <a:pos x="1535" y="2461"/>
              </a:cxn>
              <a:cxn ang="0">
                <a:pos x="1530" y="2701"/>
              </a:cxn>
              <a:cxn ang="0">
                <a:pos x="1275" y="2740"/>
              </a:cxn>
              <a:cxn ang="0">
                <a:pos x="846" y="2413"/>
              </a:cxn>
              <a:cxn ang="0">
                <a:pos x="292" y="2300"/>
              </a:cxn>
              <a:cxn ang="0">
                <a:pos x="166" y="2446"/>
              </a:cxn>
              <a:cxn ang="0">
                <a:pos x="518" y="2689"/>
              </a:cxn>
              <a:cxn ang="0">
                <a:pos x="944" y="3455"/>
              </a:cxn>
              <a:cxn ang="0">
                <a:pos x="1334" y="3783"/>
              </a:cxn>
              <a:cxn ang="0">
                <a:pos x="1889" y="3809"/>
              </a:cxn>
              <a:cxn ang="0">
                <a:pos x="2310" y="3895"/>
              </a:cxn>
              <a:cxn ang="0">
                <a:pos x="2469" y="4315"/>
              </a:cxn>
              <a:cxn ang="0">
                <a:pos x="2723" y="4688"/>
              </a:cxn>
              <a:cxn ang="0">
                <a:pos x="3153" y="4836"/>
              </a:cxn>
              <a:cxn ang="0">
                <a:pos x="2643" y="4938"/>
              </a:cxn>
              <a:cxn ang="0">
                <a:pos x="2004" y="4761"/>
              </a:cxn>
              <a:cxn ang="0">
                <a:pos x="1890" y="4980"/>
              </a:cxn>
              <a:cxn ang="0">
                <a:pos x="2296" y="5539"/>
              </a:cxn>
              <a:cxn ang="0">
                <a:pos x="3080" y="5735"/>
              </a:cxn>
              <a:cxn ang="0">
                <a:pos x="3755" y="5657"/>
              </a:cxn>
              <a:cxn ang="0">
                <a:pos x="3974" y="5951"/>
              </a:cxn>
              <a:cxn ang="0">
                <a:pos x="4306" y="6120"/>
              </a:cxn>
              <a:cxn ang="0">
                <a:pos x="5013" y="6126"/>
              </a:cxn>
              <a:cxn ang="0">
                <a:pos x="5496" y="6402"/>
              </a:cxn>
              <a:cxn ang="0">
                <a:pos x="5548" y="6070"/>
              </a:cxn>
              <a:cxn ang="0">
                <a:pos x="5222" y="5596"/>
              </a:cxn>
              <a:cxn ang="0">
                <a:pos x="4789" y="5251"/>
              </a:cxn>
              <a:cxn ang="0">
                <a:pos x="4787" y="5055"/>
              </a:cxn>
              <a:cxn ang="0">
                <a:pos x="5247" y="5276"/>
              </a:cxn>
              <a:cxn ang="0">
                <a:pos x="5988" y="5476"/>
              </a:cxn>
              <a:cxn ang="0">
                <a:pos x="6245" y="5509"/>
              </a:cxn>
              <a:cxn ang="0">
                <a:pos x="5978" y="5061"/>
              </a:cxn>
              <a:cxn ang="0">
                <a:pos x="5546" y="4654"/>
              </a:cxn>
              <a:cxn ang="0">
                <a:pos x="5958" y="4812"/>
              </a:cxn>
              <a:cxn ang="0">
                <a:pos x="6635" y="4735"/>
              </a:cxn>
              <a:cxn ang="0">
                <a:pos x="6964" y="4889"/>
              </a:cxn>
              <a:cxn ang="0">
                <a:pos x="7324" y="4902"/>
              </a:cxn>
              <a:cxn ang="0">
                <a:pos x="7888" y="4945"/>
              </a:cxn>
              <a:cxn ang="0">
                <a:pos x="4449" y="7628"/>
              </a:cxn>
            </a:cxnLst>
            <a:rect l="0" t="0" r="r" b="b"/>
            <a:pathLst>
              <a:path w="8135" h="7628">
                <a:moveTo>
                  <a:pt x="8135" y="5066"/>
                </a:moveTo>
                <a:lnTo>
                  <a:pt x="8120" y="5036"/>
                </a:lnTo>
                <a:lnTo>
                  <a:pt x="8107" y="5006"/>
                </a:lnTo>
                <a:lnTo>
                  <a:pt x="8092" y="4978"/>
                </a:lnTo>
                <a:lnTo>
                  <a:pt x="8076" y="4951"/>
                </a:lnTo>
                <a:lnTo>
                  <a:pt x="8060" y="4924"/>
                </a:lnTo>
                <a:lnTo>
                  <a:pt x="8043" y="4898"/>
                </a:lnTo>
                <a:lnTo>
                  <a:pt x="8026" y="4872"/>
                </a:lnTo>
                <a:lnTo>
                  <a:pt x="8009" y="4848"/>
                </a:lnTo>
                <a:lnTo>
                  <a:pt x="7991" y="4824"/>
                </a:lnTo>
                <a:lnTo>
                  <a:pt x="7973" y="4801"/>
                </a:lnTo>
                <a:lnTo>
                  <a:pt x="7955" y="4777"/>
                </a:lnTo>
                <a:lnTo>
                  <a:pt x="7935" y="4755"/>
                </a:lnTo>
                <a:lnTo>
                  <a:pt x="7916" y="4734"/>
                </a:lnTo>
                <a:lnTo>
                  <a:pt x="7896" y="4714"/>
                </a:lnTo>
                <a:lnTo>
                  <a:pt x="7876" y="4693"/>
                </a:lnTo>
                <a:lnTo>
                  <a:pt x="7856" y="4673"/>
                </a:lnTo>
                <a:lnTo>
                  <a:pt x="7836" y="4654"/>
                </a:lnTo>
                <a:lnTo>
                  <a:pt x="7814" y="4635"/>
                </a:lnTo>
                <a:lnTo>
                  <a:pt x="7793" y="4617"/>
                </a:lnTo>
                <a:lnTo>
                  <a:pt x="7771" y="4600"/>
                </a:lnTo>
                <a:lnTo>
                  <a:pt x="7749" y="4582"/>
                </a:lnTo>
                <a:lnTo>
                  <a:pt x="7727" y="4566"/>
                </a:lnTo>
                <a:lnTo>
                  <a:pt x="7682" y="4533"/>
                </a:lnTo>
                <a:lnTo>
                  <a:pt x="7637" y="4503"/>
                </a:lnTo>
                <a:lnTo>
                  <a:pt x="7614" y="4488"/>
                </a:lnTo>
                <a:lnTo>
                  <a:pt x="7591" y="4473"/>
                </a:lnTo>
                <a:lnTo>
                  <a:pt x="7568" y="4459"/>
                </a:lnTo>
                <a:lnTo>
                  <a:pt x="7544" y="4446"/>
                </a:lnTo>
                <a:lnTo>
                  <a:pt x="7521" y="4433"/>
                </a:lnTo>
                <a:lnTo>
                  <a:pt x="7496" y="4419"/>
                </a:lnTo>
                <a:lnTo>
                  <a:pt x="7450" y="4395"/>
                </a:lnTo>
                <a:lnTo>
                  <a:pt x="7402" y="4370"/>
                </a:lnTo>
                <a:lnTo>
                  <a:pt x="7353" y="4347"/>
                </a:lnTo>
                <a:lnTo>
                  <a:pt x="7305" y="4323"/>
                </a:lnTo>
                <a:lnTo>
                  <a:pt x="7209" y="4280"/>
                </a:lnTo>
                <a:lnTo>
                  <a:pt x="7116" y="4236"/>
                </a:lnTo>
                <a:lnTo>
                  <a:pt x="7069" y="4215"/>
                </a:lnTo>
                <a:lnTo>
                  <a:pt x="7023" y="4194"/>
                </a:lnTo>
                <a:lnTo>
                  <a:pt x="6979" y="4172"/>
                </a:lnTo>
                <a:lnTo>
                  <a:pt x="6935" y="4150"/>
                </a:lnTo>
                <a:lnTo>
                  <a:pt x="6892" y="4128"/>
                </a:lnTo>
                <a:lnTo>
                  <a:pt x="6870" y="4116"/>
                </a:lnTo>
                <a:lnTo>
                  <a:pt x="6850" y="4105"/>
                </a:lnTo>
                <a:lnTo>
                  <a:pt x="6829" y="4093"/>
                </a:lnTo>
                <a:lnTo>
                  <a:pt x="6809" y="4081"/>
                </a:lnTo>
                <a:lnTo>
                  <a:pt x="6790" y="4069"/>
                </a:lnTo>
                <a:lnTo>
                  <a:pt x="6769" y="4056"/>
                </a:lnTo>
                <a:lnTo>
                  <a:pt x="6751" y="4044"/>
                </a:lnTo>
                <a:lnTo>
                  <a:pt x="6734" y="4031"/>
                </a:lnTo>
                <a:lnTo>
                  <a:pt x="6726" y="4024"/>
                </a:lnTo>
                <a:lnTo>
                  <a:pt x="6717" y="4017"/>
                </a:lnTo>
                <a:lnTo>
                  <a:pt x="6701" y="4002"/>
                </a:lnTo>
                <a:lnTo>
                  <a:pt x="6685" y="3987"/>
                </a:lnTo>
                <a:lnTo>
                  <a:pt x="6670" y="3971"/>
                </a:lnTo>
                <a:lnTo>
                  <a:pt x="6657" y="3954"/>
                </a:lnTo>
                <a:lnTo>
                  <a:pt x="6643" y="3938"/>
                </a:lnTo>
                <a:lnTo>
                  <a:pt x="6629" y="3920"/>
                </a:lnTo>
                <a:lnTo>
                  <a:pt x="6617" y="3902"/>
                </a:lnTo>
                <a:lnTo>
                  <a:pt x="6605" y="3884"/>
                </a:lnTo>
                <a:lnTo>
                  <a:pt x="6593" y="3866"/>
                </a:lnTo>
                <a:lnTo>
                  <a:pt x="6582" y="3847"/>
                </a:lnTo>
                <a:lnTo>
                  <a:pt x="6572" y="3827"/>
                </a:lnTo>
                <a:lnTo>
                  <a:pt x="6562" y="3808"/>
                </a:lnTo>
                <a:lnTo>
                  <a:pt x="6552" y="3787"/>
                </a:lnTo>
                <a:lnTo>
                  <a:pt x="6544" y="3767"/>
                </a:lnTo>
                <a:lnTo>
                  <a:pt x="6535" y="3746"/>
                </a:lnTo>
                <a:lnTo>
                  <a:pt x="6528" y="3726"/>
                </a:lnTo>
                <a:lnTo>
                  <a:pt x="6521" y="3705"/>
                </a:lnTo>
                <a:lnTo>
                  <a:pt x="6507" y="3662"/>
                </a:lnTo>
                <a:lnTo>
                  <a:pt x="6500" y="3642"/>
                </a:lnTo>
                <a:lnTo>
                  <a:pt x="6494" y="3621"/>
                </a:lnTo>
                <a:lnTo>
                  <a:pt x="6484" y="3578"/>
                </a:lnTo>
                <a:lnTo>
                  <a:pt x="6479" y="3557"/>
                </a:lnTo>
                <a:lnTo>
                  <a:pt x="6475" y="3535"/>
                </a:lnTo>
                <a:lnTo>
                  <a:pt x="6467" y="3494"/>
                </a:lnTo>
                <a:lnTo>
                  <a:pt x="6461" y="3453"/>
                </a:lnTo>
                <a:lnTo>
                  <a:pt x="6423" y="3456"/>
                </a:lnTo>
                <a:lnTo>
                  <a:pt x="6382" y="3459"/>
                </a:lnTo>
                <a:lnTo>
                  <a:pt x="6361" y="3460"/>
                </a:lnTo>
                <a:lnTo>
                  <a:pt x="6340" y="3460"/>
                </a:lnTo>
                <a:lnTo>
                  <a:pt x="6318" y="3460"/>
                </a:lnTo>
                <a:lnTo>
                  <a:pt x="6295" y="3459"/>
                </a:lnTo>
                <a:lnTo>
                  <a:pt x="6273" y="3457"/>
                </a:lnTo>
                <a:lnTo>
                  <a:pt x="6250" y="3455"/>
                </a:lnTo>
                <a:lnTo>
                  <a:pt x="6226" y="3453"/>
                </a:lnTo>
                <a:lnTo>
                  <a:pt x="6204" y="3448"/>
                </a:lnTo>
                <a:lnTo>
                  <a:pt x="6179" y="3443"/>
                </a:lnTo>
                <a:lnTo>
                  <a:pt x="6156" y="3438"/>
                </a:lnTo>
                <a:lnTo>
                  <a:pt x="6133" y="3430"/>
                </a:lnTo>
                <a:lnTo>
                  <a:pt x="6109" y="3423"/>
                </a:lnTo>
                <a:lnTo>
                  <a:pt x="6098" y="3419"/>
                </a:lnTo>
                <a:lnTo>
                  <a:pt x="6086" y="3413"/>
                </a:lnTo>
                <a:lnTo>
                  <a:pt x="6063" y="3403"/>
                </a:lnTo>
                <a:lnTo>
                  <a:pt x="6052" y="3397"/>
                </a:lnTo>
                <a:lnTo>
                  <a:pt x="6040" y="3391"/>
                </a:lnTo>
                <a:lnTo>
                  <a:pt x="6028" y="3385"/>
                </a:lnTo>
                <a:lnTo>
                  <a:pt x="6018" y="3378"/>
                </a:lnTo>
                <a:lnTo>
                  <a:pt x="5995" y="3363"/>
                </a:lnTo>
                <a:lnTo>
                  <a:pt x="5985" y="3355"/>
                </a:lnTo>
                <a:lnTo>
                  <a:pt x="5973" y="3347"/>
                </a:lnTo>
                <a:lnTo>
                  <a:pt x="5952" y="3329"/>
                </a:lnTo>
                <a:lnTo>
                  <a:pt x="5941" y="3320"/>
                </a:lnTo>
                <a:lnTo>
                  <a:pt x="5931" y="3309"/>
                </a:lnTo>
                <a:lnTo>
                  <a:pt x="5921" y="3298"/>
                </a:lnTo>
                <a:lnTo>
                  <a:pt x="5910" y="3288"/>
                </a:lnTo>
                <a:lnTo>
                  <a:pt x="5901" y="3276"/>
                </a:lnTo>
                <a:lnTo>
                  <a:pt x="5891" y="3264"/>
                </a:lnTo>
                <a:lnTo>
                  <a:pt x="5872" y="3240"/>
                </a:lnTo>
                <a:lnTo>
                  <a:pt x="5863" y="3226"/>
                </a:lnTo>
                <a:lnTo>
                  <a:pt x="5853" y="3212"/>
                </a:lnTo>
                <a:lnTo>
                  <a:pt x="5845" y="3198"/>
                </a:lnTo>
                <a:lnTo>
                  <a:pt x="5836" y="3184"/>
                </a:lnTo>
                <a:lnTo>
                  <a:pt x="5827" y="3168"/>
                </a:lnTo>
                <a:lnTo>
                  <a:pt x="5819" y="3152"/>
                </a:lnTo>
                <a:lnTo>
                  <a:pt x="5810" y="3136"/>
                </a:lnTo>
                <a:lnTo>
                  <a:pt x="5803" y="3119"/>
                </a:lnTo>
                <a:lnTo>
                  <a:pt x="5796" y="3101"/>
                </a:lnTo>
                <a:lnTo>
                  <a:pt x="5788" y="3083"/>
                </a:lnTo>
                <a:lnTo>
                  <a:pt x="5778" y="3053"/>
                </a:lnTo>
                <a:lnTo>
                  <a:pt x="5767" y="3023"/>
                </a:lnTo>
                <a:lnTo>
                  <a:pt x="5758" y="2991"/>
                </a:lnTo>
                <a:lnTo>
                  <a:pt x="5750" y="2958"/>
                </a:lnTo>
                <a:lnTo>
                  <a:pt x="5741" y="2924"/>
                </a:lnTo>
                <a:lnTo>
                  <a:pt x="5734" y="2889"/>
                </a:lnTo>
                <a:lnTo>
                  <a:pt x="5727" y="2854"/>
                </a:lnTo>
                <a:lnTo>
                  <a:pt x="5719" y="2817"/>
                </a:lnTo>
                <a:lnTo>
                  <a:pt x="5690" y="2664"/>
                </a:lnTo>
                <a:lnTo>
                  <a:pt x="5683" y="2624"/>
                </a:lnTo>
                <a:lnTo>
                  <a:pt x="5674" y="2584"/>
                </a:lnTo>
                <a:lnTo>
                  <a:pt x="5666" y="2543"/>
                </a:lnTo>
                <a:lnTo>
                  <a:pt x="5656" y="2502"/>
                </a:lnTo>
                <a:lnTo>
                  <a:pt x="5646" y="2461"/>
                </a:lnTo>
                <a:lnTo>
                  <a:pt x="5634" y="2418"/>
                </a:lnTo>
                <a:lnTo>
                  <a:pt x="5621" y="2377"/>
                </a:lnTo>
                <a:lnTo>
                  <a:pt x="5609" y="2334"/>
                </a:lnTo>
                <a:lnTo>
                  <a:pt x="5594" y="2291"/>
                </a:lnTo>
                <a:lnTo>
                  <a:pt x="5585" y="2270"/>
                </a:lnTo>
                <a:lnTo>
                  <a:pt x="5577" y="2249"/>
                </a:lnTo>
                <a:lnTo>
                  <a:pt x="5568" y="2228"/>
                </a:lnTo>
                <a:lnTo>
                  <a:pt x="5559" y="2205"/>
                </a:lnTo>
                <a:lnTo>
                  <a:pt x="5549" y="2184"/>
                </a:lnTo>
                <a:lnTo>
                  <a:pt x="5539" y="2163"/>
                </a:lnTo>
                <a:lnTo>
                  <a:pt x="5518" y="2120"/>
                </a:lnTo>
                <a:lnTo>
                  <a:pt x="5495" y="2078"/>
                </a:lnTo>
                <a:lnTo>
                  <a:pt x="5483" y="2056"/>
                </a:lnTo>
                <a:lnTo>
                  <a:pt x="5469" y="2035"/>
                </a:lnTo>
                <a:lnTo>
                  <a:pt x="5456" y="2014"/>
                </a:lnTo>
                <a:lnTo>
                  <a:pt x="5443" y="1993"/>
                </a:lnTo>
                <a:lnTo>
                  <a:pt x="5413" y="1951"/>
                </a:lnTo>
                <a:lnTo>
                  <a:pt x="5397" y="1930"/>
                </a:lnTo>
                <a:lnTo>
                  <a:pt x="5381" y="1910"/>
                </a:lnTo>
                <a:lnTo>
                  <a:pt x="5364" y="1888"/>
                </a:lnTo>
                <a:lnTo>
                  <a:pt x="5347" y="1868"/>
                </a:lnTo>
                <a:lnTo>
                  <a:pt x="5329" y="1848"/>
                </a:lnTo>
                <a:lnTo>
                  <a:pt x="5310" y="1827"/>
                </a:lnTo>
                <a:lnTo>
                  <a:pt x="5293" y="1809"/>
                </a:lnTo>
                <a:lnTo>
                  <a:pt x="5275" y="1791"/>
                </a:lnTo>
                <a:lnTo>
                  <a:pt x="5240" y="1757"/>
                </a:lnTo>
                <a:lnTo>
                  <a:pt x="5203" y="1724"/>
                </a:lnTo>
                <a:lnTo>
                  <a:pt x="5185" y="1707"/>
                </a:lnTo>
                <a:lnTo>
                  <a:pt x="5167" y="1692"/>
                </a:lnTo>
                <a:lnTo>
                  <a:pt x="5131" y="1661"/>
                </a:lnTo>
                <a:lnTo>
                  <a:pt x="5112" y="1647"/>
                </a:lnTo>
                <a:lnTo>
                  <a:pt x="5094" y="1632"/>
                </a:lnTo>
                <a:lnTo>
                  <a:pt x="5057" y="1606"/>
                </a:lnTo>
                <a:lnTo>
                  <a:pt x="5019" y="1579"/>
                </a:lnTo>
                <a:lnTo>
                  <a:pt x="4980" y="1555"/>
                </a:lnTo>
                <a:lnTo>
                  <a:pt x="4961" y="1543"/>
                </a:lnTo>
                <a:lnTo>
                  <a:pt x="4942" y="1531"/>
                </a:lnTo>
                <a:lnTo>
                  <a:pt x="4904" y="1510"/>
                </a:lnTo>
                <a:lnTo>
                  <a:pt x="4864" y="1490"/>
                </a:lnTo>
                <a:lnTo>
                  <a:pt x="4825" y="1471"/>
                </a:lnTo>
                <a:lnTo>
                  <a:pt x="4786" y="1453"/>
                </a:lnTo>
                <a:lnTo>
                  <a:pt x="4746" y="1436"/>
                </a:lnTo>
                <a:lnTo>
                  <a:pt x="4707" y="1421"/>
                </a:lnTo>
                <a:lnTo>
                  <a:pt x="4667" y="1407"/>
                </a:lnTo>
                <a:lnTo>
                  <a:pt x="4627" y="1394"/>
                </a:lnTo>
                <a:lnTo>
                  <a:pt x="4587" y="1382"/>
                </a:lnTo>
                <a:lnTo>
                  <a:pt x="4547" y="1372"/>
                </a:lnTo>
                <a:lnTo>
                  <a:pt x="4506" y="1362"/>
                </a:lnTo>
                <a:lnTo>
                  <a:pt x="4466" y="1355"/>
                </a:lnTo>
                <a:lnTo>
                  <a:pt x="4426" y="1347"/>
                </a:lnTo>
                <a:lnTo>
                  <a:pt x="4386" y="1341"/>
                </a:lnTo>
                <a:lnTo>
                  <a:pt x="4346" y="1337"/>
                </a:lnTo>
                <a:lnTo>
                  <a:pt x="4305" y="1332"/>
                </a:lnTo>
                <a:lnTo>
                  <a:pt x="4266" y="1330"/>
                </a:lnTo>
                <a:lnTo>
                  <a:pt x="4226" y="1328"/>
                </a:lnTo>
                <a:lnTo>
                  <a:pt x="4186" y="1328"/>
                </a:lnTo>
                <a:lnTo>
                  <a:pt x="4146" y="1328"/>
                </a:lnTo>
                <a:lnTo>
                  <a:pt x="4106" y="1329"/>
                </a:lnTo>
                <a:lnTo>
                  <a:pt x="4067" y="1332"/>
                </a:lnTo>
                <a:lnTo>
                  <a:pt x="4091" y="1348"/>
                </a:lnTo>
                <a:lnTo>
                  <a:pt x="4114" y="1364"/>
                </a:lnTo>
                <a:lnTo>
                  <a:pt x="4135" y="1381"/>
                </a:lnTo>
                <a:lnTo>
                  <a:pt x="4155" y="1398"/>
                </a:lnTo>
                <a:lnTo>
                  <a:pt x="4174" y="1415"/>
                </a:lnTo>
                <a:lnTo>
                  <a:pt x="4193" y="1432"/>
                </a:lnTo>
                <a:lnTo>
                  <a:pt x="4211" y="1449"/>
                </a:lnTo>
                <a:lnTo>
                  <a:pt x="4227" y="1467"/>
                </a:lnTo>
                <a:lnTo>
                  <a:pt x="4243" y="1484"/>
                </a:lnTo>
                <a:lnTo>
                  <a:pt x="4257" y="1503"/>
                </a:lnTo>
                <a:lnTo>
                  <a:pt x="4271" y="1521"/>
                </a:lnTo>
                <a:lnTo>
                  <a:pt x="4284" y="1539"/>
                </a:lnTo>
                <a:lnTo>
                  <a:pt x="4296" y="1556"/>
                </a:lnTo>
                <a:lnTo>
                  <a:pt x="4306" y="1574"/>
                </a:lnTo>
                <a:lnTo>
                  <a:pt x="4317" y="1592"/>
                </a:lnTo>
                <a:lnTo>
                  <a:pt x="4327" y="1610"/>
                </a:lnTo>
                <a:lnTo>
                  <a:pt x="4334" y="1628"/>
                </a:lnTo>
                <a:lnTo>
                  <a:pt x="4342" y="1646"/>
                </a:lnTo>
                <a:lnTo>
                  <a:pt x="4349" y="1664"/>
                </a:lnTo>
                <a:lnTo>
                  <a:pt x="4355" y="1682"/>
                </a:lnTo>
                <a:lnTo>
                  <a:pt x="4359" y="1700"/>
                </a:lnTo>
                <a:lnTo>
                  <a:pt x="4365" y="1718"/>
                </a:lnTo>
                <a:lnTo>
                  <a:pt x="4368" y="1736"/>
                </a:lnTo>
                <a:lnTo>
                  <a:pt x="4371" y="1753"/>
                </a:lnTo>
                <a:lnTo>
                  <a:pt x="4373" y="1772"/>
                </a:lnTo>
                <a:lnTo>
                  <a:pt x="4374" y="1789"/>
                </a:lnTo>
                <a:lnTo>
                  <a:pt x="4375" y="1806"/>
                </a:lnTo>
                <a:lnTo>
                  <a:pt x="4375" y="1823"/>
                </a:lnTo>
                <a:lnTo>
                  <a:pt x="4374" y="1840"/>
                </a:lnTo>
                <a:lnTo>
                  <a:pt x="4373" y="1857"/>
                </a:lnTo>
                <a:lnTo>
                  <a:pt x="4371" y="1874"/>
                </a:lnTo>
                <a:lnTo>
                  <a:pt x="4368" y="1890"/>
                </a:lnTo>
                <a:lnTo>
                  <a:pt x="4365" y="1906"/>
                </a:lnTo>
                <a:lnTo>
                  <a:pt x="4361" y="1921"/>
                </a:lnTo>
                <a:lnTo>
                  <a:pt x="4356" y="1936"/>
                </a:lnTo>
                <a:lnTo>
                  <a:pt x="4351" y="1951"/>
                </a:lnTo>
                <a:lnTo>
                  <a:pt x="4345" y="1966"/>
                </a:lnTo>
                <a:lnTo>
                  <a:pt x="4338" y="1981"/>
                </a:lnTo>
                <a:lnTo>
                  <a:pt x="4331" y="1995"/>
                </a:lnTo>
                <a:lnTo>
                  <a:pt x="4323" y="2009"/>
                </a:lnTo>
                <a:lnTo>
                  <a:pt x="4316" y="2022"/>
                </a:lnTo>
                <a:lnTo>
                  <a:pt x="4306" y="2035"/>
                </a:lnTo>
                <a:lnTo>
                  <a:pt x="4298" y="2048"/>
                </a:lnTo>
                <a:lnTo>
                  <a:pt x="4288" y="2060"/>
                </a:lnTo>
                <a:lnTo>
                  <a:pt x="4278" y="2071"/>
                </a:lnTo>
                <a:lnTo>
                  <a:pt x="4267" y="2083"/>
                </a:lnTo>
                <a:lnTo>
                  <a:pt x="4256" y="2094"/>
                </a:lnTo>
                <a:lnTo>
                  <a:pt x="4245" y="2104"/>
                </a:lnTo>
                <a:lnTo>
                  <a:pt x="4232" y="2114"/>
                </a:lnTo>
                <a:lnTo>
                  <a:pt x="4219" y="2123"/>
                </a:lnTo>
                <a:lnTo>
                  <a:pt x="4206" y="2132"/>
                </a:lnTo>
                <a:lnTo>
                  <a:pt x="4194" y="2140"/>
                </a:lnTo>
                <a:lnTo>
                  <a:pt x="4180" y="2148"/>
                </a:lnTo>
                <a:lnTo>
                  <a:pt x="4166" y="2155"/>
                </a:lnTo>
                <a:lnTo>
                  <a:pt x="4151" y="2162"/>
                </a:lnTo>
                <a:lnTo>
                  <a:pt x="4136" y="2167"/>
                </a:lnTo>
                <a:lnTo>
                  <a:pt x="4121" y="2172"/>
                </a:lnTo>
                <a:lnTo>
                  <a:pt x="4105" y="2177"/>
                </a:lnTo>
                <a:lnTo>
                  <a:pt x="4089" y="2181"/>
                </a:lnTo>
                <a:lnTo>
                  <a:pt x="4074" y="2184"/>
                </a:lnTo>
                <a:lnTo>
                  <a:pt x="4056" y="2187"/>
                </a:lnTo>
                <a:lnTo>
                  <a:pt x="4041" y="2188"/>
                </a:lnTo>
                <a:lnTo>
                  <a:pt x="4024" y="2189"/>
                </a:lnTo>
                <a:lnTo>
                  <a:pt x="4005" y="2190"/>
                </a:lnTo>
                <a:lnTo>
                  <a:pt x="3982" y="2189"/>
                </a:lnTo>
                <a:lnTo>
                  <a:pt x="3959" y="2188"/>
                </a:lnTo>
                <a:lnTo>
                  <a:pt x="3935" y="2186"/>
                </a:lnTo>
                <a:lnTo>
                  <a:pt x="3913" y="2183"/>
                </a:lnTo>
                <a:lnTo>
                  <a:pt x="3891" y="2179"/>
                </a:lnTo>
                <a:lnTo>
                  <a:pt x="3869" y="2175"/>
                </a:lnTo>
                <a:lnTo>
                  <a:pt x="3848" y="2169"/>
                </a:lnTo>
                <a:lnTo>
                  <a:pt x="3828" y="2163"/>
                </a:lnTo>
                <a:lnTo>
                  <a:pt x="3807" y="2156"/>
                </a:lnTo>
                <a:lnTo>
                  <a:pt x="3786" y="2149"/>
                </a:lnTo>
                <a:lnTo>
                  <a:pt x="3767" y="2142"/>
                </a:lnTo>
                <a:lnTo>
                  <a:pt x="3748" y="2133"/>
                </a:lnTo>
                <a:lnTo>
                  <a:pt x="3728" y="2123"/>
                </a:lnTo>
                <a:lnTo>
                  <a:pt x="3710" y="2114"/>
                </a:lnTo>
                <a:lnTo>
                  <a:pt x="3691" y="2103"/>
                </a:lnTo>
                <a:lnTo>
                  <a:pt x="3673" y="2093"/>
                </a:lnTo>
                <a:lnTo>
                  <a:pt x="3654" y="2082"/>
                </a:lnTo>
                <a:lnTo>
                  <a:pt x="3636" y="2070"/>
                </a:lnTo>
                <a:lnTo>
                  <a:pt x="3600" y="2046"/>
                </a:lnTo>
                <a:lnTo>
                  <a:pt x="3582" y="2033"/>
                </a:lnTo>
                <a:lnTo>
                  <a:pt x="3564" y="2020"/>
                </a:lnTo>
                <a:lnTo>
                  <a:pt x="3529" y="1993"/>
                </a:lnTo>
                <a:lnTo>
                  <a:pt x="3494" y="1965"/>
                </a:lnTo>
                <a:lnTo>
                  <a:pt x="3458" y="1936"/>
                </a:lnTo>
                <a:lnTo>
                  <a:pt x="3386" y="1879"/>
                </a:lnTo>
                <a:lnTo>
                  <a:pt x="3350" y="1849"/>
                </a:lnTo>
                <a:lnTo>
                  <a:pt x="3311" y="1820"/>
                </a:lnTo>
                <a:lnTo>
                  <a:pt x="3292" y="1807"/>
                </a:lnTo>
                <a:lnTo>
                  <a:pt x="3272" y="1792"/>
                </a:lnTo>
                <a:lnTo>
                  <a:pt x="3232" y="1764"/>
                </a:lnTo>
                <a:lnTo>
                  <a:pt x="3190" y="1738"/>
                </a:lnTo>
                <a:lnTo>
                  <a:pt x="3169" y="1724"/>
                </a:lnTo>
                <a:lnTo>
                  <a:pt x="3148" y="1712"/>
                </a:lnTo>
                <a:lnTo>
                  <a:pt x="3102" y="1688"/>
                </a:lnTo>
                <a:lnTo>
                  <a:pt x="3079" y="1676"/>
                </a:lnTo>
                <a:lnTo>
                  <a:pt x="3055" y="1664"/>
                </a:lnTo>
                <a:lnTo>
                  <a:pt x="3031" y="1654"/>
                </a:lnTo>
                <a:lnTo>
                  <a:pt x="3006" y="1643"/>
                </a:lnTo>
                <a:lnTo>
                  <a:pt x="2981" y="1633"/>
                </a:lnTo>
                <a:lnTo>
                  <a:pt x="2954" y="1625"/>
                </a:lnTo>
                <a:lnTo>
                  <a:pt x="2928" y="1616"/>
                </a:lnTo>
                <a:lnTo>
                  <a:pt x="2901" y="1608"/>
                </a:lnTo>
                <a:lnTo>
                  <a:pt x="2872" y="1600"/>
                </a:lnTo>
                <a:lnTo>
                  <a:pt x="2844" y="1594"/>
                </a:lnTo>
                <a:lnTo>
                  <a:pt x="2815" y="1588"/>
                </a:lnTo>
                <a:lnTo>
                  <a:pt x="2784" y="1582"/>
                </a:lnTo>
                <a:lnTo>
                  <a:pt x="2753" y="1578"/>
                </a:lnTo>
                <a:lnTo>
                  <a:pt x="2721" y="1574"/>
                </a:lnTo>
                <a:lnTo>
                  <a:pt x="2689" y="1571"/>
                </a:lnTo>
                <a:lnTo>
                  <a:pt x="2656" y="1568"/>
                </a:lnTo>
                <a:lnTo>
                  <a:pt x="2621" y="1567"/>
                </a:lnTo>
                <a:lnTo>
                  <a:pt x="2586" y="1567"/>
                </a:lnTo>
                <a:lnTo>
                  <a:pt x="2554" y="1567"/>
                </a:lnTo>
                <a:lnTo>
                  <a:pt x="2523" y="1570"/>
                </a:lnTo>
                <a:lnTo>
                  <a:pt x="2492" y="1573"/>
                </a:lnTo>
                <a:lnTo>
                  <a:pt x="2477" y="1574"/>
                </a:lnTo>
                <a:lnTo>
                  <a:pt x="2461" y="1576"/>
                </a:lnTo>
                <a:lnTo>
                  <a:pt x="2431" y="1581"/>
                </a:lnTo>
                <a:lnTo>
                  <a:pt x="2402" y="1588"/>
                </a:lnTo>
                <a:lnTo>
                  <a:pt x="2375" y="1594"/>
                </a:lnTo>
                <a:lnTo>
                  <a:pt x="2347" y="1601"/>
                </a:lnTo>
                <a:lnTo>
                  <a:pt x="2321" y="1610"/>
                </a:lnTo>
                <a:lnTo>
                  <a:pt x="2295" y="1619"/>
                </a:lnTo>
                <a:lnTo>
                  <a:pt x="2271" y="1629"/>
                </a:lnTo>
                <a:lnTo>
                  <a:pt x="2247" y="1640"/>
                </a:lnTo>
                <a:lnTo>
                  <a:pt x="2225" y="1650"/>
                </a:lnTo>
                <a:lnTo>
                  <a:pt x="2204" y="1661"/>
                </a:lnTo>
                <a:lnTo>
                  <a:pt x="2185" y="1673"/>
                </a:lnTo>
                <a:lnTo>
                  <a:pt x="2165" y="1684"/>
                </a:lnTo>
                <a:lnTo>
                  <a:pt x="2186" y="1686"/>
                </a:lnTo>
                <a:lnTo>
                  <a:pt x="2205" y="1690"/>
                </a:lnTo>
                <a:lnTo>
                  <a:pt x="2223" y="1694"/>
                </a:lnTo>
                <a:lnTo>
                  <a:pt x="2242" y="1697"/>
                </a:lnTo>
                <a:lnTo>
                  <a:pt x="2259" y="1701"/>
                </a:lnTo>
                <a:lnTo>
                  <a:pt x="2277" y="1707"/>
                </a:lnTo>
                <a:lnTo>
                  <a:pt x="2294" y="1712"/>
                </a:lnTo>
                <a:lnTo>
                  <a:pt x="2310" y="1717"/>
                </a:lnTo>
                <a:lnTo>
                  <a:pt x="2327" y="1723"/>
                </a:lnTo>
                <a:lnTo>
                  <a:pt x="2342" y="1729"/>
                </a:lnTo>
                <a:lnTo>
                  <a:pt x="2358" y="1736"/>
                </a:lnTo>
                <a:lnTo>
                  <a:pt x="2373" y="1743"/>
                </a:lnTo>
                <a:lnTo>
                  <a:pt x="2401" y="1758"/>
                </a:lnTo>
                <a:lnTo>
                  <a:pt x="2415" y="1766"/>
                </a:lnTo>
                <a:lnTo>
                  <a:pt x="2429" y="1775"/>
                </a:lnTo>
                <a:lnTo>
                  <a:pt x="2442" y="1783"/>
                </a:lnTo>
                <a:lnTo>
                  <a:pt x="2455" y="1792"/>
                </a:lnTo>
                <a:lnTo>
                  <a:pt x="2467" y="1801"/>
                </a:lnTo>
                <a:lnTo>
                  <a:pt x="2480" y="1811"/>
                </a:lnTo>
                <a:lnTo>
                  <a:pt x="2492" y="1820"/>
                </a:lnTo>
                <a:lnTo>
                  <a:pt x="2503" y="1830"/>
                </a:lnTo>
                <a:lnTo>
                  <a:pt x="2514" y="1841"/>
                </a:lnTo>
                <a:lnTo>
                  <a:pt x="2526" y="1851"/>
                </a:lnTo>
                <a:lnTo>
                  <a:pt x="2547" y="1873"/>
                </a:lnTo>
                <a:lnTo>
                  <a:pt x="2566" y="1896"/>
                </a:lnTo>
                <a:lnTo>
                  <a:pt x="2577" y="1908"/>
                </a:lnTo>
                <a:lnTo>
                  <a:pt x="2586" y="1919"/>
                </a:lnTo>
                <a:lnTo>
                  <a:pt x="2604" y="1944"/>
                </a:lnTo>
                <a:lnTo>
                  <a:pt x="2621" y="1969"/>
                </a:lnTo>
                <a:lnTo>
                  <a:pt x="2638" y="1996"/>
                </a:lnTo>
                <a:lnTo>
                  <a:pt x="2654" y="2022"/>
                </a:lnTo>
                <a:lnTo>
                  <a:pt x="2669" y="2049"/>
                </a:lnTo>
                <a:lnTo>
                  <a:pt x="2684" y="2077"/>
                </a:lnTo>
                <a:lnTo>
                  <a:pt x="2698" y="2105"/>
                </a:lnTo>
                <a:lnTo>
                  <a:pt x="2712" y="2134"/>
                </a:lnTo>
                <a:lnTo>
                  <a:pt x="2725" y="2163"/>
                </a:lnTo>
                <a:lnTo>
                  <a:pt x="2737" y="2193"/>
                </a:lnTo>
                <a:lnTo>
                  <a:pt x="2750" y="2221"/>
                </a:lnTo>
                <a:lnTo>
                  <a:pt x="2774" y="2281"/>
                </a:lnTo>
                <a:lnTo>
                  <a:pt x="2823" y="2400"/>
                </a:lnTo>
                <a:lnTo>
                  <a:pt x="2834" y="2423"/>
                </a:lnTo>
                <a:lnTo>
                  <a:pt x="2845" y="2446"/>
                </a:lnTo>
                <a:lnTo>
                  <a:pt x="2855" y="2468"/>
                </a:lnTo>
                <a:lnTo>
                  <a:pt x="2867" y="2489"/>
                </a:lnTo>
                <a:lnTo>
                  <a:pt x="2880" y="2509"/>
                </a:lnTo>
                <a:lnTo>
                  <a:pt x="2891" y="2530"/>
                </a:lnTo>
                <a:lnTo>
                  <a:pt x="2905" y="2550"/>
                </a:lnTo>
                <a:lnTo>
                  <a:pt x="2918" y="2569"/>
                </a:lnTo>
                <a:lnTo>
                  <a:pt x="2933" y="2587"/>
                </a:lnTo>
                <a:lnTo>
                  <a:pt x="2947" y="2605"/>
                </a:lnTo>
                <a:lnTo>
                  <a:pt x="2954" y="2614"/>
                </a:lnTo>
                <a:lnTo>
                  <a:pt x="2962" y="2622"/>
                </a:lnTo>
                <a:lnTo>
                  <a:pt x="2978" y="2639"/>
                </a:lnTo>
                <a:lnTo>
                  <a:pt x="2993" y="2656"/>
                </a:lnTo>
                <a:lnTo>
                  <a:pt x="3010" y="2671"/>
                </a:lnTo>
                <a:lnTo>
                  <a:pt x="3019" y="2680"/>
                </a:lnTo>
                <a:lnTo>
                  <a:pt x="3027" y="2687"/>
                </a:lnTo>
                <a:lnTo>
                  <a:pt x="3044" y="2702"/>
                </a:lnTo>
                <a:lnTo>
                  <a:pt x="3063" y="2716"/>
                </a:lnTo>
                <a:lnTo>
                  <a:pt x="3081" y="2730"/>
                </a:lnTo>
                <a:lnTo>
                  <a:pt x="3100" y="2742"/>
                </a:lnTo>
                <a:lnTo>
                  <a:pt x="3120" y="2755"/>
                </a:lnTo>
                <a:lnTo>
                  <a:pt x="3140" y="2768"/>
                </a:lnTo>
                <a:lnTo>
                  <a:pt x="3160" y="2780"/>
                </a:lnTo>
                <a:lnTo>
                  <a:pt x="3182" y="2791"/>
                </a:lnTo>
                <a:lnTo>
                  <a:pt x="3203" y="2802"/>
                </a:lnTo>
                <a:lnTo>
                  <a:pt x="3225" y="2811"/>
                </a:lnTo>
                <a:lnTo>
                  <a:pt x="3248" y="2822"/>
                </a:lnTo>
                <a:lnTo>
                  <a:pt x="3270" y="2832"/>
                </a:lnTo>
                <a:lnTo>
                  <a:pt x="3294" y="2840"/>
                </a:lnTo>
                <a:lnTo>
                  <a:pt x="3318" y="2849"/>
                </a:lnTo>
                <a:lnTo>
                  <a:pt x="3342" y="2857"/>
                </a:lnTo>
                <a:lnTo>
                  <a:pt x="3368" y="2865"/>
                </a:lnTo>
                <a:lnTo>
                  <a:pt x="3393" y="2872"/>
                </a:lnTo>
                <a:lnTo>
                  <a:pt x="3388" y="2875"/>
                </a:lnTo>
                <a:lnTo>
                  <a:pt x="3384" y="2877"/>
                </a:lnTo>
                <a:lnTo>
                  <a:pt x="3371" y="2884"/>
                </a:lnTo>
                <a:lnTo>
                  <a:pt x="3358" y="2889"/>
                </a:lnTo>
                <a:lnTo>
                  <a:pt x="3343" y="2894"/>
                </a:lnTo>
                <a:lnTo>
                  <a:pt x="3327" y="2900"/>
                </a:lnTo>
                <a:lnTo>
                  <a:pt x="3310" y="2905"/>
                </a:lnTo>
                <a:lnTo>
                  <a:pt x="3291" y="2910"/>
                </a:lnTo>
                <a:lnTo>
                  <a:pt x="3271" y="2915"/>
                </a:lnTo>
                <a:lnTo>
                  <a:pt x="3250" y="2920"/>
                </a:lnTo>
                <a:lnTo>
                  <a:pt x="3227" y="2923"/>
                </a:lnTo>
                <a:lnTo>
                  <a:pt x="3204" y="2927"/>
                </a:lnTo>
                <a:lnTo>
                  <a:pt x="3178" y="2930"/>
                </a:lnTo>
                <a:lnTo>
                  <a:pt x="3166" y="2932"/>
                </a:lnTo>
                <a:lnTo>
                  <a:pt x="3153" y="2933"/>
                </a:lnTo>
                <a:lnTo>
                  <a:pt x="3126" y="2935"/>
                </a:lnTo>
                <a:lnTo>
                  <a:pt x="3099" y="2936"/>
                </a:lnTo>
                <a:lnTo>
                  <a:pt x="3070" y="2936"/>
                </a:lnTo>
                <a:lnTo>
                  <a:pt x="3039" y="2936"/>
                </a:lnTo>
                <a:lnTo>
                  <a:pt x="3024" y="2935"/>
                </a:lnTo>
                <a:lnTo>
                  <a:pt x="3009" y="2934"/>
                </a:lnTo>
                <a:lnTo>
                  <a:pt x="2979" y="2932"/>
                </a:lnTo>
                <a:lnTo>
                  <a:pt x="2950" y="2928"/>
                </a:lnTo>
                <a:lnTo>
                  <a:pt x="2921" y="2924"/>
                </a:lnTo>
                <a:lnTo>
                  <a:pt x="2892" y="2919"/>
                </a:lnTo>
                <a:lnTo>
                  <a:pt x="2865" y="2912"/>
                </a:lnTo>
                <a:lnTo>
                  <a:pt x="2851" y="2908"/>
                </a:lnTo>
                <a:lnTo>
                  <a:pt x="2837" y="2905"/>
                </a:lnTo>
                <a:lnTo>
                  <a:pt x="2810" y="2896"/>
                </a:lnTo>
                <a:lnTo>
                  <a:pt x="2783" y="2888"/>
                </a:lnTo>
                <a:lnTo>
                  <a:pt x="2757" y="2878"/>
                </a:lnTo>
                <a:lnTo>
                  <a:pt x="2731" y="2868"/>
                </a:lnTo>
                <a:lnTo>
                  <a:pt x="2705" y="2856"/>
                </a:lnTo>
                <a:lnTo>
                  <a:pt x="2681" y="2844"/>
                </a:lnTo>
                <a:lnTo>
                  <a:pt x="2656" y="2831"/>
                </a:lnTo>
                <a:lnTo>
                  <a:pt x="2631" y="2818"/>
                </a:lnTo>
                <a:lnTo>
                  <a:pt x="2608" y="2803"/>
                </a:lnTo>
                <a:lnTo>
                  <a:pt x="2583" y="2788"/>
                </a:lnTo>
                <a:lnTo>
                  <a:pt x="2560" y="2772"/>
                </a:lnTo>
                <a:lnTo>
                  <a:pt x="2536" y="2756"/>
                </a:lnTo>
                <a:lnTo>
                  <a:pt x="2513" y="2738"/>
                </a:lnTo>
                <a:lnTo>
                  <a:pt x="2490" y="2721"/>
                </a:lnTo>
                <a:lnTo>
                  <a:pt x="2466" y="2703"/>
                </a:lnTo>
                <a:lnTo>
                  <a:pt x="2444" y="2684"/>
                </a:lnTo>
                <a:lnTo>
                  <a:pt x="2421" y="2664"/>
                </a:lnTo>
                <a:lnTo>
                  <a:pt x="2398" y="2644"/>
                </a:lnTo>
                <a:lnTo>
                  <a:pt x="2376" y="2623"/>
                </a:lnTo>
                <a:lnTo>
                  <a:pt x="2354" y="2602"/>
                </a:lnTo>
                <a:lnTo>
                  <a:pt x="2331" y="2581"/>
                </a:lnTo>
                <a:lnTo>
                  <a:pt x="2309" y="2558"/>
                </a:lnTo>
                <a:lnTo>
                  <a:pt x="2263" y="2514"/>
                </a:lnTo>
                <a:lnTo>
                  <a:pt x="2224" y="2473"/>
                </a:lnTo>
                <a:lnTo>
                  <a:pt x="2204" y="2453"/>
                </a:lnTo>
                <a:lnTo>
                  <a:pt x="2183" y="2433"/>
                </a:lnTo>
                <a:lnTo>
                  <a:pt x="2162" y="2413"/>
                </a:lnTo>
                <a:lnTo>
                  <a:pt x="2142" y="2394"/>
                </a:lnTo>
                <a:lnTo>
                  <a:pt x="2121" y="2374"/>
                </a:lnTo>
                <a:lnTo>
                  <a:pt x="2099" y="2355"/>
                </a:lnTo>
                <a:lnTo>
                  <a:pt x="2077" y="2337"/>
                </a:lnTo>
                <a:lnTo>
                  <a:pt x="2055" y="2319"/>
                </a:lnTo>
                <a:lnTo>
                  <a:pt x="2033" y="2301"/>
                </a:lnTo>
                <a:lnTo>
                  <a:pt x="2009" y="2284"/>
                </a:lnTo>
                <a:lnTo>
                  <a:pt x="1986" y="2267"/>
                </a:lnTo>
                <a:lnTo>
                  <a:pt x="1962" y="2251"/>
                </a:lnTo>
                <a:lnTo>
                  <a:pt x="1938" y="2235"/>
                </a:lnTo>
                <a:lnTo>
                  <a:pt x="1912" y="2220"/>
                </a:lnTo>
                <a:lnTo>
                  <a:pt x="1887" y="2206"/>
                </a:lnTo>
                <a:lnTo>
                  <a:pt x="1861" y="2193"/>
                </a:lnTo>
                <a:lnTo>
                  <a:pt x="1835" y="2179"/>
                </a:lnTo>
                <a:lnTo>
                  <a:pt x="1807" y="2167"/>
                </a:lnTo>
                <a:lnTo>
                  <a:pt x="1780" y="2155"/>
                </a:lnTo>
                <a:lnTo>
                  <a:pt x="1751" y="2145"/>
                </a:lnTo>
                <a:lnTo>
                  <a:pt x="1721" y="2135"/>
                </a:lnTo>
                <a:lnTo>
                  <a:pt x="1691" y="2126"/>
                </a:lnTo>
                <a:lnTo>
                  <a:pt x="1676" y="2121"/>
                </a:lnTo>
                <a:lnTo>
                  <a:pt x="1660" y="2118"/>
                </a:lnTo>
                <a:lnTo>
                  <a:pt x="1630" y="2111"/>
                </a:lnTo>
                <a:lnTo>
                  <a:pt x="1598" y="2104"/>
                </a:lnTo>
                <a:lnTo>
                  <a:pt x="1565" y="2100"/>
                </a:lnTo>
                <a:lnTo>
                  <a:pt x="1548" y="2098"/>
                </a:lnTo>
                <a:lnTo>
                  <a:pt x="1531" y="2096"/>
                </a:lnTo>
                <a:lnTo>
                  <a:pt x="1496" y="2093"/>
                </a:lnTo>
                <a:lnTo>
                  <a:pt x="1461" y="2091"/>
                </a:lnTo>
                <a:lnTo>
                  <a:pt x="1423" y="2091"/>
                </a:lnTo>
                <a:lnTo>
                  <a:pt x="1405" y="2091"/>
                </a:lnTo>
                <a:lnTo>
                  <a:pt x="1388" y="2092"/>
                </a:lnTo>
                <a:lnTo>
                  <a:pt x="1370" y="2092"/>
                </a:lnTo>
                <a:lnTo>
                  <a:pt x="1353" y="2093"/>
                </a:lnTo>
                <a:lnTo>
                  <a:pt x="1336" y="2095"/>
                </a:lnTo>
                <a:lnTo>
                  <a:pt x="1320" y="2096"/>
                </a:lnTo>
                <a:lnTo>
                  <a:pt x="1287" y="2100"/>
                </a:lnTo>
                <a:lnTo>
                  <a:pt x="1256" y="2105"/>
                </a:lnTo>
                <a:lnTo>
                  <a:pt x="1228" y="2112"/>
                </a:lnTo>
                <a:lnTo>
                  <a:pt x="1200" y="2118"/>
                </a:lnTo>
                <a:lnTo>
                  <a:pt x="1174" y="2126"/>
                </a:lnTo>
                <a:lnTo>
                  <a:pt x="1149" y="2133"/>
                </a:lnTo>
                <a:lnTo>
                  <a:pt x="1126" y="2140"/>
                </a:lnTo>
                <a:lnTo>
                  <a:pt x="1104" y="2149"/>
                </a:lnTo>
                <a:lnTo>
                  <a:pt x="1086" y="2156"/>
                </a:lnTo>
                <a:lnTo>
                  <a:pt x="1068" y="2165"/>
                </a:lnTo>
                <a:lnTo>
                  <a:pt x="1053" y="2172"/>
                </a:lnTo>
                <a:lnTo>
                  <a:pt x="1041" y="2180"/>
                </a:lnTo>
                <a:lnTo>
                  <a:pt x="1030" y="2186"/>
                </a:lnTo>
                <a:lnTo>
                  <a:pt x="1050" y="2190"/>
                </a:lnTo>
                <a:lnTo>
                  <a:pt x="1072" y="2194"/>
                </a:lnTo>
                <a:lnTo>
                  <a:pt x="1093" y="2199"/>
                </a:lnTo>
                <a:lnTo>
                  <a:pt x="1115" y="2203"/>
                </a:lnTo>
                <a:lnTo>
                  <a:pt x="1160" y="2216"/>
                </a:lnTo>
                <a:lnTo>
                  <a:pt x="1182" y="2222"/>
                </a:lnTo>
                <a:lnTo>
                  <a:pt x="1205" y="2230"/>
                </a:lnTo>
                <a:lnTo>
                  <a:pt x="1228" y="2238"/>
                </a:lnTo>
                <a:lnTo>
                  <a:pt x="1250" y="2247"/>
                </a:lnTo>
                <a:lnTo>
                  <a:pt x="1272" y="2255"/>
                </a:lnTo>
                <a:lnTo>
                  <a:pt x="1295" y="2265"/>
                </a:lnTo>
                <a:lnTo>
                  <a:pt x="1316" y="2276"/>
                </a:lnTo>
                <a:lnTo>
                  <a:pt x="1337" y="2286"/>
                </a:lnTo>
                <a:lnTo>
                  <a:pt x="1359" y="2298"/>
                </a:lnTo>
                <a:lnTo>
                  <a:pt x="1379" y="2310"/>
                </a:lnTo>
                <a:lnTo>
                  <a:pt x="1399" y="2322"/>
                </a:lnTo>
                <a:lnTo>
                  <a:pt x="1418" y="2335"/>
                </a:lnTo>
                <a:lnTo>
                  <a:pt x="1436" y="2349"/>
                </a:lnTo>
                <a:lnTo>
                  <a:pt x="1453" y="2363"/>
                </a:lnTo>
                <a:lnTo>
                  <a:pt x="1470" y="2378"/>
                </a:lnTo>
                <a:lnTo>
                  <a:pt x="1485" y="2392"/>
                </a:lnTo>
                <a:lnTo>
                  <a:pt x="1500" y="2408"/>
                </a:lnTo>
                <a:lnTo>
                  <a:pt x="1506" y="2417"/>
                </a:lnTo>
                <a:lnTo>
                  <a:pt x="1513" y="2425"/>
                </a:lnTo>
                <a:lnTo>
                  <a:pt x="1524" y="2442"/>
                </a:lnTo>
                <a:lnTo>
                  <a:pt x="1535" y="2461"/>
                </a:lnTo>
                <a:lnTo>
                  <a:pt x="1539" y="2469"/>
                </a:lnTo>
                <a:lnTo>
                  <a:pt x="1545" y="2479"/>
                </a:lnTo>
                <a:lnTo>
                  <a:pt x="1548" y="2488"/>
                </a:lnTo>
                <a:lnTo>
                  <a:pt x="1552" y="2498"/>
                </a:lnTo>
                <a:lnTo>
                  <a:pt x="1555" y="2507"/>
                </a:lnTo>
                <a:lnTo>
                  <a:pt x="1557" y="2517"/>
                </a:lnTo>
                <a:lnTo>
                  <a:pt x="1561" y="2526"/>
                </a:lnTo>
                <a:lnTo>
                  <a:pt x="1563" y="2537"/>
                </a:lnTo>
                <a:lnTo>
                  <a:pt x="1564" y="2547"/>
                </a:lnTo>
                <a:lnTo>
                  <a:pt x="1565" y="2557"/>
                </a:lnTo>
                <a:lnTo>
                  <a:pt x="1566" y="2568"/>
                </a:lnTo>
                <a:lnTo>
                  <a:pt x="1566" y="2579"/>
                </a:lnTo>
                <a:lnTo>
                  <a:pt x="1565" y="2597"/>
                </a:lnTo>
                <a:lnTo>
                  <a:pt x="1564" y="2614"/>
                </a:lnTo>
                <a:lnTo>
                  <a:pt x="1561" y="2631"/>
                </a:lnTo>
                <a:lnTo>
                  <a:pt x="1556" y="2646"/>
                </a:lnTo>
                <a:lnTo>
                  <a:pt x="1554" y="2653"/>
                </a:lnTo>
                <a:lnTo>
                  <a:pt x="1551" y="2660"/>
                </a:lnTo>
                <a:lnTo>
                  <a:pt x="1548" y="2668"/>
                </a:lnTo>
                <a:lnTo>
                  <a:pt x="1545" y="2675"/>
                </a:lnTo>
                <a:lnTo>
                  <a:pt x="1537" y="2688"/>
                </a:lnTo>
                <a:lnTo>
                  <a:pt x="1530" y="2701"/>
                </a:lnTo>
                <a:lnTo>
                  <a:pt x="1520" y="2711"/>
                </a:lnTo>
                <a:lnTo>
                  <a:pt x="1516" y="2717"/>
                </a:lnTo>
                <a:lnTo>
                  <a:pt x="1511" y="2722"/>
                </a:lnTo>
                <a:lnTo>
                  <a:pt x="1500" y="2732"/>
                </a:lnTo>
                <a:lnTo>
                  <a:pt x="1488" y="2740"/>
                </a:lnTo>
                <a:lnTo>
                  <a:pt x="1475" y="2748"/>
                </a:lnTo>
                <a:lnTo>
                  <a:pt x="1463" y="2754"/>
                </a:lnTo>
                <a:lnTo>
                  <a:pt x="1450" y="2759"/>
                </a:lnTo>
                <a:lnTo>
                  <a:pt x="1435" y="2764"/>
                </a:lnTo>
                <a:lnTo>
                  <a:pt x="1429" y="2766"/>
                </a:lnTo>
                <a:lnTo>
                  <a:pt x="1421" y="2767"/>
                </a:lnTo>
                <a:lnTo>
                  <a:pt x="1406" y="2769"/>
                </a:lnTo>
                <a:lnTo>
                  <a:pt x="1390" y="2770"/>
                </a:lnTo>
                <a:lnTo>
                  <a:pt x="1374" y="2769"/>
                </a:lnTo>
                <a:lnTo>
                  <a:pt x="1359" y="2768"/>
                </a:lnTo>
                <a:lnTo>
                  <a:pt x="1350" y="2767"/>
                </a:lnTo>
                <a:lnTo>
                  <a:pt x="1342" y="2765"/>
                </a:lnTo>
                <a:lnTo>
                  <a:pt x="1334" y="2762"/>
                </a:lnTo>
                <a:lnTo>
                  <a:pt x="1326" y="2760"/>
                </a:lnTo>
                <a:lnTo>
                  <a:pt x="1309" y="2755"/>
                </a:lnTo>
                <a:lnTo>
                  <a:pt x="1292" y="2749"/>
                </a:lnTo>
                <a:lnTo>
                  <a:pt x="1275" y="2740"/>
                </a:lnTo>
                <a:lnTo>
                  <a:pt x="1258" y="2731"/>
                </a:lnTo>
                <a:lnTo>
                  <a:pt x="1239" y="2720"/>
                </a:lnTo>
                <a:lnTo>
                  <a:pt x="1222" y="2707"/>
                </a:lnTo>
                <a:lnTo>
                  <a:pt x="1205" y="2693"/>
                </a:lnTo>
                <a:lnTo>
                  <a:pt x="1197" y="2686"/>
                </a:lnTo>
                <a:lnTo>
                  <a:pt x="1188" y="2678"/>
                </a:lnTo>
                <a:lnTo>
                  <a:pt x="1173" y="2661"/>
                </a:lnTo>
                <a:lnTo>
                  <a:pt x="1153" y="2642"/>
                </a:lnTo>
                <a:lnTo>
                  <a:pt x="1134" y="2623"/>
                </a:lnTo>
                <a:lnTo>
                  <a:pt x="1114" y="2604"/>
                </a:lnTo>
                <a:lnTo>
                  <a:pt x="1095" y="2586"/>
                </a:lnTo>
                <a:lnTo>
                  <a:pt x="1074" y="2568"/>
                </a:lnTo>
                <a:lnTo>
                  <a:pt x="1052" y="2551"/>
                </a:lnTo>
                <a:lnTo>
                  <a:pt x="1031" y="2533"/>
                </a:lnTo>
                <a:lnTo>
                  <a:pt x="1010" y="2517"/>
                </a:lnTo>
                <a:lnTo>
                  <a:pt x="988" y="2500"/>
                </a:lnTo>
                <a:lnTo>
                  <a:pt x="965" y="2484"/>
                </a:lnTo>
                <a:lnTo>
                  <a:pt x="942" y="2469"/>
                </a:lnTo>
                <a:lnTo>
                  <a:pt x="918" y="2454"/>
                </a:lnTo>
                <a:lnTo>
                  <a:pt x="895" y="2440"/>
                </a:lnTo>
                <a:lnTo>
                  <a:pt x="871" y="2427"/>
                </a:lnTo>
                <a:lnTo>
                  <a:pt x="846" y="2413"/>
                </a:lnTo>
                <a:lnTo>
                  <a:pt x="821" y="2400"/>
                </a:lnTo>
                <a:lnTo>
                  <a:pt x="796" y="2388"/>
                </a:lnTo>
                <a:lnTo>
                  <a:pt x="771" y="2378"/>
                </a:lnTo>
                <a:lnTo>
                  <a:pt x="744" y="2366"/>
                </a:lnTo>
                <a:lnTo>
                  <a:pt x="719" y="2356"/>
                </a:lnTo>
                <a:lnTo>
                  <a:pt x="692" y="2347"/>
                </a:lnTo>
                <a:lnTo>
                  <a:pt x="664" y="2338"/>
                </a:lnTo>
                <a:lnTo>
                  <a:pt x="638" y="2331"/>
                </a:lnTo>
                <a:lnTo>
                  <a:pt x="610" y="2323"/>
                </a:lnTo>
                <a:lnTo>
                  <a:pt x="583" y="2317"/>
                </a:lnTo>
                <a:lnTo>
                  <a:pt x="569" y="2314"/>
                </a:lnTo>
                <a:lnTo>
                  <a:pt x="554" y="2312"/>
                </a:lnTo>
                <a:lnTo>
                  <a:pt x="540" y="2308"/>
                </a:lnTo>
                <a:lnTo>
                  <a:pt x="526" y="2306"/>
                </a:lnTo>
                <a:lnTo>
                  <a:pt x="497" y="2303"/>
                </a:lnTo>
                <a:lnTo>
                  <a:pt x="469" y="2300"/>
                </a:lnTo>
                <a:lnTo>
                  <a:pt x="439" y="2297"/>
                </a:lnTo>
                <a:lnTo>
                  <a:pt x="410" y="2296"/>
                </a:lnTo>
                <a:lnTo>
                  <a:pt x="381" y="2296"/>
                </a:lnTo>
                <a:lnTo>
                  <a:pt x="351" y="2296"/>
                </a:lnTo>
                <a:lnTo>
                  <a:pt x="322" y="2298"/>
                </a:lnTo>
                <a:lnTo>
                  <a:pt x="292" y="2300"/>
                </a:lnTo>
                <a:lnTo>
                  <a:pt x="264" y="2304"/>
                </a:lnTo>
                <a:lnTo>
                  <a:pt x="250" y="2306"/>
                </a:lnTo>
                <a:lnTo>
                  <a:pt x="236" y="2310"/>
                </a:lnTo>
                <a:lnTo>
                  <a:pt x="208" y="2315"/>
                </a:lnTo>
                <a:lnTo>
                  <a:pt x="182" y="2321"/>
                </a:lnTo>
                <a:lnTo>
                  <a:pt x="156" y="2329"/>
                </a:lnTo>
                <a:lnTo>
                  <a:pt x="132" y="2336"/>
                </a:lnTo>
                <a:lnTo>
                  <a:pt x="108" y="2346"/>
                </a:lnTo>
                <a:lnTo>
                  <a:pt x="97" y="2350"/>
                </a:lnTo>
                <a:lnTo>
                  <a:pt x="86" y="2355"/>
                </a:lnTo>
                <a:lnTo>
                  <a:pt x="66" y="2365"/>
                </a:lnTo>
                <a:lnTo>
                  <a:pt x="47" y="2375"/>
                </a:lnTo>
                <a:lnTo>
                  <a:pt x="29" y="2387"/>
                </a:lnTo>
                <a:lnTo>
                  <a:pt x="21" y="2392"/>
                </a:lnTo>
                <a:lnTo>
                  <a:pt x="14" y="2398"/>
                </a:lnTo>
                <a:lnTo>
                  <a:pt x="0" y="2411"/>
                </a:lnTo>
                <a:lnTo>
                  <a:pt x="35" y="2415"/>
                </a:lnTo>
                <a:lnTo>
                  <a:pt x="69" y="2421"/>
                </a:lnTo>
                <a:lnTo>
                  <a:pt x="102" y="2428"/>
                </a:lnTo>
                <a:lnTo>
                  <a:pt x="134" y="2436"/>
                </a:lnTo>
                <a:lnTo>
                  <a:pt x="150" y="2440"/>
                </a:lnTo>
                <a:lnTo>
                  <a:pt x="166" y="2446"/>
                </a:lnTo>
                <a:lnTo>
                  <a:pt x="197" y="2456"/>
                </a:lnTo>
                <a:lnTo>
                  <a:pt x="212" y="2462"/>
                </a:lnTo>
                <a:lnTo>
                  <a:pt x="226" y="2468"/>
                </a:lnTo>
                <a:lnTo>
                  <a:pt x="241" y="2474"/>
                </a:lnTo>
                <a:lnTo>
                  <a:pt x="256" y="2482"/>
                </a:lnTo>
                <a:lnTo>
                  <a:pt x="270" y="2488"/>
                </a:lnTo>
                <a:lnTo>
                  <a:pt x="285" y="2496"/>
                </a:lnTo>
                <a:lnTo>
                  <a:pt x="299" y="2504"/>
                </a:lnTo>
                <a:lnTo>
                  <a:pt x="313" y="2512"/>
                </a:lnTo>
                <a:lnTo>
                  <a:pt x="326" y="2520"/>
                </a:lnTo>
                <a:lnTo>
                  <a:pt x="340" y="2530"/>
                </a:lnTo>
                <a:lnTo>
                  <a:pt x="354" y="2538"/>
                </a:lnTo>
                <a:lnTo>
                  <a:pt x="367" y="2548"/>
                </a:lnTo>
                <a:lnTo>
                  <a:pt x="393" y="2568"/>
                </a:lnTo>
                <a:lnTo>
                  <a:pt x="419" y="2589"/>
                </a:lnTo>
                <a:lnTo>
                  <a:pt x="432" y="2601"/>
                </a:lnTo>
                <a:lnTo>
                  <a:pt x="444" y="2612"/>
                </a:lnTo>
                <a:lnTo>
                  <a:pt x="457" y="2624"/>
                </a:lnTo>
                <a:lnTo>
                  <a:pt x="470" y="2636"/>
                </a:lnTo>
                <a:lnTo>
                  <a:pt x="482" y="2649"/>
                </a:lnTo>
                <a:lnTo>
                  <a:pt x="494" y="2661"/>
                </a:lnTo>
                <a:lnTo>
                  <a:pt x="518" y="2689"/>
                </a:lnTo>
                <a:lnTo>
                  <a:pt x="530" y="2703"/>
                </a:lnTo>
                <a:lnTo>
                  <a:pt x="542" y="2718"/>
                </a:lnTo>
                <a:lnTo>
                  <a:pt x="566" y="2748"/>
                </a:lnTo>
                <a:lnTo>
                  <a:pt x="589" y="2780"/>
                </a:lnTo>
                <a:lnTo>
                  <a:pt x="611" y="2812"/>
                </a:lnTo>
                <a:lnTo>
                  <a:pt x="634" y="2848"/>
                </a:lnTo>
                <a:lnTo>
                  <a:pt x="656" y="2884"/>
                </a:lnTo>
                <a:lnTo>
                  <a:pt x="678" y="2922"/>
                </a:lnTo>
                <a:lnTo>
                  <a:pt x="701" y="2961"/>
                </a:lnTo>
                <a:lnTo>
                  <a:pt x="723" y="3003"/>
                </a:lnTo>
                <a:lnTo>
                  <a:pt x="744" y="3045"/>
                </a:lnTo>
                <a:lnTo>
                  <a:pt x="766" y="3090"/>
                </a:lnTo>
                <a:lnTo>
                  <a:pt x="788" y="3136"/>
                </a:lnTo>
                <a:lnTo>
                  <a:pt x="810" y="3184"/>
                </a:lnTo>
                <a:lnTo>
                  <a:pt x="831" y="3234"/>
                </a:lnTo>
                <a:lnTo>
                  <a:pt x="857" y="3290"/>
                </a:lnTo>
                <a:lnTo>
                  <a:pt x="871" y="3319"/>
                </a:lnTo>
                <a:lnTo>
                  <a:pt x="883" y="3346"/>
                </a:lnTo>
                <a:lnTo>
                  <a:pt x="898" y="3374"/>
                </a:lnTo>
                <a:lnTo>
                  <a:pt x="913" y="3402"/>
                </a:lnTo>
                <a:lnTo>
                  <a:pt x="928" y="3428"/>
                </a:lnTo>
                <a:lnTo>
                  <a:pt x="944" y="3455"/>
                </a:lnTo>
                <a:lnTo>
                  <a:pt x="961" y="3480"/>
                </a:lnTo>
                <a:lnTo>
                  <a:pt x="978" y="3506"/>
                </a:lnTo>
                <a:lnTo>
                  <a:pt x="996" y="3530"/>
                </a:lnTo>
                <a:lnTo>
                  <a:pt x="1015" y="3555"/>
                </a:lnTo>
                <a:lnTo>
                  <a:pt x="1034" y="3578"/>
                </a:lnTo>
                <a:lnTo>
                  <a:pt x="1056" y="3600"/>
                </a:lnTo>
                <a:lnTo>
                  <a:pt x="1066" y="3612"/>
                </a:lnTo>
                <a:lnTo>
                  <a:pt x="1077" y="3623"/>
                </a:lnTo>
                <a:lnTo>
                  <a:pt x="1099" y="3644"/>
                </a:lnTo>
                <a:lnTo>
                  <a:pt x="1123" y="3664"/>
                </a:lnTo>
                <a:lnTo>
                  <a:pt x="1147" y="3683"/>
                </a:lnTo>
                <a:lnTo>
                  <a:pt x="1160" y="3693"/>
                </a:lnTo>
                <a:lnTo>
                  <a:pt x="1173" y="3701"/>
                </a:lnTo>
                <a:lnTo>
                  <a:pt x="1199" y="3719"/>
                </a:lnTo>
                <a:lnTo>
                  <a:pt x="1213" y="3728"/>
                </a:lnTo>
                <a:lnTo>
                  <a:pt x="1227" y="3735"/>
                </a:lnTo>
                <a:lnTo>
                  <a:pt x="1241" y="3743"/>
                </a:lnTo>
                <a:lnTo>
                  <a:pt x="1255" y="3750"/>
                </a:lnTo>
                <a:lnTo>
                  <a:pt x="1286" y="3764"/>
                </a:lnTo>
                <a:lnTo>
                  <a:pt x="1301" y="3772"/>
                </a:lnTo>
                <a:lnTo>
                  <a:pt x="1317" y="3778"/>
                </a:lnTo>
                <a:lnTo>
                  <a:pt x="1334" y="3783"/>
                </a:lnTo>
                <a:lnTo>
                  <a:pt x="1350" y="3789"/>
                </a:lnTo>
                <a:lnTo>
                  <a:pt x="1367" y="3794"/>
                </a:lnTo>
                <a:lnTo>
                  <a:pt x="1385" y="3799"/>
                </a:lnTo>
                <a:lnTo>
                  <a:pt x="1402" y="3803"/>
                </a:lnTo>
                <a:lnTo>
                  <a:pt x="1420" y="3808"/>
                </a:lnTo>
                <a:lnTo>
                  <a:pt x="1438" y="3812"/>
                </a:lnTo>
                <a:lnTo>
                  <a:pt x="1457" y="3815"/>
                </a:lnTo>
                <a:lnTo>
                  <a:pt x="1496" y="3822"/>
                </a:lnTo>
                <a:lnTo>
                  <a:pt x="1516" y="3824"/>
                </a:lnTo>
                <a:lnTo>
                  <a:pt x="1536" y="3826"/>
                </a:lnTo>
                <a:lnTo>
                  <a:pt x="1556" y="3828"/>
                </a:lnTo>
                <a:lnTo>
                  <a:pt x="1578" y="3829"/>
                </a:lnTo>
                <a:lnTo>
                  <a:pt x="1599" y="3830"/>
                </a:lnTo>
                <a:lnTo>
                  <a:pt x="1621" y="3830"/>
                </a:lnTo>
                <a:lnTo>
                  <a:pt x="1641" y="3830"/>
                </a:lnTo>
                <a:lnTo>
                  <a:pt x="1663" y="3830"/>
                </a:lnTo>
                <a:lnTo>
                  <a:pt x="1684" y="3828"/>
                </a:lnTo>
                <a:lnTo>
                  <a:pt x="1705" y="3827"/>
                </a:lnTo>
                <a:lnTo>
                  <a:pt x="1750" y="3823"/>
                </a:lnTo>
                <a:lnTo>
                  <a:pt x="1795" y="3818"/>
                </a:lnTo>
                <a:lnTo>
                  <a:pt x="1842" y="3813"/>
                </a:lnTo>
                <a:lnTo>
                  <a:pt x="1889" y="3809"/>
                </a:lnTo>
                <a:lnTo>
                  <a:pt x="1936" y="3806"/>
                </a:lnTo>
                <a:lnTo>
                  <a:pt x="1984" y="3802"/>
                </a:lnTo>
                <a:lnTo>
                  <a:pt x="2007" y="3802"/>
                </a:lnTo>
                <a:lnTo>
                  <a:pt x="2030" y="3802"/>
                </a:lnTo>
                <a:lnTo>
                  <a:pt x="2053" y="3803"/>
                </a:lnTo>
                <a:lnTo>
                  <a:pt x="2076" y="3804"/>
                </a:lnTo>
                <a:lnTo>
                  <a:pt x="2098" y="3807"/>
                </a:lnTo>
                <a:lnTo>
                  <a:pt x="2121" y="3810"/>
                </a:lnTo>
                <a:lnTo>
                  <a:pt x="2143" y="3814"/>
                </a:lnTo>
                <a:lnTo>
                  <a:pt x="2164" y="3819"/>
                </a:lnTo>
                <a:lnTo>
                  <a:pt x="2175" y="3822"/>
                </a:lnTo>
                <a:lnTo>
                  <a:pt x="2186" y="3825"/>
                </a:lnTo>
                <a:lnTo>
                  <a:pt x="2207" y="3832"/>
                </a:lnTo>
                <a:lnTo>
                  <a:pt x="2227" y="3841"/>
                </a:lnTo>
                <a:lnTo>
                  <a:pt x="2237" y="3845"/>
                </a:lnTo>
                <a:lnTo>
                  <a:pt x="2246" y="3850"/>
                </a:lnTo>
                <a:lnTo>
                  <a:pt x="2256" y="3856"/>
                </a:lnTo>
                <a:lnTo>
                  <a:pt x="2265" y="3861"/>
                </a:lnTo>
                <a:lnTo>
                  <a:pt x="2283" y="3874"/>
                </a:lnTo>
                <a:lnTo>
                  <a:pt x="2293" y="3880"/>
                </a:lnTo>
                <a:lnTo>
                  <a:pt x="2301" y="3887"/>
                </a:lnTo>
                <a:lnTo>
                  <a:pt x="2310" y="3895"/>
                </a:lnTo>
                <a:lnTo>
                  <a:pt x="2318" y="3902"/>
                </a:lnTo>
                <a:lnTo>
                  <a:pt x="2327" y="3910"/>
                </a:lnTo>
                <a:lnTo>
                  <a:pt x="2334" y="3917"/>
                </a:lnTo>
                <a:lnTo>
                  <a:pt x="2341" y="3926"/>
                </a:lnTo>
                <a:lnTo>
                  <a:pt x="2348" y="3933"/>
                </a:lnTo>
                <a:lnTo>
                  <a:pt x="2361" y="3949"/>
                </a:lnTo>
                <a:lnTo>
                  <a:pt x="2373" y="3965"/>
                </a:lnTo>
                <a:lnTo>
                  <a:pt x="2383" y="3982"/>
                </a:lnTo>
                <a:lnTo>
                  <a:pt x="2393" y="3998"/>
                </a:lnTo>
                <a:lnTo>
                  <a:pt x="2401" y="4015"/>
                </a:lnTo>
                <a:lnTo>
                  <a:pt x="2409" y="4032"/>
                </a:lnTo>
                <a:lnTo>
                  <a:pt x="2416" y="4049"/>
                </a:lnTo>
                <a:lnTo>
                  <a:pt x="2422" y="4066"/>
                </a:lnTo>
                <a:lnTo>
                  <a:pt x="2428" y="4084"/>
                </a:lnTo>
                <a:lnTo>
                  <a:pt x="2432" y="4101"/>
                </a:lnTo>
                <a:lnTo>
                  <a:pt x="2438" y="4119"/>
                </a:lnTo>
                <a:lnTo>
                  <a:pt x="2441" y="4137"/>
                </a:lnTo>
                <a:lnTo>
                  <a:pt x="2448" y="4172"/>
                </a:lnTo>
                <a:lnTo>
                  <a:pt x="2453" y="4209"/>
                </a:lnTo>
                <a:lnTo>
                  <a:pt x="2459" y="4244"/>
                </a:lnTo>
                <a:lnTo>
                  <a:pt x="2464" y="4280"/>
                </a:lnTo>
                <a:lnTo>
                  <a:pt x="2469" y="4315"/>
                </a:lnTo>
                <a:lnTo>
                  <a:pt x="2477" y="4350"/>
                </a:lnTo>
                <a:lnTo>
                  <a:pt x="2481" y="4367"/>
                </a:lnTo>
                <a:lnTo>
                  <a:pt x="2485" y="4384"/>
                </a:lnTo>
                <a:lnTo>
                  <a:pt x="2490" y="4401"/>
                </a:lnTo>
                <a:lnTo>
                  <a:pt x="2495" y="4417"/>
                </a:lnTo>
                <a:lnTo>
                  <a:pt x="2501" y="4434"/>
                </a:lnTo>
                <a:lnTo>
                  <a:pt x="2509" y="4450"/>
                </a:lnTo>
                <a:lnTo>
                  <a:pt x="2518" y="4470"/>
                </a:lnTo>
                <a:lnTo>
                  <a:pt x="2528" y="4489"/>
                </a:lnTo>
                <a:lnTo>
                  <a:pt x="2538" y="4508"/>
                </a:lnTo>
                <a:lnTo>
                  <a:pt x="2550" y="4526"/>
                </a:lnTo>
                <a:lnTo>
                  <a:pt x="2562" y="4545"/>
                </a:lnTo>
                <a:lnTo>
                  <a:pt x="2575" y="4562"/>
                </a:lnTo>
                <a:lnTo>
                  <a:pt x="2588" y="4577"/>
                </a:lnTo>
                <a:lnTo>
                  <a:pt x="2602" y="4593"/>
                </a:lnTo>
                <a:lnTo>
                  <a:pt x="2617" y="4608"/>
                </a:lnTo>
                <a:lnTo>
                  <a:pt x="2633" y="4623"/>
                </a:lnTo>
                <a:lnTo>
                  <a:pt x="2649" y="4637"/>
                </a:lnTo>
                <a:lnTo>
                  <a:pt x="2667" y="4651"/>
                </a:lnTo>
                <a:lnTo>
                  <a:pt x="2684" y="4664"/>
                </a:lnTo>
                <a:lnTo>
                  <a:pt x="2703" y="4676"/>
                </a:lnTo>
                <a:lnTo>
                  <a:pt x="2723" y="4688"/>
                </a:lnTo>
                <a:lnTo>
                  <a:pt x="2744" y="4699"/>
                </a:lnTo>
                <a:lnTo>
                  <a:pt x="2765" y="4709"/>
                </a:lnTo>
                <a:lnTo>
                  <a:pt x="2787" y="4719"/>
                </a:lnTo>
                <a:lnTo>
                  <a:pt x="2811" y="4728"/>
                </a:lnTo>
                <a:lnTo>
                  <a:pt x="2835" y="4737"/>
                </a:lnTo>
                <a:lnTo>
                  <a:pt x="2860" y="4745"/>
                </a:lnTo>
                <a:lnTo>
                  <a:pt x="2886" y="4753"/>
                </a:lnTo>
                <a:lnTo>
                  <a:pt x="2913" y="4760"/>
                </a:lnTo>
                <a:lnTo>
                  <a:pt x="2941" y="4767"/>
                </a:lnTo>
                <a:lnTo>
                  <a:pt x="2970" y="4773"/>
                </a:lnTo>
                <a:lnTo>
                  <a:pt x="3000" y="4778"/>
                </a:lnTo>
                <a:lnTo>
                  <a:pt x="3015" y="4781"/>
                </a:lnTo>
                <a:lnTo>
                  <a:pt x="3031" y="4784"/>
                </a:lnTo>
                <a:lnTo>
                  <a:pt x="3063" y="4788"/>
                </a:lnTo>
                <a:lnTo>
                  <a:pt x="3097" y="4791"/>
                </a:lnTo>
                <a:lnTo>
                  <a:pt x="3114" y="4793"/>
                </a:lnTo>
                <a:lnTo>
                  <a:pt x="3131" y="4794"/>
                </a:lnTo>
                <a:lnTo>
                  <a:pt x="3166" y="4798"/>
                </a:lnTo>
                <a:lnTo>
                  <a:pt x="3202" y="4800"/>
                </a:lnTo>
                <a:lnTo>
                  <a:pt x="3186" y="4812"/>
                </a:lnTo>
                <a:lnTo>
                  <a:pt x="3170" y="4824"/>
                </a:lnTo>
                <a:lnTo>
                  <a:pt x="3153" y="4836"/>
                </a:lnTo>
                <a:lnTo>
                  <a:pt x="3136" y="4846"/>
                </a:lnTo>
                <a:lnTo>
                  <a:pt x="3118" y="4856"/>
                </a:lnTo>
                <a:lnTo>
                  <a:pt x="3099" y="4866"/>
                </a:lnTo>
                <a:lnTo>
                  <a:pt x="3080" y="4874"/>
                </a:lnTo>
                <a:lnTo>
                  <a:pt x="3059" y="4883"/>
                </a:lnTo>
                <a:lnTo>
                  <a:pt x="3039" y="4890"/>
                </a:lnTo>
                <a:lnTo>
                  <a:pt x="3019" y="4898"/>
                </a:lnTo>
                <a:lnTo>
                  <a:pt x="2998" y="4904"/>
                </a:lnTo>
                <a:lnTo>
                  <a:pt x="2976" y="4909"/>
                </a:lnTo>
                <a:lnTo>
                  <a:pt x="2954" y="4916"/>
                </a:lnTo>
                <a:lnTo>
                  <a:pt x="2932" y="4920"/>
                </a:lnTo>
                <a:lnTo>
                  <a:pt x="2909" y="4924"/>
                </a:lnTo>
                <a:lnTo>
                  <a:pt x="2886" y="4928"/>
                </a:lnTo>
                <a:lnTo>
                  <a:pt x="2863" y="4932"/>
                </a:lnTo>
                <a:lnTo>
                  <a:pt x="2839" y="4934"/>
                </a:lnTo>
                <a:lnTo>
                  <a:pt x="2816" y="4936"/>
                </a:lnTo>
                <a:lnTo>
                  <a:pt x="2791" y="4938"/>
                </a:lnTo>
                <a:lnTo>
                  <a:pt x="2767" y="4939"/>
                </a:lnTo>
                <a:lnTo>
                  <a:pt x="2743" y="4940"/>
                </a:lnTo>
                <a:lnTo>
                  <a:pt x="2693" y="4940"/>
                </a:lnTo>
                <a:lnTo>
                  <a:pt x="2668" y="4939"/>
                </a:lnTo>
                <a:lnTo>
                  <a:pt x="2643" y="4938"/>
                </a:lnTo>
                <a:lnTo>
                  <a:pt x="2618" y="4937"/>
                </a:lnTo>
                <a:lnTo>
                  <a:pt x="2593" y="4935"/>
                </a:lnTo>
                <a:lnTo>
                  <a:pt x="2567" y="4933"/>
                </a:lnTo>
                <a:lnTo>
                  <a:pt x="2542" y="4929"/>
                </a:lnTo>
                <a:lnTo>
                  <a:pt x="2491" y="4922"/>
                </a:lnTo>
                <a:lnTo>
                  <a:pt x="2441" y="4913"/>
                </a:lnTo>
                <a:lnTo>
                  <a:pt x="2391" y="4904"/>
                </a:lnTo>
                <a:lnTo>
                  <a:pt x="2365" y="4898"/>
                </a:lnTo>
                <a:lnTo>
                  <a:pt x="2341" y="4892"/>
                </a:lnTo>
                <a:lnTo>
                  <a:pt x="2316" y="4885"/>
                </a:lnTo>
                <a:lnTo>
                  <a:pt x="2292" y="4878"/>
                </a:lnTo>
                <a:lnTo>
                  <a:pt x="2268" y="4871"/>
                </a:lnTo>
                <a:lnTo>
                  <a:pt x="2244" y="4864"/>
                </a:lnTo>
                <a:lnTo>
                  <a:pt x="2221" y="4856"/>
                </a:lnTo>
                <a:lnTo>
                  <a:pt x="2197" y="4849"/>
                </a:lnTo>
                <a:lnTo>
                  <a:pt x="2152" y="4831"/>
                </a:lnTo>
                <a:lnTo>
                  <a:pt x="2129" y="4822"/>
                </a:lnTo>
                <a:lnTo>
                  <a:pt x="2107" y="4812"/>
                </a:lnTo>
                <a:lnTo>
                  <a:pt x="2086" y="4803"/>
                </a:lnTo>
                <a:lnTo>
                  <a:pt x="2064" y="4793"/>
                </a:lnTo>
                <a:lnTo>
                  <a:pt x="2024" y="4772"/>
                </a:lnTo>
                <a:lnTo>
                  <a:pt x="2004" y="4761"/>
                </a:lnTo>
                <a:lnTo>
                  <a:pt x="1985" y="4751"/>
                </a:lnTo>
                <a:lnTo>
                  <a:pt x="1967" y="4740"/>
                </a:lnTo>
                <a:lnTo>
                  <a:pt x="1949" y="4728"/>
                </a:lnTo>
                <a:lnTo>
                  <a:pt x="1930" y="4717"/>
                </a:lnTo>
                <a:lnTo>
                  <a:pt x="1913" y="4705"/>
                </a:lnTo>
                <a:lnTo>
                  <a:pt x="1897" y="4692"/>
                </a:lnTo>
                <a:lnTo>
                  <a:pt x="1882" y="4681"/>
                </a:lnTo>
                <a:lnTo>
                  <a:pt x="1867" y="4668"/>
                </a:lnTo>
                <a:lnTo>
                  <a:pt x="1852" y="4655"/>
                </a:lnTo>
                <a:lnTo>
                  <a:pt x="1839" y="4642"/>
                </a:lnTo>
                <a:lnTo>
                  <a:pt x="1826" y="4630"/>
                </a:lnTo>
                <a:lnTo>
                  <a:pt x="1827" y="4663"/>
                </a:lnTo>
                <a:lnTo>
                  <a:pt x="1831" y="4694"/>
                </a:lnTo>
                <a:lnTo>
                  <a:pt x="1834" y="4727"/>
                </a:lnTo>
                <a:lnTo>
                  <a:pt x="1838" y="4759"/>
                </a:lnTo>
                <a:lnTo>
                  <a:pt x="1843" y="4792"/>
                </a:lnTo>
                <a:lnTo>
                  <a:pt x="1850" y="4824"/>
                </a:lnTo>
                <a:lnTo>
                  <a:pt x="1856" y="4856"/>
                </a:lnTo>
                <a:lnTo>
                  <a:pt x="1863" y="4887"/>
                </a:lnTo>
                <a:lnTo>
                  <a:pt x="1871" y="4919"/>
                </a:lnTo>
                <a:lnTo>
                  <a:pt x="1880" y="4950"/>
                </a:lnTo>
                <a:lnTo>
                  <a:pt x="1890" y="4980"/>
                </a:lnTo>
                <a:lnTo>
                  <a:pt x="1901" y="5010"/>
                </a:lnTo>
                <a:lnTo>
                  <a:pt x="1911" y="5040"/>
                </a:lnTo>
                <a:lnTo>
                  <a:pt x="1923" y="5070"/>
                </a:lnTo>
                <a:lnTo>
                  <a:pt x="1936" y="5100"/>
                </a:lnTo>
                <a:lnTo>
                  <a:pt x="1950" y="5128"/>
                </a:lnTo>
                <a:lnTo>
                  <a:pt x="1963" y="5157"/>
                </a:lnTo>
                <a:lnTo>
                  <a:pt x="1979" y="5185"/>
                </a:lnTo>
                <a:lnTo>
                  <a:pt x="1994" y="5212"/>
                </a:lnTo>
                <a:lnTo>
                  <a:pt x="2011" y="5239"/>
                </a:lnTo>
                <a:lnTo>
                  <a:pt x="2028" y="5265"/>
                </a:lnTo>
                <a:lnTo>
                  <a:pt x="2046" y="5292"/>
                </a:lnTo>
                <a:lnTo>
                  <a:pt x="2065" y="5318"/>
                </a:lnTo>
                <a:lnTo>
                  <a:pt x="2085" y="5342"/>
                </a:lnTo>
                <a:lnTo>
                  <a:pt x="2106" y="5366"/>
                </a:lnTo>
                <a:lnTo>
                  <a:pt x="2127" y="5391"/>
                </a:lnTo>
                <a:lnTo>
                  <a:pt x="2148" y="5414"/>
                </a:lnTo>
                <a:lnTo>
                  <a:pt x="2172" y="5437"/>
                </a:lnTo>
                <a:lnTo>
                  <a:pt x="2195" y="5458"/>
                </a:lnTo>
                <a:lnTo>
                  <a:pt x="2220" y="5479"/>
                </a:lnTo>
                <a:lnTo>
                  <a:pt x="2244" y="5500"/>
                </a:lnTo>
                <a:lnTo>
                  <a:pt x="2270" y="5520"/>
                </a:lnTo>
                <a:lnTo>
                  <a:pt x="2296" y="5539"/>
                </a:lnTo>
                <a:lnTo>
                  <a:pt x="2324" y="5558"/>
                </a:lnTo>
                <a:lnTo>
                  <a:pt x="2352" y="5575"/>
                </a:lnTo>
                <a:lnTo>
                  <a:pt x="2381" y="5592"/>
                </a:lnTo>
                <a:lnTo>
                  <a:pt x="2411" y="5608"/>
                </a:lnTo>
                <a:lnTo>
                  <a:pt x="2442" y="5623"/>
                </a:lnTo>
                <a:lnTo>
                  <a:pt x="2473" y="5638"/>
                </a:lnTo>
                <a:lnTo>
                  <a:pt x="2504" y="5650"/>
                </a:lnTo>
                <a:lnTo>
                  <a:pt x="2537" y="5663"/>
                </a:lnTo>
                <a:lnTo>
                  <a:pt x="2571" y="5675"/>
                </a:lnTo>
                <a:lnTo>
                  <a:pt x="2605" y="5685"/>
                </a:lnTo>
                <a:lnTo>
                  <a:pt x="2641" y="5696"/>
                </a:lnTo>
                <a:lnTo>
                  <a:pt x="2677" y="5705"/>
                </a:lnTo>
                <a:lnTo>
                  <a:pt x="2714" y="5712"/>
                </a:lnTo>
                <a:lnTo>
                  <a:pt x="2751" y="5719"/>
                </a:lnTo>
                <a:lnTo>
                  <a:pt x="2789" y="5725"/>
                </a:lnTo>
                <a:lnTo>
                  <a:pt x="2829" y="5730"/>
                </a:lnTo>
                <a:lnTo>
                  <a:pt x="2868" y="5733"/>
                </a:lnTo>
                <a:lnTo>
                  <a:pt x="2909" y="5736"/>
                </a:lnTo>
                <a:lnTo>
                  <a:pt x="2951" y="5738"/>
                </a:lnTo>
                <a:lnTo>
                  <a:pt x="2993" y="5738"/>
                </a:lnTo>
                <a:lnTo>
                  <a:pt x="3036" y="5738"/>
                </a:lnTo>
                <a:lnTo>
                  <a:pt x="3080" y="5735"/>
                </a:lnTo>
                <a:lnTo>
                  <a:pt x="3124" y="5732"/>
                </a:lnTo>
                <a:lnTo>
                  <a:pt x="3170" y="5728"/>
                </a:lnTo>
                <a:lnTo>
                  <a:pt x="3217" y="5723"/>
                </a:lnTo>
                <a:lnTo>
                  <a:pt x="3263" y="5716"/>
                </a:lnTo>
                <a:lnTo>
                  <a:pt x="3311" y="5708"/>
                </a:lnTo>
                <a:lnTo>
                  <a:pt x="3360" y="5699"/>
                </a:lnTo>
                <a:lnTo>
                  <a:pt x="3409" y="5689"/>
                </a:lnTo>
                <a:lnTo>
                  <a:pt x="3459" y="5676"/>
                </a:lnTo>
                <a:lnTo>
                  <a:pt x="3510" y="5663"/>
                </a:lnTo>
                <a:lnTo>
                  <a:pt x="3546" y="5655"/>
                </a:lnTo>
                <a:lnTo>
                  <a:pt x="3563" y="5651"/>
                </a:lnTo>
                <a:lnTo>
                  <a:pt x="3579" y="5648"/>
                </a:lnTo>
                <a:lnTo>
                  <a:pt x="3596" y="5645"/>
                </a:lnTo>
                <a:lnTo>
                  <a:pt x="3612" y="5643"/>
                </a:lnTo>
                <a:lnTo>
                  <a:pt x="3643" y="5641"/>
                </a:lnTo>
                <a:lnTo>
                  <a:pt x="3673" y="5641"/>
                </a:lnTo>
                <a:lnTo>
                  <a:pt x="3688" y="5642"/>
                </a:lnTo>
                <a:lnTo>
                  <a:pt x="3701" y="5644"/>
                </a:lnTo>
                <a:lnTo>
                  <a:pt x="3715" y="5646"/>
                </a:lnTo>
                <a:lnTo>
                  <a:pt x="3729" y="5649"/>
                </a:lnTo>
                <a:lnTo>
                  <a:pt x="3742" y="5652"/>
                </a:lnTo>
                <a:lnTo>
                  <a:pt x="3755" y="5657"/>
                </a:lnTo>
                <a:lnTo>
                  <a:pt x="3767" y="5662"/>
                </a:lnTo>
                <a:lnTo>
                  <a:pt x="3779" y="5667"/>
                </a:lnTo>
                <a:lnTo>
                  <a:pt x="3791" y="5674"/>
                </a:lnTo>
                <a:lnTo>
                  <a:pt x="3802" y="5681"/>
                </a:lnTo>
                <a:lnTo>
                  <a:pt x="3813" y="5690"/>
                </a:lnTo>
                <a:lnTo>
                  <a:pt x="3824" y="5698"/>
                </a:lnTo>
                <a:lnTo>
                  <a:pt x="3834" y="5708"/>
                </a:lnTo>
                <a:lnTo>
                  <a:pt x="3844" y="5718"/>
                </a:lnTo>
                <a:lnTo>
                  <a:pt x="3853" y="5730"/>
                </a:lnTo>
                <a:lnTo>
                  <a:pt x="3863" y="5742"/>
                </a:lnTo>
                <a:lnTo>
                  <a:pt x="3872" y="5756"/>
                </a:lnTo>
                <a:lnTo>
                  <a:pt x="3880" y="5769"/>
                </a:lnTo>
                <a:lnTo>
                  <a:pt x="3889" y="5784"/>
                </a:lnTo>
                <a:lnTo>
                  <a:pt x="3896" y="5799"/>
                </a:lnTo>
                <a:lnTo>
                  <a:pt x="3903" y="5816"/>
                </a:lnTo>
                <a:lnTo>
                  <a:pt x="3911" y="5834"/>
                </a:lnTo>
                <a:lnTo>
                  <a:pt x="3920" y="5858"/>
                </a:lnTo>
                <a:lnTo>
                  <a:pt x="3931" y="5881"/>
                </a:lnTo>
                <a:lnTo>
                  <a:pt x="3943" y="5902"/>
                </a:lnTo>
                <a:lnTo>
                  <a:pt x="3954" y="5924"/>
                </a:lnTo>
                <a:lnTo>
                  <a:pt x="3967" y="5943"/>
                </a:lnTo>
                <a:lnTo>
                  <a:pt x="3974" y="5951"/>
                </a:lnTo>
                <a:lnTo>
                  <a:pt x="3981" y="5961"/>
                </a:lnTo>
                <a:lnTo>
                  <a:pt x="3995" y="5978"/>
                </a:lnTo>
                <a:lnTo>
                  <a:pt x="4010" y="5994"/>
                </a:lnTo>
                <a:lnTo>
                  <a:pt x="4025" y="6009"/>
                </a:lnTo>
                <a:lnTo>
                  <a:pt x="4041" y="6022"/>
                </a:lnTo>
                <a:lnTo>
                  <a:pt x="4049" y="6029"/>
                </a:lnTo>
                <a:lnTo>
                  <a:pt x="4058" y="6035"/>
                </a:lnTo>
                <a:lnTo>
                  <a:pt x="4075" y="6047"/>
                </a:lnTo>
                <a:lnTo>
                  <a:pt x="4092" y="6058"/>
                </a:lnTo>
                <a:lnTo>
                  <a:pt x="4110" y="6067"/>
                </a:lnTo>
                <a:lnTo>
                  <a:pt x="4128" y="6076"/>
                </a:lnTo>
                <a:lnTo>
                  <a:pt x="4147" y="6084"/>
                </a:lnTo>
                <a:lnTo>
                  <a:pt x="4155" y="6088"/>
                </a:lnTo>
                <a:lnTo>
                  <a:pt x="4165" y="6092"/>
                </a:lnTo>
                <a:lnTo>
                  <a:pt x="4185" y="6098"/>
                </a:lnTo>
                <a:lnTo>
                  <a:pt x="4204" y="6103"/>
                </a:lnTo>
                <a:lnTo>
                  <a:pt x="4224" y="6108"/>
                </a:lnTo>
                <a:lnTo>
                  <a:pt x="4245" y="6112"/>
                </a:lnTo>
                <a:lnTo>
                  <a:pt x="4254" y="6114"/>
                </a:lnTo>
                <a:lnTo>
                  <a:pt x="4265" y="6115"/>
                </a:lnTo>
                <a:lnTo>
                  <a:pt x="4285" y="6118"/>
                </a:lnTo>
                <a:lnTo>
                  <a:pt x="4306" y="6120"/>
                </a:lnTo>
                <a:lnTo>
                  <a:pt x="4328" y="6121"/>
                </a:lnTo>
                <a:lnTo>
                  <a:pt x="4349" y="6122"/>
                </a:lnTo>
                <a:lnTo>
                  <a:pt x="4369" y="6122"/>
                </a:lnTo>
                <a:lnTo>
                  <a:pt x="4390" y="6121"/>
                </a:lnTo>
                <a:lnTo>
                  <a:pt x="4433" y="6119"/>
                </a:lnTo>
                <a:lnTo>
                  <a:pt x="4454" y="6117"/>
                </a:lnTo>
                <a:lnTo>
                  <a:pt x="4475" y="6115"/>
                </a:lnTo>
                <a:lnTo>
                  <a:pt x="4523" y="6110"/>
                </a:lnTo>
                <a:lnTo>
                  <a:pt x="4570" y="6104"/>
                </a:lnTo>
                <a:lnTo>
                  <a:pt x="4616" y="6101"/>
                </a:lnTo>
                <a:lnTo>
                  <a:pt x="4659" y="6099"/>
                </a:lnTo>
                <a:lnTo>
                  <a:pt x="4703" y="6098"/>
                </a:lnTo>
                <a:lnTo>
                  <a:pt x="4724" y="6097"/>
                </a:lnTo>
                <a:lnTo>
                  <a:pt x="4744" y="6097"/>
                </a:lnTo>
                <a:lnTo>
                  <a:pt x="4786" y="6098"/>
                </a:lnTo>
                <a:lnTo>
                  <a:pt x="4826" y="6100"/>
                </a:lnTo>
                <a:lnTo>
                  <a:pt x="4865" y="6102"/>
                </a:lnTo>
                <a:lnTo>
                  <a:pt x="4885" y="6104"/>
                </a:lnTo>
                <a:lnTo>
                  <a:pt x="4904" y="6106"/>
                </a:lnTo>
                <a:lnTo>
                  <a:pt x="4941" y="6112"/>
                </a:lnTo>
                <a:lnTo>
                  <a:pt x="4978" y="6118"/>
                </a:lnTo>
                <a:lnTo>
                  <a:pt x="5013" y="6126"/>
                </a:lnTo>
                <a:lnTo>
                  <a:pt x="5031" y="6130"/>
                </a:lnTo>
                <a:lnTo>
                  <a:pt x="5048" y="6134"/>
                </a:lnTo>
                <a:lnTo>
                  <a:pt x="5083" y="6144"/>
                </a:lnTo>
                <a:lnTo>
                  <a:pt x="5100" y="6149"/>
                </a:lnTo>
                <a:lnTo>
                  <a:pt x="5116" y="6155"/>
                </a:lnTo>
                <a:lnTo>
                  <a:pt x="5150" y="6167"/>
                </a:lnTo>
                <a:lnTo>
                  <a:pt x="5166" y="6175"/>
                </a:lnTo>
                <a:lnTo>
                  <a:pt x="5182" y="6181"/>
                </a:lnTo>
                <a:lnTo>
                  <a:pt x="5198" y="6188"/>
                </a:lnTo>
                <a:lnTo>
                  <a:pt x="5214" y="6196"/>
                </a:lnTo>
                <a:lnTo>
                  <a:pt x="5230" y="6203"/>
                </a:lnTo>
                <a:lnTo>
                  <a:pt x="5246" y="6212"/>
                </a:lnTo>
                <a:lnTo>
                  <a:pt x="5277" y="6229"/>
                </a:lnTo>
                <a:lnTo>
                  <a:pt x="5307" y="6248"/>
                </a:lnTo>
                <a:lnTo>
                  <a:pt x="5337" y="6268"/>
                </a:lnTo>
                <a:lnTo>
                  <a:pt x="5366" y="6289"/>
                </a:lnTo>
                <a:lnTo>
                  <a:pt x="5396" y="6312"/>
                </a:lnTo>
                <a:lnTo>
                  <a:pt x="5411" y="6323"/>
                </a:lnTo>
                <a:lnTo>
                  <a:pt x="5425" y="6336"/>
                </a:lnTo>
                <a:lnTo>
                  <a:pt x="5453" y="6362"/>
                </a:lnTo>
                <a:lnTo>
                  <a:pt x="5482" y="6388"/>
                </a:lnTo>
                <a:lnTo>
                  <a:pt x="5496" y="6402"/>
                </a:lnTo>
                <a:lnTo>
                  <a:pt x="5510" y="6416"/>
                </a:lnTo>
                <a:lnTo>
                  <a:pt x="5538" y="6446"/>
                </a:lnTo>
                <a:lnTo>
                  <a:pt x="5566" y="6476"/>
                </a:lnTo>
                <a:lnTo>
                  <a:pt x="5594" y="6509"/>
                </a:lnTo>
                <a:lnTo>
                  <a:pt x="5597" y="6482"/>
                </a:lnTo>
                <a:lnTo>
                  <a:pt x="5599" y="6455"/>
                </a:lnTo>
                <a:lnTo>
                  <a:pt x="5600" y="6429"/>
                </a:lnTo>
                <a:lnTo>
                  <a:pt x="5601" y="6402"/>
                </a:lnTo>
                <a:lnTo>
                  <a:pt x="5601" y="6377"/>
                </a:lnTo>
                <a:lnTo>
                  <a:pt x="5600" y="6351"/>
                </a:lnTo>
                <a:lnTo>
                  <a:pt x="5599" y="6325"/>
                </a:lnTo>
                <a:lnTo>
                  <a:pt x="5597" y="6301"/>
                </a:lnTo>
                <a:lnTo>
                  <a:pt x="5595" y="6276"/>
                </a:lnTo>
                <a:lnTo>
                  <a:pt x="5592" y="6252"/>
                </a:lnTo>
                <a:lnTo>
                  <a:pt x="5588" y="6228"/>
                </a:lnTo>
                <a:lnTo>
                  <a:pt x="5584" y="6204"/>
                </a:lnTo>
                <a:lnTo>
                  <a:pt x="5579" y="6181"/>
                </a:lnTo>
                <a:lnTo>
                  <a:pt x="5573" y="6159"/>
                </a:lnTo>
                <a:lnTo>
                  <a:pt x="5568" y="6136"/>
                </a:lnTo>
                <a:lnTo>
                  <a:pt x="5562" y="6114"/>
                </a:lnTo>
                <a:lnTo>
                  <a:pt x="5555" y="6092"/>
                </a:lnTo>
                <a:lnTo>
                  <a:pt x="5548" y="6070"/>
                </a:lnTo>
                <a:lnTo>
                  <a:pt x="5540" y="6049"/>
                </a:lnTo>
                <a:lnTo>
                  <a:pt x="5532" y="6028"/>
                </a:lnTo>
                <a:lnTo>
                  <a:pt x="5525" y="6008"/>
                </a:lnTo>
                <a:lnTo>
                  <a:pt x="5515" y="5987"/>
                </a:lnTo>
                <a:lnTo>
                  <a:pt x="5506" y="5967"/>
                </a:lnTo>
                <a:lnTo>
                  <a:pt x="5497" y="5948"/>
                </a:lnTo>
                <a:lnTo>
                  <a:pt x="5486" y="5929"/>
                </a:lnTo>
                <a:lnTo>
                  <a:pt x="5477" y="5910"/>
                </a:lnTo>
                <a:lnTo>
                  <a:pt x="5466" y="5892"/>
                </a:lnTo>
                <a:lnTo>
                  <a:pt x="5454" y="5873"/>
                </a:lnTo>
                <a:lnTo>
                  <a:pt x="5444" y="5856"/>
                </a:lnTo>
                <a:lnTo>
                  <a:pt x="5432" y="5837"/>
                </a:lnTo>
                <a:lnTo>
                  <a:pt x="5420" y="5820"/>
                </a:lnTo>
                <a:lnTo>
                  <a:pt x="5409" y="5803"/>
                </a:lnTo>
                <a:lnTo>
                  <a:pt x="5383" y="5769"/>
                </a:lnTo>
                <a:lnTo>
                  <a:pt x="5358" y="5738"/>
                </a:lnTo>
                <a:lnTo>
                  <a:pt x="5331" y="5707"/>
                </a:lnTo>
                <a:lnTo>
                  <a:pt x="5318" y="5692"/>
                </a:lnTo>
                <a:lnTo>
                  <a:pt x="5304" y="5678"/>
                </a:lnTo>
                <a:lnTo>
                  <a:pt x="5277" y="5649"/>
                </a:lnTo>
                <a:lnTo>
                  <a:pt x="5249" y="5623"/>
                </a:lnTo>
                <a:lnTo>
                  <a:pt x="5222" y="5596"/>
                </a:lnTo>
                <a:lnTo>
                  <a:pt x="5193" y="5572"/>
                </a:lnTo>
                <a:lnTo>
                  <a:pt x="5164" y="5547"/>
                </a:lnTo>
                <a:lnTo>
                  <a:pt x="5137" y="5525"/>
                </a:lnTo>
                <a:lnTo>
                  <a:pt x="5109" y="5504"/>
                </a:lnTo>
                <a:lnTo>
                  <a:pt x="5081" y="5483"/>
                </a:lnTo>
                <a:lnTo>
                  <a:pt x="5054" y="5464"/>
                </a:lnTo>
                <a:lnTo>
                  <a:pt x="5027" y="5446"/>
                </a:lnTo>
                <a:lnTo>
                  <a:pt x="5002" y="5429"/>
                </a:lnTo>
                <a:lnTo>
                  <a:pt x="4976" y="5413"/>
                </a:lnTo>
                <a:lnTo>
                  <a:pt x="4954" y="5398"/>
                </a:lnTo>
                <a:lnTo>
                  <a:pt x="4942" y="5391"/>
                </a:lnTo>
                <a:lnTo>
                  <a:pt x="4931" y="5383"/>
                </a:lnTo>
                <a:lnTo>
                  <a:pt x="4911" y="5369"/>
                </a:lnTo>
                <a:lnTo>
                  <a:pt x="4892" y="5354"/>
                </a:lnTo>
                <a:lnTo>
                  <a:pt x="4884" y="5346"/>
                </a:lnTo>
                <a:lnTo>
                  <a:pt x="4874" y="5339"/>
                </a:lnTo>
                <a:lnTo>
                  <a:pt x="4857" y="5324"/>
                </a:lnTo>
                <a:lnTo>
                  <a:pt x="4842" y="5310"/>
                </a:lnTo>
                <a:lnTo>
                  <a:pt x="4827" y="5295"/>
                </a:lnTo>
                <a:lnTo>
                  <a:pt x="4813" y="5280"/>
                </a:lnTo>
                <a:lnTo>
                  <a:pt x="4801" y="5265"/>
                </a:lnTo>
                <a:lnTo>
                  <a:pt x="4789" y="5251"/>
                </a:lnTo>
                <a:lnTo>
                  <a:pt x="4778" y="5236"/>
                </a:lnTo>
                <a:lnTo>
                  <a:pt x="4769" y="5222"/>
                </a:lnTo>
                <a:lnTo>
                  <a:pt x="4759" y="5207"/>
                </a:lnTo>
                <a:lnTo>
                  <a:pt x="4752" y="5192"/>
                </a:lnTo>
                <a:lnTo>
                  <a:pt x="4744" y="5178"/>
                </a:lnTo>
                <a:lnTo>
                  <a:pt x="4737" y="5164"/>
                </a:lnTo>
                <a:lnTo>
                  <a:pt x="4732" y="5150"/>
                </a:lnTo>
                <a:lnTo>
                  <a:pt x="4725" y="5136"/>
                </a:lnTo>
                <a:lnTo>
                  <a:pt x="4721" y="5122"/>
                </a:lnTo>
                <a:lnTo>
                  <a:pt x="4713" y="5094"/>
                </a:lnTo>
                <a:lnTo>
                  <a:pt x="4710" y="5080"/>
                </a:lnTo>
                <a:lnTo>
                  <a:pt x="4707" y="5068"/>
                </a:lnTo>
                <a:lnTo>
                  <a:pt x="4703" y="5041"/>
                </a:lnTo>
                <a:lnTo>
                  <a:pt x="4702" y="5028"/>
                </a:lnTo>
                <a:lnTo>
                  <a:pt x="4700" y="5016"/>
                </a:lnTo>
                <a:lnTo>
                  <a:pt x="4699" y="4990"/>
                </a:lnTo>
                <a:lnTo>
                  <a:pt x="4697" y="4967"/>
                </a:lnTo>
                <a:lnTo>
                  <a:pt x="4715" y="4986"/>
                </a:lnTo>
                <a:lnTo>
                  <a:pt x="4733" y="5004"/>
                </a:lnTo>
                <a:lnTo>
                  <a:pt x="4750" y="5022"/>
                </a:lnTo>
                <a:lnTo>
                  <a:pt x="4768" y="5039"/>
                </a:lnTo>
                <a:lnTo>
                  <a:pt x="4787" y="5055"/>
                </a:lnTo>
                <a:lnTo>
                  <a:pt x="4805" y="5071"/>
                </a:lnTo>
                <a:lnTo>
                  <a:pt x="4824" y="5086"/>
                </a:lnTo>
                <a:lnTo>
                  <a:pt x="4843" y="5101"/>
                </a:lnTo>
                <a:lnTo>
                  <a:pt x="4862" y="5114"/>
                </a:lnTo>
                <a:lnTo>
                  <a:pt x="4882" y="5128"/>
                </a:lnTo>
                <a:lnTo>
                  <a:pt x="4903" y="5141"/>
                </a:lnTo>
                <a:lnTo>
                  <a:pt x="4923" y="5153"/>
                </a:lnTo>
                <a:lnTo>
                  <a:pt x="4943" y="5164"/>
                </a:lnTo>
                <a:lnTo>
                  <a:pt x="4963" y="5176"/>
                </a:lnTo>
                <a:lnTo>
                  <a:pt x="4985" y="5187"/>
                </a:lnTo>
                <a:lnTo>
                  <a:pt x="5006" y="5196"/>
                </a:lnTo>
                <a:lnTo>
                  <a:pt x="5027" y="5206"/>
                </a:lnTo>
                <a:lnTo>
                  <a:pt x="5048" y="5215"/>
                </a:lnTo>
                <a:lnTo>
                  <a:pt x="5070" y="5224"/>
                </a:lnTo>
                <a:lnTo>
                  <a:pt x="5092" y="5231"/>
                </a:lnTo>
                <a:lnTo>
                  <a:pt x="5113" y="5240"/>
                </a:lnTo>
                <a:lnTo>
                  <a:pt x="5135" y="5246"/>
                </a:lnTo>
                <a:lnTo>
                  <a:pt x="5158" y="5254"/>
                </a:lnTo>
                <a:lnTo>
                  <a:pt x="5180" y="5260"/>
                </a:lnTo>
                <a:lnTo>
                  <a:pt x="5202" y="5265"/>
                </a:lnTo>
                <a:lnTo>
                  <a:pt x="5225" y="5272"/>
                </a:lnTo>
                <a:lnTo>
                  <a:pt x="5247" y="5276"/>
                </a:lnTo>
                <a:lnTo>
                  <a:pt x="5270" y="5281"/>
                </a:lnTo>
                <a:lnTo>
                  <a:pt x="5293" y="5286"/>
                </a:lnTo>
                <a:lnTo>
                  <a:pt x="5316" y="5290"/>
                </a:lnTo>
                <a:lnTo>
                  <a:pt x="5362" y="5297"/>
                </a:lnTo>
                <a:lnTo>
                  <a:pt x="5401" y="5303"/>
                </a:lnTo>
                <a:lnTo>
                  <a:pt x="5441" y="5309"/>
                </a:lnTo>
                <a:lnTo>
                  <a:pt x="5516" y="5322"/>
                </a:lnTo>
                <a:lnTo>
                  <a:pt x="5552" y="5329"/>
                </a:lnTo>
                <a:lnTo>
                  <a:pt x="5588" y="5337"/>
                </a:lnTo>
                <a:lnTo>
                  <a:pt x="5623" y="5345"/>
                </a:lnTo>
                <a:lnTo>
                  <a:pt x="5658" y="5354"/>
                </a:lnTo>
                <a:lnTo>
                  <a:pt x="5692" y="5362"/>
                </a:lnTo>
                <a:lnTo>
                  <a:pt x="5725" y="5372"/>
                </a:lnTo>
                <a:lnTo>
                  <a:pt x="5757" y="5381"/>
                </a:lnTo>
                <a:lnTo>
                  <a:pt x="5789" y="5392"/>
                </a:lnTo>
                <a:lnTo>
                  <a:pt x="5819" y="5403"/>
                </a:lnTo>
                <a:lnTo>
                  <a:pt x="5850" y="5413"/>
                </a:lnTo>
                <a:lnTo>
                  <a:pt x="5879" y="5425"/>
                </a:lnTo>
                <a:lnTo>
                  <a:pt x="5907" y="5438"/>
                </a:lnTo>
                <a:lnTo>
                  <a:pt x="5935" y="5449"/>
                </a:lnTo>
                <a:lnTo>
                  <a:pt x="5961" y="5463"/>
                </a:lnTo>
                <a:lnTo>
                  <a:pt x="5988" y="5476"/>
                </a:lnTo>
                <a:lnTo>
                  <a:pt x="6014" y="5491"/>
                </a:lnTo>
                <a:lnTo>
                  <a:pt x="6038" y="5505"/>
                </a:lnTo>
                <a:lnTo>
                  <a:pt x="6061" y="5521"/>
                </a:lnTo>
                <a:lnTo>
                  <a:pt x="6085" y="5537"/>
                </a:lnTo>
                <a:lnTo>
                  <a:pt x="6106" y="5553"/>
                </a:lnTo>
                <a:lnTo>
                  <a:pt x="6127" y="5570"/>
                </a:lnTo>
                <a:lnTo>
                  <a:pt x="6138" y="5578"/>
                </a:lnTo>
                <a:lnTo>
                  <a:pt x="6149" y="5587"/>
                </a:lnTo>
                <a:lnTo>
                  <a:pt x="6168" y="5605"/>
                </a:lnTo>
                <a:lnTo>
                  <a:pt x="6187" y="5624"/>
                </a:lnTo>
                <a:lnTo>
                  <a:pt x="6205" y="5643"/>
                </a:lnTo>
                <a:lnTo>
                  <a:pt x="6213" y="5652"/>
                </a:lnTo>
                <a:lnTo>
                  <a:pt x="6222" y="5662"/>
                </a:lnTo>
                <a:lnTo>
                  <a:pt x="6239" y="5682"/>
                </a:lnTo>
                <a:lnTo>
                  <a:pt x="6254" y="5703"/>
                </a:lnTo>
                <a:lnTo>
                  <a:pt x="6256" y="5674"/>
                </a:lnTo>
                <a:lnTo>
                  <a:pt x="6256" y="5645"/>
                </a:lnTo>
                <a:lnTo>
                  <a:pt x="6256" y="5616"/>
                </a:lnTo>
                <a:lnTo>
                  <a:pt x="6255" y="5589"/>
                </a:lnTo>
                <a:lnTo>
                  <a:pt x="6253" y="5561"/>
                </a:lnTo>
                <a:lnTo>
                  <a:pt x="6250" y="5535"/>
                </a:lnTo>
                <a:lnTo>
                  <a:pt x="6245" y="5509"/>
                </a:lnTo>
                <a:lnTo>
                  <a:pt x="6240" y="5484"/>
                </a:lnTo>
                <a:lnTo>
                  <a:pt x="6235" y="5460"/>
                </a:lnTo>
                <a:lnTo>
                  <a:pt x="6228" y="5436"/>
                </a:lnTo>
                <a:lnTo>
                  <a:pt x="6221" y="5412"/>
                </a:lnTo>
                <a:lnTo>
                  <a:pt x="6212" y="5390"/>
                </a:lnTo>
                <a:lnTo>
                  <a:pt x="6204" y="5367"/>
                </a:lnTo>
                <a:lnTo>
                  <a:pt x="6194" y="5345"/>
                </a:lnTo>
                <a:lnTo>
                  <a:pt x="6185" y="5325"/>
                </a:lnTo>
                <a:lnTo>
                  <a:pt x="6174" y="5304"/>
                </a:lnTo>
                <a:lnTo>
                  <a:pt x="6163" y="5283"/>
                </a:lnTo>
                <a:lnTo>
                  <a:pt x="6152" y="5264"/>
                </a:lnTo>
                <a:lnTo>
                  <a:pt x="6139" y="5245"/>
                </a:lnTo>
                <a:lnTo>
                  <a:pt x="6126" y="5226"/>
                </a:lnTo>
                <a:lnTo>
                  <a:pt x="6113" y="5208"/>
                </a:lnTo>
                <a:lnTo>
                  <a:pt x="6100" y="5190"/>
                </a:lnTo>
                <a:lnTo>
                  <a:pt x="6086" y="5173"/>
                </a:lnTo>
                <a:lnTo>
                  <a:pt x="6071" y="5156"/>
                </a:lnTo>
                <a:lnTo>
                  <a:pt x="6041" y="5123"/>
                </a:lnTo>
                <a:lnTo>
                  <a:pt x="6026" y="5107"/>
                </a:lnTo>
                <a:lnTo>
                  <a:pt x="6010" y="5091"/>
                </a:lnTo>
                <a:lnTo>
                  <a:pt x="5994" y="5076"/>
                </a:lnTo>
                <a:lnTo>
                  <a:pt x="5978" y="5061"/>
                </a:lnTo>
                <a:lnTo>
                  <a:pt x="5947" y="5033"/>
                </a:lnTo>
                <a:lnTo>
                  <a:pt x="5914" y="5005"/>
                </a:lnTo>
                <a:lnTo>
                  <a:pt x="5881" y="4978"/>
                </a:lnTo>
                <a:lnTo>
                  <a:pt x="5848" y="4952"/>
                </a:lnTo>
                <a:lnTo>
                  <a:pt x="5816" y="4927"/>
                </a:lnTo>
                <a:lnTo>
                  <a:pt x="5753" y="4878"/>
                </a:lnTo>
                <a:lnTo>
                  <a:pt x="5722" y="4855"/>
                </a:lnTo>
                <a:lnTo>
                  <a:pt x="5694" y="4832"/>
                </a:lnTo>
                <a:lnTo>
                  <a:pt x="5667" y="4808"/>
                </a:lnTo>
                <a:lnTo>
                  <a:pt x="5654" y="4797"/>
                </a:lnTo>
                <a:lnTo>
                  <a:pt x="5641" y="4785"/>
                </a:lnTo>
                <a:lnTo>
                  <a:pt x="5630" y="4773"/>
                </a:lnTo>
                <a:lnTo>
                  <a:pt x="5618" y="4762"/>
                </a:lnTo>
                <a:lnTo>
                  <a:pt x="5607" y="4751"/>
                </a:lnTo>
                <a:lnTo>
                  <a:pt x="5598" y="4739"/>
                </a:lnTo>
                <a:lnTo>
                  <a:pt x="5588" y="4727"/>
                </a:lnTo>
                <a:lnTo>
                  <a:pt x="5579" y="4715"/>
                </a:lnTo>
                <a:lnTo>
                  <a:pt x="5570" y="4703"/>
                </a:lnTo>
                <a:lnTo>
                  <a:pt x="5563" y="4691"/>
                </a:lnTo>
                <a:lnTo>
                  <a:pt x="5556" y="4678"/>
                </a:lnTo>
                <a:lnTo>
                  <a:pt x="5550" y="4667"/>
                </a:lnTo>
                <a:lnTo>
                  <a:pt x="5546" y="4654"/>
                </a:lnTo>
                <a:lnTo>
                  <a:pt x="5542" y="4641"/>
                </a:lnTo>
                <a:lnTo>
                  <a:pt x="5581" y="4667"/>
                </a:lnTo>
                <a:lnTo>
                  <a:pt x="5600" y="4678"/>
                </a:lnTo>
                <a:lnTo>
                  <a:pt x="5618" y="4689"/>
                </a:lnTo>
                <a:lnTo>
                  <a:pt x="5637" y="4701"/>
                </a:lnTo>
                <a:lnTo>
                  <a:pt x="5655" y="4710"/>
                </a:lnTo>
                <a:lnTo>
                  <a:pt x="5674" y="4720"/>
                </a:lnTo>
                <a:lnTo>
                  <a:pt x="5692" y="4730"/>
                </a:lnTo>
                <a:lnTo>
                  <a:pt x="5711" y="4738"/>
                </a:lnTo>
                <a:lnTo>
                  <a:pt x="5728" y="4747"/>
                </a:lnTo>
                <a:lnTo>
                  <a:pt x="5764" y="4761"/>
                </a:lnTo>
                <a:lnTo>
                  <a:pt x="5781" y="4769"/>
                </a:lnTo>
                <a:lnTo>
                  <a:pt x="5799" y="4775"/>
                </a:lnTo>
                <a:lnTo>
                  <a:pt x="5816" y="4781"/>
                </a:lnTo>
                <a:lnTo>
                  <a:pt x="5834" y="4786"/>
                </a:lnTo>
                <a:lnTo>
                  <a:pt x="5869" y="4795"/>
                </a:lnTo>
                <a:lnTo>
                  <a:pt x="5877" y="4798"/>
                </a:lnTo>
                <a:lnTo>
                  <a:pt x="5887" y="4800"/>
                </a:lnTo>
                <a:lnTo>
                  <a:pt x="5904" y="4804"/>
                </a:lnTo>
                <a:lnTo>
                  <a:pt x="5922" y="4807"/>
                </a:lnTo>
                <a:lnTo>
                  <a:pt x="5940" y="4809"/>
                </a:lnTo>
                <a:lnTo>
                  <a:pt x="5958" y="4812"/>
                </a:lnTo>
                <a:lnTo>
                  <a:pt x="5976" y="4814"/>
                </a:lnTo>
                <a:lnTo>
                  <a:pt x="6015" y="4817"/>
                </a:lnTo>
                <a:lnTo>
                  <a:pt x="6034" y="4817"/>
                </a:lnTo>
                <a:lnTo>
                  <a:pt x="6053" y="4818"/>
                </a:lnTo>
                <a:lnTo>
                  <a:pt x="6092" y="4817"/>
                </a:lnTo>
                <a:lnTo>
                  <a:pt x="6133" y="4815"/>
                </a:lnTo>
                <a:lnTo>
                  <a:pt x="6161" y="4811"/>
                </a:lnTo>
                <a:lnTo>
                  <a:pt x="6189" y="4808"/>
                </a:lnTo>
                <a:lnTo>
                  <a:pt x="6218" y="4803"/>
                </a:lnTo>
                <a:lnTo>
                  <a:pt x="6246" y="4798"/>
                </a:lnTo>
                <a:lnTo>
                  <a:pt x="6276" y="4792"/>
                </a:lnTo>
                <a:lnTo>
                  <a:pt x="6305" y="4786"/>
                </a:lnTo>
                <a:lnTo>
                  <a:pt x="6364" y="4772"/>
                </a:lnTo>
                <a:lnTo>
                  <a:pt x="6424" y="4759"/>
                </a:lnTo>
                <a:lnTo>
                  <a:pt x="6455" y="4753"/>
                </a:lnTo>
                <a:lnTo>
                  <a:pt x="6484" y="4748"/>
                </a:lnTo>
                <a:lnTo>
                  <a:pt x="6514" y="4743"/>
                </a:lnTo>
                <a:lnTo>
                  <a:pt x="6545" y="4739"/>
                </a:lnTo>
                <a:lnTo>
                  <a:pt x="6575" y="4737"/>
                </a:lnTo>
                <a:lnTo>
                  <a:pt x="6590" y="4736"/>
                </a:lnTo>
                <a:lnTo>
                  <a:pt x="6605" y="4735"/>
                </a:lnTo>
                <a:lnTo>
                  <a:pt x="6635" y="4735"/>
                </a:lnTo>
                <a:lnTo>
                  <a:pt x="6650" y="4736"/>
                </a:lnTo>
                <a:lnTo>
                  <a:pt x="6665" y="4737"/>
                </a:lnTo>
                <a:lnTo>
                  <a:pt x="6695" y="4740"/>
                </a:lnTo>
                <a:lnTo>
                  <a:pt x="6710" y="4742"/>
                </a:lnTo>
                <a:lnTo>
                  <a:pt x="6724" y="4745"/>
                </a:lnTo>
                <a:lnTo>
                  <a:pt x="6739" y="4749"/>
                </a:lnTo>
                <a:lnTo>
                  <a:pt x="6753" y="4753"/>
                </a:lnTo>
                <a:lnTo>
                  <a:pt x="6768" y="4757"/>
                </a:lnTo>
                <a:lnTo>
                  <a:pt x="6782" y="4761"/>
                </a:lnTo>
                <a:lnTo>
                  <a:pt x="6797" y="4768"/>
                </a:lnTo>
                <a:lnTo>
                  <a:pt x="6811" y="4773"/>
                </a:lnTo>
                <a:lnTo>
                  <a:pt x="6826" y="4781"/>
                </a:lnTo>
                <a:lnTo>
                  <a:pt x="6839" y="4788"/>
                </a:lnTo>
                <a:lnTo>
                  <a:pt x="6854" y="4797"/>
                </a:lnTo>
                <a:lnTo>
                  <a:pt x="6868" y="4805"/>
                </a:lnTo>
                <a:lnTo>
                  <a:pt x="6882" y="4815"/>
                </a:lnTo>
                <a:lnTo>
                  <a:pt x="6896" y="4825"/>
                </a:lnTo>
                <a:lnTo>
                  <a:pt x="6910" y="4836"/>
                </a:lnTo>
                <a:lnTo>
                  <a:pt x="6923" y="4848"/>
                </a:lnTo>
                <a:lnTo>
                  <a:pt x="6937" y="4860"/>
                </a:lnTo>
                <a:lnTo>
                  <a:pt x="6950" y="4874"/>
                </a:lnTo>
                <a:lnTo>
                  <a:pt x="6964" y="4889"/>
                </a:lnTo>
                <a:lnTo>
                  <a:pt x="6977" y="4904"/>
                </a:lnTo>
                <a:lnTo>
                  <a:pt x="6990" y="4920"/>
                </a:lnTo>
                <a:lnTo>
                  <a:pt x="7003" y="4937"/>
                </a:lnTo>
                <a:lnTo>
                  <a:pt x="7016" y="4955"/>
                </a:lnTo>
                <a:lnTo>
                  <a:pt x="7029" y="4974"/>
                </a:lnTo>
                <a:lnTo>
                  <a:pt x="7041" y="4993"/>
                </a:lnTo>
                <a:lnTo>
                  <a:pt x="7054" y="5014"/>
                </a:lnTo>
                <a:lnTo>
                  <a:pt x="7070" y="5004"/>
                </a:lnTo>
                <a:lnTo>
                  <a:pt x="7086" y="4994"/>
                </a:lnTo>
                <a:lnTo>
                  <a:pt x="7102" y="4986"/>
                </a:lnTo>
                <a:lnTo>
                  <a:pt x="7119" y="4976"/>
                </a:lnTo>
                <a:lnTo>
                  <a:pt x="7135" y="4968"/>
                </a:lnTo>
                <a:lnTo>
                  <a:pt x="7152" y="4960"/>
                </a:lnTo>
                <a:lnTo>
                  <a:pt x="7169" y="4953"/>
                </a:lnTo>
                <a:lnTo>
                  <a:pt x="7186" y="4945"/>
                </a:lnTo>
                <a:lnTo>
                  <a:pt x="7203" y="4939"/>
                </a:lnTo>
                <a:lnTo>
                  <a:pt x="7220" y="4933"/>
                </a:lnTo>
                <a:lnTo>
                  <a:pt x="7237" y="4926"/>
                </a:lnTo>
                <a:lnTo>
                  <a:pt x="7254" y="4921"/>
                </a:lnTo>
                <a:lnTo>
                  <a:pt x="7289" y="4910"/>
                </a:lnTo>
                <a:lnTo>
                  <a:pt x="7306" y="4906"/>
                </a:lnTo>
                <a:lnTo>
                  <a:pt x="7324" y="4902"/>
                </a:lnTo>
                <a:lnTo>
                  <a:pt x="7341" y="4899"/>
                </a:lnTo>
                <a:lnTo>
                  <a:pt x="7359" y="4895"/>
                </a:lnTo>
                <a:lnTo>
                  <a:pt x="7377" y="4892"/>
                </a:lnTo>
                <a:lnTo>
                  <a:pt x="7394" y="4890"/>
                </a:lnTo>
                <a:lnTo>
                  <a:pt x="7431" y="4886"/>
                </a:lnTo>
                <a:lnTo>
                  <a:pt x="7449" y="4884"/>
                </a:lnTo>
                <a:lnTo>
                  <a:pt x="7467" y="4883"/>
                </a:lnTo>
                <a:lnTo>
                  <a:pt x="7485" y="4882"/>
                </a:lnTo>
                <a:lnTo>
                  <a:pt x="7502" y="4882"/>
                </a:lnTo>
                <a:lnTo>
                  <a:pt x="7538" y="4882"/>
                </a:lnTo>
                <a:lnTo>
                  <a:pt x="7574" y="4883"/>
                </a:lnTo>
                <a:lnTo>
                  <a:pt x="7610" y="4885"/>
                </a:lnTo>
                <a:lnTo>
                  <a:pt x="7627" y="4887"/>
                </a:lnTo>
                <a:lnTo>
                  <a:pt x="7645" y="4889"/>
                </a:lnTo>
                <a:lnTo>
                  <a:pt x="7681" y="4893"/>
                </a:lnTo>
                <a:lnTo>
                  <a:pt x="7716" y="4900"/>
                </a:lnTo>
                <a:lnTo>
                  <a:pt x="7752" y="4906"/>
                </a:lnTo>
                <a:lnTo>
                  <a:pt x="7786" y="4915"/>
                </a:lnTo>
                <a:lnTo>
                  <a:pt x="7804" y="4919"/>
                </a:lnTo>
                <a:lnTo>
                  <a:pt x="7821" y="4924"/>
                </a:lnTo>
                <a:lnTo>
                  <a:pt x="7855" y="4934"/>
                </a:lnTo>
                <a:lnTo>
                  <a:pt x="7888" y="4945"/>
                </a:lnTo>
                <a:lnTo>
                  <a:pt x="7921" y="4957"/>
                </a:lnTo>
                <a:lnTo>
                  <a:pt x="7954" y="4970"/>
                </a:lnTo>
                <a:lnTo>
                  <a:pt x="7985" y="4984"/>
                </a:lnTo>
                <a:lnTo>
                  <a:pt x="8016" y="4999"/>
                </a:lnTo>
                <a:lnTo>
                  <a:pt x="8047" y="5014"/>
                </a:lnTo>
                <a:lnTo>
                  <a:pt x="8077" y="5030"/>
                </a:lnTo>
                <a:lnTo>
                  <a:pt x="8107" y="5047"/>
                </a:lnTo>
                <a:lnTo>
                  <a:pt x="8135" y="5066"/>
                </a:lnTo>
                <a:close/>
                <a:moveTo>
                  <a:pt x="4449" y="4196"/>
                </a:moveTo>
                <a:lnTo>
                  <a:pt x="3687" y="4196"/>
                </a:lnTo>
                <a:lnTo>
                  <a:pt x="3687" y="3432"/>
                </a:lnTo>
                <a:lnTo>
                  <a:pt x="4449" y="3432"/>
                </a:lnTo>
                <a:lnTo>
                  <a:pt x="4449" y="4196"/>
                </a:lnTo>
                <a:close/>
                <a:moveTo>
                  <a:pt x="3687" y="762"/>
                </a:moveTo>
                <a:lnTo>
                  <a:pt x="4449" y="762"/>
                </a:lnTo>
                <a:lnTo>
                  <a:pt x="4449" y="0"/>
                </a:lnTo>
                <a:lnTo>
                  <a:pt x="3687" y="0"/>
                </a:lnTo>
                <a:lnTo>
                  <a:pt x="3687" y="762"/>
                </a:lnTo>
                <a:close/>
                <a:moveTo>
                  <a:pt x="4449" y="6866"/>
                </a:moveTo>
                <a:lnTo>
                  <a:pt x="3687" y="6866"/>
                </a:lnTo>
                <a:lnTo>
                  <a:pt x="3687" y="7628"/>
                </a:lnTo>
                <a:lnTo>
                  <a:pt x="4449" y="7628"/>
                </a:lnTo>
                <a:lnTo>
                  <a:pt x="4449" y="6866"/>
                </a:lnTo>
                <a:close/>
              </a:path>
            </a:pathLst>
          </a:custGeom>
          <a:solidFill>
            <a:srgbClr val="FCA311"/>
          </a:solidFill>
          <a:ln w="9525">
            <a:noFill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endParaRPr lang="en-GB" kern="0" dirty="0">
              <a:solidFill>
                <a:sysClr val="windowText" lastClr="000000"/>
              </a:solidFill>
              <a:latin typeface="Arial" pitchFamily="34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Software Process Definition and Management - Chapter 2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25AAB638-064B-4B8F-9474-CEE29A03097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3081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763713" y="908050"/>
            <a:ext cx="3487737" cy="54006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de-D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3850" y="908050"/>
            <a:ext cx="3489325" cy="5400675"/>
          </a:xfrm>
        </p:spPr>
        <p:txBody>
          <a:bodyPr/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Software Process Definition and Management - Chapter 2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C837B90B-E06A-4F0B-9824-5F53A95F9E5F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85518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Software Process Definition and Management - Chapter 2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C1C3ABFF-07B6-4381-8655-2E8E3F18A5CC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67402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1752600" y="1465263"/>
            <a:ext cx="3503613" cy="463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408613" y="1465263"/>
            <a:ext cx="3503612" cy="463708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D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>
          <a:xfrm>
            <a:off x="8028384" y="6453336"/>
            <a:ext cx="838200" cy="225425"/>
          </a:xfrm>
        </p:spPr>
        <p:txBody>
          <a:bodyPr/>
          <a:lstStyle>
            <a:lvl1pPr>
              <a:defRPr/>
            </a:lvl1pPr>
          </a:lstStyle>
          <a:p>
            <a:r>
              <a:rPr lang="de-DE" dirty="0">
                <a:solidFill>
                  <a:srgbClr val="000000"/>
                </a:solidFill>
              </a:rPr>
              <a:t>Slide </a:t>
            </a:r>
            <a:fld id="{0856EFE0-83B2-4B0F-9BED-35D22F1DA833}" type="slidenum">
              <a:rPr lang="de-DE">
                <a:solidFill>
                  <a:srgbClr val="000000"/>
                </a:solidFill>
              </a:rPr>
              <a:pPr/>
              <a:t>‹#›</a:t>
            </a:fld>
            <a:endParaRPr lang="de-DE" dirty="0">
              <a:solidFill>
                <a:srgbClr val="000000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763713" y="188913"/>
            <a:ext cx="7380287" cy="431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DE"/>
          </a:p>
        </p:txBody>
      </p:sp>
      <p:sp>
        <p:nvSpPr>
          <p:cNvPr id="8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0" y="188913"/>
            <a:ext cx="1763713" cy="4318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>
                <a:solidFill>
                  <a:srgbClr val="000000"/>
                </a:solidFill>
              </a:rPr>
              <a:t>Software Process Definition and Management - Chapter 2</a:t>
            </a:r>
          </a:p>
        </p:txBody>
      </p:sp>
    </p:spTree>
    <p:extLst>
      <p:ext uri="{BB962C8B-B14F-4D97-AF65-F5344CB8AC3E}">
        <p14:creationId xmlns:p14="http://schemas.microsoft.com/office/powerpoint/2010/main" val="2939662541"/>
      </p:ext>
    </p:extLst>
  </p:cSld>
  <p:clrMapOvr>
    <a:masterClrMapping/>
  </p:clrMapOvr>
  <p:transition/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3235" name="Rectangle 3"/>
          <p:cNvSpPr>
            <a:spLocks noChangeArrowheads="1"/>
          </p:cNvSpPr>
          <p:nvPr/>
        </p:nvSpPr>
        <p:spPr bwMode="auto">
          <a:xfrm>
            <a:off x="0" y="6453188"/>
            <a:ext cx="9144000" cy="288925"/>
          </a:xfrm>
          <a:prstGeom prst="rect">
            <a:avLst/>
          </a:prstGeom>
          <a:solidFill>
            <a:srgbClr val="66CCFF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 eaLnBrk="0" hangingPunct="0">
              <a:defRPr/>
            </a:pPr>
            <a:endParaRPr lang="de-DE" sz="1200" b="1">
              <a:solidFill>
                <a:srgbClr val="000000"/>
              </a:solidFill>
            </a:endParaRPr>
          </a:p>
        </p:txBody>
      </p:sp>
      <p:sp>
        <p:nvSpPr>
          <p:cNvPr id="863240" name="Text Box 8"/>
          <p:cNvSpPr txBox="1">
            <a:spLocks noChangeArrowheads="1"/>
          </p:cNvSpPr>
          <p:nvPr/>
        </p:nvSpPr>
        <p:spPr bwMode="auto">
          <a:xfrm>
            <a:off x="179388" y="6453188"/>
            <a:ext cx="3313112" cy="288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36000" rIns="0" bIns="36000" anchor="ctr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0" hangingPunct="0"/>
            <a:endParaRPr lang="en-US" sz="1000" b="1" dirty="0">
              <a:solidFill>
                <a:srgbClr val="000000"/>
              </a:solidFill>
            </a:endParaRPr>
          </a:p>
        </p:txBody>
      </p:sp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1763713" y="188913"/>
            <a:ext cx="7380287" cy="431800"/>
          </a:xfrm>
          <a:prstGeom prst="rect">
            <a:avLst/>
          </a:prstGeom>
          <a:solidFill>
            <a:srgbClr val="FFFF99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63713" y="908050"/>
            <a:ext cx="7129462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90000" tIns="36000" rIns="90000" bIns="3600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0" y="188913"/>
            <a:ext cx="1763713" cy="431800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36000" tIns="45720" rIns="36000" bIns="45720" numCol="1" anchor="ctr" anchorCtr="0" compatLnSpc="1">
            <a:prstTxWarp prst="textNoShape">
              <a:avLst/>
            </a:prstTxWarp>
          </a:bodyPr>
          <a:lstStyle>
            <a:lvl1pPr marL="98425" eaLnBrk="0" hangingPunct="0">
              <a:spcBef>
                <a:spcPct val="50000"/>
              </a:spcBef>
              <a:defRPr sz="900" b="1"/>
            </a:lvl1pPr>
          </a:lstStyle>
          <a:p>
            <a:r>
              <a:rPr lang="en-US">
                <a:solidFill>
                  <a:srgbClr val="000000"/>
                </a:solidFill>
              </a:rPr>
              <a:t>Software Process Definition and Management - Chapter 2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956550" y="6453188"/>
            <a:ext cx="936625" cy="28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0" tIns="36000" rIns="0" bIns="36000" numCol="1" anchor="ctr" anchorCtr="0" compatLnSpc="1">
            <a:prstTxWarp prst="textNoShape">
              <a:avLst/>
            </a:prstTxWarp>
          </a:bodyPr>
          <a:lstStyle>
            <a:lvl1pPr algn="r" eaLnBrk="0" hangingPunct="0">
              <a:defRPr sz="1000" b="1"/>
            </a:lvl1pPr>
          </a:lstStyle>
          <a:p>
            <a:r>
              <a:rPr lang="en-US" dirty="0">
                <a:solidFill>
                  <a:srgbClr val="000000"/>
                </a:solidFill>
              </a:rPr>
              <a:t>Slide </a:t>
            </a:r>
            <a:fld id="{537068EE-FEA2-4E92-90B2-E26C27D1B1F8}" type="slidenum">
              <a:rPr lang="en-US">
                <a:solidFill>
                  <a:srgbClr val="000000"/>
                </a:solidFill>
              </a:rPr>
              <a:pPr/>
              <a:t>‹#›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1038" name="Rectangle 14"/>
          <p:cNvSpPr>
            <a:spLocks noChangeArrowheads="1"/>
          </p:cNvSpPr>
          <p:nvPr/>
        </p:nvSpPr>
        <p:spPr bwMode="auto">
          <a:xfrm>
            <a:off x="179388" y="900113"/>
            <a:ext cx="1368425" cy="54086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pPr marL="176213" indent="-176213" algn="l" eaLnBrk="0" hangingPunct="0">
              <a:lnSpc>
                <a:spcPct val="142000"/>
              </a:lnSpc>
              <a:buClr>
                <a:srgbClr val="969696"/>
              </a:buClr>
              <a:buFont typeface="Arial" charset="0"/>
              <a:buNone/>
            </a:pPr>
            <a:r>
              <a:rPr lang="en-US" sz="1000" b="1" dirty="0">
                <a:solidFill>
                  <a:srgbClr val="808080"/>
                </a:solidFill>
              </a:rPr>
              <a:t>	Prescriptive Process</a:t>
            </a:r>
            <a:r>
              <a:rPr lang="en-US" sz="1000" b="1" baseline="0" dirty="0">
                <a:solidFill>
                  <a:srgbClr val="808080"/>
                </a:solidFill>
              </a:rPr>
              <a:t> Models</a:t>
            </a:r>
            <a:endParaRPr lang="en-US" sz="1000" b="1" dirty="0">
              <a:solidFill>
                <a:srgbClr val="808080"/>
              </a:solidFill>
            </a:endParaRPr>
          </a:p>
          <a:p>
            <a:pPr marL="176213" indent="-176213" algn="l" rtl="0" eaLnBrk="0" fontAlgn="base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Objectives</a:t>
            </a:r>
          </a:p>
          <a:p>
            <a:pPr marL="176213" indent="-176213" algn="l" rtl="0" eaLnBrk="0" fontAlgn="base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Introduction</a:t>
            </a:r>
          </a:p>
          <a:p>
            <a:pPr marL="176213" indent="-176213" algn="l" rtl="0" eaLnBrk="0" fontAlgn="base" latinLnBrk="0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noProof="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Prescriptive Process Model Classes</a:t>
            </a:r>
          </a:p>
          <a:p>
            <a:pPr marL="176213" indent="-176213" algn="l" rtl="0" eaLnBrk="0" fontAlgn="base" latinLnBrk="0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noProof="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Process Standards</a:t>
            </a:r>
          </a:p>
          <a:p>
            <a:pPr marL="176213" indent="-176213" algn="l" rtl="0" eaLnBrk="0" fontAlgn="base" latinLnBrk="0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noProof="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Process</a:t>
            </a:r>
            <a:r>
              <a:rPr lang="en-US" sz="1000" kern="1200" baseline="0" noProof="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 Representation in Organizations</a:t>
            </a:r>
          </a:p>
          <a:p>
            <a:pPr marL="176213" indent="-176213" algn="l" rtl="0" eaLnBrk="0" fontAlgn="base" latinLnBrk="0" hangingPunct="0">
              <a:lnSpc>
                <a:spcPct val="142000"/>
              </a:lnSpc>
              <a:spcBef>
                <a:spcPct val="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</a:pPr>
            <a:r>
              <a:rPr lang="en-US" sz="1000" kern="1200" baseline="0" noProof="0" dirty="0">
                <a:solidFill>
                  <a:srgbClr val="808080"/>
                </a:solidFill>
                <a:latin typeface="Arial" charset="0"/>
                <a:ea typeface="+mn-ea"/>
                <a:cs typeface="+mn-cs"/>
              </a:rPr>
              <a:t>Deploying Prescriptive Process Models</a:t>
            </a:r>
            <a:endParaRPr lang="en-US" sz="1000" kern="1200" noProof="0" dirty="0">
              <a:solidFill>
                <a:srgbClr val="808080"/>
              </a:solidFill>
              <a:latin typeface="Arial" charset="0"/>
              <a:ea typeface="+mn-ea"/>
              <a:cs typeface="+mn-cs"/>
            </a:endParaRPr>
          </a:p>
          <a:p>
            <a:pPr marL="176213" indent="-176213" eaLnBrk="0" hangingPunct="0">
              <a:lnSpc>
                <a:spcPct val="142000"/>
              </a:lnSpc>
              <a:buClr>
                <a:schemeClr val="bg2"/>
              </a:buClr>
              <a:buFont typeface="Arial" charset="0"/>
              <a:buChar char="■"/>
            </a:pPr>
            <a:r>
              <a:rPr lang="en-US" sz="1000" dirty="0">
                <a:solidFill>
                  <a:srgbClr val="808080"/>
                </a:solidFill>
              </a:rPr>
              <a:t>Summary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</p:sldLayoutIdLst>
  <p:hf hdr="0" dt="0"/>
  <p:txStyles>
    <p:titleStyle>
      <a:lvl1pPr marL="984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+mj-lt"/>
          <a:ea typeface="+mj-ea"/>
          <a:cs typeface="+mj-cs"/>
        </a:defRPr>
      </a:lvl1pPr>
      <a:lvl2pPr marL="984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2pPr>
      <a:lvl3pPr marL="984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3pPr>
      <a:lvl4pPr marL="984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4pPr>
      <a:lvl5pPr marL="984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5pPr>
      <a:lvl6pPr marL="5556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6pPr>
      <a:lvl7pPr marL="10128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7pPr>
      <a:lvl8pPr marL="14700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8pPr>
      <a:lvl9pPr marL="1927225" indent="-98425" algn="l" rtl="0" eaLnBrk="0" fontAlgn="base" hangingPunct="0">
        <a:spcBef>
          <a:spcPct val="0"/>
        </a:spcBef>
        <a:spcAft>
          <a:spcPct val="0"/>
        </a:spcAft>
        <a:tabLst>
          <a:tab pos="1527175" algn="r"/>
        </a:tabLst>
        <a:defRPr b="1">
          <a:solidFill>
            <a:schemeClr val="tx2"/>
          </a:solidFill>
          <a:latin typeface="Arial" charset="0"/>
        </a:defRPr>
      </a:lvl9pPr>
    </p:titleStyle>
    <p:bodyStyle>
      <a:lvl1pPr marL="263525" indent="-263525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720725" indent="-277813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800">
          <a:solidFill>
            <a:schemeClr val="tx1"/>
          </a:solidFill>
          <a:latin typeface="+mn-lt"/>
        </a:defRPr>
      </a:lvl2pPr>
      <a:lvl3pPr marL="1165225" indent="-265113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800">
          <a:solidFill>
            <a:schemeClr val="tx1"/>
          </a:solidFill>
          <a:latin typeface="+mn-lt"/>
        </a:defRPr>
      </a:lvl3pPr>
      <a:lvl4pPr marL="1611313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800">
          <a:solidFill>
            <a:schemeClr val="tx1"/>
          </a:solidFill>
          <a:latin typeface="+mn-lt"/>
        </a:defRPr>
      </a:lvl4pPr>
      <a:lvl5pPr marL="2057400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800">
          <a:solidFill>
            <a:schemeClr val="tx1"/>
          </a:solidFill>
          <a:latin typeface="+mn-lt"/>
        </a:defRPr>
      </a:lvl5pPr>
      <a:lvl6pPr marL="2514600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400">
          <a:solidFill>
            <a:schemeClr val="tx1"/>
          </a:solidFill>
          <a:latin typeface="+mn-lt"/>
        </a:defRPr>
      </a:lvl6pPr>
      <a:lvl7pPr marL="2971800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400">
          <a:solidFill>
            <a:schemeClr val="tx1"/>
          </a:solidFill>
          <a:latin typeface="+mn-lt"/>
        </a:defRPr>
      </a:lvl7pPr>
      <a:lvl8pPr marL="3429000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400">
          <a:solidFill>
            <a:schemeClr val="tx1"/>
          </a:solidFill>
          <a:latin typeface="+mn-lt"/>
        </a:defRPr>
      </a:lvl8pPr>
      <a:lvl9pPr marL="3886200" indent="-266700" algn="l" rtl="0" eaLnBrk="0" fontAlgn="base" hangingPunct="0">
        <a:spcBef>
          <a:spcPct val="25000"/>
        </a:spcBef>
        <a:spcAft>
          <a:spcPct val="0"/>
        </a:spcAft>
        <a:buClr>
          <a:schemeClr val="bg2"/>
        </a:buClr>
        <a:buFont typeface="Arial" charset="0"/>
        <a:buChar char="■"/>
        <a:defRPr sz="1400">
          <a:solidFill>
            <a:schemeClr val="tx1"/>
          </a:solidFill>
          <a:latin typeface="+mn-lt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5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3" Type="http://schemas.openxmlformats.org/officeDocument/2006/relationships/image" Target="../media/image7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audio" Target="../media/audio1.bin"/><Relationship Id="rId4" Type="http://schemas.openxmlformats.org/officeDocument/2006/relationships/image" Target="../media/image1.png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emf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강의</a:t>
            </a:r>
            <a:br>
              <a:rPr lang="en-US" dirty="0"/>
            </a:br>
            <a:r>
              <a:rPr lang="en-US" dirty="0"/>
              <a:t>소프트웨어 프로세스 정의 및 관리</a:t>
            </a:r>
            <a:br>
              <a:rPr lang="en-US" dirty="0"/>
            </a:br>
            <a:r>
              <a:rPr lang="en-US" dirty="0"/>
              <a:t>제2장: 처방적 프로세스 모델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Dr. 유르겐</a:t>
            </a:r>
            <a:r>
              <a:rPr lang="en-US" dirty="0" err="1"/>
              <a:t>뮌헨</a:t>
            </a:r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2012년 가을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반복적 개선 모델 (4/4)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소프트웨어 프로세스 정의 및 관리 - 제2장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슬라이드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10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5122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3713" y="1162312"/>
            <a:ext cx="7129462" cy="489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  <p:sp>
        <p:nvSpPr>
          <p:cNvPr id="8" name="TextBox 7"/>
          <p:cNvSpPr txBox="1"/>
          <p:nvPr/>
        </p:nvSpPr>
        <p:spPr>
          <a:xfrm>
            <a:off x="7380312" y="610432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참고:</a:t>
            </a:r>
            <a:r>
              <a:rPr lang="en-US" sz="1200" i="1" dirty="0" err="1"/>
              <a:t>롬바흐</a:t>
            </a:r>
            <a:endParaRPr lang="en-US" sz="1200" i="1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8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라이프사이클 모델 – 프로토타입 모델 (1/3)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14" name="Rectangle 8"/>
          <p:cNvSpPr>
            <a:spLocks noChangeArrowheads="1"/>
          </p:cNvSpPr>
          <p:nvPr/>
        </p:nvSpPr>
        <p:spPr bwMode="auto">
          <a:xfrm>
            <a:off x="2552096" y="968375"/>
            <a:ext cx="936206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문제 설명</a:t>
            </a:r>
          </a:p>
        </p:txBody>
      </p:sp>
      <p:sp>
        <p:nvSpPr>
          <p:cNvPr id="15" name="Rectangle 9"/>
          <p:cNvSpPr>
            <a:spLocks noChangeArrowheads="1"/>
          </p:cNvSpPr>
          <p:nvPr/>
        </p:nvSpPr>
        <p:spPr bwMode="auto">
          <a:xfrm>
            <a:off x="6296512" y="2393316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실행 시스템</a:t>
            </a:r>
          </a:p>
        </p:txBody>
      </p:sp>
      <p:sp>
        <p:nvSpPr>
          <p:cNvPr id="16" name="Rectangle 10"/>
          <p:cNvSpPr>
            <a:spLocks noChangeArrowheads="1"/>
          </p:cNvSpPr>
          <p:nvPr/>
        </p:nvSpPr>
        <p:spPr bwMode="auto">
          <a:xfrm>
            <a:off x="5607111" y="3861734"/>
            <a:ext cx="936206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실행 단위</a:t>
            </a:r>
          </a:p>
        </p:txBody>
      </p:sp>
      <p:sp>
        <p:nvSpPr>
          <p:cNvPr id="18" name="Rectangle 12"/>
          <p:cNvSpPr>
            <a:spLocks noChangeArrowheads="1"/>
          </p:cNvSpPr>
          <p:nvPr/>
        </p:nvSpPr>
        <p:spPr bwMode="auto">
          <a:xfrm>
            <a:off x="3272074" y="2403317"/>
            <a:ext cx="936206" cy="53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개발자 요구 사항</a:t>
            </a:r>
          </a:p>
        </p:txBody>
      </p:sp>
      <p:sp>
        <p:nvSpPr>
          <p:cNvPr id="19" name="Rectangle 13"/>
          <p:cNvSpPr>
            <a:spLocks noChangeArrowheads="1"/>
          </p:cNvSpPr>
          <p:nvPr/>
        </p:nvSpPr>
        <p:spPr bwMode="auto">
          <a:xfrm>
            <a:off x="2886785" y="1686558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고객 요구사항</a:t>
            </a:r>
          </a:p>
        </p:txBody>
      </p:sp>
      <p:cxnSp>
        <p:nvCxnSpPr>
          <p:cNvPr id="45" name="AutoShape 39"/>
          <p:cNvCxnSpPr>
            <a:cxnSpLocks noChangeShapeType="1"/>
            <a:stCxn id="14" idx="2"/>
            <a:endCxn id="19" idx="0"/>
          </p:cNvCxnSpPr>
          <p:nvPr/>
        </p:nvCxnSpPr>
        <p:spPr bwMode="auto">
          <a:xfrm>
            <a:off x="3020199" y="1505588"/>
            <a:ext cx="336478" cy="180970"/>
          </a:xfrm>
          <a:prstGeom prst="straightConnector1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53" name="Rectangle 11"/>
          <p:cNvSpPr>
            <a:spLocks noChangeArrowheads="1"/>
          </p:cNvSpPr>
          <p:nvPr/>
        </p:nvSpPr>
        <p:spPr bwMode="auto">
          <a:xfrm>
            <a:off x="4667327" y="5318727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단위 코드</a:t>
            </a:r>
          </a:p>
        </p:txBody>
      </p:sp>
      <p:cxnSp>
        <p:nvCxnSpPr>
          <p:cNvPr id="56" name="AutoShape 39"/>
          <p:cNvCxnSpPr>
            <a:cxnSpLocks noChangeShapeType="1"/>
            <a:stCxn id="19" idx="2"/>
            <a:endCxn id="18" idx="0"/>
          </p:cNvCxnSpPr>
          <p:nvPr/>
        </p:nvCxnSpPr>
        <p:spPr bwMode="auto">
          <a:xfrm>
            <a:off x="3356677" y="2223771"/>
            <a:ext cx="383500" cy="179546"/>
          </a:xfrm>
          <a:prstGeom prst="straightConnector1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9" name="AutoShape 39"/>
          <p:cNvCxnSpPr>
            <a:cxnSpLocks noChangeShapeType="1"/>
            <a:stCxn id="18" idx="2"/>
            <a:endCxn id="53" idx="0"/>
          </p:cNvCxnSpPr>
          <p:nvPr/>
        </p:nvCxnSpPr>
        <p:spPr bwMode="auto">
          <a:xfrm>
            <a:off x="3740177" y="2941955"/>
            <a:ext cx="1397042" cy="2376772"/>
          </a:xfrm>
          <a:prstGeom prst="straightConnector1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3" name="AutoShape 39"/>
          <p:cNvCxnSpPr>
            <a:cxnSpLocks noChangeShapeType="1"/>
            <a:stCxn id="53" idx="0"/>
            <a:endCxn id="16" idx="2"/>
          </p:cNvCxnSpPr>
          <p:nvPr/>
        </p:nvCxnSpPr>
        <p:spPr bwMode="auto">
          <a:xfrm flipV="1">
            <a:off x="5137219" y="4398947"/>
            <a:ext cx="937995" cy="919780"/>
          </a:xfrm>
          <a:prstGeom prst="straightConnector1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67" name="AutoShape 39"/>
          <p:cNvCxnSpPr>
            <a:cxnSpLocks noChangeShapeType="1"/>
            <a:stCxn id="16" idx="0"/>
            <a:endCxn id="15" idx="2"/>
          </p:cNvCxnSpPr>
          <p:nvPr/>
        </p:nvCxnSpPr>
        <p:spPr bwMode="auto">
          <a:xfrm flipV="1">
            <a:off x="6075214" y="2930529"/>
            <a:ext cx="691190" cy="931205"/>
          </a:xfrm>
          <a:prstGeom prst="straightConnector1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0" name="AutoShape 39"/>
          <p:cNvCxnSpPr>
            <a:cxnSpLocks noChangeShapeType="1"/>
            <a:stCxn id="19" idx="1"/>
            <a:endCxn id="53" idx="1"/>
          </p:cNvCxnSpPr>
          <p:nvPr/>
        </p:nvCxnSpPr>
        <p:spPr bwMode="auto">
          <a:xfrm rot="10800000" flipH="1" flipV="1">
            <a:off x="2886785" y="1955164"/>
            <a:ext cx="1780542" cy="3632169"/>
          </a:xfrm>
          <a:prstGeom prst="curvedConnector3">
            <a:avLst>
              <a:gd name="adj1" fmla="val -12839"/>
            </a:avLst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1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77159322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40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라이프사이클 모델 – 나선형 모델 (1/3)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14343" name="Line 4"/>
          <p:cNvSpPr>
            <a:spLocks noChangeShapeType="1"/>
          </p:cNvSpPr>
          <p:nvPr/>
        </p:nvSpPr>
        <p:spPr bwMode="auto">
          <a:xfrm>
            <a:off x="2139937" y="3541227"/>
            <a:ext cx="6624102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44" name="Line 5"/>
          <p:cNvSpPr>
            <a:spLocks noChangeShapeType="1"/>
          </p:cNvSpPr>
          <p:nvPr/>
        </p:nvSpPr>
        <p:spPr bwMode="auto">
          <a:xfrm flipV="1">
            <a:off x="5570530" y="834635"/>
            <a:ext cx="0" cy="5413183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45" name="Text Box 7"/>
          <p:cNvSpPr txBox="1">
            <a:spLocks noChangeArrowheads="1"/>
          </p:cNvSpPr>
          <p:nvPr/>
        </p:nvSpPr>
        <p:spPr bwMode="auto">
          <a:xfrm>
            <a:off x="5554984" y="764704"/>
            <a:ext cx="895219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누적 비용</a:t>
            </a:r>
          </a:p>
        </p:txBody>
      </p:sp>
      <p:sp>
        <p:nvSpPr>
          <p:cNvPr id="14346" name="Freeform 54"/>
          <p:cNvSpPr>
            <a:spLocks/>
          </p:cNvSpPr>
          <p:nvPr/>
        </p:nvSpPr>
        <p:spPr bwMode="auto">
          <a:xfrm>
            <a:off x="5302353" y="1225731"/>
            <a:ext cx="536354" cy="18130"/>
          </a:xfrm>
          <a:custGeom>
            <a:avLst/>
            <a:gdLst>
              <a:gd name="T0" fmla="*/ 0 w 414"/>
              <a:gd name="T1" fmla="*/ 0 h 73"/>
              <a:gd name="T2" fmla="*/ 216 w 414"/>
              <a:gd name="T3" fmla="*/ 0 h 73"/>
              <a:gd name="T4" fmla="*/ 414 w 414"/>
              <a:gd name="T5" fmla="*/ 0 h 73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414" h="73">
                <a:moveTo>
                  <a:pt x="0" y="73"/>
                </a:moveTo>
                <a:cubicBezTo>
                  <a:pt x="73" y="37"/>
                  <a:pt x="147" y="2"/>
                  <a:pt x="216" y="1"/>
                </a:cubicBezTo>
                <a:cubicBezTo>
                  <a:pt x="285" y="0"/>
                  <a:pt x="349" y="33"/>
                  <a:pt x="414" y="67"/>
                </a:cubicBez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/>
          <a:lstStyle/>
          <a:p>
            <a:endParaRPr lang="de-DE" sz="1400"/>
          </a:p>
        </p:txBody>
      </p:sp>
      <p:sp>
        <p:nvSpPr>
          <p:cNvPr id="14347" name="Text Box 9"/>
          <p:cNvSpPr txBox="1">
            <a:spLocks noChangeArrowheads="1"/>
          </p:cNvSpPr>
          <p:nvPr/>
        </p:nvSpPr>
        <p:spPr bwMode="auto">
          <a:xfrm>
            <a:off x="5780408" y="1083279"/>
            <a:ext cx="597244" cy="46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 dirty="0">
                <a:latin typeface="Arial" charset="0"/>
              </a:rPr>
              <a:t>진보</a:t>
            </a:r>
            <a:br>
              <a:rPr lang="en-US" sz="800" dirty="0">
                <a:latin typeface="Arial" charset="0"/>
              </a:rPr>
            </a:br>
            <a:r>
              <a:rPr lang="en-US" sz="800" dirty="0">
                <a:latin typeface="Arial" charset="0"/>
              </a:rPr>
              <a:t>통해</a:t>
            </a:r>
            <a:br>
              <a:rPr lang="en-US" sz="800" dirty="0">
                <a:latin typeface="Arial" charset="0"/>
              </a:rPr>
            </a:br>
            <a:r>
              <a:rPr lang="en-US" sz="800" dirty="0">
                <a:latin typeface="Arial" charset="0"/>
              </a:rPr>
              <a:t>단계</a:t>
            </a:r>
          </a:p>
        </p:txBody>
      </p:sp>
      <p:sp>
        <p:nvSpPr>
          <p:cNvPr id="14348" name="Text Box 10"/>
          <p:cNvSpPr txBox="1">
            <a:spLocks noChangeArrowheads="1"/>
          </p:cNvSpPr>
          <p:nvPr/>
        </p:nvSpPr>
        <p:spPr bwMode="auto">
          <a:xfrm>
            <a:off x="3005359" y="1572796"/>
            <a:ext cx="741050" cy="58534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결정하세요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목표들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대안들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제약</a:t>
            </a:r>
          </a:p>
        </p:txBody>
      </p:sp>
      <p:sp>
        <p:nvSpPr>
          <p:cNvPr id="14349" name="Text Box 11"/>
          <p:cNvSpPr txBox="1">
            <a:spLocks noChangeArrowheads="1"/>
          </p:cNvSpPr>
          <p:nvPr/>
        </p:nvSpPr>
        <p:spPr bwMode="auto">
          <a:xfrm>
            <a:off x="1691680" y="3429855"/>
            <a:ext cx="520808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검토</a:t>
            </a:r>
          </a:p>
        </p:txBody>
      </p:sp>
      <p:sp>
        <p:nvSpPr>
          <p:cNvPr id="14350" name="Text Box 12"/>
          <p:cNvSpPr txBox="1">
            <a:spLocks noChangeArrowheads="1"/>
          </p:cNvSpPr>
          <p:nvPr/>
        </p:nvSpPr>
        <p:spPr bwMode="auto">
          <a:xfrm>
            <a:off x="2095889" y="3367694"/>
            <a:ext cx="766960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약속</a:t>
            </a:r>
          </a:p>
        </p:txBody>
      </p:sp>
      <p:sp>
        <p:nvSpPr>
          <p:cNvPr id="14351" name="Text Box 13"/>
          <p:cNvSpPr txBox="1">
            <a:spLocks noChangeArrowheads="1"/>
          </p:cNvSpPr>
          <p:nvPr/>
        </p:nvSpPr>
        <p:spPr bwMode="auto">
          <a:xfrm>
            <a:off x="2095889" y="3507556"/>
            <a:ext cx="551901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분할</a:t>
            </a:r>
          </a:p>
        </p:txBody>
      </p:sp>
      <p:sp>
        <p:nvSpPr>
          <p:cNvPr id="14352" name="Text Box 14"/>
          <p:cNvSpPr txBox="1">
            <a:spLocks noChangeArrowheads="1"/>
          </p:cNvSpPr>
          <p:nvPr/>
        </p:nvSpPr>
        <p:spPr bwMode="auto">
          <a:xfrm>
            <a:off x="4598874" y="3507556"/>
            <a:ext cx="1049388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요구사항 계획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라이프사이클 계획</a:t>
            </a:r>
          </a:p>
        </p:txBody>
      </p:sp>
      <p:sp>
        <p:nvSpPr>
          <p:cNvPr id="14353" name="Text Box 15"/>
          <p:cNvSpPr txBox="1">
            <a:spLocks noChangeArrowheads="1"/>
          </p:cNvSpPr>
          <p:nvPr/>
        </p:nvSpPr>
        <p:spPr bwMode="auto">
          <a:xfrm>
            <a:off x="5516117" y="3626698"/>
            <a:ext cx="685341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개념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작전</a:t>
            </a:r>
          </a:p>
        </p:txBody>
      </p:sp>
      <p:sp>
        <p:nvSpPr>
          <p:cNvPr id="14354" name="Line 17"/>
          <p:cNvSpPr>
            <a:spLocks noChangeShapeType="1"/>
          </p:cNvSpPr>
          <p:nvPr/>
        </p:nvSpPr>
        <p:spPr bwMode="auto">
          <a:xfrm flipV="1">
            <a:off x="5570530" y="2652843"/>
            <a:ext cx="2537965" cy="88449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55" name="Text Box 18"/>
          <p:cNvSpPr txBox="1">
            <a:spLocks noChangeArrowheads="1"/>
          </p:cNvSpPr>
          <p:nvPr/>
        </p:nvSpPr>
        <p:spPr bwMode="auto">
          <a:xfrm>
            <a:off x="7060402" y="2195701"/>
            <a:ext cx="557083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위험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분석</a:t>
            </a:r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6463158" y="2554421"/>
            <a:ext cx="557083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위험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분석</a:t>
            </a:r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5788181" y="2885946"/>
            <a:ext cx="557083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위험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분석</a:t>
            </a:r>
          </a:p>
        </p:txBody>
      </p:sp>
      <p:sp>
        <p:nvSpPr>
          <p:cNvPr id="14358" name="Text Box 24"/>
          <p:cNvSpPr txBox="1">
            <a:spLocks noChangeArrowheads="1"/>
          </p:cNvSpPr>
          <p:nvPr/>
        </p:nvSpPr>
        <p:spPr bwMode="auto">
          <a:xfrm>
            <a:off x="6106884" y="3361219"/>
            <a:ext cx="713843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프로토타입 2</a:t>
            </a:r>
          </a:p>
        </p:txBody>
      </p:sp>
      <p:sp>
        <p:nvSpPr>
          <p:cNvPr id="14359" name="Text Box 25"/>
          <p:cNvSpPr txBox="1">
            <a:spLocks noChangeArrowheads="1"/>
          </p:cNvSpPr>
          <p:nvPr/>
        </p:nvSpPr>
        <p:spPr bwMode="auto">
          <a:xfrm>
            <a:off x="6907529" y="3361219"/>
            <a:ext cx="713843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프로토타입 3</a:t>
            </a:r>
          </a:p>
        </p:txBody>
      </p:sp>
      <p:sp>
        <p:nvSpPr>
          <p:cNvPr id="14360" name="Text Box 26"/>
          <p:cNvSpPr txBox="1">
            <a:spLocks noChangeArrowheads="1"/>
          </p:cNvSpPr>
          <p:nvPr/>
        </p:nvSpPr>
        <p:spPr bwMode="auto">
          <a:xfrm>
            <a:off x="7770359" y="3236897"/>
            <a:ext cx="719025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운영</a:t>
            </a:r>
          </a:p>
          <a:p>
            <a:pPr eaLnBrk="1" hangingPunct="1"/>
            <a:r>
              <a:rPr lang="en-US" sz="800">
                <a:latin typeface="Arial" charset="0"/>
              </a:rPr>
              <a:t>프로토타입</a:t>
            </a:r>
          </a:p>
        </p:txBody>
      </p:sp>
      <p:sp>
        <p:nvSpPr>
          <p:cNvPr id="14361" name="Line 27"/>
          <p:cNvSpPr>
            <a:spLocks noChangeShapeType="1"/>
          </p:cNvSpPr>
          <p:nvPr/>
        </p:nvSpPr>
        <p:spPr bwMode="auto">
          <a:xfrm>
            <a:off x="5562757" y="3541227"/>
            <a:ext cx="2922741" cy="475272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62" name="Text Box 28"/>
          <p:cNvSpPr txBox="1">
            <a:spLocks noChangeArrowheads="1"/>
          </p:cNvSpPr>
          <p:nvPr/>
        </p:nvSpPr>
        <p:spPr bwMode="auto">
          <a:xfrm rot="240000">
            <a:off x="6609554" y="3627993"/>
            <a:ext cx="1540398" cy="123027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시뮬레이션, 모델, 벤치마크</a:t>
            </a:r>
          </a:p>
        </p:txBody>
      </p:sp>
      <p:sp>
        <p:nvSpPr>
          <p:cNvPr id="14363" name="Text Box 29"/>
          <p:cNvSpPr txBox="1">
            <a:spLocks noChangeArrowheads="1"/>
          </p:cNvSpPr>
          <p:nvPr/>
        </p:nvSpPr>
        <p:spPr bwMode="auto">
          <a:xfrm>
            <a:off x="6096520" y="3849441"/>
            <a:ext cx="786393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소프트웨어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요구 사항</a:t>
            </a:r>
          </a:p>
        </p:txBody>
      </p:sp>
      <p:sp>
        <p:nvSpPr>
          <p:cNvPr id="14364" name="Text Box 30"/>
          <p:cNvSpPr txBox="1">
            <a:spLocks noChangeArrowheads="1"/>
          </p:cNvSpPr>
          <p:nvPr/>
        </p:nvSpPr>
        <p:spPr bwMode="auto">
          <a:xfrm>
            <a:off x="5552393" y="4364859"/>
            <a:ext cx="825260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요구 사항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검증</a:t>
            </a:r>
          </a:p>
        </p:txBody>
      </p:sp>
      <p:sp>
        <p:nvSpPr>
          <p:cNvPr id="14365" name="Text Box 31"/>
          <p:cNvSpPr txBox="1">
            <a:spLocks noChangeArrowheads="1"/>
          </p:cNvSpPr>
          <p:nvPr/>
        </p:nvSpPr>
        <p:spPr bwMode="auto">
          <a:xfrm>
            <a:off x="4813934" y="4364859"/>
            <a:ext cx="791576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개발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계획</a:t>
            </a:r>
          </a:p>
        </p:txBody>
      </p:sp>
      <p:sp>
        <p:nvSpPr>
          <p:cNvPr id="14366" name="Text Box 32"/>
          <p:cNvSpPr txBox="1">
            <a:spLocks noChangeArrowheads="1"/>
          </p:cNvSpPr>
          <p:nvPr/>
        </p:nvSpPr>
        <p:spPr bwMode="auto">
          <a:xfrm>
            <a:off x="5545915" y="4906177"/>
            <a:ext cx="970360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디자인 검증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및 검증</a:t>
            </a:r>
          </a:p>
        </p:txBody>
      </p:sp>
      <p:sp>
        <p:nvSpPr>
          <p:cNvPr id="14367" name="Text Box 33"/>
          <p:cNvSpPr txBox="1">
            <a:spLocks noChangeArrowheads="1"/>
          </p:cNvSpPr>
          <p:nvPr/>
        </p:nvSpPr>
        <p:spPr bwMode="auto">
          <a:xfrm>
            <a:off x="4823003" y="4906177"/>
            <a:ext cx="777325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통합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및 테스트 계획</a:t>
            </a:r>
          </a:p>
        </p:txBody>
      </p:sp>
      <p:sp>
        <p:nvSpPr>
          <p:cNvPr id="14368" name="Text Box 34"/>
          <p:cNvSpPr txBox="1">
            <a:spLocks noChangeArrowheads="1"/>
          </p:cNvSpPr>
          <p:nvPr/>
        </p:nvSpPr>
        <p:spPr bwMode="auto">
          <a:xfrm>
            <a:off x="6959350" y="3973763"/>
            <a:ext cx="592062" cy="461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소프트웨어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제품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디자인</a:t>
            </a:r>
          </a:p>
        </p:txBody>
      </p:sp>
      <p:sp>
        <p:nvSpPr>
          <p:cNvPr id="14369" name="Line 35"/>
          <p:cNvSpPr>
            <a:spLocks noChangeShapeType="1"/>
          </p:cNvSpPr>
          <p:nvPr/>
        </p:nvSpPr>
        <p:spPr bwMode="auto">
          <a:xfrm>
            <a:off x="7581210" y="4322123"/>
            <a:ext cx="822669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70" name="Text Box 36"/>
          <p:cNvSpPr txBox="1">
            <a:spLocks noChangeArrowheads="1"/>
          </p:cNvSpPr>
          <p:nvPr/>
        </p:nvSpPr>
        <p:spPr bwMode="auto">
          <a:xfrm>
            <a:off x="7791088" y="3960813"/>
            <a:ext cx="563560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상세한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디자인</a:t>
            </a:r>
          </a:p>
        </p:txBody>
      </p:sp>
      <p:sp>
        <p:nvSpPr>
          <p:cNvPr id="14371" name="Line 37"/>
          <p:cNvSpPr>
            <a:spLocks noChangeShapeType="1"/>
          </p:cNvSpPr>
          <p:nvPr/>
        </p:nvSpPr>
        <p:spPr bwMode="auto">
          <a:xfrm>
            <a:off x="7791088" y="4322123"/>
            <a:ext cx="0" cy="848238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72" name="Line 38"/>
          <p:cNvSpPr>
            <a:spLocks noChangeShapeType="1"/>
          </p:cNvSpPr>
          <p:nvPr/>
        </p:nvSpPr>
        <p:spPr bwMode="auto">
          <a:xfrm>
            <a:off x="7515137" y="4428315"/>
            <a:ext cx="0" cy="947955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73" name="Line 39"/>
          <p:cNvSpPr>
            <a:spLocks noChangeShapeType="1"/>
          </p:cNvSpPr>
          <p:nvPr/>
        </p:nvSpPr>
        <p:spPr bwMode="auto">
          <a:xfrm>
            <a:off x="6986557" y="4951503"/>
            <a:ext cx="0" cy="710966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74" name="Line 40"/>
          <p:cNvSpPr>
            <a:spLocks noChangeShapeType="1"/>
          </p:cNvSpPr>
          <p:nvPr/>
        </p:nvSpPr>
        <p:spPr bwMode="auto">
          <a:xfrm>
            <a:off x="6351741" y="5257128"/>
            <a:ext cx="0" cy="619019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de-DE" sz="1400"/>
          </a:p>
        </p:txBody>
      </p:sp>
      <p:sp>
        <p:nvSpPr>
          <p:cNvPr id="14375" name="Text Box 41"/>
          <p:cNvSpPr txBox="1">
            <a:spLocks noChangeArrowheads="1"/>
          </p:cNvSpPr>
          <p:nvPr/>
        </p:nvSpPr>
        <p:spPr bwMode="auto">
          <a:xfrm>
            <a:off x="7814407" y="4468461"/>
            <a:ext cx="431415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코드</a:t>
            </a:r>
          </a:p>
        </p:txBody>
      </p:sp>
      <p:sp>
        <p:nvSpPr>
          <p:cNvPr id="14376" name="Text Box 42"/>
          <p:cNvSpPr txBox="1">
            <a:spLocks noChangeArrowheads="1"/>
          </p:cNvSpPr>
          <p:nvPr/>
        </p:nvSpPr>
        <p:spPr bwMode="auto">
          <a:xfrm>
            <a:off x="7493113" y="4653649"/>
            <a:ext cx="367934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유닛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테스트</a:t>
            </a:r>
          </a:p>
        </p:txBody>
      </p:sp>
      <p:sp>
        <p:nvSpPr>
          <p:cNvPr id="14377" name="Text Box 43"/>
          <p:cNvSpPr txBox="1">
            <a:spLocks noChangeArrowheads="1"/>
          </p:cNvSpPr>
          <p:nvPr/>
        </p:nvSpPr>
        <p:spPr bwMode="auto">
          <a:xfrm>
            <a:off x="6929553" y="5051220"/>
            <a:ext cx="673681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통합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그리고 테스트</a:t>
            </a:r>
          </a:p>
        </p:txBody>
      </p:sp>
      <p:sp>
        <p:nvSpPr>
          <p:cNvPr id="14378" name="Text Box 44"/>
          <p:cNvSpPr txBox="1">
            <a:spLocks noChangeArrowheads="1"/>
          </p:cNvSpPr>
          <p:nvPr/>
        </p:nvSpPr>
        <p:spPr bwMode="auto">
          <a:xfrm>
            <a:off x="6328422" y="5337419"/>
            <a:ext cx="725503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수락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테스트</a:t>
            </a:r>
          </a:p>
        </p:txBody>
      </p:sp>
      <p:sp>
        <p:nvSpPr>
          <p:cNvPr id="14379" name="Text Box 45"/>
          <p:cNvSpPr txBox="1">
            <a:spLocks noChangeArrowheads="1"/>
          </p:cNvSpPr>
          <p:nvPr/>
        </p:nvSpPr>
        <p:spPr bwMode="auto">
          <a:xfrm>
            <a:off x="5536846" y="5538147"/>
            <a:ext cx="890037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구현</a:t>
            </a:r>
          </a:p>
        </p:txBody>
      </p:sp>
      <p:sp>
        <p:nvSpPr>
          <p:cNvPr id="14380" name="Text Box 47"/>
          <p:cNvSpPr txBox="1">
            <a:spLocks noChangeArrowheads="1"/>
          </p:cNvSpPr>
          <p:nvPr/>
        </p:nvSpPr>
        <p:spPr bwMode="auto">
          <a:xfrm>
            <a:off x="3883736" y="5562753"/>
            <a:ext cx="978134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다음 단계 계획</a:t>
            </a:r>
          </a:p>
        </p:txBody>
      </p:sp>
      <p:sp>
        <p:nvSpPr>
          <p:cNvPr id="14381" name="Text Box 48"/>
          <p:cNvSpPr txBox="1">
            <a:spLocks noChangeArrowheads="1"/>
          </p:cNvSpPr>
          <p:nvPr/>
        </p:nvSpPr>
        <p:spPr bwMode="auto">
          <a:xfrm>
            <a:off x="7275462" y="1667333"/>
            <a:ext cx="1172465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대안 평가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위험 식별, 해결</a:t>
            </a:r>
          </a:p>
        </p:txBody>
      </p:sp>
      <p:sp>
        <p:nvSpPr>
          <p:cNvPr id="14382" name="Text Box 49"/>
          <p:cNvSpPr txBox="1">
            <a:spLocks noChangeArrowheads="1"/>
          </p:cNvSpPr>
          <p:nvPr/>
        </p:nvSpPr>
        <p:spPr bwMode="auto">
          <a:xfrm>
            <a:off x="7434814" y="5415120"/>
            <a:ext cx="998862" cy="33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개발, 검증</a:t>
            </a:r>
            <a:br>
              <a:rPr lang="en-US" sz="800">
                <a:latin typeface="Arial" charset="0"/>
              </a:rPr>
            </a:br>
            <a:r>
              <a:rPr lang="en-US" sz="800">
                <a:latin typeface="Arial" charset="0"/>
              </a:rPr>
              <a:t>다음 단계의 제품</a:t>
            </a:r>
          </a:p>
        </p:txBody>
      </p:sp>
      <p:sp>
        <p:nvSpPr>
          <p:cNvPr id="14383" name="Text Box 51"/>
          <p:cNvSpPr txBox="1">
            <a:spLocks noChangeArrowheads="1"/>
          </p:cNvSpPr>
          <p:nvPr/>
        </p:nvSpPr>
        <p:spPr bwMode="auto">
          <a:xfrm>
            <a:off x="5792068" y="3384529"/>
            <a:ext cx="340727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P.1</a:t>
            </a:r>
          </a:p>
        </p:txBody>
      </p:sp>
      <p:sp>
        <p:nvSpPr>
          <p:cNvPr id="14384" name="Text Box 52"/>
          <p:cNvSpPr txBox="1">
            <a:spLocks noChangeArrowheads="1"/>
          </p:cNvSpPr>
          <p:nvPr/>
        </p:nvSpPr>
        <p:spPr bwMode="auto">
          <a:xfrm>
            <a:off x="5516117" y="3282223"/>
            <a:ext cx="402913" cy="21497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Frutiger LT Com 55 Roman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Frutiger LT Com 55 Roman" pitchFamily="34" charset="0"/>
              </a:defRPr>
            </a:lvl9pPr>
          </a:lstStyle>
          <a:p>
            <a:pPr eaLnBrk="1" hangingPunct="1"/>
            <a:r>
              <a:rPr lang="en-US" sz="800">
                <a:latin typeface="Arial" charset="0"/>
              </a:rPr>
              <a:t>알렉산더</a:t>
            </a:r>
          </a:p>
        </p:txBody>
      </p:sp>
      <p:sp>
        <p:nvSpPr>
          <p:cNvPr id="13" name="Freeform 5"/>
          <p:cNvSpPr>
            <a:spLocks/>
          </p:cNvSpPr>
          <p:nvPr/>
        </p:nvSpPr>
        <p:spPr bwMode="auto">
          <a:xfrm>
            <a:off x="2468563" y="1303338"/>
            <a:ext cx="6438900" cy="4687887"/>
          </a:xfrm>
          <a:custGeom>
            <a:avLst/>
            <a:gdLst>
              <a:gd name="T0" fmla="*/ 8924 w 21386"/>
              <a:gd name="T1" fmla="*/ 10226 h 21471"/>
              <a:gd name="T2" fmla="*/ 10687 w 21386"/>
              <a:gd name="T3" fmla="*/ 9072 h 21471"/>
              <a:gd name="T4" fmla="*/ 12166 w 21386"/>
              <a:gd name="T5" fmla="*/ 11705 h 21471"/>
              <a:gd name="T6" fmla="*/ 8662 w 21386"/>
              <a:gd name="T7" fmla="*/ 13509 h 21471"/>
              <a:gd name="T8" fmla="*/ 6534 w 21386"/>
              <a:gd name="T9" fmla="*/ 9135 h 21471"/>
              <a:gd name="T10" fmla="*/ 11778 w 21386"/>
              <a:gd name="T11" fmla="*/ 6681 h 21471"/>
              <a:gd name="T12" fmla="*/ 14556 w 21386"/>
              <a:gd name="T13" fmla="*/ 12796 h 21471"/>
              <a:gd name="T14" fmla="*/ 7572 w 21386"/>
              <a:gd name="T15" fmla="*/ 15899 h 21471"/>
              <a:gd name="T16" fmla="*/ 4143 w 21386"/>
              <a:gd name="T17" fmla="*/ 8044 h 21471"/>
              <a:gd name="T18" fmla="*/ 12868 w 21386"/>
              <a:gd name="T19" fmla="*/ 4291 h 21471"/>
              <a:gd name="T20" fmla="*/ 16946 w 21386"/>
              <a:gd name="T21" fmla="*/ 13886 h 21471"/>
              <a:gd name="T22" fmla="*/ 6481 w 21386"/>
              <a:gd name="T23" fmla="*/ 18289 h 21471"/>
              <a:gd name="T24" fmla="*/ 1753 w 21386"/>
              <a:gd name="T25" fmla="*/ 6953 h 21471"/>
              <a:gd name="T26" fmla="*/ 13959 w 21386"/>
              <a:gd name="T27" fmla="*/ 1901 h 21471"/>
              <a:gd name="T28" fmla="*/ 19337 w 21386"/>
              <a:gd name="T29" fmla="*/ 14977 h 21471"/>
              <a:gd name="T30" fmla="*/ 10315 w 21386"/>
              <a:gd name="T31" fmla="*/ 21471 h 2147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</a:cxnLst>
            <a:rect l="0" t="0" r="r" b="b"/>
            <a:pathLst>
              <a:path w="21386" h="21471">
                <a:moveTo>
                  <a:pt x="8924" y="10226"/>
                </a:moveTo>
                <a:cubicBezTo>
                  <a:pt x="8986" y="9370"/>
                  <a:pt x="9916" y="8918"/>
                  <a:pt x="10687" y="9072"/>
                </a:cubicBezTo>
                <a:cubicBezTo>
                  <a:pt x="11865" y="9308"/>
                  <a:pt x="12456" y="10603"/>
                  <a:pt x="12166" y="11705"/>
                </a:cubicBezTo>
                <a:cubicBezTo>
                  <a:pt x="11769" y="13206"/>
                  <a:pt x="10092" y="13941"/>
                  <a:pt x="8662" y="13509"/>
                </a:cubicBezTo>
                <a:cubicBezTo>
                  <a:pt x="6837" y="12956"/>
                  <a:pt x="5957" y="10892"/>
                  <a:pt x="6534" y="9135"/>
                </a:cubicBezTo>
                <a:cubicBezTo>
                  <a:pt x="7239" y="6986"/>
                  <a:pt x="9693" y="5959"/>
                  <a:pt x="11778" y="6681"/>
                </a:cubicBezTo>
                <a:cubicBezTo>
                  <a:pt x="14251" y="7538"/>
                  <a:pt x="15424" y="10385"/>
                  <a:pt x="14556" y="12796"/>
                </a:cubicBezTo>
                <a:cubicBezTo>
                  <a:pt x="13548" y="15594"/>
                  <a:pt x="10309" y="16914"/>
                  <a:pt x="7572" y="15899"/>
                </a:cubicBezTo>
                <a:cubicBezTo>
                  <a:pt x="4448" y="14741"/>
                  <a:pt x="2981" y="11107"/>
                  <a:pt x="4143" y="8044"/>
                </a:cubicBezTo>
                <a:cubicBezTo>
                  <a:pt x="5452" y="4596"/>
                  <a:pt x="9479" y="2981"/>
                  <a:pt x="12868" y="4291"/>
                </a:cubicBezTo>
                <a:cubicBezTo>
                  <a:pt x="16642" y="5749"/>
                  <a:pt x="18404" y="10171"/>
                  <a:pt x="16946" y="13886"/>
                </a:cubicBezTo>
                <a:cubicBezTo>
                  <a:pt x="15339" y="17985"/>
                  <a:pt x="10522" y="19894"/>
                  <a:pt x="6481" y="18289"/>
                </a:cubicBezTo>
                <a:cubicBezTo>
                  <a:pt x="2057" y="16532"/>
                  <a:pt x="0" y="11320"/>
                  <a:pt x="1753" y="6953"/>
                </a:cubicBezTo>
                <a:cubicBezTo>
                  <a:pt x="3659" y="2204"/>
                  <a:pt x="9266" y="0"/>
                  <a:pt x="13959" y="1901"/>
                </a:cubicBezTo>
                <a:cubicBezTo>
                  <a:pt x="19034" y="3956"/>
                  <a:pt x="21386" y="9958"/>
                  <a:pt x="19337" y="14977"/>
                </a:cubicBezTo>
                <a:cubicBezTo>
                  <a:pt x="17836" y="18654"/>
                  <a:pt x="14264" y="21183"/>
                  <a:pt x="10315" y="21471"/>
                </a:cubicBezTo>
              </a:path>
            </a:pathLst>
          </a:custGeom>
          <a:ln>
            <a:headEnd/>
            <a:tailEnd type="triangle" w="lg" len="lg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de-DE"/>
          </a:p>
        </p:txBody>
      </p:sp>
      <p:sp>
        <p:nvSpPr>
          <p:cNvPr id="50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808228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4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Rational Unified Process (RUP) (1/4)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13</a:t>
            </a:fld>
            <a:endParaRPr lang="en-US"/>
          </a:p>
        </p:txBody>
      </p:sp>
      <p:grpSp>
        <p:nvGrpSpPr>
          <p:cNvPr id="11" name="Group 10"/>
          <p:cNvGrpSpPr/>
          <p:nvPr/>
        </p:nvGrpSpPr>
        <p:grpSpPr>
          <a:xfrm>
            <a:off x="1835696" y="1385888"/>
            <a:ext cx="6922866" cy="4203352"/>
            <a:chOff x="1835696" y="1385888"/>
            <a:chExt cx="6922866" cy="4203352"/>
          </a:xfrm>
        </p:grpSpPr>
        <p:sp>
          <p:nvSpPr>
            <p:cNvPr id="123" name="Rectangle 81"/>
            <p:cNvSpPr>
              <a:spLocks noChangeArrowheads="1"/>
            </p:cNvSpPr>
            <p:nvPr/>
          </p:nvSpPr>
          <p:spPr bwMode="auto">
            <a:xfrm>
              <a:off x="2134446" y="2366963"/>
              <a:ext cx="9413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Requirements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4" name="Rectangle 82"/>
            <p:cNvSpPr>
              <a:spLocks noChangeArrowheads="1"/>
            </p:cNvSpPr>
            <p:nvPr/>
          </p:nvSpPr>
          <p:spPr bwMode="auto">
            <a:xfrm>
              <a:off x="2134446" y="2935288"/>
              <a:ext cx="58102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Analysis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5" name="Rectangle 83"/>
            <p:cNvSpPr>
              <a:spLocks noChangeArrowheads="1"/>
            </p:cNvSpPr>
            <p:nvPr/>
          </p:nvSpPr>
          <p:spPr bwMode="auto">
            <a:xfrm>
              <a:off x="2134446" y="3505200"/>
              <a:ext cx="4714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Design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6" name="Rectangle 84"/>
            <p:cNvSpPr>
              <a:spLocks noChangeArrowheads="1"/>
            </p:cNvSpPr>
            <p:nvPr/>
          </p:nvSpPr>
          <p:spPr bwMode="auto">
            <a:xfrm>
              <a:off x="2134446" y="4075113"/>
              <a:ext cx="10398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Implementation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8" name="Rectangle 61"/>
            <p:cNvSpPr>
              <a:spLocks noChangeArrowheads="1"/>
            </p:cNvSpPr>
            <p:nvPr/>
          </p:nvSpPr>
          <p:spPr bwMode="auto">
            <a:xfrm>
              <a:off x="7731971" y="1741488"/>
              <a:ext cx="68103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Transition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9" name="Rectangle 62"/>
            <p:cNvSpPr>
              <a:spLocks noChangeArrowheads="1"/>
            </p:cNvSpPr>
            <p:nvPr/>
          </p:nvSpPr>
          <p:spPr bwMode="auto">
            <a:xfrm>
              <a:off x="6217496" y="1741488"/>
              <a:ext cx="8778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Construction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0" name="Rectangle 63"/>
            <p:cNvSpPr>
              <a:spLocks noChangeArrowheads="1"/>
            </p:cNvSpPr>
            <p:nvPr/>
          </p:nvSpPr>
          <p:spPr bwMode="auto">
            <a:xfrm>
              <a:off x="4825259" y="1741488"/>
              <a:ext cx="776288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Elaboration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1" name="Rectangle 64"/>
            <p:cNvSpPr>
              <a:spLocks noChangeArrowheads="1"/>
            </p:cNvSpPr>
            <p:nvPr/>
          </p:nvSpPr>
          <p:spPr bwMode="auto">
            <a:xfrm>
              <a:off x="3447309" y="1741488"/>
              <a:ext cx="62706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Inception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2" name="Rectangle 43"/>
            <p:cNvSpPr>
              <a:spLocks noChangeArrowheads="1"/>
            </p:cNvSpPr>
            <p:nvPr/>
          </p:nvSpPr>
          <p:spPr bwMode="auto">
            <a:xfrm>
              <a:off x="8309721" y="5164138"/>
              <a:ext cx="44884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Iteration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3" name="Rectangle 44"/>
            <p:cNvSpPr>
              <a:spLocks noChangeArrowheads="1"/>
            </p:cNvSpPr>
            <p:nvPr/>
          </p:nvSpPr>
          <p:spPr bwMode="auto">
            <a:xfrm>
              <a:off x="8465396" y="5310188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4" name="Rectangle 45"/>
            <p:cNvSpPr>
              <a:spLocks noChangeArrowheads="1"/>
            </p:cNvSpPr>
            <p:nvPr/>
          </p:nvSpPr>
          <p:spPr bwMode="auto">
            <a:xfrm>
              <a:off x="7820671" y="5164138"/>
              <a:ext cx="44884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Iteration 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5" name="Rectangle 46"/>
            <p:cNvSpPr>
              <a:spLocks noChangeArrowheads="1"/>
            </p:cNvSpPr>
            <p:nvPr/>
          </p:nvSpPr>
          <p:spPr bwMode="auto">
            <a:xfrm>
              <a:off x="7944696" y="5310188"/>
              <a:ext cx="166712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n-1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6" name="Rectangle 56"/>
            <p:cNvSpPr>
              <a:spLocks noChangeArrowheads="1"/>
            </p:cNvSpPr>
            <p:nvPr/>
          </p:nvSpPr>
          <p:spPr bwMode="auto">
            <a:xfrm>
              <a:off x="4141046" y="5237163"/>
              <a:ext cx="115416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…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7" name="Rectangle 57"/>
            <p:cNvSpPr>
              <a:spLocks noChangeArrowheads="1"/>
            </p:cNvSpPr>
            <p:nvPr/>
          </p:nvSpPr>
          <p:spPr bwMode="auto">
            <a:xfrm>
              <a:off x="3518546" y="5164138"/>
              <a:ext cx="44884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Iteration 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8" name="Rectangle 58"/>
            <p:cNvSpPr>
              <a:spLocks noChangeArrowheads="1"/>
            </p:cNvSpPr>
            <p:nvPr/>
          </p:nvSpPr>
          <p:spPr bwMode="auto">
            <a:xfrm>
              <a:off x="3685434" y="5310188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2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39" name="Rectangle 59"/>
            <p:cNvSpPr>
              <a:spLocks noChangeArrowheads="1"/>
            </p:cNvSpPr>
            <p:nvPr/>
          </p:nvSpPr>
          <p:spPr bwMode="auto">
            <a:xfrm>
              <a:off x="3037534" y="5164138"/>
              <a:ext cx="448841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Iteration </a:t>
              </a:r>
              <a:endParaRPr kumimoji="0" 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0" name="Rectangle 60"/>
            <p:cNvSpPr>
              <a:spLocks noChangeArrowheads="1"/>
            </p:cNvSpPr>
            <p:nvPr/>
          </p:nvSpPr>
          <p:spPr bwMode="auto">
            <a:xfrm>
              <a:off x="3202834" y="5310188"/>
              <a:ext cx="64120" cy="1384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9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1</a:t>
              </a:r>
              <a:endParaRPr kumimoji="0" lang="en-US" sz="1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1" name="Line 70"/>
            <p:cNvSpPr>
              <a:spLocks noChangeShapeType="1"/>
            </p:cNvSpPr>
            <p:nvPr/>
          </p:nvSpPr>
          <p:spPr bwMode="auto">
            <a:xfrm>
              <a:off x="4428384" y="1533525"/>
              <a:ext cx="0" cy="405288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2" name="Line 71"/>
            <p:cNvSpPr>
              <a:spLocks noChangeShapeType="1"/>
            </p:cNvSpPr>
            <p:nvPr/>
          </p:nvSpPr>
          <p:spPr bwMode="auto">
            <a:xfrm>
              <a:off x="5863484" y="1533525"/>
              <a:ext cx="0" cy="405288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3" name="Line 72"/>
            <p:cNvSpPr>
              <a:spLocks noChangeShapeType="1"/>
            </p:cNvSpPr>
            <p:nvPr/>
          </p:nvSpPr>
          <p:spPr bwMode="auto">
            <a:xfrm>
              <a:off x="7296996" y="1533525"/>
              <a:ext cx="0" cy="405288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6" name="Line 32"/>
            <p:cNvSpPr>
              <a:spLocks noChangeShapeType="1"/>
            </p:cNvSpPr>
            <p:nvPr/>
          </p:nvSpPr>
          <p:spPr bwMode="auto">
            <a:xfrm>
              <a:off x="3474422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7" name="Line 32"/>
            <p:cNvSpPr>
              <a:spLocks noChangeShapeType="1"/>
            </p:cNvSpPr>
            <p:nvPr/>
          </p:nvSpPr>
          <p:spPr bwMode="auto">
            <a:xfrm>
              <a:off x="3949603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8" name="Line 32"/>
            <p:cNvSpPr>
              <a:spLocks noChangeShapeType="1"/>
            </p:cNvSpPr>
            <p:nvPr/>
          </p:nvSpPr>
          <p:spPr bwMode="auto">
            <a:xfrm>
              <a:off x="4899965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49" name="Line 32"/>
            <p:cNvSpPr>
              <a:spLocks noChangeShapeType="1"/>
            </p:cNvSpPr>
            <p:nvPr/>
          </p:nvSpPr>
          <p:spPr bwMode="auto">
            <a:xfrm>
              <a:off x="5375146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0" name="Line 32"/>
            <p:cNvSpPr>
              <a:spLocks noChangeShapeType="1"/>
            </p:cNvSpPr>
            <p:nvPr/>
          </p:nvSpPr>
          <p:spPr bwMode="auto">
            <a:xfrm>
              <a:off x="6325508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1" name="Line 32"/>
            <p:cNvSpPr>
              <a:spLocks noChangeShapeType="1"/>
            </p:cNvSpPr>
            <p:nvPr/>
          </p:nvSpPr>
          <p:spPr bwMode="auto">
            <a:xfrm>
              <a:off x="6810314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2" name="Line 32"/>
            <p:cNvSpPr>
              <a:spLocks noChangeShapeType="1"/>
            </p:cNvSpPr>
            <p:nvPr/>
          </p:nvSpPr>
          <p:spPr bwMode="auto">
            <a:xfrm>
              <a:off x="7779926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3" name="Line 32"/>
            <p:cNvSpPr>
              <a:spLocks noChangeShapeType="1"/>
            </p:cNvSpPr>
            <p:nvPr/>
          </p:nvSpPr>
          <p:spPr bwMode="auto">
            <a:xfrm>
              <a:off x="8264732" y="2114202"/>
              <a:ext cx="0" cy="3475038"/>
            </a:xfrm>
            <a:prstGeom prst="line">
              <a:avLst/>
            </a:prstGeom>
            <a:noFill/>
            <a:ln w="6" cap="flat">
              <a:solidFill>
                <a:srgbClr val="0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9" name="Rectangle 93"/>
            <p:cNvSpPr>
              <a:spLocks noChangeArrowheads="1"/>
            </p:cNvSpPr>
            <p:nvPr/>
          </p:nvSpPr>
          <p:spPr bwMode="auto">
            <a:xfrm>
              <a:off x="1835696" y="2292350"/>
              <a:ext cx="215900" cy="2611438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0" name="Rectangle 99"/>
            <p:cNvSpPr>
              <a:spLocks noChangeArrowheads="1"/>
            </p:cNvSpPr>
            <p:nvPr/>
          </p:nvSpPr>
          <p:spPr bwMode="auto">
            <a:xfrm>
              <a:off x="3094884" y="1385888"/>
              <a:ext cx="5619750" cy="271463"/>
            </a:xfrm>
            <a:prstGeom prst="rect">
              <a:avLst/>
            </a:prstGeom>
            <a:ln/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1" name="Rectangle 96"/>
            <p:cNvSpPr>
              <a:spLocks noChangeArrowheads="1"/>
            </p:cNvSpPr>
            <p:nvPr/>
          </p:nvSpPr>
          <p:spPr bwMode="auto">
            <a:xfrm rot="16200000">
              <a:off x="1421358" y="3573463"/>
              <a:ext cx="10731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Core Workflows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2" name="Rectangle 102"/>
            <p:cNvSpPr>
              <a:spLocks noChangeArrowheads="1"/>
            </p:cNvSpPr>
            <p:nvPr/>
          </p:nvSpPr>
          <p:spPr bwMode="auto">
            <a:xfrm>
              <a:off x="5699971" y="1439863"/>
              <a:ext cx="49530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Phases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27" name="Rectangle 85"/>
            <p:cNvSpPr>
              <a:spLocks noChangeArrowheads="1"/>
            </p:cNvSpPr>
            <p:nvPr/>
          </p:nvSpPr>
          <p:spPr bwMode="auto">
            <a:xfrm>
              <a:off x="2134446" y="4643438"/>
              <a:ext cx="2905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Test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54" name="Freeform 86"/>
            <p:cNvSpPr>
              <a:spLocks/>
            </p:cNvSpPr>
            <p:nvPr/>
          </p:nvSpPr>
          <p:spPr bwMode="auto">
            <a:xfrm>
              <a:off x="3069484" y="2270125"/>
              <a:ext cx="3957638" cy="427038"/>
            </a:xfrm>
            <a:custGeom>
              <a:avLst/>
              <a:gdLst>
                <a:gd name="T0" fmla="*/ 0 w 16454"/>
                <a:gd name="T1" fmla="*/ 1428 h 1428"/>
                <a:gd name="T2" fmla="*/ 16454 w 16454"/>
                <a:gd name="T3" fmla="*/ 1428 h 1428"/>
                <a:gd name="T4" fmla="*/ 11989 w 16454"/>
                <a:gd name="T5" fmla="*/ 1259 h 1428"/>
                <a:gd name="T6" fmla="*/ 8953 w 16454"/>
                <a:gd name="T7" fmla="*/ 52 h 1428"/>
                <a:gd name="T8" fmla="*/ 7662 w 16454"/>
                <a:gd name="T9" fmla="*/ 224 h 1428"/>
                <a:gd name="T10" fmla="*/ 7178 w 16454"/>
                <a:gd name="T11" fmla="*/ 52 h 1428"/>
                <a:gd name="T12" fmla="*/ 5888 w 16454"/>
                <a:gd name="T13" fmla="*/ 253 h 1428"/>
                <a:gd name="T14" fmla="*/ 5390 w 16454"/>
                <a:gd name="T15" fmla="*/ 138 h 1428"/>
                <a:gd name="T16" fmla="*/ 0 w 16454"/>
                <a:gd name="T17" fmla="*/ 1428 h 142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6454" h="1428">
                  <a:moveTo>
                    <a:pt x="0" y="1428"/>
                  </a:moveTo>
                  <a:lnTo>
                    <a:pt x="16454" y="1428"/>
                  </a:lnTo>
                  <a:cubicBezTo>
                    <a:pt x="16454" y="1428"/>
                    <a:pt x="12359" y="1355"/>
                    <a:pt x="11989" y="1259"/>
                  </a:cubicBezTo>
                  <a:cubicBezTo>
                    <a:pt x="10706" y="927"/>
                    <a:pt x="9382" y="87"/>
                    <a:pt x="8953" y="52"/>
                  </a:cubicBezTo>
                  <a:cubicBezTo>
                    <a:pt x="8721" y="33"/>
                    <a:pt x="7896" y="232"/>
                    <a:pt x="7662" y="224"/>
                  </a:cubicBezTo>
                  <a:cubicBezTo>
                    <a:pt x="7500" y="219"/>
                    <a:pt x="7340" y="62"/>
                    <a:pt x="7178" y="52"/>
                  </a:cubicBezTo>
                  <a:cubicBezTo>
                    <a:pt x="6763" y="27"/>
                    <a:pt x="6305" y="262"/>
                    <a:pt x="5888" y="253"/>
                  </a:cubicBezTo>
                  <a:cubicBezTo>
                    <a:pt x="5671" y="248"/>
                    <a:pt x="5550" y="151"/>
                    <a:pt x="5390" y="138"/>
                  </a:cubicBezTo>
                  <a:cubicBezTo>
                    <a:pt x="3695" y="0"/>
                    <a:pt x="0" y="1428"/>
                    <a:pt x="0" y="1428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5" name="Freeform 87"/>
            <p:cNvSpPr>
              <a:spLocks/>
            </p:cNvSpPr>
            <p:nvPr/>
          </p:nvSpPr>
          <p:spPr bwMode="auto">
            <a:xfrm>
              <a:off x="3069484" y="2903538"/>
              <a:ext cx="5186363" cy="384175"/>
            </a:xfrm>
            <a:custGeom>
              <a:avLst/>
              <a:gdLst>
                <a:gd name="T0" fmla="*/ 0 w 21585"/>
                <a:gd name="T1" fmla="*/ 1266 h 1292"/>
                <a:gd name="T2" fmla="*/ 21585 w 21585"/>
                <a:gd name="T3" fmla="*/ 1266 h 1292"/>
                <a:gd name="T4" fmla="*/ 12017 w 21585"/>
                <a:gd name="T5" fmla="*/ 954 h 1292"/>
                <a:gd name="T6" fmla="*/ 9951 w 21585"/>
                <a:gd name="T7" fmla="*/ 774 h 1292"/>
                <a:gd name="T8" fmla="*/ 8147 w 21585"/>
                <a:gd name="T9" fmla="*/ 774 h 1292"/>
                <a:gd name="T10" fmla="*/ 7264 w 21585"/>
                <a:gd name="T11" fmla="*/ 403 h 1292"/>
                <a:gd name="T12" fmla="*/ 6258 w 21585"/>
                <a:gd name="T13" fmla="*/ 5 h 1292"/>
                <a:gd name="T14" fmla="*/ 5048 w 21585"/>
                <a:gd name="T15" fmla="*/ 888 h 1292"/>
                <a:gd name="T16" fmla="*/ 0 w 21585"/>
                <a:gd name="T17" fmla="*/ 1266 h 12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85" h="1292">
                  <a:moveTo>
                    <a:pt x="0" y="1266"/>
                  </a:moveTo>
                  <a:lnTo>
                    <a:pt x="21585" y="1266"/>
                  </a:lnTo>
                  <a:cubicBezTo>
                    <a:pt x="21585" y="1266"/>
                    <a:pt x="12399" y="986"/>
                    <a:pt x="12017" y="954"/>
                  </a:cubicBezTo>
                  <a:cubicBezTo>
                    <a:pt x="10763" y="850"/>
                    <a:pt x="10379" y="808"/>
                    <a:pt x="9951" y="774"/>
                  </a:cubicBezTo>
                  <a:cubicBezTo>
                    <a:pt x="9718" y="755"/>
                    <a:pt x="8484" y="775"/>
                    <a:pt x="8147" y="774"/>
                  </a:cubicBezTo>
                  <a:cubicBezTo>
                    <a:pt x="7746" y="774"/>
                    <a:pt x="7454" y="441"/>
                    <a:pt x="7264" y="403"/>
                  </a:cubicBezTo>
                  <a:cubicBezTo>
                    <a:pt x="6856" y="321"/>
                    <a:pt x="6675" y="14"/>
                    <a:pt x="6258" y="5"/>
                  </a:cubicBezTo>
                  <a:cubicBezTo>
                    <a:pt x="6041" y="0"/>
                    <a:pt x="5204" y="850"/>
                    <a:pt x="5048" y="888"/>
                  </a:cubicBezTo>
                  <a:cubicBezTo>
                    <a:pt x="3409" y="1292"/>
                    <a:pt x="0" y="1266"/>
                    <a:pt x="0" y="1266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6" name="Freeform 88"/>
            <p:cNvSpPr>
              <a:spLocks/>
            </p:cNvSpPr>
            <p:nvPr/>
          </p:nvSpPr>
          <p:spPr bwMode="auto">
            <a:xfrm>
              <a:off x="3069484" y="3538538"/>
              <a:ext cx="5186363" cy="314325"/>
            </a:xfrm>
            <a:custGeom>
              <a:avLst/>
              <a:gdLst>
                <a:gd name="T0" fmla="*/ 0 w 21585"/>
                <a:gd name="T1" fmla="*/ 1059 h 1059"/>
                <a:gd name="T2" fmla="*/ 21585 w 21585"/>
                <a:gd name="T3" fmla="*/ 1059 h 1059"/>
                <a:gd name="T4" fmla="*/ 14469 w 21585"/>
                <a:gd name="T5" fmla="*/ 805 h 1059"/>
                <a:gd name="T6" fmla="*/ 12602 w 21585"/>
                <a:gd name="T7" fmla="*/ 424 h 1059"/>
                <a:gd name="T8" fmla="*/ 10770 w 21585"/>
                <a:gd name="T9" fmla="*/ 112 h 1059"/>
                <a:gd name="T10" fmla="*/ 9402 w 21585"/>
                <a:gd name="T11" fmla="*/ 82 h 1059"/>
                <a:gd name="T12" fmla="*/ 7028 w 21585"/>
                <a:gd name="T13" fmla="*/ 482 h 1059"/>
                <a:gd name="T14" fmla="*/ 5019 w 21585"/>
                <a:gd name="T15" fmla="*/ 653 h 1059"/>
                <a:gd name="T16" fmla="*/ 0 w 21585"/>
                <a:gd name="T17" fmla="*/ 1059 h 10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1585" h="1059">
                  <a:moveTo>
                    <a:pt x="0" y="1059"/>
                  </a:moveTo>
                  <a:lnTo>
                    <a:pt x="21585" y="1059"/>
                  </a:lnTo>
                  <a:cubicBezTo>
                    <a:pt x="21585" y="1059"/>
                    <a:pt x="14850" y="837"/>
                    <a:pt x="14469" y="805"/>
                  </a:cubicBezTo>
                  <a:cubicBezTo>
                    <a:pt x="13215" y="700"/>
                    <a:pt x="13031" y="459"/>
                    <a:pt x="12602" y="424"/>
                  </a:cubicBezTo>
                  <a:cubicBezTo>
                    <a:pt x="12370" y="406"/>
                    <a:pt x="11107" y="113"/>
                    <a:pt x="10770" y="112"/>
                  </a:cubicBezTo>
                  <a:cubicBezTo>
                    <a:pt x="10369" y="111"/>
                    <a:pt x="9592" y="121"/>
                    <a:pt x="9402" y="82"/>
                  </a:cubicBezTo>
                  <a:cubicBezTo>
                    <a:pt x="8994" y="0"/>
                    <a:pt x="7443" y="437"/>
                    <a:pt x="7028" y="482"/>
                  </a:cubicBezTo>
                  <a:cubicBezTo>
                    <a:pt x="6555" y="535"/>
                    <a:pt x="6002" y="557"/>
                    <a:pt x="5019" y="653"/>
                  </a:cubicBezTo>
                  <a:cubicBezTo>
                    <a:pt x="3340" y="816"/>
                    <a:pt x="0" y="1059"/>
                    <a:pt x="0" y="1059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7" name="Freeform 89"/>
            <p:cNvSpPr>
              <a:spLocks/>
            </p:cNvSpPr>
            <p:nvPr/>
          </p:nvSpPr>
          <p:spPr bwMode="auto">
            <a:xfrm>
              <a:off x="3069484" y="3997325"/>
              <a:ext cx="5186363" cy="434975"/>
            </a:xfrm>
            <a:custGeom>
              <a:avLst/>
              <a:gdLst>
                <a:gd name="T0" fmla="*/ 0 w 21585"/>
                <a:gd name="T1" fmla="*/ 1465 h 1465"/>
                <a:gd name="T2" fmla="*/ 21585 w 21585"/>
                <a:gd name="T3" fmla="*/ 1465 h 1465"/>
                <a:gd name="T4" fmla="*/ 21197 w 21585"/>
                <a:gd name="T5" fmla="*/ 1296 h 1465"/>
                <a:gd name="T6" fmla="*/ 20385 w 21585"/>
                <a:gd name="T7" fmla="*/ 1286 h 1465"/>
                <a:gd name="T8" fmla="*/ 19978 w 21585"/>
                <a:gd name="T9" fmla="*/ 1088 h 1465"/>
                <a:gd name="T10" fmla="*/ 19608 w 21585"/>
                <a:gd name="T11" fmla="*/ 1286 h 1465"/>
                <a:gd name="T12" fmla="*/ 17462 w 21585"/>
                <a:gd name="T13" fmla="*/ 1231 h 1465"/>
                <a:gd name="T14" fmla="*/ 15368 w 21585"/>
                <a:gd name="T15" fmla="*/ 118 h 1465"/>
                <a:gd name="T16" fmla="*/ 11330 w 21585"/>
                <a:gd name="T17" fmla="*/ 26 h 1465"/>
                <a:gd name="T18" fmla="*/ 5231 w 21585"/>
                <a:gd name="T19" fmla="*/ 1237 h 1465"/>
                <a:gd name="T20" fmla="*/ 0 w 21585"/>
                <a:gd name="T21" fmla="*/ 1465 h 146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21585" h="1465">
                  <a:moveTo>
                    <a:pt x="0" y="1465"/>
                  </a:moveTo>
                  <a:lnTo>
                    <a:pt x="21585" y="1465"/>
                  </a:lnTo>
                  <a:cubicBezTo>
                    <a:pt x="21585" y="1465"/>
                    <a:pt x="21578" y="1328"/>
                    <a:pt x="21197" y="1296"/>
                  </a:cubicBezTo>
                  <a:cubicBezTo>
                    <a:pt x="19943" y="1192"/>
                    <a:pt x="20814" y="1321"/>
                    <a:pt x="20385" y="1286"/>
                  </a:cubicBezTo>
                  <a:cubicBezTo>
                    <a:pt x="20153" y="1268"/>
                    <a:pt x="20315" y="1089"/>
                    <a:pt x="19978" y="1088"/>
                  </a:cubicBezTo>
                  <a:cubicBezTo>
                    <a:pt x="19577" y="1087"/>
                    <a:pt x="19798" y="1325"/>
                    <a:pt x="19608" y="1286"/>
                  </a:cubicBezTo>
                  <a:cubicBezTo>
                    <a:pt x="19200" y="1204"/>
                    <a:pt x="17877" y="1185"/>
                    <a:pt x="17462" y="1231"/>
                  </a:cubicBezTo>
                  <a:cubicBezTo>
                    <a:pt x="16989" y="1283"/>
                    <a:pt x="16349" y="229"/>
                    <a:pt x="15368" y="118"/>
                  </a:cubicBezTo>
                  <a:cubicBezTo>
                    <a:pt x="14329" y="0"/>
                    <a:pt x="14962" y="23"/>
                    <a:pt x="11330" y="26"/>
                  </a:cubicBezTo>
                  <a:cubicBezTo>
                    <a:pt x="9839" y="27"/>
                    <a:pt x="6391" y="1113"/>
                    <a:pt x="5231" y="1237"/>
                  </a:cubicBezTo>
                  <a:cubicBezTo>
                    <a:pt x="3914" y="1378"/>
                    <a:pt x="0" y="1465"/>
                    <a:pt x="0" y="1465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8" name="Freeform 90"/>
            <p:cNvSpPr>
              <a:spLocks/>
            </p:cNvSpPr>
            <p:nvPr/>
          </p:nvSpPr>
          <p:spPr bwMode="auto">
            <a:xfrm>
              <a:off x="3069484" y="4575175"/>
              <a:ext cx="5157788" cy="438150"/>
            </a:xfrm>
            <a:custGeom>
              <a:avLst/>
              <a:gdLst>
                <a:gd name="T0" fmla="*/ 0 w 21457"/>
                <a:gd name="T1" fmla="*/ 1452 h 1473"/>
                <a:gd name="T2" fmla="*/ 21457 w 21457"/>
                <a:gd name="T3" fmla="*/ 1473 h 1473"/>
                <a:gd name="T4" fmla="*/ 20321 w 21457"/>
                <a:gd name="T5" fmla="*/ 1179 h 1473"/>
                <a:gd name="T6" fmla="*/ 18531 w 21457"/>
                <a:gd name="T7" fmla="*/ 1068 h 1473"/>
                <a:gd name="T8" fmla="*/ 16144 w 21457"/>
                <a:gd name="T9" fmla="*/ 216 h 1473"/>
                <a:gd name="T10" fmla="*/ 14547 w 21457"/>
                <a:gd name="T11" fmla="*/ 1429 h 1473"/>
                <a:gd name="T12" fmla="*/ 14127 w 21457"/>
                <a:gd name="T13" fmla="*/ 884 h 1473"/>
                <a:gd name="T14" fmla="*/ 12950 w 21457"/>
                <a:gd name="T15" fmla="*/ 1128 h 1473"/>
                <a:gd name="T16" fmla="*/ 12395 w 21457"/>
                <a:gd name="T17" fmla="*/ 1405 h 1473"/>
                <a:gd name="T18" fmla="*/ 11838 w 21457"/>
                <a:gd name="T19" fmla="*/ 1131 h 1473"/>
                <a:gd name="T20" fmla="*/ 11241 w 21457"/>
                <a:gd name="T21" fmla="*/ 1121 h 1473"/>
                <a:gd name="T22" fmla="*/ 10640 w 21457"/>
                <a:gd name="T23" fmla="*/ 1390 h 1473"/>
                <a:gd name="T24" fmla="*/ 10060 w 21457"/>
                <a:gd name="T25" fmla="*/ 1139 h 1473"/>
                <a:gd name="T26" fmla="*/ 9608 w 21457"/>
                <a:gd name="T27" fmla="*/ 1136 h 1473"/>
                <a:gd name="T28" fmla="*/ 8803 w 21457"/>
                <a:gd name="T29" fmla="*/ 1399 h 1473"/>
                <a:gd name="T30" fmla="*/ 8163 w 21457"/>
                <a:gd name="T31" fmla="*/ 1126 h 1473"/>
                <a:gd name="T32" fmla="*/ 7570 w 21457"/>
                <a:gd name="T33" fmla="*/ 1138 h 1473"/>
                <a:gd name="T34" fmla="*/ 6865 w 21457"/>
                <a:gd name="T35" fmla="*/ 1388 h 1473"/>
                <a:gd name="T36" fmla="*/ 6177 w 21457"/>
                <a:gd name="T37" fmla="*/ 1153 h 1473"/>
                <a:gd name="T38" fmla="*/ 5530 w 21457"/>
                <a:gd name="T39" fmla="*/ 1174 h 1473"/>
                <a:gd name="T40" fmla="*/ 5030 w 21457"/>
                <a:gd name="T41" fmla="*/ 1380 h 1473"/>
                <a:gd name="T42" fmla="*/ 0 w 21457"/>
                <a:gd name="T43" fmla="*/ 1452 h 147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21457" h="1473">
                  <a:moveTo>
                    <a:pt x="0" y="1452"/>
                  </a:moveTo>
                  <a:lnTo>
                    <a:pt x="21457" y="1473"/>
                  </a:lnTo>
                  <a:cubicBezTo>
                    <a:pt x="21457" y="1473"/>
                    <a:pt x="21043" y="1396"/>
                    <a:pt x="20321" y="1179"/>
                  </a:cubicBezTo>
                  <a:cubicBezTo>
                    <a:pt x="20212" y="1146"/>
                    <a:pt x="18721" y="1076"/>
                    <a:pt x="18531" y="1068"/>
                  </a:cubicBezTo>
                  <a:cubicBezTo>
                    <a:pt x="18154" y="1051"/>
                    <a:pt x="17440" y="0"/>
                    <a:pt x="16144" y="216"/>
                  </a:cubicBezTo>
                  <a:cubicBezTo>
                    <a:pt x="15523" y="320"/>
                    <a:pt x="14650" y="1443"/>
                    <a:pt x="14547" y="1429"/>
                  </a:cubicBezTo>
                  <a:cubicBezTo>
                    <a:pt x="14190" y="1380"/>
                    <a:pt x="14410" y="882"/>
                    <a:pt x="14127" y="884"/>
                  </a:cubicBezTo>
                  <a:cubicBezTo>
                    <a:pt x="13531" y="888"/>
                    <a:pt x="13164" y="1071"/>
                    <a:pt x="12950" y="1128"/>
                  </a:cubicBezTo>
                  <a:cubicBezTo>
                    <a:pt x="12814" y="1164"/>
                    <a:pt x="12574" y="1405"/>
                    <a:pt x="12395" y="1405"/>
                  </a:cubicBezTo>
                  <a:cubicBezTo>
                    <a:pt x="12211" y="1406"/>
                    <a:pt x="12151" y="1140"/>
                    <a:pt x="11838" y="1131"/>
                  </a:cubicBezTo>
                  <a:cubicBezTo>
                    <a:pt x="11360" y="1117"/>
                    <a:pt x="11549" y="1113"/>
                    <a:pt x="11241" y="1121"/>
                  </a:cubicBezTo>
                  <a:cubicBezTo>
                    <a:pt x="11067" y="1125"/>
                    <a:pt x="10856" y="1392"/>
                    <a:pt x="10640" y="1390"/>
                  </a:cubicBezTo>
                  <a:cubicBezTo>
                    <a:pt x="10391" y="1388"/>
                    <a:pt x="10223" y="1132"/>
                    <a:pt x="10060" y="1139"/>
                  </a:cubicBezTo>
                  <a:cubicBezTo>
                    <a:pt x="9869" y="1147"/>
                    <a:pt x="9810" y="1136"/>
                    <a:pt x="9608" y="1136"/>
                  </a:cubicBezTo>
                  <a:cubicBezTo>
                    <a:pt x="9397" y="1136"/>
                    <a:pt x="8991" y="1399"/>
                    <a:pt x="8803" y="1399"/>
                  </a:cubicBezTo>
                  <a:cubicBezTo>
                    <a:pt x="8614" y="1399"/>
                    <a:pt x="8370" y="1127"/>
                    <a:pt x="8163" y="1126"/>
                  </a:cubicBezTo>
                  <a:cubicBezTo>
                    <a:pt x="8061" y="1125"/>
                    <a:pt x="7687" y="1124"/>
                    <a:pt x="7570" y="1138"/>
                  </a:cubicBezTo>
                  <a:cubicBezTo>
                    <a:pt x="7403" y="1159"/>
                    <a:pt x="7170" y="1403"/>
                    <a:pt x="6865" y="1388"/>
                  </a:cubicBezTo>
                  <a:cubicBezTo>
                    <a:pt x="6722" y="1381"/>
                    <a:pt x="6310" y="1158"/>
                    <a:pt x="6177" y="1153"/>
                  </a:cubicBezTo>
                  <a:cubicBezTo>
                    <a:pt x="5712" y="1136"/>
                    <a:pt x="5638" y="1161"/>
                    <a:pt x="5530" y="1174"/>
                  </a:cubicBezTo>
                  <a:cubicBezTo>
                    <a:pt x="5412" y="1188"/>
                    <a:pt x="5118" y="1350"/>
                    <a:pt x="5030" y="1380"/>
                  </a:cubicBezTo>
                  <a:cubicBezTo>
                    <a:pt x="4952" y="1407"/>
                    <a:pt x="0" y="1452"/>
                    <a:pt x="0" y="1452"/>
                  </a:cubicBezTo>
                  <a:close/>
                </a:path>
              </a:pathLst>
            </a:custGeom>
            <a:ln>
              <a:headEnd/>
              <a:tailEnd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59" name="Freeform 103"/>
            <p:cNvSpPr>
              <a:spLocks/>
            </p:cNvSpPr>
            <p:nvPr/>
          </p:nvSpPr>
          <p:spPr bwMode="auto">
            <a:xfrm>
              <a:off x="5439621" y="2068513"/>
              <a:ext cx="379413" cy="3054350"/>
            </a:xfrm>
            <a:custGeom>
              <a:avLst/>
              <a:gdLst>
                <a:gd name="T0" fmla="*/ 435 w 2609"/>
                <a:gd name="T1" fmla="*/ 0 h 16775"/>
                <a:gd name="T2" fmla="*/ 0 w 2609"/>
                <a:gd name="T3" fmla="*/ 435 h 16775"/>
                <a:gd name="T4" fmla="*/ 0 w 2609"/>
                <a:gd name="T5" fmla="*/ 16341 h 16775"/>
                <a:gd name="T6" fmla="*/ 435 w 2609"/>
                <a:gd name="T7" fmla="*/ 16775 h 16775"/>
                <a:gd name="T8" fmla="*/ 2174 w 2609"/>
                <a:gd name="T9" fmla="*/ 16775 h 16775"/>
                <a:gd name="T10" fmla="*/ 2609 w 2609"/>
                <a:gd name="T11" fmla="*/ 16341 h 16775"/>
                <a:gd name="T12" fmla="*/ 2609 w 2609"/>
                <a:gd name="T13" fmla="*/ 435 h 16775"/>
                <a:gd name="T14" fmla="*/ 2174 w 2609"/>
                <a:gd name="T15" fmla="*/ 0 h 16775"/>
                <a:gd name="T16" fmla="*/ 435 w 2609"/>
                <a:gd name="T17" fmla="*/ 0 h 1677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09" h="16775">
                  <a:moveTo>
                    <a:pt x="435" y="0"/>
                  </a:moveTo>
                  <a:cubicBezTo>
                    <a:pt x="195" y="0"/>
                    <a:pt x="0" y="195"/>
                    <a:pt x="0" y="435"/>
                  </a:cubicBezTo>
                  <a:lnTo>
                    <a:pt x="0" y="16341"/>
                  </a:lnTo>
                  <a:cubicBezTo>
                    <a:pt x="0" y="16581"/>
                    <a:pt x="195" y="16775"/>
                    <a:pt x="435" y="16775"/>
                  </a:cubicBezTo>
                  <a:lnTo>
                    <a:pt x="2174" y="16775"/>
                  </a:lnTo>
                  <a:cubicBezTo>
                    <a:pt x="2414" y="16775"/>
                    <a:pt x="2609" y="16581"/>
                    <a:pt x="2609" y="16341"/>
                  </a:cubicBezTo>
                  <a:lnTo>
                    <a:pt x="2609" y="435"/>
                  </a:lnTo>
                  <a:cubicBezTo>
                    <a:pt x="2609" y="195"/>
                    <a:pt x="2414" y="0"/>
                    <a:pt x="2174" y="0"/>
                  </a:cubicBezTo>
                  <a:lnTo>
                    <a:pt x="435" y="0"/>
                  </a:lnTo>
                  <a:close/>
                </a:path>
              </a:pathLst>
            </a:custGeom>
            <a:noFill/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0" name="Rectangle 110"/>
            <p:cNvSpPr>
              <a:spLocks noChangeArrowheads="1"/>
            </p:cNvSpPr>
            <p:nvPr/>
          </p:nvSpPr>
          <p:spPr bwMode="auto">
            <a:xfrm>
              <a:off x="7225559" y="2443163"/>
              <a:ext cx="1100138" cy="636588"/>
            </a:xfrm>
            <a:prstGeom prst="rect">
              <a:avLst/>
            </a:prstGeom>
            <a:ln/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61" name="Rectangle 113"/>
            <p:cNvSpPr>
              <a:spLocks noChangeArrowheads="1"/>
            </p:cNvSpPr>
            <p:nvPr/>
          </p:nvSpPr>
          <p:spPr bwMode="auto">
            <a:xfrm>
              <a:off x="7306521" y="2513013"/>
              <a:ext cx="963613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 dirty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one iteration in </a:t>
              </a:r>
              <a:endParaRPr kumimoji="0" 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2" name="Rectangle 114"/>
            <p:cNvSpPr>
              <a:spLocks noChangeArrowheads="1"/>
            </p:cNvSpPr>
            <p:nvPr/>
          </p:nvSpPr>
          <p:spPr bwMode="auto">
            <a:xfrm>
              <a:off x="7306521" y="2686050"/>
              <a:ext cx="971550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the elaboration 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3" name="Rectangle 115"/>
            <p:cNvSpPr>
              <a:spLocks noChangeArrowheads="1"/>
            </p:cNvSpPr>
            <p:nvPr/>
          </p:nvSpPr>
          <p:spPr bwMode="auto">
            <a:xfrm>
              <a:off x="7306521" y="2860675"/>
              <a:ext cx="384175" cy="16986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100" b="0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Arial" pitchFamily="34" charset="0"/>
                  <a:cs typeface="Arial" pitchFamily="34" charset="0"/>
                </a:rPr>
                <a:t>phase</a:t>
              </a:r>
              <a:endParaRPr kumimoji="0" 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cxnSp>
          <p:nvCxnSpPr>
            <p:cNvPr id="10" name="Straight Connector 9"/>
            <p:cNvCxnSpPr>
              <a:stCxn id="159" idx="6"/>
              <a:endCxn id="160" idx="1"/>
            </p:cNvCxnSpPr>
            <p:nvPr/>
          </p:nvCxnSpPr>
          <p:spPr>
            <a:xfrm>
              <a:off x="5819034" y="2147717"/>
              <a:ext cx="1406525" cy="613740"/>
            </a:xfrm>
            <a:prstGeom prst="line">
              <a:avLst/>
            </a:prstGeom>
            <a:noFill/>
            <a:ln>
              <a:headEnd/>
              <a:tailEnd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</p:cxnSp>
      </p:grpSp>
      <p:sp>
        <p:nvSpPr>
          <p:cNvPr id="52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96038230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소프트웨어 개발에서의 민첩성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소프트웨어 프로세스 정의 및 관리 - 제2장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슬라이드</a:t>
            </a:r>
            <a:fld id="{C1C3ABFF-07B6-4381-8655-2E8E3F18A5CC}" type="slidenum">
              <a:rPr lang="en-US" smtClean="0">
                <a:solidFill>
                  <a:srgbClr val="000000"/>
                </a:solidFill>
              </a:rPr>
              <a:pPr/>
              <a:t>14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63713" y="908050"/>
            <a:ext cx="7129462" cy="5400675"/>
          </a:xfrm>
          <a:prstGeom prst="rect">
            <a:avLst/>
          </a:prstGeom>
        </p:spPr>
        <p:txBody>
          <a:bodyPr/>
          <a:lstStyle>
            <a:lvl1pPr marL="263525" indent="-2635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2778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651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3pPr>
            <a:lvl4pPr marL="1611313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dirty="0"/>
              <a:t>소프트웨어 개발에서의 애자일은 방법론이 아니라 접근 방식이다.</a:t>
            </a:r>
          </a:p>
          <a:p>
            <a:pPr algn="just"/>
            <a:r>
              <a:rPr lang="en-GB" dirty="0"/>
              <a:t>다양한 애자일 방법론이 개발되었으며, 이는 애자일 접근법을 수용한 것으로, 극단적 프로그래밍(XP), 동적 시스템 개발 방법, 기능 주도 설계, 크리스탈, 애자일 모델링 및 스크럼 등이 있습니다.</a:t>
            </a:r>
          </a:p>
          <a:p>
            <a:pPr algn="just"/>
            <a:r>
              <a:rPr lang="en-GB" dirty="0">
                <a:solidFill>
                  <a:srgbClr val="FF0000"/>
                </a:solidFill>
              </a:rPr>
              <a:t>에자일 원칙 (Beck et al., 2001):</a:t>
            </a:r>
            <a:endParaRPr lang="en-GB" dirty="0"/>
          </a:p>
          <a:p>
            <a:pPr marL="342900" indent="-342900" algn="just">
              <a:buFont typeface="+mj-lt"/>
              <a:buAutoNum type="arabicPeriod"/>
            </a:pPr>
            <a:r>
              <a:rPr lang="en-GB" dirty="0"/>
              <a:t>요구 사항 변경 환영합니다.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/>
              <a:t>고객을 만족시키는 것이 최우선 과제이며, 이는 가치 있는 소프트웨어를 조기에 그리고 지속적으로 제공함으로써 달성됩니다.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/>
              <a:t>일정 기간, 일반적으로 몇 주에서 몇 개월 사이로 자주 작동하는 소프트웨어를 제공하되, 가능한 한 짧은 주기를 선호합니다.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/>
              <a:t>비즈니스 관계자와 개발자들은 프로젝트 기간 동안 매일 함께 일해야 합니다.</a:t>
            </a:r>
          </a:p>
          <a:p>
            <a:pPr marL="342900" indent="-342900" algn="just">
              <a:buFont typeface="+mj-lt"/>
              <a:buAutoNum type="arabicPeriod"/>
            </a:pPr>
            <a:r>
              <a:rPr lang="en-GB" dirty="0"/>
              <a:t>작동하는 소프트웨어는 진척의 주요 측정 기준이다.</a:t>
            </a:r>
          </a:p>
        </p:txBody>
      </p:sp>
    </p:spTree>
    <p:extLst>
      <p:ext uri="{BB962C8B-B14F-4D97-AF65-F5344CB8AC3E}">
        <p14:creationId xmlns:p14="http://schemas.microsoft.com/office/powerpoint/2010/main" val="39556825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000000"/>
                </a:solidFill>
              </a:rPr>
              <a:t>극단적 프로그래밍 (XP): 개요</a:t>
            </a:r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소프트웨어 프로세스 정의 및 관리 - 제2장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슬라이드</a:t>
            </a:r>
            <a:fld id="{C1C3ABFF-07B6-4381-8655-2E8E3F18A5CC}" type="slidenum">
              <a:rPr lang="en-US" smtClean="0">
                <a:solidFill>
                  <a:srgbClr val="000000"/>
                </a:solidFill>
              </a:rPr>
              <a:pPr/>
              <a:t>15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1763713" y="908050"/>
            <a:ext cx="7129462" cy="5400675"/>
          </a:xfrm>
          <a:prstGeom prst="rect">
            <a:avLst/>
          </a:prstGeom>
        </p:spPr>
        <p:txBody>
          <a:bodyPr/>
          <a:lstStyle>
            <a:lvl1pPr marL="263525" indent="-263525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20725" indent="-2778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2pPr>
            <a:lvl3pPr marL="1165225" indent="-265113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3pPr>
            <a:lvl4pPr marL="1611313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4pPr>
            <a:lvl5pPr marL="20574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800">
                <a:solidFill>
                  <a:schemeClr val="tx1"/>
                </a:solidFill>
                <a:latin typeface="+mn-lt"/>
              </a:defRPr>
            </a:lvl5pPr>
            <a:lvl6pPr marL="25146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6pPr>
            <a:lvl7pPr marL="29718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7pPr>
            <a:lvl8pPr marL="34290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8pPr>
            <a:lvl9pPr marL="3886200" indent="-266700" algn="l" rtl="0" eaLnBrk="0" fontAlgn="base" hangingPunct="0">
              <a:spcBef>
                <a:spcPct val="25000"/>
              </a:spcBef>
              <a:spcAft>
                <a:spcPct val="0"/>
              </a:spcAft>
              <a:buClr>
                <a:schemeClr val="bg2"/>
              </a:buClr>
              <a:buFont typeface="Arial" charset="0"/>
              <a:buChar char="■"/>
              <a:defRPr sz="1400">
                <a:solidFill>
                  <a:schemeClr val="tx1"/>
                </a:solidFill>
                <a:latin typeface="+mn-lt"/>
              </a:defRPr>
            </a:lvl9pPr>
          </a:lstStyle>
          <a:p>
            <a:pPr algn="just"/>
            <a:r>
              <a:rPr lang="en-GB" dirty="0"/>
              <a:t>다른 애자일 방법론들과 마찬가지로 XP는 예측 가능성보다 적응성에 더 높은 가치를 두어 전통적인 방법론과 차별화됩니다.</a:t>
            </a:r>
          </a:p>
          <a:p>
            <a:pPr algn="just"/>
            <a:r>
              <a:rPr lang="en-GB" dirty="0"/>
              <a:t>프로젝트 수명 주기 중 어느 시점에서든 요구 사항에 적응하는 대신 프로젝트 시작 시 모든 요구 사항을 정의하는 것</a:t>
            </a:r>
          </a:p>
          <a:p>
            <a:pPr algn="just"/>
            <a:r>
              <a:rPr lang="en-GB" dirty="0"/>
              <a:t>XP는 애자일 원칙을 사용합니다.</a:t>
            </a:r>
          </a:p>
          <a:p>
            <a:pPr algn="just"/>
            <a:r>
              <a:rPr lang="en-GB" dirty="0"/>
              <a:t>XP는 변경 비용을 낮춥니다.</a:t>
            </a:r>
          </a:p>
          <a:p>
            <a:pPr algn="just"/>
            <a:r>
              <a:rPr lang="en-GB" dirty="0"/>
              <a:t>XP는 고객이 더 빠르게 작동하는 소프트웨어를 생성한다는 점을 인식하기 때문에 높은 수준의 고객 만족도를 달성하는 데 도움이 됩니다. 그리고 그 소프트웨어는 일반적으로 결함이 매우 적습니다.</a:t>
            </a:r>
          </a:p>
        </p:txBody>
      </p:sp>
    </p:spTree>
    <p:extLst>
      <p:ext uri="{BB962C8B-B14F-4D97-AF65-F5344CB8AC3E}">
        <p14:creationId xmlns:p14="http://schemas.microsoft.com/office/powerpoint/2010/main" val="327814064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Rectangle 13"/>
          <p:cNvSpPr>
            <a:spLocks noChangeArrowheads="1"/>
          </p:cNvSpPr>
          <p:nvPr/>
        </p:nvSpPr>
        <p:spPr bwMode="auto">
          <a:xfrm>
            <a:off x="4198750" y="3732808"/>
            <a:ext cx="3652812" cy="19284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…</a:t>
            </a:r>
          </a:p>
        </p:txBody>
      </p:sp>
      <p:sp>
        <p:nvSpPr>
          <p:cNvPr id="56" name="Rectangle 13"/>
          <p:cNvSpPr>
            <a:spLocks noChangeArrowheads="1"/>
          </p:cNvSpPr>
          <p:nvPr/>
        </p:nvSpPr>
        <p:spPr bwMode="auto">
          <a:xfrm>
            <a:off x="3838710" y="3444776"/>
            <a:ext cx="3652812" cy="19284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반복 2</a:t>
            </a:r>
          </a:p>
        </p:txBody>
      </p:sp>
      <p:sp>
        <p:nvSpPr>
          <p:cNvPr id="1141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극한 프로그래밍: 개요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C1C3ABFF-07B6-4381-8655-2E8E3F18A5CC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1141766" name="Rectangle 6"/>
          <p:cNvSpPr>
            <a:spLocks noChangeArrowheads="1"/>
          </p:cNvSpPr>
          <p:nvPr/>
        </p:nvSpPr>
        <p:spPr bwMode="auto">
          <a:xfrm>
            <a:off x="3479490" y="1124744"/>
            <a:ext cx="3668688" cy="137795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400" b="1" dirty="0"/>
              <a:t>계획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사용자 스토리 수집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프로토타입 아키텍처 생성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릴리스 계획서 작성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테스트 시나리오를 개발하세요</a:t>
            </a:r>
            <a:r>
              <a:rPr lang="en-US" sz="1400" dirty="0"/>
              <a:t>                 </a:t>
            </a:r>
          </a:p>
        </p:txBody>
      </p:sp>
      <p:sp>
        <p:nvSpPr>
          <p:cNvPr id="1141773" name="Rectangle 13"/>
          <p:cNvSpPr>
            <a:spLocks noChangeArrowheads="1"/>
          </p:cNvSpPr>
          <p:nvPr/>
        </p:nvSpPr>
        <p:spPr bwMode="auto">
          <a:xfrm>
            <a:off x="3495366" y="3156744"/>
            <a:ext cx="3652812" cy="192844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r>
              <a:rPr lang="en-US" sz="1400" b="1" dirty="0"/>
              <a:t>증분 개발</a:t>
            </a:r>
            <a:endParaRPr lang="en-US" sz="1400" b="1" dirty="0">
              <a:solidFill>
                <a:schemeClr val="dk1"/>
              </a:solidFill>
            </a:endParaRP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테스트 케이스 개발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계획 및 증분 구현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건축을 수정하다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현재 증분 테스트</a:t>
            </a:r>
          </a:p>
          <a:p>
            <a:pPr marL="263525" indent="-263525" eaLnBrk="0" hangingPunct="0">
              <a:spcBef>
                <a:spcPct val="25000"/>
              </a:spcBef>
              <a:buClr>
                <a:schemeClr val="bg2"/>
              </a:buClr>
              <a:buFont typeface="Arial" charset="0"/>
              <a:buChar char="■"/>
            </a:pPr>
            <a:r>
              <a:rPr lang="en-US" sz="1400" dirty="0">
                <a:solidFill>
                  <a:schemeClr val="tx1"/>
                </a:solidFill>
              </a:rPr>
              <a:t>데이터 수집</a:t>
            </a:r>
          </a:p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반복 1</a:t>
            </a:r>
          </a:p>
        </p:txBody>
      </p:sp>
      <p:sp>
        <p:nvSpPr>
          <p:cNvPr id="1141800" name="Rectangle 40"/>
          <p:cNvSpPr>
            <a:spLocks noChangeArrowheads="1"/>
          </p:cNvSpPr>
          <p:nvPr/>
        </p:nvSpPr>
        <p:spPr bwMode="auto">
          <a:xfrm>
            <a:off x="2123728" y="5432561"/>
            <a:ext cx="1608931" cy="635164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pPr algn="ctr"/>
            <a:r>
              <a:rPr lang="en-US" sz="1400" b="1" dirty="0">
                <a:solidFill>
                  <a:schemeClr val="dk1"/>
                </a:solidFill>
                <a:latin typeface="+mn-lt"/>
              </a:rPr>
              <a:t>수락 테스트 수행</a:t>
            </a:r>
          </a:p>
        </p:txBody>
      </p:sp>
      <p:sp>
        <p:nvSpPr>
          <p:cNvPr id="1141802" name="Text Box 42"/>
          <p:cNvSpPr txBox="1">
            <a:spLocks noChangeArrowheads="1"/>
          </p:cNvSpPr>
          <p:nvPr/>
        </p:nvSpPr>
        <p:spPr bwMode="auto">
          <a:xfrm>
            <a:off x="5710619" y="6157913"/>
            <a:ext cx="313022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(참고:</a:t>
            </a:r>
            <a:r>
              <a:rPr lang="en-US" sz="900" dirty="0" err="1"/>
              <a:t>분세</a:t>
            </a:r>
            <a:r>
              <a:rPr lang="en-US" sz="900" dirty="0"/>
              <a:t>/에 의해</a:t>
            </a:r>
            <a:r>
              <a:rPr lang="en-US" sz="900" dirty="0" err="1"/>
              <a:t>네텐</a:t>
            </a:r>
            <a:r>
              <a:rPr lang="en-US" sz="900" dirty="0"/>
              <a:t>: </a:t>
            </a:r>
            <a:r>
              <a:rPr lang="en-US" sz="900" dirty="0" err="1"/>
              <a:t>절차 모델</a:t>
            </a:r>
            <a:r>
              <a:rPr lang="en-US" sz="900" dirty="0"/>
              <a:t> </a:t>
            </a:r>
            <a:r>
              <a:rPr lang="en-US" sz="900" dirty="0" err="1"/>
              <a:t>콤팩트</a:t>
            </a:r>
            <a:r>
              <a:rPr lang="en-US" sz="900" dirty="0"/>
              <a:t>)</a:t>
            </a:r>
          </a:p>
        </p:txBody>
      </p:sp>
      <p:cxnSp>
        <p:nvCxnSpPr>
          <p:cNvPr id="10" name="Straight Arrow Connector 9"/>
          <p:cNvCxnSpPr>
            <a:stCxn id="1141766" idx="2"/>
            <a:endCxn id="1141773" idx="0"/>
          </p:cNvCxnSpPr>
          <p:nvPr/>
        </p:nvCxnSpPr>
        <p:spPr>
          <a:xfrm>
            <a:off x="5313834" y="2502694"/>
            <a:ext cx="7938" cy="6540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8" name="Freeform 17"/>
          <p:cNvSpPr/>
          <p:nvPr/>
        </p:nvSpPr>
        <p:spPr>
          <a:xfrm>
            <a:off x="3626609" y="5085184"/>
            <a:ext cx="212101" cy="134753"/>
          </a:xfrm>
          <a:custGeom>
            <a:avLst/>
            <a:gdLst>
              <a:gd name="connsiteX0" fmla="*/ 0 w 192505"/>
              <a:gd name="connsiteY0" fmla="*/ 0 h 269507"/>
              <a:gd name="connsiteX1" fmla="*/ 0 w 192505"/>
              <a:gd name="connsiteY1" fmla="*/ 269507 h 269507"/>
              <a:gd name="connsiteX2" fmla="*/ 192505 w 192505"/>
              <a:gd name="connsiteY2" fmla="*/ 269507 h 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05" h="269507">
                <a:moveTo>
                  <a:pt x="0" y="0"/>
                </a:moveTo>
                <a:lnTo>
                  <a:pt x="0" y="269507"/>
                </a:lnTo>
                <a:lnTo>
                  <a:pt x="192505" y="269507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64" name="Freeform 63"/>
          <p:cNvSpPr/>
          <p:nvPr/>
        </p:nvSpPr>
        <p:spPr>
          <a:xfrm>
            <a:off x="3963130" y="5382479"/>
            <a:ext cx="212101" cy="134753"/>
          </a:xfrm>
          <a:custGeom>
            <a:avLst/>
            <a:gdLst>
              <a:gd name="connsiteX0" fmla="*/ 0 w 192505"/>
              <a:gd name="connsiteY0" fmla="*/ 0 h 269507"/>
              <a:gd name="connsiteX1" fmla="*/ 0 w 192505"/>
              <a:gd name="connsiteY1" fmla="*/ 269507 h 269507"/>
              <a:gd name="connsiteX2" fmla="*/ 192505 w 192505"/>
              <a:gd name="connsiteY2" fmla="*/ 269507 h 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05" h="269507">
                <a:moveTo>
                  <a:pt x="0" y="0"/>
                </a:moveTo>
                <a:lnTo>
                  <a:pt x="0" y="269507"/>
                </a:lnTo>
                <a:lnTo>
                  <a:pt x="192505" y="269507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5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0320379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Rectangle 6"/>
          <p:cNvSpPr>
            <a:spLocks noChangeArrowheads="1"/>
          </p:cNvSpPr>
          <p:nvPr/>
        </p:nvSpPr>
        <p:spPr bwMode="auto">
          <a:xfrm>
            <a:off x="1836872" y="1232894"/>
            <a:ext cx="7003974" cy="4500361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400" b="1" dirty="0"/>
              <a:t>계획</a:t>
            </a:r>
            <a:r>
              <a:rPr lang="en-US" sz="1400" dirty="0"/>
              <a:t>                </a:t>
            </a:r>
          </a:p>
        </p:txBody>
      </p:sp>
      <p:sp>
        <p:nvSpPr>
          <p:cNvPr id="1142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극단적 프로그래밍: 계획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C1C3ABFF-07B6-4381-8655-2E8E3F18A5CC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1142788" name="Line 4"/>
          <p:cNvSpPr>
            <a:spLocks noChangeShapeType="1"/>
          </p:cNvSpPr>
          <p:nvPr/>
        </p:nvSpPr>
        <p:spPr bwMode="auto">
          <a:xfrm>
            <a:off x="3313113" y="2066925"/>
            <a:ext cx="0" cy="1079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 sz="1400">
              <a:latin typeface="+mn-lt"/>
            </a:endParaRPr>
          </a:p>
        </p:txBody>
      </p:sp>
      <p:sp>
        <p:nvSpPr>
          <p:cNvPr id="1142789" name="Rectangle 5"/>
          <p:cNvSpPr>
            <a:spLocks noChangeArrowheads="1"/>
          </p:cNvSpPr>
          <p:nvPr/>
        </p:nvSpPr>
        <p:spPr bwMode="auto">
          <a:xfrm>
            <a:off x="2338385" y="1733550"/>
            <a:ext cx="2665663" cy="113030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</a:rPr>
              <a:t>사용자 스토리 수집</a:t>
            </a:r>
          </a:p>
          <a:p>
            <a:endParaRPr lang="en-US" sz="1200" b="1" dirty="0">
              <a:solidFill>
                <a:schemeClr val="dk1"/>
              </a:solidFill>
              <a:sym typeface="Wingdings" pitchFamily="2" charset="2"/>
            </a:endParaRP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 문서</a:t>
            </a: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en-US" sz="1200" dirty="0">
                <a:solidFill>
                  <a:schemeClr val="dk1"/>
                </a:solidFill>
              </a:rPr>
              <a:t>사용 사례</a:t>
            </a:r>
          </a:p>
          <a:p>
            <a:endParaRPr lang="en-US" sz="1200" b="1" dirty="0">
              <a:solidFill>
                <a:schemeClr val="dk1"/>
              </a:solidFill>
            </a:endParaRPr>
          </a:p>
        </p:txBody>
      </p:sp>
      <p:sp>
        <p:nvSpPr>
          <p:cNvPr id="1142790" name="Rectangle 6"/>
          <p:cNvSpPr>
            <a:spLocks noChangeArrowheads="1"/>
          </p:cNvSpPr>
          <p:nvPr/>
        </p:nvSpPr>
        <p:spPr bwMode="auto">
          <a:xfrm>
            <a:off x="2338387" y="3313113"/>
            <a:ext cx="2665661" cy="8429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</a:rPr>
              <a:t>프로토타입 아키텍처 생성</a:t>
            </a:r>
          </a:p>
          <a:p>
            <a:endParaRPr lang="en-US" sz="1200" b="1" dirty="0">
              <a:solidFill>
                <a:schemeClr val="dk1"/>
              </a:solidFill>
              <a:sym typeface="Wingdings" pitchFamily="2" charset="2"/>
            </a:endParaRP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클래스 다이어그램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142791" name="Rectangle 7"/>
          <p:cNvSpPr>
            <a:spLocks noChangeArrowheads="1"/>
          </p:cNvSpPr>
          <p:nvPr/>
        </p:nvSpPr>
        <p:spPr bwMode="auto">
          <a:xfrm>
            <a:off x="2351089" y="4606925"/>
            <a:ext cx="2652960" cy="8556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</a:rPr>
              <a:t>테스트 시나리오를 개발하세요</a:t>
            </a:r>
          </a:p>
          <a:p>
            <a:endParaRPr lang="en-US" sz="1200" b="1" dirty="0">
              <a:solidFill>
                <a:schemeClr val="dk1"/>
              </a:solidFill>
              <a:sym typeface="Wingdings" pitchFamily="2" charset="2"/>
            </a:endParaRP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시나리오</a:t>
            </a:r>
            <a:endParaRPr lang="en-US" sz="1200" dirty="0">
              <a:solidFill>
                <a:schemeClr val="dk1"/>
              </a:solidFill>
            </a:endParaRPr>
          </a:p>
        </p:txBody>
      </p:sp>
      <p:sp>
        <p:nvSpPr>
          <p:cNvPr id="1142792" name="Rectangle 8"/>
          <p:cNvSpPr>
            <a:spLocks noChangeArrowheads="1"/>
          </p:cNvSpPr>
          <p:nvPr/>
        </p:nvSpPr>
        <p:spPr bwMode="auto">
          <a:xfrm>
            <a:off x="6103938" y="2268538"/>
            <a:ext cx="2505075" cy="1579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</a:rPr>
              <a:t>릴리스 계획 작성</a:t>
            </a:r>
          </a:p>
          <a:p>
            <a:endParaRPr lang="en-US" sz="1200" b="1" dirty="0">
              <a:solidFill>
                <a:schemeClr val="dk1"/>
              </a:solidFill>
              <a:sym typeface="Wingdings" pitchFamily="2" charset="2"/>
            </a:endParaRP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증분 계획</a:t>
            </a: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 D</a:t>
            </a:r>
            <a:r>
              <a:rPr lang="en-US" sz="1200" dirty="0">
                <a:solidFill>
                  <a:schemeClr val="dk1"/>
                </a:solidFill>
              </a:rPr>
              <a:t>일상 과제</a:t>
            </a:r>
          </a:p>
          <a:p>
            <a:r>
              <a:rPr lang="en-US" sz="1200" dirty="0">
                <a:solidFill>
                  <a:schemeClr val="dk1"/>
                </a:solidFill>
                <a:sym typeface="Wingdings" pitchFamily="2" charset="2"/>
              </a:rPr>
              <a:t> </a:t>
            </a:r>
            <a:r>
              <a:rPr lang="en-US" sz="1200" dirty="0">
                <a:solidFill>
                  <a:schemeClr val="dk1"/>
                </a:solidFill>
              </a:rPr>
              <a:t>데이터 기록</a:t>
            </a:r>
          </a:p>
        </p:txBody>
      </p:sp>
      <p:sp>
        <p:nvSpPr>
          <p:cNvPr id="1142798" name="Line 14"/>
          <p:cNvSpPr>
            <a:spLocks noChangeShapeType="1"/>
          </p:cNvSpPr>
          <p:nvPr/>
        </p:nvSpPr>
        <p:spPr bwMode="auto">
          <a:xfrm>
            <a:off x="1935163" y="5070475"/>
            <a:ext cx="107950" cy="0"/>
          </a:xfrm>
          <a:prstGeom prst="line">
            <a:avLst/>
          </a:prstGeom>
          <a:noFill/>
          <a:ln w="9525">
            <a:solidFill>
              <a:schemeClr val="bg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0" tIns="0" rIns="0" bIns="0"/>
          <a:lstStyle/>
          <a:p>
            <a:endParaRPr lang="de-DE" sz="1400">
              <a:latin typeface="+mn-lt"/>
            </a:endParaRPr>
          </a:p>
        </p:txBody>
      </p:sp>
      <p:sp>
        <p:nvSpPr>
          <p:cNvPr id="23" name="Text Box 42"/>
          <p:cNvSpPr txBox="1">
            <a:spLocks noChangeArrowheads="1"/>
          </p:cNvSpPr>
          <p:nvPr/>
        </p:nvSpPr>
        <p:spPr bwMode="auto">
          <a:xfrm>
            <a:off x="5710619" y="6157913"/>
            <a:ext cx="313022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(참고:</a:t>
            </a:r>
            <a:r>
              <a:rPr lang="en-US" sz="900" dirty="0" err="1"/>
              <a:t>분세</a:t>
            </a:r>
            <a:r>
              <a:rPr lang="en-US" sz="900" dirty="0"/>
              <a:t>/에 의해</a:t>
            </a:r>
            <a:r>
              <a:rPr lang="en-US" sz="900" dirty="0" err="1"/>
              <a:t>네텐</a:t>
            </a:r>
            <a:r>
              <a:rPr lang="en-US" sz="900" dirty="0"/>
              <a:t>: </a:t>
            </a:r>
            <a:r>
              <a:rPr lang="en-US" sz="900" dirty="0" err="1"/>
              <a:t>절차 모델</a:t>
            </a:r>
            <a:r>
              <a:rPr lang="en-US" sz="900" dirty="0"/>
              <a:t> </a:t>
            </a:r>
            <a:r>
              <a:rPr lang="en-US" sz="900" dirty="0" err="1"/>
              <a:t>콤팩트</a:t>
            </a:r>
            <a:r>
              <a:rPr lang="en-US" sz="900" dirty="0"/>
              <a:t>)</a:t>
            </a:r>
          </a:p>
        </p:txBody>
      </p:sp>
      <p:cxnSp>
        <p:nvCxnSpPr>
          <p:cNvPr id="24" name="Straight Arrow Connector 23"/>
          <p:cNvCxnSpPr>
            <a:stCxn id="1142789" idx="1"/>
            <a:endCxn id="1142791" idx="1"/>
          </p:cNvCxnSpPr>
          <p:nvPr/>
        </p:nvCxnSpPr>
        <p:spPr>
          <a:xfrm rot="10800000" flipH="1" flipV="1">
            <a:off x="2338385" y="2298699"/>
            <a:ext cx="12704" cy="2736057"/>
          </a:xfrm>
          <a:prstGeom prst="bentConnector3">
            <a:avLst>
              <a:gd name="adj1" fmla="val -1799433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7" name="Straight Arrow Connector 23"/>
          <p:cNvCxnSpPr>
            <a:stCxn id="1142789" idx="2"/>
            <a:endCxn id="1142790" idx="0"/>
          </p:cNvCxnSpPr>
          <p:nvPr/>
        </p:nvCxnSpPr>
        <p:spPr>
          <a:xfrm rot="16200000" flipH="1">
            <a:off x="3446586" y="3088480"/>
            <a:ext cx="449263" cy="1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2" name="Straight Arrow Connector 23"/>
          <p:cNvCxnSpPr>
            <a:stCxn id="1142789" idx="3"/>
            <a:endCxn id="1142792" idx="1"/>
          </p:cNvCxnSpPr>
          <p:nvPr/>
        </p:nvCxnSpPr>
        <p:spPr>
          <a:xfrm>
            <a:off x="5004048" y="2298700"/>
            <a:ext cx="1099890" cy="759619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45" name="Straight Arrow Connector 23"/>
          <p:cNvCxnSpPr>
            <a:stCxn id="1142790" idx="3"/>
            <a:endCxn id="1142792" idx="1"/>
          </p:cNvCxnSpPr>
          <p:nvPr/>
        </p:nvCxnSpPr>
        <p:spPr>
          <a:xfrm flipV="1">
            <a:off x="5004048" y="3058319"/>
            <a:ext cx="1099890" cy="676275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3930218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Rectangle 13"/>
          <p:cNvSpPr>
            <a:spLocks noChangeArrowheads="1"/>
          </p:cNvSpPr>
          <p:nvPr/>
        </p:nvSpPr>
        <p:spPr bwMode="auto">
          <a:xfrm>
            <a:off x="3262646" y="1700808"/>
            <a:ext cx="5669036" cy="38177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…</a:t>
            </a:r>
          </a:p>
        </p:txBody>
      </p:sp>
      <p:sp>
        <p:nvSpPr>
          <p:cNvPr id="68" name="Rectangle 13"/>
          <p:cNvSpPr>
            <a:spLocks noChangeArrowheads="1"/>
          </p:cNvSpPr>
          <p:nvPr/>
        </p:nvSpPr>
        <p:spPr bwMode="auto">
          <a:xfrm>
            <a:off x="2902606" y="1412776"/>
            <a:ext cx="5669036" cy="38177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반복 2</a:t>
            </a:r>
          </a:p>
        </p:txBody>
      </p:sp>
      <p:sp>
        <p:nvSpPr>
          <p:cNvPr id="69" name="Rectangle 13"/>
          <p:cNvSpPr>
            <a:spLocks noChangeArrowheads="1"/>
          </p:cNvSpPr>
          <p:nvPr/>
        </p:nvSpPr>
        <p:spPr bwMode="auto">
          <a:xfrm>
            <a:off x="2559262" y="1124744"/>
            <a:ext cx="5669036" cy="3817736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 anchor="b" anchorCtr="0"/>
          <a:lstStyle/>
          <a:p>
            <a:pPr algn="r"/>
            <a:r>
              <a:rPr lang="en-US" sz="1400" dirty="0">
                <a:solidFill>
                  <a:schemeClr val="dk1"/>
                </a:solidFill>
                <a:latin typeface="+mn-lt"/>
              </a:rPr>
              <a:t>반복 1</a:t>
            </a:r>
          </a:p>
        </p:txBody>
      </p:sp>
      <p:sp>
        <p:nvSpPr>
          <p:cNvPr id="70" name="Rectangle 40"/>
          <p:cNvSpPr>
            <a:spLocks noChangeArrowheads="1"/>
          </p:cNvSpPr>
          <p:nvPr/>
        </p:nvSpPr>
        <p:spPr bwMode="auto">
          <a:xfrm>
            <a:off x="1187624" y="5289857"/>
            <a:ext cx="1608931" cy="838280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400" b="1" dirty="0">
                <a:solidFill>
                  <a:schemeClr val="dk1"/>
                </a:solidFill>
                <a:latin typeface="+mn-lt"/>
              </a:rPr>
              <a:t>수용 테스트 수행</a:t>
            </a:r>
          </a:p>
          <a:p>
            <a:r>
              <a:rPr lang="en-US" sz="1400" dirty="0">
                <a:sym typeface="Wingdings" pitchFamily="2" charset="2"/>
              </a:rPr>
              <a:t>시험 결과</a:t>
            </a:r>
            <a:endParaRPr lang="en-US" sz="1400" dirty="0"/>
          </a:p>
        </p:txBody>
      </p:sp>
      <p:sp>
        <p:nvSpPr>
          <p:cNvPr id="71" name="Freeform 70"/>
          <p:cNvSpPr/>
          <p:nvPr/>
        </p:nvSpPr>
        <p:spPr>
          <a:xfrm>
            <a:off x="2690505" y="4942480"/>
            <a:ext cx="212101" cy="134753"/>
          </a:xfrm>
          <a:custGeom>
            <a:avLst/>
            <a:gdLst>
              <a:gd name="connsiteX0" fmla="*/ 0 w 192505"/>
              <a:gd name="connsiteY0" fmla="*/ 0 h 269507"/>
              <a:gd name="connsiteX1" fmla="*/ 0 w 192505"/>
              <a:gd name="connsiteY1" fmla="*/ 269507 h 269507"/>
              <a:gd name="connsiteX2" fmla="*/ 192505 w 192505"/>
              <a:gd name="connsiteY2" fmla="*/ 269507 h 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05" h="269507">
                <a:moveTo>
                  <a:pt x="0" y="0"/>
                </a:moveTo>
                <a:lnTo>
                  <a:pt x="0" y="269507"/>
                </a:lnTo>
                <a:lnTo>
                  <a:pt x="192505" y="269507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72" name="Freeform 71"/>
          <p:cNvSpPr/>
          <p:nvPr/>
        </p:nvSpPr>
        <p:spPr>
          <a:xfrm>
            <a:off x="3027026" y="5239775"/>
            <a:ext cx="212101" cy="134753"/>
          </a:xfrm>
          <a:custGeom>
            <a:avLst/>
            <a:gdLst>
              <a:gd name="connsiteX0" fmla="*/ 0 w 192505"/>
              <a:gd name="connsiteY0" fmla="*/ 0 h 269507"/>
              <a:gd name="connsiteX1" fmla="*/ 0 w 192505"/>
              <a:gd name="connsiteY1" fmla="*/ 269507 h 269507"/>
              <a:gd name="connsiteX2" fmla="*/ 192505 w 192505"/>
              <a:gd name="connsiteY2" fmla="*/ 269507 h 2695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2505" h="269507">
                <a:moveTo>
                  <a:pt x="0" y="0"/>
                </a:moveTo>
                <a:lnTo>
                  <a:pt x="0" y="269507"/>
                </a:lnTo>
                <a:lnTo>
                  <a:pt x="192505" y="269507"/>
                </a:lnTo>
              </a:path>
            </a:pathLst>
          </a:cu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11438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익스트림 프로그래밍: 반복 단계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C1C3ABFF-07B6-4381-8655-2E8E3F18A5CC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1143812" name="Line 4"/>
          <p:cNvSpPr>
            <a:spLocks noChangeShapeType="1"/>
          </p:cNvSpPr>
          <p:nvPr/>
        </p:nvSpPr>
        <p:spPr bwMode="auto">
          <a:xfrm>
            <a:off x="3748645" y="1748234"/>
            <a:ext cx="0" cy="1079500"/>
          </a:xfrm>
          <a:prstGeom prst="line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round/>
                <a:headEnd/>
                <a:tailEnd type="triangl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 tIns="0" rIns="0" bIns="0"/>
          <a:lstStyle/>
          <a:p>
            <a:endParaRPr lang="de-DE"/>
          </a:p>
        </p:txBody>
      </p:sp>
      <p:sp>
        <p:nvSpPr>
          <p:cNvPr id="1143814" name="Rectangle 6"/>
          <p:cNvSpPr>
            <a:spLocks noChangeArrowheads="1"/>
          </p:cNvSpPr>
          <p:nvPr/>
        </p:nvSpPr>
        <p:spPr bwMode="auto">
          <a:xfrm>
            <a:off x="2738994" y="1244501"/>
            <a:ext cx="2651125" cy="100171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  <a:latin typeface="+mn-lt"/>
              </a:rPr>
              <a:t>테스트 케이스 개발</a:t>
            </a:r>
          </a:p>
          <a:p>
            <a:endParaRPr lang="en-US" sz="1200" b="1" dirty="0">
              <a:solidFill>
                <a:schemeClr val="dk1"/>
              </a:solidFill>
              <a:latin typeface="+mn-lt"/>
              <a:sym typeface="Wingdings" pitchFamily="2" charset="2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테스트 사례</a:t>
            </a: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 </a:t>
            </a:r>
            <a:r>
              <a:rPr lang="en-US" sz="1200" dirty="0">
                <a:solidFill>
                  <a:schemeClr val="dk1"/>
                </a:solidFill>
                <a:latin typeface="+mn-lt"/>
              </a:rPr>
              <a:t>테스트 환경</a:t>
            </a:r>
          </a:p>
        </p:txBody>
      </p:sp>
      <p:sp>
        <p:nvSpPr>
          <p:cNvPr id="1143825" name="Rectangle 17"/>
          <p:cNvSpPr>
            <a:spLocks noChangeArrowheads="1"/>
          </p:cNvSpPr>
          <p:nvPr/>
        </p:nvSpPr>
        <p:spPr bwMode="auto">
          <a:xfrm>
            <a:off x="2751695" y="3885009"/>
            <a:ext cx="2638425" cy="7953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  <a:latin typeface="+mn-lt"/>
              </a:rPr>
              <a:t>현재 증분 테스트</a:t>
            </a:r>
          </a:p>
          <a:p>
            <a:endParaRPr lang="en-US" sz="1200" b="1" dirty="0">
              <a:solidFill>
                <a:schemeClr val="dk1"/>
              </a:solidFill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시험 결과</a:t>
            </a:r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43828" name="Rectangle 20"/>
          <p:cNvSpPr>
            <a:spLocks noChangeArrowheads="1"/>
          </p:cNvSpPr>
          <p:nvPr/>
        </p:nvSpPr>
        <p:spPr bwMode="auto">
          <a:xfrm>
            <a:off x="6368020" y="3665934"/>
            <a:ext cx="1725612" cy="81438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  <a:latin typeface="+mn-lt"/>
              </a:rPr>
              <a:t>데이터 수집</a:t>
            </a:r>
          </a:p>
          <a:p>
            <a:endParaRPr lang="en-US" sz="1200" b="1" dirty="0">
              <a:solidFill>
                <a:schemeClr val="dk1"/>
              </a:solidFill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측정 데이터</a:t>
            </a:r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43831" name="Rectangle 23"/>
          <p:cNvSpPr>
            <a:spLocks noChangeArrowheads="1"/>
          </p:cNvSpPr>
          <p:nvPr/>
        </p:nvSpPr>
        <p:spPr bwMode="auto">
          <a:xfrm>
            <a:off x="6420407" y="2534244"/>
            <a:ext cx="1673225" cy="81756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  <a:latin typeface="+mn-lt"/>
              </a:rPr>
              <a:t>건축 개정</a:t>
            </a:r>
          </a:p>
          <a:p>
            <a:endParaRPr lang="en-US" sz="1200" b="1" dirty="0">
              <a:solidFill>
                <a:schemeClr val="dk1"/>
              </a:solidFill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클래스 다이어그램</a:t>
            </a:r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62" name="Text Box 42"/>
          <p:cNvSpPr txBox="1">
            <a:spLocks noChangeArrowheads="1"/>
          </p:cNvSpPr>
          <p:nvPr/>
        </p:nvSpPr>
        <p:spPr bwMode="auto">
          <a:xfrm>
            <a:off x="5710619" y="6157913"/>
            <a:ext cx="3130227" cy="1384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0" tIns="0" rIns="0" bIns="0">
            <a:spAutoFit/>
          </a:bodyPr>
          <a:lstStyle/>
          <a:p>
            <a:r>
              <a:rPr lang="en-US" sz="900" dirty="0"/>
              <a:t>(참고:</a:t>
            </a:r>
            <a:r>
              <a:rPr lang="en-US" sz="900" dirty="0" err="1"/>
              <a:t>분세</a:t>
            </a:r>
            <a:r>
              <a:rPr lang="en-US" sz="900" dirty="0"/>
              <a:t>/에 의해</a:t>
            </a:r>
            <a:r>
              <a:rPr lang="en-US" sz="900" dirty="0" err="1"/>
              <a:t>네텐</a:t>
            </a:r>
            <a:r>
              <a:rPr lang="en-US" sz="900" dirty="0"/>
              <a:t>: </a:t>
            </a:r>
            <a:r>
              <a:rPr lang="en-US" sz="900" dirty="0" err="1"/>
              <a:t>절차 모델</a:t>
            </a:r>
            <a:r>
              <a:rPr lang="en-US" sz="900" dirty="0"/>
              <a:t> </a:t>
            </a:r>
            <a:r>
              <a:rPr lang="en-US" sz="900" dirty="0" err="1"/>
              <a:t>콤팩트</a:t>
            </a:r>
            <a:r>
              <a:rPr lang="en-US" sz="900" dirty="0"/>
              <a:t>)</a:t>
            </a:r>
          </a:p>
        </p:txBody>
      </p:sp>
      <p:sp>
        <p:nvSpPr>
          <p:cNvPr id="74" name="Rectangle 7"/>
          <p:cNvSpPr>
            <a:spLocks noChangeArrowheads="1"/>
          </p:cNvSpPr>
          <p:nvPr/>
        </p:nvSpPr>
        <p:spPr bwMode="auto">
          <a:xfrm>
            <a:off x="3056495" y="2534245"/>
            <a:ext cx="2638425" cy="817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73" name="Rectangle 7"/>
          <p:cNvSpPr>
            <a:spLocks noChangeArrowheads="1"/>
          </p:cNvSpPr>
          <p:nvPr/>
        </p:nvSpPr>
        <p:spPr bwMode="auto">
          <a:xfrm>
            <a:off x="2904095" y="2631727"/>
            <a:ext cx="2638425" cy="817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sp>
        <p:nvSpPr>
          <p:cNvPr id="1143815" name="Rectangle 7"/>
          <p:cNvSpPr>
            <a:spLocks noChangeArrowheads="1"/>
          </p:cNvSpPr>
          <p:nvPr/>
        </p:nvSpPr>
        <p:spPr bwMode="auto">
          <a:xfrm>
            <a:off x="2751695" y="2708672"/>
            <a:ext cx="2638425" cy="817562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lIns="72000" tIns="72000" rIns="72000" bIns="72000"/>
          <a:lstStyle/>
          <a:p>
            <a:r>
              <a:rPr lang="en-US" sz="1200" b="1" dirty="0">
                <a:solidFill>
                  <a:schemeClr val="dk1"/>
                </a:solidFill>
                <a:latin typeface="+mn-lt"/>
              </a:rPr>
              <a:t>계획 및 증분 구현</a:t>
            </a:r>
          </a:p>
          <a:p>
            <a:endParaRPr lang="en-US" sz="1200" b="1" dirty="0">
              <a:solidFill>
                <a:schemeClr val="dk1"/>
              </a:solidFill>
              <a:latin typeface="+mn-lt"/>
            </a:endParaRPr>
          </a:p>
          <a:p>
            <a:r>
              <a:rPr lang="en-US" sz="1200" dirty="0">
                <a:solidFill>
                  <a:schemeClr val="dk1"/>
                </a:solidFill>
                <a:latin typeface="+mn-lt"/>
                <a:sym typeface="Wingdings" pitchFamily="2" charset="2"/>
              </a:rPr>
              <a:t>소스 코드</a:t>
            </a:r>
            <a:endParaRPr lang="en-US" sz="1200" dirty="0">
              <a:solidFill>
                <a:schemeClr val="dk1"/>
              </a:solidFill>
              <a:latin typeface="+mn-lt"/>
            </a:endParaRPr>
          </a:p>
        </p:txBody>
      </p:sp>
      <p:cxnSp>
        <p:nvCxnSpPr>
          <p:cNvPr id="75" name="Straight Arrow Connector 23"/>
          <p:cNvCxnSpPr>
            <a:stCxn id="1143814" idx="2"/>
            <a:endCxn id="74" idx="0"/>
          </p:cNvCxnSpPr>
          <p:nvPr/>
        </p:nvCxnSpPr>
        <p:spPr>
          <a:xfrm rot="16200000" flipH="1">
            <a:off x="4076116" y="2234653"/>
            <a:ext cx="288032" cy="311151"/>
          </a:xfrm>
          <a:prstGeom prst="bentConnector3">
            <a:avLst>
              <a:gd name="adj1" fmla="val 50000"/>
            </a:avLst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8" name="Straight Arrow Connector 23"/>
          <p:cNvCxnSpPr>
            <a:stCxn id="74" idx="3"/>
            <a:endCxn id="1143831" idx="1"/>
          </p:cNvCxnSpPr>
          <p:nvPr/>
        </p:nvCxnSpPr>
        <p:spPr>
          <a:xfrm>
            <a:off x="5694920" y="2943026"/>
            <a:ext cx="725487" cy="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1" name="Straight Arrow Connector 23"/>
          <p:cNvCxnSpPr>
            <a:stCxn id="1143815" idx="2"/>
            <a:endCxn id="1143828" idx="1"/>
          </p:cNvCxnSpPr>
          <p:nvPr/>
        </p:nvCxnSpPr>
        <p:spPr>
          <a:xfrm>
            <a:off x="4070908" y="3526234"/>
            <a:ext cx="2297112" cy="546894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4" name="Straight Arrow Connector 23"/>
          <p:cNvCxnSpPr>
            <a:stCxn id="1143825" idx="3"/>
            <a:endCxn id="1143828" idx="1"/>
          </p:cNvCxnSpPr>
          <p:nvPr/>
        </p:nvCxnSpPr>
        <p:spPr>
          <a:xfrm flipV="1">
            <a:off x="5390120" y="4073128"/>
            <a:ext cx="977900" cy="209550"/>
          </a:xfrm>
          <a:prstGeom prst="straightConnector1">
            <a:avLst/>
          </a:prstGeom>
          <a:ln>
            <a:headEnd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7" name="Straight Arrow Connector 23"/>
          <p:cNvCxnSpPr>
            <a:stCxn id="1143815" idx="2"/>
            <a:endCxn id="1143825" idx="0"/>
          </p:cNvCxnSpPr>
          <p:nvPr/>
        </p:nvCxnSpPr>
        <p:spPr>
          <a:xfrm>
            <a:off x="4070908" y="3526234"/>
            <a:ext cx="0" cy="358775"/>
          </a:xfrm>
          <a:prstGeom prst="straightConnector1">
            <a:avLst/>
          </a:prstGeom>
          <a:ln>
            <a:headEnd type="triangle"/>
            <a:tailEnd type="triangle" w="med" len="med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7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51471403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스크럼은 애자일 소프트웨어 개발에서 사용하는 프로젝트 관리 방법론 중 하나입니다.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63525" lvl="1" indent="-263525"/>
            <a:r>
              <a:rPr lang="en-US" dirty="0"/>
              <a:t>애자일 관리 프레임워크는 소프트웨어 개발 프로젝트를 위한 것입니다.</a:t>
            </a:r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19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1628800"/>
            <a:ext cx="6096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23728" y="3685722"/>
            <a:ext cx="6096000" cy="1895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3991844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처방적 모델링 versus 설명적 모델링</a:t>
            </a:r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</a:p>
        </p:txBody>
      </p:sp>
      <p:sp>
        <p:nvSpPr>
          <p:cNvPr id="17" name="Slide Number Placeholder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C1C3ABFF-07B6-4381-8655-2E8E3F18A5CC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776195" name="Picture 3"/>
          <p:cNvPicPr>
            <a:picLocks noChangeArrowheads="1"/>
          </p:cNvPicPr>
          <p:nvPr/>
        </p:nvPicPr>
        <p:blipFill>
          <a:blip r:embed="rId4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830789" y="2237056"/>
            <a:ext cx="2606129" cy="2569477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  <p:sp>
        <p:nvSpPr>
          <p:cNvPr id="776197" name="AutoShape 5"/>
          <p:cNvSpPr>
            <a:spLocks noChangeArrowheads="1"/>
          </p:cNvSpPr>
          <p:nvPr/>
        </p:nvSpPr>
        <p:spPr bwMode="auto">
          <a:xfrm>
            <a:off x="3899520" y="1484784"/>
            <a:ext cx="1752600" cy="1600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sp>
        <p:nvSpPr>
          <p:cNvPr id="776198" name="AutoShape 6"/>
          <p:cNvSpPr>
            <a:spLocks noChangeArrowheads="1"/>
          </p:cNvSpPr>
          <p:nvPr/>
        </p:nvSpPr>
        <p:spPr bwMode="auto">
          <a:xfrm flipH="1" flipV="1">
            <a:off x="3995936" y="4005064"/>
            <a:ext cx="1752600" cy="1600200"/>
          </a:xfrm>
          <a:custGeom>
            <a:avLst/>
            <a:gdLst>
              <a:gd name="G0" fmla="+- 0 0 0"/>
              <a:gd name="G1" fmla="+- -11796480 0 0"/>
              <a:gd name="G2" fmla="+- 0 0 -11796480"/>
              <a:gd name="G3" fmla="+- 10800 0 0"/>
              <a:gd name="G4" fmla="+- 0 0 0"/>
              <a:gd name="T0" fmla="*/ 360 256 1"/>
              <a:gd name="T1" fmla="*/ 0 256 1"/>
              <a:gd name="G5" fmla="+- G2 T0 T1"/>
              <a:gd name="G6" fmla="?: G2 G2 G5"/>
              <a:gd name="G7" fmla="+- 0 0 G6"/>
              <a:gd name="G8" fmla="+- 5400 0 0"/>
              <a:gd name="G9" fmla="+- 0 0 -11796480"/>
              <a:gd name="G10" fmla="+- 5400 0 2700"/>
              <a:gd name="G11" fmla="cos G10 0"/>
              <a:gd name="G12" fmla="sin G10 0"/>
              <a:gd name="G13" fmla="cos 13500 0"/>
              <a:gd name="G14" fmla="sin 13500 0"/>
              <a:gd name="G15" fmla="+- G11 10800 0"/>
              <a:gd name="G16" fmla="+- G12 10800 0"/>
              <a:gd name="G17" fmla="+- G13 10800 0"/>
              <a:gd name="G18" fmla="+- G14 10800 0"/>
              <a:gd name="G19" fmla="*/ 5400 1 2"/>
              <a:gd name="G20" fmla="+- G19 5400 0"/>
              <a:gd name="G21" fmla="cos G20 0"/>
              <a:gd name="G22" fmla="sin G20 0"/>
              <a:gd name="G23" fmla="+- G21 10800 0"/>
              <a:gd name="G24" fmla="+- G12 G23 G22"/>
              <a:gd name="G25" fmla="+- G22 G23 G11"/>
              <a:gd name="G26" fmla="cos 10800 0"/>
              <a:gd name="G27" fmla="sin 10800 0"/>
              <a:gd name="G28" fmla="cos 5400 0"/>
              <a:gd name="G29" fmla="sin 5400 0"/>
              <a:gd name="G30" fmla="+- G26 10800 0"/>
              <a:gd name="G31" fmla="+- G27 10800 0"/>
              <a:gd name="G32" fmla="+- G28 10800 0"/>
              <a:gd name="G33" fmla="+- G29 10800 0"/>
              <a:gd name="G34" fmla="+- G19 5400 0"/>
              <a:gd name="G35" fmla="cos G34 -11796480"/>
              <a:gd name="G36" fmla="sin G34 -11796480"/>
              <a:gd name="G37" fmla="+/ -11796480 0 2"/>
              <a:gd name="T2" fmla="*/ 180 256 1"/>
              <a:gd name="T3" fmla="*/ 0 256 1"/>
              <a:gd name="G38" fmla="+- G37 T2 T3"/>
              <a:gd name="G39" fmla="?: G2 G37 G38"/>
              <a:gd name="G40" fmla="cos 10800 G39"/>
              <a:gd name="G41" fmla="sin 10800 G39"/>
              <a:gd name="G42" fmla="cos 5400 G39"/>
              <a:gd name="G43" fmla="sin 5400 G39"/>
              <a:gd name="G44" fmla="+- G40 10800 0"/>
              <a:gd name="G45" fmla="+- G41 10800 0"/>
              <a:gd name="G46" fmla="+- G42 10800 0"/>
              <a:gd name="G47" fmla="+- G43 10800 0"/>
              <a:gd name="G48" fmla="+- G35 10800 0"/>
              <a:gd name="G49" fmla="+- G36 10800 0"/>
              <a:gd name="T4" fmla="*/ 10799 w 21600"/>
              <a:gd name="T5" fmla="*/ 0 h 21600"/>
              <a:gd name="T6" fmla="*/ 2700 w 21600"/>
              <a:gd name="T7" fmla="*/ 10800 h 21600"/>
              <a:gd name="T8" fmla="*/ 10799 w 21600"/>
              <a:gd name="T9" fmla="*/ 5400 h 21600"/>
              <a:gd name="T10" fmla="*/ 24300 w 21600"/>
              <a:gd name="T11" fmla="*/ 10800 h 21600"/>
              <a:gd name="T12" fmla="*/ 18900 w 21600"/>
              <a:gd name="T13" fmla="*/ 16200 h 21600"/>
              <a:gd name="T14" fmla="*/ 13500 w 21600"/>
              <a:gd name="T15" fmla="*/ 10800 h 21600"/>
              <a:gd name="T16" fmla="*/ 3163 w 21600"/>
              <a:gd name="T17" fmla="*/ 3163 h 21600"/>
              <a:gd name="T18" fmla="*/ 18437 w 21600"/>
              <a:gd name="T19" fmla="*/ 18437 h 21600"/>
            </a:gdLst>
            <a:ahLst/>
            <a:cxnLst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T16" t="T17" r="T18" b="T19"/>
            <a:pathLst>
              <a:path w="21600" h="21600">
                <a:moveTo>
                  <a:pt x="16200" y="10800"/>
                </a:moveTo>
                <a:cubicBezTo>
                  <a:pt x="16200" y="7817"/>
                  <a:pt x="13782" y="5400"/>
                  <a:pt x="10800" y="5400"/>
                </a:cubicBezTo>
                <a:cubicBezTo>
                  <a:pt x="7817" y="5400"/>
                  <a:pt x="5400" y="7817"/>
                  <a:pt x="5400" y="10800"/>
                </a:cubicBezTo>
                <a:lnTo>
                  <a:pt x="0" y="10800"/>
                </a:lnTo>
                <a:cubicBezTo>
                  <a:pt x="0" y="4835"/>
                  <a:pt x="4835" y="0"/>
                  <a:pt x="10800" y="0"/>
                </a:cubicBezTo>
                <a:cubicBezTo>
                  <a:pt x="16764" y="0"/>
                  <a:pt x="21599" y="4835"/>
                  <a:pt x="21600" y="10799"/>
                </a:cubicBezTo>
                <a:lnTo>
                  <a:pt x="21600" y="10800"/>
                </a:lnTo>
                <a:lnTo>
                  <a:pt x="24300" y="10800"/>
                </a:lnTo>
                <a:lnTo>
                  <a:pt x="18900" y="16200"/>
                </a:lnTo>
                <a:lnTo>
                  <a:pt x="13500" y="10800"/>
                </a:lnTo>
                <a:lnTo>
                  <a:pt x="16200" y="10800"/>
                </a:lnTo>
                <a:close/>
              </a:path>
            </a:pathLst>
          </a:custGeom>
          <a:solidFill>
            <a:schemeClr val="accent6">
              <a:lumMod val="75000"/>
            </a:scheme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de-DE"/>
          </a:p>
        </p:txBody>
      </p:sp>
      <p:grpSp>
        <p:nvGrpSpPr>
          <p:cNvPr id="11" name="Group 10"/>
          <p:cNvGrpSpPr/>
          <p:nvPr/>
        </p:nvGrpSpPr>
        <p:grpSpPr>
          <a:xfrm>
            <a:off x="5076056" y="2564904"/>
            <a:ext cx="3717295" cy="2149813"/>
            <a:chOff x="2123728" y="2204864"/>
            <a:chExt cx="6192688" cy="3581400"/>
          </a:xfrm>
        </p:grpSpPr>
        <p:sp>
          <p:nvSpPr>
            <p:cNvPr id="12" name="Rectangle 12"/>
            <p:cNvSpPr>
              <a:spLocks noChangeArrowheads="1"/>
            </p:cNvSpPr>
            <p:nvPr/>
          </p:nvSpPr>
          <p:spPr bwMode="auto">
            <a:xfrm>
              <a:off x="3465477" y="2204864"/>
              <a:ext cx="1857806" cy="4572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 dirty="0"/>
                <a:t>27. Integration Test (Host)</a:t>
              </a:r>
            </a:p>
          </p:txBody>
        </p:sp>
        <p:sp>
          <p:nvSpPr>
            <p:cNvPr id="13" name="Rectangle 13"/>
            <p:cNvSpPr>
              <a:spLocks noChangeArrowheads="1"/>
            </p:cNvSpPr>
            <p:nvPr/>
          </p:nvSpPr>
          <p:spPr bwMode="auto">
            <a:xfrm>
              <a:off x="6458610" y="3271664"/>
              <a:ext cx="1857806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/>
                <a:t>30. Customer </a:t>
              </a:r>
              <a:br>
                <a:rPr lang="en-US" sz="600" b="1"/>
              </a:br>
              <a:r>
                <a:rPr lang="en-US" sz="600" b="1"/>
                <a:t>Data Upgrade/ Tool-Upgrade</a:t>
              </a: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3465477" y="4414664"/>
              <a:ext cx="1857806" cy="609600"/>
            </a:xfrm>
            <a:prstGeom prst="rect">
              <a:avLst/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/>
                <a:t>28. Integration Test (Target)</a:t>
              </a:r>
            </a:p>
          </p:txBody>
        </p:sp>
        <p:sp>
          <p:nvSpPr>
            <p:cNvPr id="18" name="AutoShape 16"/>
            <p:cNvSpPr>
              <a:spLocks noChangeArrowheads="1"/>
            </p:cNvSpPr>
            <p:nvPr/>
          </p:nvSpPr>
          <p:spPr bwMode="auto">
            <a:xfrm>
              <a:off x="6458610" y="2204864"/>
              <a:ext cx="1857806" cy="4572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pPr algn="ctr"/>
              <a:r>
                <a:rPr lang="en-US" sz="600" b="1" dirty="0"/>
                <a:t>Customer Data</a:t>
              </a:r>
            </a:p>
            <a:p>
              <a:pPr algn="ctr"/>
              <a:r>
                <a:rPr lang="en-US" sz="600" b="1" dirty="0"/>
                <a:t>Tools</a:t>
              </a:r>
            </a:p>
          </p:txBody>
        </p:sp>
        <p:sp>
          <p:nvSpPr>
            <p:cNvPr id="19" name="AutoShape 19"/>
            <p:cNvSpPr>
              <a:spLocks noChangeArrowheads="1"/>
            </p:cNvSpPr>
            <p:nvPr/>
          </p:nvSpPr>
          <p:spPr bwMode="auto">
            <a:xfrm>
              <a:off x="2123728" y="2738264"/>
              <a:ext cx="928903" cy="4572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/>
                <a:t>APS</a:t>
              </a:r>
            </a:p>
          </p:txBody>
        </p:sp>
        <p:sp>
          <p:nvSpPr>
            <p:cNvPr id="21" name="AutoShape 20"/>
            <p:cNvSpPr>
              <a:spLocks noChangeArrowheads="1"/>
            </p:cNvSpPr>
            <p:nvPr/>
          </p:nvSpPr>
          <p:spPr bwMode="auto">
            <a:xfrm>
              <a:off x="2226939" y="5329064"/>
              <a:ext cx="1754595" cy="4572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/>
                <a:t>Conformance</a:t>
              </a:r>
            </a:p>
            <a:p>
              <a:pPr algn="ctr"/>
              <a:r>
                <a:rPr lang="en-US" sz="600" b="1"/>
                <a:t>Test Cases</a:t>
              </a:r>
            </a:p>
          </p:txBody>
        </p:sp>
        <p:sp>
          <p:nvSpPr>
            <p:cNvPr id="22" name="AutoShape 21"/>
            <p:cNvSpPr>
              <a:spLocks noChangeArrowheads="1"/>
            </p:cNvSpPr>
            <p:nvPr/>
          </p:nvSpPr>
          <p:spPr bwMode="auto">
            <a:xfrm>
              <a:off x="4704015" y="5329064"/>
              <a:ext cx="1754595" cy="4572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/>
                <a:t>Regression</a:t>
              </a:r>
            </a:p>
            <a:p>
              <a:pPr algn="ctr"/>
              <a:r>
                <a:rPr lang="en-US" sz="600" b="1"/>
                <a:t>Test Cases</a:t>
              </a:r>
            </a:p>
          </p:txBody>
        </p:sp>
        <p:sp>
          <p:nvSpPr>
            <p:cNvPr id="23" name="AutoShape 22"/>
            <p:cNvSpPr>
              <a:spLocks noChangeArrowheads="1"/>
            </p:cNvSpPr>
            <p:nvPr/>
          </p:nvSpPr>
          <p:spPr bwMode="auto">
            <a:xfrm>
              <a:off x="3155843" y="3119264"/>
              <a:ext cx="2477075" cy="9144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/>
              <a:r>
                <a:rPr lang="en-US" sz="600" b="1" dirty="0"/>
                <a:t>TSPA (from P3)</a:t>
              </a:r>
            </a:p>
          </p:txBody>
        </p:sp>
        <p:sp>
          <p:nvSpPr>
            <p:cNvPr id="24" name="AutoShape 23"/>
            <p:cNvSpPr>
              <a:spLocks noChangeArrowheads="1"/>
            </p:cNvSpPr>
            <p:nvPr/>
          </p:nvSpPr>
          <p:spPr bwMode="auto">
            <a:xfrm>
              <a:off x="6148975" y="4414664"/>
              <a:ext cx="2167441" cy="685800"/>
            </a:xfrm>
            <a:prstGeom prst="roundRect">
              <a:avLst>
                <a:gd name="adj" fmla="val 41667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t" anchorCtr="0"/>
            <a:lstStyle/>
            <a:p>
              <a:pPr algn="ctr"/>
              <a:r>
                <a:rPr lang="en-US" sz="600" b="1"/>
                <a:t>Customer Data</a:t>
              </a:r>
            </a:p>
          </p:txBody>
        </p:sp>
        <p:sp>
          <p:nvSpPr>
            <p:cNvPr id="25" name="Line 30"/>
            <p:cNvSpPr>
              <a:spLocks noChangeShapeType="1"/>
            </p:cNvSpPr>
            <p:nvPr/>
          </p:nvSpPr>
          <p:spPr bwMode="auto">
            <a:xfrm flipV="1">
              <a:off x="2949420" y="2433464"/>
              <a:ext cx="516057" cy="3810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6" name="Line 31"/>
            <p:cNvSpPr>
              <a:spLocks noChangeShapeType="1"/>
            </p:cNvSpPr>
            <p:nvPr/>
          </p:nvSpPr>
          <p:spPr bwMode="auto">
            <a:xfrm flipV="1">
              <a:off x="3465477" y="2662064"/>
              <a:ext cx="206423" cy="838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7" name="Line 32"/>
            <p:cNvSpPr>
              <a:spLocks noChangeShapeType="1"/>
            </p:cNvSpPr>
            <p:nvPr/>
          </p:nvSpPr>
          <p:spPr bwMode="auto">
            <a:xfrm>
              <a:off x="5116861" y="2662064"/>
              <a:ext cx="103211" cy="891699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8" name="Line 33"/>
            <p:cNvSpPr>
              <a:spLocks noChangeShapeType="1"/>
            </p:cNvSpPr>
            <p:nvPr/>
          </p:nvSpPr>
          <p:spPr bwMode="auto">
            <a:xfrm flipH="1" flipV="1">
              <a:off x="5323282" y="2357264"/>
              <a:ext cx="1135327" cy="2057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29" name="Line 34"/>
            <p:cNvSpPr>
              <a:spLocks noChangeShapeType="1"/>
            </p:cNvSpPr>
            <p:nvPr/>
          </p:nvSpPr>
          <p:spPr bwMode="auto">
            <a:xfrm flipH="1" flipV="1">
              <a:off x="5323283" y="4719464"/>
              <a:ext cx="825692" cy="76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0" name="Line 35"/>
            <p:cNvSpPr>
              <a:spLocks noChangeShapeType="1"/>
            </p:cNvSpPr>
            <p:nvPr/>
          </p:nvSpPr>
          <p:spPr bwMode="auto">
            <a:xfrm flipV="1">
              <a:off x="4910438" y="3881264"/>
              <a:ext cx="140415" cy="533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1" name="Line 36"/>
            <p:cNvSpPr>
              <a:spLocks noChangeShapeType="1"/>
            </p:cNvSpPr>
            <p:nvPr/>
          </p:nvSpPr>
          <p:spPr bwMode="auto">
            <a:xfrm>
              <a:off x="3981534" y="3957464"/>
              <a:ext cx="103211" cy="457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2" name="Line 37"/>
            <p:cNvSpPr>
              <a:spLocks noChangeShapeType="1"/>
            </p:cNvSpPr>
            <p:nvPr/>
          </p:nvSpPr>
          <p:spPr bwMode="auto">
            <a:xfrm flipV="1">
              <a:off x="3155843" y="5024264"/>
              <a:ext cx="619269" cy="3048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3" name="Line 38"/>
            <p:cNvSpPr>
              <a:spLocks noChangeShapeType="1"/>
            </p:cNvSpPr>
            <p:nvPr/>
          </p:nvSpPr>
          <p:spPr bwMode="auto">
            <a:xfrm flipH="1" flipV="1">
              <a:off x="5116861" y="5024264"/>
              <a:ext cx="412846" cy="30480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4" name="Line 39"/>
            <p:cNvSpPr>
              <a:spLocks noChangeShapeType="1"/>
            </p:cNvSpPr>
            <p:nvPr/>
          </p:nvSpPr>
          <p:spPr bwMode="auto">
            <a:xfrm>
              <a:off x="2639785" y="3195464"/>
              <a:ext cx="825692" cy="12192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5" name="Line 40"/>
            <p:cNvSpPr>
              <a:spLocks noChangeShapeType="1"/>
            </p:cNvSpPr>
            <p:nvPr/>
          </p:nvSpPr>
          <p:spPr bwMode="auto">
            <a:xfrm flipV="1">
              <a:off x="6561821" y="3881264"/>
              <a:ext cx="173444" cy="914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6" name="Line 41"/>
            <p:cNvSpPr>
              <a:spLocks noChangeShapeType="1"/>
            </p:cNvSpPr>
            <p:nvPr/>
          </p:nvSpPr>
          <p:spPr bwMode="auto">
            <a:xfrm>
              <a:off x="7812360" y="3881264"/>
              <a:ext cx="194422" cy="914400"/>
            </a:xfrm>
            <a:prstGeom prst="line">
              <a:avLst/>
            </a:prstGeom>
            <a:ln>
              <a:headEnd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7" name="Line 42"/>
            <p:cNvSpPr>
              <a:spLocks noChangeShapeType="1"/>
            </p:cNvSpPr>
            <p:nvPr/>
          </p:nvSpPr>
          <p:spPr bwMode="auto">
            <a:xfrm>
              <a:off x="7387513" y="2662064"/>
              <a:ext cx="0" cy="609600"/>
            </a:xfrm>
            <a:prstGeom prst="line">
              <a:avLst/>
            </a:prstGeom>
            <a:ln>
              <a:headEnd type="triangle" w="med" len="med"/>
              <a:tailEnd type="triangle" w="med" len="med"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wrap="none" anchor="ctr"/>
            <a:lstStyle/>
            <a:p>
              <a:endParaRPr lang="en-US" sz="900"/>
            </a:p>
          </p:txBody>
        </p:sp>
        <p:sp>
          <p:nvSpPr>
            <p:cNvPr id="38" name="AutoShape 19"/>
            <p:cNvSpPr>
              <a:spLocks noChangeArrowheads="1"/>
            </p:cNvSpPr>
            <p:nvPr/>
          </p:nvSpPr>
          <p:spPr bwMode="auto">
            <a:xfrm>
              <a:off x="3303271" y="3500264"/>
              <a:ext cx="1268730" cy="4572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 dirty="0"/>
                <a:t>Test</a:t>
              </a:r>
            </a:p>
            <a:p>
              <a:pPr algn="ctr"/>
              <a:r>
                <a:rPr lang="en-US" sz="600" b="1" dirty="0"/>
                <a:t>Specification</a:t>
              </a:r>
            </a:p>
          </p:txBody>
        </p:sp>
        <p:sp>
          <p:nvSpPr>
            <p:cNvPr id="39" name="AutoShape 19"/>
            <p:cNvSpPr>
              <a:spLocks noChangeArrowheads="1"/>
            </p:cNvSpPr>
            <p:nvPr/>
          </p:nvSpPr>
          <p:spPr bwMode="auto">
            <a:xfrm>
              <a:off x="4572000" y="3553763"/>
              <a:ext cx="957707" cy="327501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 dirty="0"/>
                <a:t>Protocol</a:t>
              </a:r>
            </a:p>
          </p:txBody>
        </p:sp>
        <p:sp>
          <p:nvSpPr>
            <p:cNvPr id="40" name="AutoShape 19"/>
            <p:cNvSpPr>
              <a:spLocks noChangeArrowheads="1"/>
            </p:cNvSpPr>
            <p:nvPr/>
          </p:nvSpPr>
          <p:spPr bwMode="auto">
            <a:xfrm>
              <a:off x="6306241" y="4795665"/>
              <a:ext cx="858048" cy="2513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 dirty="0"/>
                <a:t>Data</a:t>
              </a:r>
            </a:p>
          </p:txBody>
        </p:sp>
        <p:sp>
          <p:nvSpPr>
            <p:cNvPr id="41" name="AutoShape 19"/>
            <p:cNvSpPr>
              <a:spLocks noChangeArrowheads="1"/>
            </p:cNvSpPr>
            <p:nvPr/>
          </p:nvSpPr>
          <p:spPr bwMode="auto">
            <a:xfrm>
              <a:off x="7314352" y="4797152"/>
              <a:ext cx="858048" cy="251300"/>
            </a:xfrm>
            <a:prstGeom prst="roundRect">
              <a:avLst>
                <a:gd name="adj" fmla="val 50000"/>
              </a:avLst>
            </a:prstGeom>
            <a:ln>
              <a:headEnd/>
              <a:tailEnd/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/>
              <a:r>
                <a:rPr lang="en-US" sz="600" b="1" dirty="0"/>
                <a:t>Delta</a:t>
              </a:r>
            </a:p>
          </p:txBody>
        </p:sp>
      </p:grpSp>
      <p:sp>
        <p:nvSpPr>
          <p:cNvPr id="42" name="Rectangle 4"/>
          <p:cNvSpPr>
            <a:spLocks noChangeArrowheads="1"/>
          </p:cNvSpPr>
          <p:nvPr/>
        </p:nvSpPr>
        <p:spPr bwMode="auto">
          <a:xfrm>
            <a:off x="144000" y="1584000"/>
            <a:ext cx="144463" cy="144463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de-DE" sz="1200" b="1"/>
          </a:p>
        </p:txBody>
      </p:sp>
    </p:spTree>
    <p:extLst>
      <p:ext uri="{BB962C8B-B14F-4D97-AF65-F5344CB8AC3E}">
        <p14:creationId xmlns:p14="http://schemas.microsoft.com/office/powerpoint/2010/main" val="20879870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776195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12" dur="500"/>
                                        <p:tgtEl>
                                          <p:spTgt spid="77619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4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6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22" dur="500"/>
                                        <p:tgtEl>
                                          <p:spTgt spid="7761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2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MERA.WAV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6197" grpId="0" animBg="1"/>
      <p:bldP spid="776198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스크럼이란 무엇인가요? (2)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63525" lvl="1" indent="-263525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애자일 관리 프레임워크 for 소프트웨어 개발 프로젝트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명확한 규칙이 거의 없다</a:t>
            </a:r>
          </a:p>
          <a:p>
            <a:pPr lvl="1"/>
            <a:r>
              <a:rPr lang="en-US" dirty="0"/>
              <a:t>역할: 제품 책임자, 팀, 스크럼 마스터</a:t>
            </a:r>
          </a:p>
          <a:p>
            <a:pPr lvl="1"/>
            <a:r>
              <a:rPr lang="en-US" dirty="0"/>
              <a:t>제품 백로그, 스프린트 백로그, 몇 가지 간결한 보고서</a:t>
            </a:r>
          </a:p>
          <a:p>
            <a:pPr lvl="1"/>
            <a:r>
              <a:rPr lang="en-US" dirty="0"/>
              <a:t>짧은 작업 주기(소위 "스프린트"라 불림)를 통한 점진적 개발</a:t>
            </a:r>
          </a:p>
          <a:p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에일리언트 선언에 따라 켄트 벡 등</a:t>
            </a:r>
          </a:p>
          <a:p>
            <a:pPr lvl="1"/>
            <a:r>
              <a:rPr lang="en-US" dirty="0"/>
              <a:t>인간 중심의</a:t>
            </a:r>
          </a:p>
          <a:p>
            <a:pPr lvl="1"/>
            <a:r>
              <a:rPr lang="en-US" dirty="0"/>
              <a:t>기술과 도구는 부차적인 역할을 합니다.</a:t>
            </a:r>
          </a:p>
          <a:p>
            <a:pPr lvl="1"/>
            <a:r>
              <a:rPr lang="en-US" dirty="0"/>
              <a:t>고객과의 긴밀한 협력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50006781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스크럼이란 무엇인가요? (3)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실증적 학습 과정</a:t>
            </a:r>
          </a:p>
          <a:p>
            <a:endParaRPr lang="en-US" dirty="0"/>
          </a:p>
          <a:p>
            <a:r>
              <a:rPr lang="en-US" dirty="0"/>
              <a:t>각 반복(스프린트)마다 배움: "검토하고 적응"</a:t>
            </a:r>
          </a:p>
          <a:p>
            <a:pPr lvl="1"/>
            <a:r>
              <a:rPr lang="en-US" dirty="0"/>
              <a:t>개발 속도/생산성</a:t>
            </a:r>
          </a:p>
          <a:p>
            <a:pPr lvl="1"/>
            <a:r>
              <a:rPr lang="en-US" dirty="0"/>
              <a:t>획득한 결과</a:t>
            </a:r>
          </a:p>
          <a:p>
            <a:pPr lvl="1"/>
            <a:r>
              <a:rPr lang="en-US" dirty="0"/>
              <a:t>팀워크</a:t>
            </a:r>
          </a:p>
          <a:p>
            <a:pPr lvl="1"/>
            <a:r>
              <a:rPr lang="en-US" dirty="0"/>
              <a:t>Scrum 프로세스의 사용</a:t>
            </a:r>
          </a:p>
          <a:p>
            <a:pPr lvl="1"/>
            <a:endParaRPr lang="en-US" dirty="0"/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  <a:sym typeface="Wingdings" pitchFamily="2" charset="2"/>
              </a:rPr>
              <a:t>스크럼은 개발 방법론, QA 전략, 또는 리스크 관리 접근 방식을 정의하지 않지만, 팀이 적절히 이러한 문제를 처리하도록 요청합니다.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17832784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스크럼 – 개요</a:t>
            </a:r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</a:p>
        </p:txBody>
      </p: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22</a:t>
            </a:fld>
            <a:endParaRPr lang="en-US"/>
          </a:p>
        </p:txBody>
      </p:sp>
      <p:grpSp>
        <p:nvGrpSpPr>
          <p:cNvPr id="17" name="Group 16"/>
          <p:cNvGrpSpPr/>
          <p:nvPr/>
        </p:nvGrpSpPr>
        <p:grpSpPr>
          <a:xfrm>
            <a:off x="1763688" y="1052736"/>
            <a:ext cx="7208097" cy="4003539"/>
            <a:chOff x="217488" y="1238816"/>
            <a:chExt cx="8820150" cy="4898909"/>
          </a:xfrm>
        </p:grpSpPr>
        <p:sp>
          <p:nvSpPr>
            <p:cNvPr id="38952" name="AutoShape 40"/>
            <p:cNvSpPr>
              <a:spLocks noChangeArrowheads="1"/>
            </p:cNvSpPr>
            <p:nvPr/>
          </p:nvSpPr>
          <p:spPr bwMode="auto">
            <a:xfrm>
              <a:off x="7551738" y="2659491"/>
              <a:ext cx="1485900" cy="1277937"/>
            </a:xfrm>
            <a:prstGeom prst="cube">
              <a:avLst>
                <a:gd name="adj" fmla="val 36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51" name="AutoShape 39"/>
            <p:cNvSpPr>
              <a:spLocks noChangeArrowheads="1"/>
            </p:cNvSpPr>
            <p:nvPr/>
          </p:nvSpPr>
          <p:spPr bwMode="auto">
            <a:xfrm>
              <a:off x="7408863" y="2773791"/>
              <a:ext cx="1485900" cy="1277937"/>
            </a:xfrm>
            <a:prstGeom prst="cube">
              <a:avLst>
                <a:gd name="adj" fmla="val 36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grpSp>
          <p:nvGrpSpPr>
            <p:cNvPr id="38945" name="Group 33"/>
            <p:cNvGrpSpPr>
              <a:grpSpLocks/>
            </p:cNvGrpSpPr>
            <p:nvPr/>
          </p:nvGrpSpPr>
          <p:grpSpPr bwMode="auto">
            <a:xfrm rot="8100000">
              <a:off x="5011738" y="2606460"/>
              <a:ext cx="1416050" cy="1393825"/>
              <a:chOff x="2172" y="1440"/>
              <a:chExt cx="1360" cy="1363"/>
            </a:xfrm>
          </p:grpSpPr>
          <p:sp>
            <p:nvSpPr>
              <p:cNvPr id="38946" name="AutoShape 34"/>
              <p:cNvSpPr>
                <a:spLocks noChangeArrowheads="1"/>
              </p:cNvSpPr>
              <p:nvPr/>
            </p:nvSpPr>
            <p:spPr bwMode="auto">
              <a:xfrm>
                <a:off x="2172" y="1440"/>
                <a:ext cx="1360" cy="1360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47" name="AutoShape 35"/>
              <p:cNvSpPr>
                <a:spLocks noChangeArrowheads="1"/>
              </p:cNvSpPr>
              <p:nvPr/>
            </p:nvSpPr>
            <p:spPr bwMode="auto">
              <a:xfrm rot="10800000">
                <a:off x="2172" y="1443"/>
                <a:ext cx="1360" cy="13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48" name="Rectangle 36"/>
              <p:cNvSpPr>
                <a:spLocks noChangeArrowheads="1"/>
              </p:cNvSpPr>
              <p:nvPr/>
            </p:nvSpPr>
            <p:spPr bwMode="auto">
              <a:xfrm>
                <a:off x="3196" y="2105"/>
                <a:ext cx="333" cy="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grpSp>
          <p:nvGrpSpPr>
            <p:cNvPr id="38941" name="Group 29"/>
            <p:cNvGrpSpPr>
              <a:grpSpLocks/>
            </p:cNvGrpSpPr>
            <p:nvPr/>
          </p:nvGrpSpPr>
          <p:grpSpPr bwMode="auto">
            <a:xfrm rot="8100000">
              <a:off x="4849813" y="2739810"/>
              <a:ext cx="1416050" cy="1393825"/>
              <a:chOff x="2172" y="1440"/>
              <a:chExt cx="1360" cy="1363"/>
            </a:xfrm>
          </p:grpSpPr>
          <p:sp>
            <p:nvSpPr>
              <p:cNvPr id="38942" name="AutoShape 30"/>
              <p:cNvSpPr>
                <a:spLocks noChangeArrowheads="1"/>
              </p:cNvSpPr>
              <p:nvPr/>
            </p:nvSpPr>
            <p:spPr bwMode="auto">
              <a:xfrm>
                <a:off x="2172" y="1440"/>
                <a:ext cx="1360" cy="1360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43" name="AutoShape 31"/>
              <p:cNvSpPr>
                <a:spLocks noChangeArrowheads="1"/>
              </p:cNvSpPr>
              <p:nvPr/>
            </p:nvSpPr>
            <p:spPr bwMode="auto">
              <a:xfrm rot="10800000">
                <a:off x="2172" y="1443"/>
                <a:ext cx="1360" cy="13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44" name="Rectangle 32"/>
              <p:cNvSpPr>
                <a:spLocks noChangeArrowheads="1"/>
              </p:cNvSpPr>
              <p:nvPr/>
            </p:nvSpPr>
            <p:spPr bwMode="auto">
              <a:xfrm>
                <a:off x="3196" y="2105"/>
                <a:ext cx="333" cy="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38919" name="AutoShape 7"/>
            <p:cNvSpPr>
              <a:spLocks noChangeArrowheads="1"/>
            </p:cNvSpPr>
            <p:nvPr/>
          </p:nvSpPr>
          <p:spPr bwMode="auto">
            <a:xfrm>
              <a:off x="217488" y="2745216"/>
              <a:ext cx="1239837" cy="1533525"/>
            </a:xfrm>
            <a:prstGeom prst="flowChartInternalStorage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20" name="AutoShape 8"/>
            <p:cNvSpPr>
              <a:spLocks noChangeArrowheads="1"/>
            </p:cNvSpPr>
            <p:nvPr/>
          </p:nvSpPr>
          <p:spPr bwMode="auto">
            <a:xfrm>
              <a:off x="2343150" y="2745216"/>
              <a:ext cx="1516063" cy="1533525"/>
            </a:xfrm>
            <a:prstGeom prst="flowChartMultidocumen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21" name="AutoShape 9"/>
            <p:cNvSpPr>
              <a:spLocks noChangeArrowheads="1"/>
            </p:cNvSpPr>
            <p:nvPr/>
          </p:nvSpPr>
          <p:spPr bwMode="auto">
            <a:xfrm>
              <a:off x="7256463" y="2878566"/>
              <a:ext cx="1485900" cy="1277937"/>
            </a:xfrm>
            <a:prstGeom prst="cube">
              <a:avLst>
                <a:gd name="adj" fmla="val 3625"/>
              </a:avLst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22" name="Text Box 10"/>
            <p:cNvSpPr txBox="1">
              <a:spLocks noChangeArrowheads="1"/>
            </p:cNvSpPr>
            <p:nvPr/>
          </p:nvSpPr>
          <p:spPr bwMode="auto">
            <a:xfrm>
              <a:off x="436478" y="3205591"/>
              <a:ext cx="1006645" cy="640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Product</a:t>
              </a:r>
              <a:br>
                <a:rPr lang="en-US" sz="1400" dirty="0"/>
              </a:br>
              <a:r>
                <a:rPr lang="en-US" sz="1400" dirty="0"/>
                <a:t>Backlog</a:t>
              </a:r>
            </a:p>
          </p:txBody>
        </p:sp>
        <p:sp>
          <p:nvSpPr>
            <p:cNvPr id="38923" name="Text Box 11"/>
            <p:cNvSpPr txBox="1">
              <a:spLocks noChangeArrowheads="1"/>
            </p:cNvSpPr>
            <p:nvPr/>
          </p:nvSpPr>
          <p:spPr bwMode="auto">
            <a:xfrm>
              <a:off x="2492290" y="3191302"/>
              <a:ext cx="1006645" cy="64023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 dirty="0"/>
                <a:t>Sprint</a:t>
              </a:r>
              <a:br>
                <a:rPr lang="en-US" sz="1400" dirty="0"/>
              </a:br>
              <a:r>
                <a:rPr lang="en-US" sz="1400" dirty="0"/>
                <a:t>Backlog</a:t>
              </a:r>
            </a:p>
          </p:txBody>
        </p:sp>
        <p:grpSp>
          <p:nvGrpSpPr>
            <p:cNvPr id="38924" name="Group 12"/>
            <p:cNvGrpSpPr>
              <a:grpSpLocks/>
            </p:cNvGrpSpPr>
            <p:nvPr/>
          </p:nvGrpSpPr>
          <p:grpSpPr bwMode="auto">
            <a:xfrm rot="8100000">
              <a:off x="4706938" y="2900791"/>
              <a:ext cx="1416050" cy="1393825"/>
              <a:chOff x="2172" y="1440"/>
              <a:chExt cx="1360" cy="1363"/>
            </a:xfrm>
          </p:grpSpPr>
          <p:sp>
            <p:nvSpPr>
              <p:cNvPr id="38925" name="AutoShape 13"/>
              <p:cNvSpPr>
                <a:spLocks noChangeArrowheads="1"/>
              </p:cNvSpPr>
              <p:nvPr/>
            </p:nvSpPr>
            <p:spPr bwMode="auto">
              <a:xfrm>
                <a:off x="2172" y="1440"/>
                <a:ext cx="1360" cy="1360"/>
              </a:xfrm>
              <a:custGeom>
                <a:avLst/>
                <a:gdLst>
                  <a:gd name="G0" fmla="+- 5400 0 0"/>
                  <a:gd name="G1" fmla="+- 11796480 0 0"/>
                  <a:gd name="G2" fmla="+- 0 0 11796480"/>
                  <a:gd name="T0" fmla="*/ 0 256 1"/>
                  <a:gd name="T1" fmla="*/ 180 256 1"/>
                  <a:gd name="G3" fmla="+- 11796480 T0 T1"/>
                  <a:gd name="T2" fmla="*/ 0 256 1"/>
                  <a:gd name="T3" fmla="*/ 90 256 1"/>
                  <a:gd name="G4" fmla="+- 11796480 T2 T3"/>
                  <a:gd name="G5" fmla="*/ G4 2 1"/>
                  <a:gd name="T4" fmla="*/ 90 256 1"/>
                  <a:gd name="T5" fmla="*/ 0 256 1"/>
                  <a:gd name="G6" fmla="+- 11796480 T4 T5"/>
                  <a:gd name="G7" fmla="*/ G6 2 1"/>
                  <a:gd name="G8" fmla="abs 11796480"/>
                  <a:gd name="T6" fmla="*/ 0 256 1"/>
                  <a:gd name="T7" fmla="*/ 90 256 1"/>
                  <a:gd name="G9" fmla="+- G8 T6 T7"/>
                  <a:gd name="G10" fmla="?: G9 G7 G5"/>
                  <a:gd name="T8" fmla="*/ 0 256 1"/>
                  <a:gd name="T9" fmla="*/ 360 256 1"/>
                  <a:gd name="G11" fmla="+- G10 T8 T9"/>
                  <a:gd name="G12" fmla="?: G10 G11 G10"/>
                  <a:gd name="T10" fmla="*/ 0 256 1"/>
                  <a:gd name="T11" fmla="*/ 360 256 1"/>
                  <a:gd name="G13" fmla="+- G12 T10 T11"/>
                  <a:gd name="G14" fmla="?: G12 G13 G12"/>
                  <a:gd name="G15" fmla="+- 0 0 G14"/>
                  <a:gd name="G16" fmla="+- 10800 0 0"/>
                  <a:gd name="G17" fmla="+- 10800 0 5400"/>
                  <a:gd name="G18" fmla="*/ 5400 1 2"/>
                  <a:gd name="G19" fmla="+- G18 5400 0"/>
                  <a:gd name="G20" fmla="cos G19 11796480"/>
                  <a:gd name="G21" fmla="sin G19 11796480"/>
                  <a:gd name="G22" fmla="+- G20 10800 0"/>
                  <a:gd name="G23" fmla="+- G21 10800 0"/>
                  <a:gd name="G24" fmla="+- 10800 0 G20"/>
                  <a:gd name="G25" fmla="+- 5400 10800 0"/>
                  <a:gd name="G26" fmla="?: G9 G17 G25"/>
                  <a:gd name="G27" fmla="?: G9 0 21600"/>
                  <a:gd name="G28" fmla="cos 10800 11796480"/>
                  <a:gd name="G29" fmla="sin 10800 11796480"/>
                  <a:gd name="G30" fmla="sin 5400 11796480"/>
                  <a:gd name="G31" fmla="+- G28 10800 0"/>
                  <a:gd name="G32" fmla="+- G29 10800 0"/>
                  <a:gd name="G33" fmla="+- G30 10800 0"/>
                  <a:gd name="G34" fmla="?: G4 0 G31"/>
                  <a:gd name="G35" fmla="?: 11796480 G34 0"/>
                  <a:gd name="G36" fmla="?: G6 G35 G31"/>
                  <a:gd name="G37" fmla="+- 21600 0 G36"/>
                  <a:gd name="G38" fmla="?: G4 0 G33"/>
                  <a:gd name="G39" fmla="?: 11796480 G38 G32"/>
                  <a:gd name="G40" fmla="?: G6 G39 0"/>
                  <a:gd name="G41" fmla="?: G4 G32 21600"/>
                  <a:gd name="G42" fmla="?: G6 G41 G33"/>
                  <a:gd name="T12" fmla="*/ 10800 w 21600"/>
                  <a:gd name="T13" fmla="*/ 0 h 21600"/>
                  <a:gd name="T14" fmla="*/ 2700 w 21600"/>
                  <a:gd name="T15" fmla="*/ 10800 h 21600"/>
                  <a:gd name="T16" fmla="*/ 10800 w 21600"/>
                  <a:gd name="T17" fmla="*/ 5400 h 21600"/>
                  <a:gd name="T18" fmla="*/ 18900 w 21600"/>
                  <a:gd name="T19" fmla="*/ 10800 h 21600"/>
                  <a:gd name="T20" fmla="*/ G36 w 21600"/>
                  <a:gd name="T21" fmla="*/ G40 h 21600"/>
                  <a:gd name="T22" fmla="*/ G37 w 21600"/>
                  <a:gd name="T23" fmla="*/ G42 h 21600"/>
                </a:gdLst>
                <a:ahLst/>
                <a:cxnLst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T20" t="T21" r="T22" b="T23"/>
                <a:pathLst>
                  <a:path w="21600" h="21600">
                    <a:moveTo>
                      <a:pt x="5400" y="10800"/>
                    </a:moveTo>
                    <a:cubicBezTo>
                      <a:pt x="5400" y="7817"/>
                      <a:pt x="7817" y="5400"/>
                      <a:pt x="10800" y="5400"/>
                    </a:cubicBezTo>
                    <a:cubicBezTo>
                      <a:pt x="13782" y="5399"/>
                      <a:pt x="16199" y="7817"/>
                      <a:pt x="16200" y="10799"/>
                    </a:cubicBezTo>
                    <a:lnTo>
                      <a:pt x="21600" y="10800"/>
                    </a:lnTo>
                    <a:cubicBezTo>
                      <a:pt x="21600" y="4835"/>
                      <a:pt x="16764" y="0"/>
                      <a:pt x="10800" y="0"/>
                    </a:cubicBezTo>
                    <a:cubicBezTo>
                      <a:pt x="4835" y="0"/>
                      <a:pt x="0" y="4835"/>
                      <a:pt x="0" y="10800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26" name="AutoShape 14"/>
              <p:cNvSpPr>
                <a:spLocks noChangeArrowheads="1"/>
              </p:cNvSpPr>
              <p:nvPr/>
            </p:nvSpPr>
            <p:spPr bwMode="auto">
              <a:xfrm rot="10800000">
                <a:off x="2172" y="1443"/>
                <a:ext cx="1360" cy="1360"/>
              </a:xfrm>
              <a:custGeom>
                <a:avLst/>
                <a:gdLst>
                  <a:gd name="G0" fmla="+- 0 0 0"/>
                  <a:gd name="G1" fmla="+- -11796480 0 0"/>
                  <a:gd name="G2" fmla="+- 0 0 -11796480"/>
                  <a:gd name="G3" fmla="+- 10800 0 0"/>
                  <a:gd name="G4" fmla="+- 0 0 0"/>
                  <a:gd name="T0" fmla="*/ 360 256 1"/>
                  <a:gd name="T1" fmla="*/ 0 256 1"/>
                  <a:gd name="G5" fmla="+- G2 T0 T1"/>
                  <a:gd name="G6" fmla="?: G2 G2 G5"/>
                  <a:gd name="G7" fmla="+- 0 0 G6"/>
                  <a:gd name="G8" fmla="+- 5400 0 0"/>
                  <a:gd name="G9" fmla="+- 0 0 -11796480"/>
                  <a:gd name="G10" fmla="+- 5400 0 2700"/>
                  <a:gd name="G11" fmla="cos G10 0"/>
                  <a:gd name="G12" fmla="sin G10 0"/>
                  <a:gd name="G13" fmla="cos 13500 0"/>
                  <a:gd name="G14" fmla="sin 13500 0"/>
                  <a:gd name="G15" fmla="+- G11 10800 0"/>
                  <a:gd name="G16" fmla="+- G12 10800 0"/>
                  <a:gd name="G17" fmla="+- G13 10800 0"/>
                  <a:gd name="G18" fmla="+- G14 10800 0"/>
                  <a:gd name="G19" fmla="*/ 5400 1 2"/>
                  <a:gd name="G20" fmla="+- G19 5400 0"/>
                  <a:gd name="G21" fmla="cos G20 0"/>
                  <a:gd name="G22" fmla="sin G20 0"/>
                  <a:gd name="G23" fmla="+- G21 10800 0"/>
                  <a:gd name="G24" fmla="+- G12 G23 G22"/>
                  <a:gd name="G25" fmla="+- G22 G23 G11"/>
                  <a:gd name="G26" fmla="cos 10800 0"/>
                  <a:gd name="G27" fmla="sin 10800 0"/>
                  <a:gd name="G28" fmla="cos 5400 0"/>
                  <a:gd name="G29" fmla="sin 5400 0"/>
                  <a:gd name="G30" fmla="+- G26 10800 0"/>
                  <a:gd name="G31" fmla="+- G27 10800 0"/>
                  <a:gd name="G32" fmla="+- G28 10800 0"/>
                  <a:gd name="G33" fmla="+- G29 10800 0"/>
                  <a:gd name="G34" fmla="+- G19 5400 0"/>
                  <a:gd name="G35" fmla="cos G34 -11796480"/>
                  <a:gd name="G36" fmla="sin G34 -11796480"/>
                  <a:gd name="G37" fmla="+/ -11796480 0 2"/>
                  <a:gd name="T2" fmla="*/ 180 256 1"/>
                  <a:gd name="T3" fmla="*/ 0 256 1"/>
                  <a:gd name="G38" fmla="+- G37 T2 T3"/>
                  <a:gd name="G39" fmla="?: G2 G37 G38"/>
                  <a:gd name="G40" fmla="cos 10800 G39"/>
                  <a:gd name="G41" fmla="sin 10800 G39"/>
                  <a:gd name="G42" fmla="cos 5400 G39"/>
                  <a:gd name="G43" fmla="sin 5400 G39"/>
                  <a:gd name="G44" fmla="+- G40 10800 0"/>
                  <a:gd name="G45" fmla="+- G41 10800 0"/>
                  <a:gd name="G46" fmla="+- G42 10800 0"/>
                  <a:gd name="G47" fmla="+- G43 10800 0"/>
                  <a:gd name="G48" fmla="+- G35 10800 0"/>
                  <a:gd name="G49" fmla="+- G36 10800 0"/>
                  <a:gd name="T4" fmla="*/ 10799 w 21600"/>
                  <a:gd name="T5" fmla="*/ 0 h 21600"/>
                  <a:gd name="T6" fmla="*/ 2700 w 21600"/>
                  <a:gd name="T7" fmla="*/ 10800 h 21600"/>
                  <a:gd name="T8" fmla="*/ 10799 w 21600"/>
                  <a:gd name="T9" fmla="*/ 5400 h 21600"/>
                  <a:gd name="T10" fmla="*/ 24300 w 21600"/>
                  <a:gd name="T11" fmla="*/ 10800 h 21600"/>
                  <a:gd name="T12" fmla="*/ 18900 w 21600"/>
                  <a:gd name="T13" fmla="*/ 16200 h 21600"/>
                  <a:gd name="T14" fmla="*/ 13500 w 21600"/>
                  <a:gd name="T15" fmla="*/ 10800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16200" y="10800"/>
                    </a:moveTo>
                    <a:cubicBezTo>
                      <a:pt x="16200" y="7817"/>
                      <a:pt x="13782" y="5400"/>
                      <a:pt x="10800" y="5400"/>
                    </a:cubicBezTo>
                    <a:cubicBezTo>
                      <a:pt x="7817" y="5400"/>
                      <a:pt x="5400" y="7817"/>
                      <a:pt x="5400" y="10800"/>
                    </a:cubicBezTo>
                    <a:lnTo>
                      <a:pt x="0" y="10800"/>
                    </a:ln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4" y="0"/>
                      <a:pt x="21599" y="4835"/>
                      <a:pt x="21600" y="10799"/>
                    </a:cubicBezTo>
                    <a:lnTo>
                      <a:pt x="21600" y="10800"/>
                    </a:lnTo>
                    <a:lnTo>
                      <a:pt x="24300" y="10800"/>
                    </a:lnTo>
                    <a:lnTo>
                      <a:pt x="18900" y="16200"/>
                    </a:lnTo>
                    <a:lnTo>
                      <a:pt x="13500" y="10800"/>
                    </a:lnTo>
                    <a:lnTo>
                      <a:pt x="16200" y="10800"/>
                    </a:lnTo>
                    <a:close/>
                  </a:path>
                </a:pathLst>
              </a:custGeom>
              <a:solidFill>
                <a:schemeClr val="accent1"/>
              </a:solidFill>
              <a:ln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  <p:sp>
            <p:nvSpPr>
              <p:cNvPr id="38927" name="Rectangle 15"/>
              <p:cNvSpPr>
                <a:spLocks noChangeArrowheads="1"/>
              </p:cNvSpPr>
              <p:nvPr/>
            </p:nvSpPr>
            <p:spPr bwMode="auto">
              <a:xfrm>
                <a:off x="3196" y="2105"/>
                <a:ext cx="333" cy="27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12700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 sz="1400"/>
              </a:p>
            </p:txBody>
          </p:sp>
        </p:grpSp>
        <p:sp>
          <p:nvSpPr>
            <p:cNvPr id="38929" name="Text Box 17"/>
            <p:cNvSpPr txBox="1">
              <a:spLocks noChangeArrowheads="1"/>
            </p:cNvSpPr>
            <p:nvPr/>
          </p:nvSpPr>
          <p:spPr bwMode="auto">
            <a:xfrm>
              <a:off x="5029887" y="3907267"/>
              <a:ext cx="798726" cy="3766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400"/>
                <a:t>Sprint</a:t>
              </a:r>
            </a:p>
          </p:txBody>
        </p:sp>
        <p:sp>
          <p:nvSpPr>
            <p:cNvPr id="38930" name="Text Box 18"/>
            <p:cNvSpPr txBox="1">
              <a:spLocks noChangeArrowheads="1"/>
            </p:cNvSpPr>
            <p:nvPr/>
          </p:nvSpPr>
          <p:spPr bwMode="auto">
            <a:xfrm>
              <a:off x="7460692" y="3115104"/>
              <a:ext cx="1061567" cy="79087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sz="1200" dirty="0"/>
                <a:t>Shippable</a:t>
              </a:r>
            </a:p>
            <a:p>
              <a:pPr algn="ctr"/>
              <a:r>
                <a:rPr lang="en-US" sz="1200" dirty="0"/>
                <a:t>Product</a:t>
              </a:r>
              <a:br>
                <a:rPr lang="en-US" sz="1200" dirty="0"/>
              </a:br>
              <a:r>
                <a:rPr lang="en-US" sz="1200" dirty="0"/>
                <a:t>Increment</a:t>
              </a:r>
            </a:p>
          </p:txBody>
        </p:sp>
        <p:sp>
          <p:nvSpPr>
            <p:cNvPr id="38933" name="AutoShape 21"/>
            <p:cNvSpPr>
              <a:spLocks noChangeArrowheads="1"/>
            </p:cNvSpPr>
            <p:nvPr/>
          </p:nvSpPr>
          <p:spPr bwMode="auto">
            <a:xfrm>
              <a:off x="1597025" y="3340528"/>
              <a:ext cx="601663" cy="350838"/>
            </a:xfrm>
            <a:prstGeom prst="rightArrow">
              <a:avLst>
                <a:gd name="adj1" fmla="val 50000"/>
                <a:gd name="adj2" fmla="val 4287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35" name="AutoShape 23"/>
            <p:cNvSpPr>
              <a:spLocks noChangeArrowheads="1"/>
            </p:cNvSpPr>
            <p:nvPr/>
          </p:nvSpPr>
          <p:spPr bwMode="auto">
            <a:xfrm>
              <a:off x="3929063" y="3340528"/>
              <a:ext cx="601662" cy="350838"/>
            </a:xfrm>
            <a:prstGeom prst="rightArrow">
              <a:avLst>
                <a:gd name="adj1" fmla="val 50000"/>
                <a:gd name="adj2" fmla="val 4287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sp>
          <p:nvSpPr>
            <p:cNvPr id="38936" name="AutoShape 24"/>
            <p:cNvSpPr>
              <a:spLocks noChangeArrowheads="1"/>
            </p:cNvSpPr>
            <p:nvPr/>
          </p:nvSpPr>
          <p:spPr bwMode="auto">
            <a:xfrm>
              <a:off x="6480175" y="3340528"/>
              <a:ext cx="601663" cy="350838"/>
            </a:xfrm>
            <a:prstGeom prst="rightArrow">
              <a:avLst>
                <a:gd name="adj1" fmla="val 50000"/>
                <a:gd name="adj2" fmla="val 42873"/>
              </a:avLst>
            </a:prstGeom>
            <a:solidFill>
              <a:schemeClr val="accent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sz="1400"/>
            </a:p>
          </p:txBody>
        </p:sp>
        <p:grpSp>
          <p:nvGrpSpPr>
            <p:cNvPr id="3" name="Group 2"/>
            <p:cNvGrpSpPr/>
            <p:nvPr/>
          </p:nvGrpSpPr>
          <p:grpSpPr>
            <a:xfrm>
              <a:off x="4548750" y="1238816"/>
              <a:ext cx="1687288" cy="1010346"/>
              <a:chOff x="2428608" y="1238816"/>
              <a:chExt cx="1687288" cy="1010346"/>
            </a:xfrm>
          </p:grpSpPr>
          <p:pic>
            <p:nvPicPr>
              <p:cNvPr id="29" name="Picture 1198" descr="r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199866" y="1238816"/>
                <a:ext cx="270803" cy="633737"/>
              </a:xfrm>
              <a:prstGeom prst="rect">
                <a:avLst/>
              </a:prstGeom>
              <a:noFill/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2" name="TextBox 1"/>
              <p:cNvSpPr txBox="1"/>
              <p:nvPr/>
            </p:nvSpPr>
            <p:spPr>
              <a:xfrm>
                <a:off x="2428608" y="1872552"/>
                <a:ext cx="1687288" cy="376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Product Owner</a:t>
                </a:r>
              </a:p>
            </p:txBody>
          </p:sp>
        </p:grpSp>
        <p:grpSp>
          <p:nvGrpSpPr>
            <p:cNvPr id="4" name="Group 3"/>
            <p:cNvGrpSpPr/>
            <p:nvPr/>
          </p:nvGrpSpPr>
          <p:grpSpPr>
            <a:xfrm>
              <a:off x="5076651" y="5120540"/>
              <a:ext cx="760672" cy="1010346"/>
              <a:chOff x="5208485" y="1238816"/>
              <a:chExt cx="760672" cy="1010346"/>
            </a:xfrm>
          </p:grpSpPr>
          <p:pic>
            <p:nvPicPr>
              <p:cNvPr id="30" name="Picture 1198" descr="r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451842" y="1238816"/>
                <a:ext cx="270803" cy="633737"/>
              </a:xfrm>
              <a:prstGeom prst="rect">
                <a:avLst/>
              </a:prstGeom>
              <a:noFill/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2" name="TextBox 31"/>
              <p:cNvSpPr txBox="1"/>
              <p:nvPr/>
            </p:nvSpPr>
            <p:spPr>
              <a:xfrm>
                <a:off x="5208485" y="1872552"/>
                <a:ext cx="760672" cy="376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Team</a:t>
                </a:r>
              </a:p>
            </p:txBody>
          </p:sp>
        </p:grpSp>
        <p:grpSp>
          <p:nvGrpSpPr>
            <p:cNvPr id="5" name="Group 4"/>
            <p:cNvGrpSpPr/>
            <p:nvPr/>
          </p:nvGrpSpPr>
          <p:grpSpPr>
            <a:xfrm>
              <a:off x="2211795" y="5120540"/>
              <a:ext cx="1528406" cy="1017185"/>
              <a:chOff x="4707517" y="4988460"/>
              <a:chExt cx="1528406" cy="1017185"/>
            </a:xfrm>
          </p:grpSpPr>
          <p:pic>
            <p:nvPicPr>
              <p:cNvPr id="28" name="Picture 1198" descr="role"/>
              <p:cNvPicPr>
                <a:picLocks noChangeAspect="1" noChangeArrowheads="1"/>
              </p:cNvPicPr>
              <p:nvPr/>
            </p:nvPicPr>
            <p:blipFill>
              <a:blip r:embed="rId2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5363358" y="4988460"/>
                <a:ext cx="270803" cy="633737"/>
              </a:xfrm>
              <a:prstGeom prst="rect">
                <a:avLst/>
              </a:prstGeom>
              <a:noFill/>
              <a:effectLst>
                <a:outerShdw blurRad="76200" dir="18900000" sy="23000" kx="-1200000" algn="bl" rotWithShape="0">
                  <a:prstClr val="black">
                    <a:alpha val="20000"/>
                  </a:prstClr>
                </a:outerShdw>
              </a:effectLst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33" name="TextBox 32"/>
              <p:cNvSpPr txBox="1"/>
              <p:nvPr/>
            </p:nvSpPr>
            <p:spPr>
              <a:xfrm>
                <a:off x="4707517" y="5629036"/>
                <a:ext cx="1528406" cy="37660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/>
                  <a:t>ScrumMaster</a:t>
                </a:r>
              </a:p>
            </p:txBody>
          </p:sp>
        </p:grpSp>
        <p:cxnSp>
          <p:nvCxnSpPr>
            <p:cNvPr id="7" name="Straight Connector 6"/>
            <p:cNvCxnSpPr/>
            <p:nvPr/>
          </p:nvCxnSpPr>
          <p:spPr>
            <a:xfrm>
              <a:off x="3335267" y="4278741"/>
              <a:ext cx="1878462" cy="99036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V="1">
              <a:off x="5455408" y="4446100"/>
              <a:ext cx="0" cy="587615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V="1">
              <a:off x="5692155" y="4273978"/>
              <a:ext cx="1389683" cy="995127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>
              <a:endCxn id="2" idx="1"/>
            </p:cNvCxnSpPr>
            <p:nvPr/>
          </p:nvCxnSpPr>
          <p:spPr>
            <a:xfrm flipV="1">
              <a:off x="1457325" y="2060858"/>
              <a:ext cx="3091425" cy="598634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>
              <a:stCxn id="2" idx="2"/>
            </p:cNvCxnSpPr>
            <p:nvPr/>
          </p:nvCxnSpPr>
          <p:spPr>
            <a:xfrm>
              <a:off x="5392394" y="2249162"/>
              <a:ext cx="63016" cy="35510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>
              <a:stCxn id="2" idx="3"/>
            </p:cNvCxnSpPr>
            <p:nvPr/>
          </p:nvCxnSpPr>
          <p:spPr>
            <a:xfrm>
              <a:off x="6236037" y="2060858"/>
              <a:ext cx="1172826" cy="598633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>
              <a:off x="3335267" y="5437408"/>
              <a:ext cx="1878462" cy="0"/>
            </a:xfrm>
            <a:prstGeom prst="lin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8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30431298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스크럼 – 개요</a:t>
            </a:r>
            <a:r>
              <a:rPr lang="de-DE" dirty="0"/>
              <a:t>(2)</a:t>
            </a:r>
          </a:p>
        </p:txBody>
      </p:sp>
      <p:sp>
        <p:nvSpPr>
          <p:cNvPr id="399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제품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백로그</a:t>
            </a:r>
          </a:p>
          <a:p>
            <a:pPr lvl="1"/>
            <a:r>
              <a:rPr lang="en-US" dirty="0"/>
              <a:t>제품 요구 사항 포함 - 프로젝트 시작 시 몇 가지 덜 상세한 요구 사항, 점진적으로 정제 및 상세화</a:t>
            </a:r>
          </a:p>
          <a:p>
            <a:pPr lvl="1"/>
            <a:r>
              <a:rPr lang="en-US" dirty="0"/>
              <a:t>제품 책임자에 의해 관리됩니다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스프린트</a:t>
            </a:r>
            <a:r>
              <a:rPr lang="en-US" dirty="0"/>
              <a:t> </a:t>
            </a: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백로그</a:t>
            </a:r>
          </a:p>
          <a:p>
            <a:pPr lvl="1"/>
            <a:r>
              <a:rPr lang="en-US" dirty="0"/>
              <a:t>제품에 대한 다음 스프린트에서 구현해야 하는 요구 사항을 포함합니다.</a:t>
            </a:r>
          </a:p>
          <a:p>
            <a:pPr lvl="1"/>
            <a:r>
              <a:rPr lang="en-US" dirty="0"/>
              <a:t>팀에 의해 관리됩니다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스프린트</a:t>
            </a:r>
          </a:p>
          <a:p>
            <a:pPr lvl="1"/>
            <a:r>
              <a:rPr lang="en-US" dirty="0"/>
              <a:t>제품 증분(실행 가능, 테스트 완료 및 문서화 완료)이 팀에 의해 생성되는 기간(최대 30일)</a:t>
            </a:r>
          </a:p>
          <a:p>
            <a:pPr lvl="1"/>
            <a:r>
              <a:rPr lang="en-US" dirty="0"/>
              <a:t>시간 박스, 즉 정확히 예정된 시간에 종료</a:t>
            </a:r>
          </a:p>
          <a:p>
            <a:pPr lvl="1"/>
            <a:r>
              <a:rPr lang="en-US" dirty="0"/>
              <a:t>스프린트 종료 시, 제품 소유자는 최종 결과를 승인해야 합니다.</a:t>
            </a:r>
          </a:p>
          <a:p>
            <a:pPr lvl="1"/>
            <a:r>
              <a:rPr lang="en-US" dirty="0"/>
              <a:t>품질에 타협하지 않으므로 부분적으로 완료되거나 잘못된 결과는 출하되지 않고 다음 스프린트의 제품 백로그로 돌아갑니다.</a:t>
            </a:r>
            <a:endParaRPr lang="de-DE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205153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스크럼 – 세 가지 역할</a:t>
            </a:r>
          </a:p>
        </p:txBody>
      </p:sp>
      <p:sp>
        <p:nvSpPr>
          <p:cNvPr id="409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제품 책임자</a:t>
            </a:r>
          </a:p>
          <a:p>
            <a:pPr lvl="1"/>
            <a:r>
              <a:rPr lang="en-US" dirty="0"/>
              <a:t>제품 버전에 구현할 요구사항을 결정합니다.</a:t>
            </a:r>
          </a:p>
          <a:p>
            <a:pPr lvl="1"/>
            <a:r>
              <a:rPr lang="en-US" dirty="0"/>
              <a:t>제품 증분 배송 시기를 결정합니다.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팀</a:t>
            </a:r>
          </a:p>
          <a:p>
            <a:pPr lvl="1"/>
            <a:r>
              <a:rPr lang="en-US" dirty="0"/>
              <a:t>요구 사항을 구현합니다</a:t>
            </a:r>
          </a:p>
          <a:p>
            <a:pPr lvl="1"/>
            <a:r>
              <a:rPr lang="en-US" dirty="0"/>
              <a:t>스프린트에서 구현된 요구사항의 수를 결정합니다.</a:t>
            </a:r>
          </a:p>
          <a:p>
            <a:pPr lvl="1"/>
            <a:r>
              <a:rPr lang="en-US" dirty="0"/>
              <a:t>독립적으로 활동들을 조직화합니다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스크럼 마스터</a:t>
            </a:r>
          </a:p>
          <a:p>
            <a:pPr lvl="1"/>
            <a:r>
              <a:rPr lang="en-US" dirty="0"/>
              <a:t>스크럼의 적절한 구현을 담당합니다.</a:t>
            </a:r>
          </a:p>
          <a:p>
            <a:pPr lvl="1"/>
            <a:r>
              <a:rPr lang="en-US" dirty="0"/>
              <a:t>팀을 지원합니다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236520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요약</a:t>
            </a:r>
          </a:p>
        </p:txBody>
      </p:sp>
      <p:sp>
        <p:nvSpPr>
          <p:cNvPr id="45060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처방적 프로세스 모델은 특정 프로세스를 규정한다.</a:t>
            </a:r>
          </a:p>
          <a:p>
            <a:r>
              <a:rPr lang="en-US" dirty="0"/>
              <a:t>그들은 다른 추상화 수준에서 정의될 수 있으며 표준화될 수 있습니다.</a:t>
            </a:r>
          </a:p>
          <a:p>
            <a:r>
              <a:rPr lang="en-US" dirty="0"/>
              <a:t>과정 표준의 도전 과제 및 한계</a:t>
            </a:r>
          </a:p>
          <a:p>
            <a:pPr lvl="1"/>
            <a:r>
              <a:rPr lang="en-US" dirty="0"/>
              <a:t>대부분의 표준은 '무엇을' 해야 하는지 알려주지만, '어떻게' 해야 하는지는 알려주지 않습니다. 즉, 조직 적용을 위해 해석되어야 합니다.</a:t>
            </a:r>
          </a:p>
          <a:p>
            <a:pPr lvl="1"/>
            <a:r>
              <a:rPr lang="en-US" dirty="0"/>
              <a:t>자주 약하거나 일반적인 정의만 제공하여 많은 구현이 포함될 수 있습니다.</a:t>
            </a:r>
          </a:p>
          <a:p>
            <a:pPr lvl="1"/>
            <a:r>
              <a:rPr lang="en-US" dirty="0"/>
              <a:t>표준이 모든 조직의 맥락에 꼭 맞지는 않는다</a:t>
            </a:r>
          </a:p>
          <a:p>
            <a:pPr lvl="1"/>
            <a:r>
              <a:rPr lang="en-US" dirty="0"/>
              <a:t>표준을 적응시킨다는 것이 자동적으로 개선을 의미하는 것은 아니다</a:t>
            </a:r>
          </a:p>
          <a:p>
            <a:pPr lvl="1"/>
            <a:r>
              <a:rPr lang="en-US" dirty="0"/>
              <a:t>일부 표준(ISO 등)은 비싸고 공개되지 않습니다.</a:t>
            </a:r>
          </a:p>
          <a:p>
            <a:pPr lvl="1"/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모든 사람에게 맞는 사이즈는 없습니다!!</a:t>
            </a:r>
          </a:p>
          <a:p>
            <a:r>
              <a:rPr lang="en-US" dirty="0"/>
              <a:t>우리에게는</a:t>
            </a:r>
          </a:p>
          <a:p>
            <a:pPr lvl="1"/>
            <a:r>
              <a:rPr lang="en-US" dirty="0"/>
              <a:t>여러 기본적인 소프트웨어 개발 모델에 대해 배웠습니다.</a:t>
            </a:r>
          </a:p>
          <a:p>
            <a:pPr lvl="1"/>
            <a:r>
              <a:rPr lang="en-US" dirty="0"/>
              <a:t>중요한 프로세스 표준과 그 함의를 배웠습니다.</a:t>
            </a:r>
          </a:p>
          <a:p>
            <a:pPr lvl="1"/>
            <a:r>
              <a:rPr lang="en-US" dirty="0"/>
              <a:t>표준에 적응하는 것에 대한 이점을 알게 되었습니다.</a:t>
            </a:r>
          </a:p>
          <a:p>
            <a:pPr lvl="1"/>
            <a:r>
              <a:rPr lang="en-US" dirty="0"/>
              <a:t>대안적인 접근법에 대해 배웠어요</a:t>
            </a:r>
          </a:p>
          <a:p>
            <a:pPr lvl="2"/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25</a:t>
            </a:fld>
            <a:endParaRPr lang="en-US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000" y="3762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de-DE" sz="1200" b="1"/>
          </a:p>
        </p:txBody>
      </p:sp>
    </p:spTree>
    <p:extLst>
      <p:ext uri="{BB962C8B-B14F-4D97-AF65-F5344CB8AC3E}">
        <p14:creationId xmlns:p14="http://schemas.microsoft.com/office/powerpoint/2010/main" val="697991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소개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GB" dirty="0">
                <a:latin typeface="Arial" pitchFamily="34" charset="0"/>
                <a:cs typeface="Arial" pitchFamily="34" charset="0"/>
              </a:rPr>
              <a:t>컴퓨터 시스템의 개발은 한 사람이 짧은 시간 안에 달성할 수 있는 것보다 더 복잡해졌습니다.</a:t>
            </a:r>
          </a:p>
          <a:p>
            <a:pPr algn="just"/>
            <a:r>
              <a:rPr lang="en-GB" dirty="0">
                <a:latin typeface="Arial" pitchFamily="34" charset="0"/>
                <a:cs typeface="Arial" pitchFamily="34" charset="0"/>
              </a:rPr>
              <a:t>많은 방법론이 상업용 제품의 생산을 관리하고 품질을 보장하며 과정을 공식화하는 데 사용되어 왔다.</a:t>
            </a:r>
          </a:p>
          <a:p>
            <a:pPr algn="just"/>
            <a:r>
              <a:rPr lang="en-GB" kern="1200" dirty="0">
                <a:solidFill>
                  <a:srgbClr val="000000"/>
                </a:solidFill>
                <a:latin typeface="Arial" charset="0"/>
              </a:rPr>
              <a:t>전통적인 시스템 개발 방법론에서는 시스템 요구사항이 개발 프로젝트의 시작 시에 결정되며, 그 이후로는 고정되는 경우가 많습니다.</a:t>
            </a:r>
          </a:p>
          <a:p>
            <a:pPr algn="just"/>
            <a:r>
              <a:rPr lang="en-GB" kern="1200" dirty="0">
                <a:solidFill>
                  <a:srgbClr val="000000"/>
                </a:solidFill>
                <a:latin typeface="Arial" charset="0"/>
              </a:rPr>
              <a:t>이것은 나중에 요구 사항을 변경하는 비용이 높을 것이라는 것을 의미합니다.</a:t>
            </a:r>
          </a:p>
          <a:p>
            <a:pPr algn="just"/>
            <a:r>
              <a:rPr lang="en-GB" dirty="0"/>
              <a:t>애자일 소프트웨어 개발 접근법이 등장했다.</a:t>
            </a:r>
          </a:p>
          <a:p>
            <a:pPr algn="just"/>
            <a:r>
              <a:rPr lang="en-GB" dirty="0"/>
              <a:t>애자일 접근법은 전통적인 시스템 개발 방법론보다 훨씬 덜 엄격하다.</a:t>
            </a:r>
            <a:endParaRPr lang="en-GB" dirty="0">
              <a:latin typeface="Arial" pitchFamily="34" charset="0"/>
              <a:cs typeface="Arial" pitchFamily="34" charset="0"/>
            </a:endParaRPr>
          </a:p>
          <a:p>
            <a:pPr algn="just"/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소프트웨어 프로세스 정의 및 관리 - 제2장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슬라이드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3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815576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소프트웨어 개발 생명주기 모델 및 방법론</a:t>
            </a:r>
          </a:p>
        </p:txBody>
      </p:sp>
      <p:sp>
        <p:nvSpPr>
          <p:cNvPr id="717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소프트웨어 개발 생명주기 모델의 가족</a:t>
            </a:r>
          </a:p>
          <a:p>
            <a:pPr lvl="1"/>
            <a:r>
              <a:rPr lang="en-US" dirty="0"/>
              <a:t>워터폴 모델</a:t>
            </a:r>
          </a:p>
          <a:p>
            <a:pPr lvl="1"/>
            <a:r>
              <a:rPr lang="en-US" dirty="0"/>
              <a:t>프로토타이핑</a:t>
            </a:r>
          </a:p>
          <a:p>
            <a:pPr lvl="1"/>
            <a:r>
              <a:rPr lang="en-US" dirty="0"/>
              <a:t>나선형 모델</a:t>
            </a:r>
          </a:p>
          <a:p>
            <a:pPr lvl="1"/>
            <a:r>
              <a:rPr lang="en-US" dirty="0"/>
              <a:t>증분 모델</a:t>
            </a:r>
          </a:p>
          <a:p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4</a:t>
            </a:fld>
            <a:endParaRPr lang="en-US"/>
          </a:p>
        </p:txBody>
      </p:sp>
      <p:grpSp>
        <p:nvGrpSpPr>
          <p:cNvPr id="10" name="Group 4"/>
          <p:cNvGrpSpPr>
            <a:grpSpLocks noChangeAspect="1"/>
          </p:cNvGrpSpPr>
          <p:nvPr/>
        </p:nvGrpSpPr>
        <p:grpSpPr bwMode="auto">
          <a:xfrm>
            <a:off x="6092825" y="2108200"/>
            <a:ext cx="1773238" cy="1060450"/>
            <a:chOff x="3838" y="1328"/>
            <a:chExt cx="1117" cy="668"/>
          </a:xfrm>
        </p:grpSpPr>
        <p:sp>
          <p:nvSpPr>
            <p:cNvPr id="11" name="AutoShape 3"/>
            <p:cNvSpPr>
              <a:spLocks noChangeAspect="1" noChangeArrowheads="1" noTextEdit="1"/>
            </p:cNvSpPr>
            <p:nvPr/>
          </p:nvSpPr>
          <p:spPr bwMode="auto">
            <a:xfrm>
              <a:off x="3838" y="1328"/>
              <a:ext cx="1117" cy="6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2" name="Oval 5"/>
            <p:cNvSpPr>
              <a:spLocks noChangeArrowheads="1"/>
            </p:cNvSpPr>
            <p:nvPr/>
          </p:nvSpPr>
          <p:spPr bwMode="auto">
            <a:xfrm>
              <a:off x="4267" y="1329"/>
              <a:ext cx="319" cy="44"/>
            </a:xfrm>
            <a:prstGeom prst="ellipse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3" name="Rectangle 6"/>
            <p:cNvSpPr>
              <a:spLocks noChangeArrowheads="1"/>
            </p:cNvSpPr>
            <p:nvPr/>
          </p:nvSpPr>
          <p:spPr bwMode="auto">
            <a:xfrm>
              <a:off x="4299" y="1338"/>
              <a:ext cx="260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Customer Requirements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4" name="Rectangle 7"/>
            <p:cNvSpPr>
              <a:spLocks noChangeArrowheads="1"/>
            </p:cNvSpPr>
            <p:nvPr/>
          </p:nvSpPr>
          <p:spPr bwMode="auto">
            <a:xfrm>
              <a:off x="4097" y="1408"/>
              <a:ext cx="316" cy="40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15" y="1415"/>
              <a:ext cx="287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Requirements specification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6" name="Rectangle 9"/>
            <p:cNvSpPr>
              <a:spLocks noChangeArrowheads="1"/>
            </p:cNvSpPr>
            <p:nvPr/>
          </p:nvSpPr>
          <p:spPr bwMode="auto">
            <a:xfrm>
              <a:off x="4443" y="1408"/>
              <a:ext cx="316" cy="40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7" name="Rectangle 10"/>
            <p:cNvSpPr>
              <a:spLocks noChangeArrowheads="1"/>
            </p:cNvSpPr>
            <p:nvPr/>
          </p:nvSpPr>
          <p:spPr bwMode="auto">
            <a:xfrm>
              <a:off x="4515" y="1415"/>
              <a:ext cx="181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Use specification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18" name="Rectangle 11"/>
            <p:cNvSpPr>
              <a:spLocks noChangeArrowheads="1"/>
            </p:cNvSpPr>
            <p:nvPr/>
          </p:nvSpPr>
          <p:spPr bwMode="auto">
            <a:xfrm>
              <a:off x="4229" y="1497"/>
              <a:ext cx="373" cy="41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19" name="Rectangle 12"/>
            <p:cNvSpPr>
              <a:spLocks noChangeArrowheads="1"/>
            </p:cNvSpPr>
            <p:nvPr/>
          </p:nvSpPr>
          <p:spPr bwMode="auto">
            <a:xfrm>
              <a:off x="4258" y="1504"/>
              <a:ext cx="323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Incremental development plan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0" name="Rectangle 13"/>
            <p:cNvSpPr>
              <a:spLocks noChangeArrowheads="1"/>
            </p:cNvSpPr>
            <p:nvPr/>
          </p:nvSpPr>
          <p:spPr bwMode="auto">
            <a:xfrm>
              <a:off x="3870" y="1601"/>
              <a:ext cx="317" cy="41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1" name="Rectangle 14"/>
            <p:cNvSpPr>
              <a:spLocks noChangeArrowheads="1"/>
            </p:cNvSpPr>
            <p:nvPr/>
          </p:nvSpPr>
          <p:spPr bwMode="auto">
            <a:xfrm>
              <a:off x="3929" y="1608"/>
              <a:ext cx="206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Incremental design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2" name="Rectangle 15"/>
            <p:cNvSpPr>
              <a:spLocks noChangeArrowheads="1"/>
            </p:cNvSpPr>
            <p:nvPr/>
          </p:nvSpPr>
          <p:spPr bwMode="auto">
            <a:xfrm>
              <a:off x="3870" y="1683"/>
              <a:ext cx="317" cy="40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3" name="Rectangle 16"/>
            <p:cNvSpPr>
              <a:spLocks noChangeArrowheads="1"/>
            </p:cNvSpPr>
            <p:nvPr/>
          </p:nvSpPr>
          <p:spPr bwMode="auto">
            <a:xfrm>
              <a:off x="3904" y="1690"/>
              <a:ext cx="256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Correctness verification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4" name="Rectangle 17"/>
            <p:cNvSpPr>
              <a:spLocks noChangeArrowheads="1"/>
            </p:cNvSpPr>
            <p:nvPr/>
          </p:nvSpPr>
          <p:spPr bwMode="auto">
            <a:xfrm>
              <a:off x="4258" y="1656"/>
              <a:ext cx="316" cy="40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5" name="Rectangle 18"/>
            <p:cNvSpPr>
              <a:spLocks noChangeArrowheads="1"/>
            </p:cNvSpPr>
            <p:nvPr/>
          </p:nvSpPr>
          <p:spPr bwMode="auto">
            <a:xfrm>
              <a:off x="4310" y="1663"/>
              <a:ext cx="54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Test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6" name="Rectangle 19"/>
            <p:cNvSpPr>
              <a:spLocks noChangeArrowheads="1"/>
            </p:cNvSpPr>
            <p:nvPr/>
          </p:nvSpPr>
          <p:spPr bwMode="auto">
            <a:xfrm>
              <a:off x="4354" y="1663"/>
              <a:ext cx="18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-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7" name="Rectangle 20"/>
            <p:cNvSpPr>
              <a:spLocks noChangeArrowheads="1"/>
            </p:cNvSpPr>
            <p:nvPr/>
          </p:nvSpPr>
          <p:spPr bwMode="auto">
            <a:xfrm>
              <a:off x="4362" y="1663"/>
              <a:ext cx="168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case generation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28" name="Rectangle 21"/>
            <p:cNvSpPr>
              <a:spLocks noChangeArrowheads="1"/>
            </p:cNvSpPr>
            <p:nvPr/>
          </p:nvSpPr>
          <p:spPr bwMode="auto">
            <a:xfrm>
              <a:off x="4258" y="1760"/>
              <a:ext cx="316" cy="41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29" name="Rectangle 22"/>
            <p:cNvSpPr>
              <a:spLocks noChangeArrowheads="1"/>
            </p:cNvSpPr>
            <p:nvPr/>
          </p:nvSpPr>
          <p:spPr bwMode="auto">
            <a:xfrm>
              <a:off x="4327" y="1767"/>
              <a:ext cx="186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Statistical testing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30" name="Rectangle 23"/>
            <p:cNvSpPr>
              <a:spLocks noChangeArrowheads="1"/>
            </p:cNvSpPr>
            <p:nvPr/>
          </p:nvSpPr>
          <p:spPr bwMode="auto">
            <a:xfrm>
              <a:off x="4258" y="1837"/>
              <a:ext cx="316" cy="41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31" name="Rectangle 24"/>
            <p:cNvSpPr>
              <a:spLocks noChangeArrowheads="1"/>
            </p:cNvSpPr>
            <p:nvPr/>
          </p:nvSpPr>
          <p:spPr bwMode="auto">
            <a:xfrm>
              <a:off x="4315" y="1844"/>
              <a:ext cx="209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Certification model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68" name="Rectangle 25"/>
            <p:cNvSpPr>
              <a:spLocks noChangeArrowheads="1"/>
            </p:cNvSpPr>
            <p:nvPr/>
          </p:nvSpPr>
          <p:spPr bwMode="auto">
            <a:xfrm>
              <a:off x="4618" y="1625"/>
              <a:ext cx="316" cy="40"/>
            </a:xfrm>
            <a:prstGeom prst="rect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69" name="Rectangle 26"/>
            <p:cNvSpPr>
              <a:spLocks noChangeArrowheads="1"/>
            </p:cNvSpPr>
            <p:nvPr/>
          </p:nvSpPr>
          <p:spPr bwMode="auto">
            <a:xfrm>
              <a:off x="4633" y="1632"/>
              <a:ext cx="293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User/system documentation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4" name="Freeform 27"/>
            <p:cNvSpPr>
              <a:spLocks/>
            </p:cNvSpPr>
            <p:nvPr/>
          </p:nvSpPr>
          <p:spPr bwMode="auto">
            <a:xfrm>
              <a:off x="4327" y="1903"/>
              <a:ext cx="177" cy="66"/>
            </a:xfrm>
            <a:custGeom>
              <a:avLst/>
              <a:gdLst>
                <a:gd name="T0" fmla="*/ 444 w 888"/>
                <a:gd name="T1" fmla="*/ 0 h 331"/>
                <a:gd name="T2" fmla="*/ 0 w 888"/>
                <a:gd name="T3" fmla="*/ 166 h 331"/>
                <a:gd name="T4" fmla="*/ 444 w 888"/>
                <a:gd name="T5" fmla="*/ 331 h 331"/>
                <a:gd name="T6" fmla="*/ 888 w 888"/>
                <a:gd name="T7" fmla="*/ 166 h 331"/>
                <a:gd name="T8" fmla="*/ 444 w 888"/>
                <a:gd name="T9" fmla="*/ 0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331">
                  <a:moveTo>
                    <a:pt x="444" y="0"/>
                  </a:moveTo>
                  <a:lnTo>
                    <a:pt x="0" y="166"/>
                  </a:lnTo>
                  <a:lnTo>
                    <a:pt x="444" y="331"/>
                  </a:lnTo>
                  <a:lnTo>
                    <a:pt x="888" y="166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5" name="Rectangle 28"/>
            <p:cNvSpPr>
              <a:spLocks noChangeArrowheads="1"/>
            </p:cNvSpPr>
            <p:nvPr/>
          </p:nvSpPr>
          <p:spPr bwMode="auto">
            <a:xfrm>
              <a:off x="4363" y="1923"/>
              <a:ext cx="114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Certified?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6" name="Freeform 29"/>
            <p:cNvSpPr>
              <a:spLocks/>
            </p:cNvSpPr>
            <p:nvPr/>
          </p:nvSpPr>
          <p:spPr bwMode="auto">
            <a:xfrm>
              <a:off x="3941" y="1750"/>
              <a:ext cx="178" cy="60"/>
            </a:xfrm>
            <a:custGeom>
              <a:avLst/>
              <a:gdLst>
                <a:gd name="T0" fmla="*/ 444 w 888"/>
                <a:gd name="T1" fmla="*/ 0 h 298"/>
                <a:gd name="T2" fmla="*/ 0 w 888"/>
                <a:gd name="T3" fmla="*/ 149 h 298"/>
                <a:gd name="T4" fmla="*/ 444 w 888"/>
                <a:gd name="T5" fmla="*/ 298 h 298"/>
                <a:gd name="T6" fmla="*/ 888 w 888"/>
                <a:gd name="T7" fmla="*/ 149 h 298"/>
                <a:gd name="T8" fmla="*/ 444 w 888"/>
                <a:gd name="T9" fmla="*/ 0 h 29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88" h="298">
                  <a:moveTo>
                    <a:pt x="444" y="0"/>
                  </a:moveTo>
                  <a:lnTo>
                    <a:pt x="0" y="149"/>
                  </a:lnTo>
                  <a:lnTo>
                    <a:pt x="444" y="298"/>
                  </a:lnTo>
                  <a:lnTo>
                    <a:pt x="888" y="149"/>
                  </a:lnTo>
                  <a:lnTo>
                    <a:pt x="444" y="0"/>
                  </a:lnTo>
                  <a:close/>
                </a:path>
              </a:pathLst>
            </a:cu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7" name="Rectangle 30"/>
            <p:cNvSpPr>
              <a:spLocks noChangeArrowheads="1"/>
            </p:cNvSpPr>
            <p:nvPr/>
          </p:nvSpPr>
          <p:spPr bwMode="auto">
            <a:xfrm>
              <a:off x="3984" y="1767"/>
              <a:ext cx="102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Correct?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78" name="Oval 31"/>
            <p:cNvSpPr>
              <a:spLocks noChangeArrowheads="1"/>
            </p:cNvSpPr>
            <p:nvPr/>
          </p:nvSpPr>
          <p:spPr bwMode="auto">
            <a:xfrm>
              <a:off x="4406" y="1560"/>
              <a:ext cx="20" cy="19"/>
            </a:xfrm>
            <a:prstGeom prst="ellipse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79" name="Oval 32"/>
            <p:cNvSpPr>
              <a:spLocks noChangeArrowheads="1"/>
            </p:cNvSpPr>
            <p:nvPr/>
          </p:nvSpPr>
          <p:spPr bwMode="auto">
            <a:xfrm>
              <a:off x="4655" y="1897"/>
              <a:ext cx="261" cy="78"/>
            </a:xfrm>
            <a:prstGeom prst="ellipse">
              <a:avLst/>
            </a:prstGeom>
            <a:solidFill>
              <a:srgbClr val="FFFFCC"/>
            </a:solidFill>
            <a:ln w="2">
              <a:solidFill>
                <a:srgbClr val="000000"/>
              </a:solidFill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180" name="Rectangle 33"/>
            <p:cNvSpPr>
              <a:spLocks noChangeArrowheads="1"/>
            </p:cNvSpPr>
            <p:nvPr/>
          </p:nvSpPr>
          <p:spPr bwMode="auto">
            <a:xfrm>
              <a:off x="4722" y="1908"/>
              <a:ext cx="135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Incremental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181" name="Rectangle 34"/>
            <p:cNvSpPr>
              <a:spLocks noChangeArrowheads="1"/>
            </p:cNvSpPr>
            <p:nvPr/>
          </p:nvSpPr>
          <p:spPr bwMode="auto">
            <a:xfrm>
              <a:off x="4705" y="1937"/>
              <a:ext cx="170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certified system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grpSp>
          <p:nvGrpSpPr>
            <p:cNvPr id="7182" name="Group 38"/>
            <p:cNvGrpSpPr>
              <a:grpSpLocks/>
            </p:cNvGrpSpPr>
            <p:nvPr/>
          </p:nvGrpSpPr>
          <p:grpSpPr bwMode="auto">
            <a:xfrm>
              <a:off x="4504" y="1929"/>
              <a:ext cx="151" cy="14"/>
              <a:chOff x="4504" y="1929"/>
              <a:chExt cx="151" cy="14"/>
            </a:xfrm>
          </p:grpSpPr>
          <p:sp>
            <p:nvSpPr>
              <p:cNvPr id="7260" name="Freeform 35"/>
              <p:cNvSpPr>
                <a:spLocks/>
              </p:cNvSpPr>
              <p:nvPr/>
            </p:nvSpPr>
            <p:spPr bwMode="auto">
              <a:xfrm>
                <a:off x="4504" y="1936"/>
                <a:ext cx="142" cy="0"/>
              </a:xfrm>
              <a:custGeom>
                <a:avLst/>
                <a:gdLst>
                  <a:gd name="T0" fmla="*/ 0 w 707"/>
                  <a:gd name="T1" fmla="*/ 707 w 707"/>
                  <a:gd name="T2" fmla="*/ 0 w 707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707">
                    <a:moveTo>
                      <a:pt x="0" y="0"/>
                    </a:moveTo>
                    <a:lnTo>
                      <a:pt x="707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61" name="Line 36"/>
              <p:cNvSpPr>
                <a:spLocks noChangeShapeType="1"/>
              </p:cNvSpPr>
              <p:nvPr/>
            </p:nvSpPr>
            <p:spPr bwMode="auto">
              <a:xfrm>
                <a:off x="4504" y="1936"/>
                <a:ext cx="142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62" name="Freeform 37"/>
              <p:cNvSpPr>
                <a:spLocks/>
              </p:cNvSpPr>
              <p:nvPr/>
            </p:nvSpPr>
            <p:spPr bwMode="auto">
              <a:xfrm>
                <a:off x="4641" y="1929"/>
                <a:ext cx="14" cy="14"/>
              </a:xfrm>
              <a:custGeom>
                <a:avLst/>
                <a:gdLst>
                  <a:gd name="T0" fmla="*/ 0 w 72"/>
                  <a:gd name="T1" fmla="*/ 72 h 72"/>
                  <a:gd name="T2" fmla="*/ 72 w 72"/>
                  <a:gd name="T3" fmla="*/ 36 h 72"/>
                  <a:gd name="T4" fmla="*/ 0 w 72"/>
                  <a:gd name="T5" fmla="*/ 0 h 72"/>
                  <a:gd name="T6" fmla="*/ 23 w 72"/>
                  <a:gd name="T7" fmla="*/ 36 h 72"/>
                  <a:gd name="T8" fmla="*/ 0 w 72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2">
                    <a:moveTo>
                      <a:pt x="0" y="72"/>
                    </a:moveTo>
                    <a:lnTo>
                      <a:pt x="72" y="36"/>
                    </a:lnTo>
                    <a:lnTo>
                      <a:pt x="0" y="0"/>
                    </a:lnTo>
                    <a:lnTo>
                      <a:pt x="23" y="36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3" name="Group 42"/>
            <p:cNvGrpSpPr>
              <a:grpSpLocks/>
            </p:cNvGrpSpPr>
            <p:nvPr/>
          </p:nvGrpSpPr>
          <p:grpSpPr bwMode="auto">
            <a:xfrm>
              <a:off x="4022" y="1723"/>
              <a:ext cx="15" cy="27"/>
              <a:chOff x="4022" y="1723"/>
              <a:chExt cx="15" cy="27"/>
            </a:xfrm>
          </p:grpSpPr>
          <p:sp>
            <p:nvSpPr>
              <p:cNvPr id="7257" name="Freeform 39"/>
              <p:cNvSpPr>
                <a:spLocks/>
              </p:cNvSpPr>
              <p:nvPr/>
            </p:nvSpPr>
            <p:spPr bwMode="auto">
              <a:xfrm>
                <a:off x="4028" y="1723"/>
                <a:ext cx="2" cy="18"/>
              </a:xfrm>
              <a:custGeom>
                <a:avLst/>
                <a:gdLst>
                  <a:gd name="T0" fmla="*/ 0 w 7"/>
                  <a:gd name="T1" fmla="*/ 0 h 89"/>
                  <a:gd name="T2" fmla="*/ 7 w 7"/>
                  <a:gd name="T3" fmla="*/ 89 h 89"/>
                  <a:gd name="T4" fmla="*/ 0 w 7"/>
                  <a:gd name="T5" fmla="*/ 0 h 8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" h="89">
                    <a:moveTo>
                      <a:pt x="0" y="0"/>
                    </a:moveTo>
                    <a:lnTo>
                      <a:pt x="7" y="8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8" name="Line 40"/>
              <p:cNvSpPr>
                <a:spLocks noChangeShapeType="1"/>
              </p:cNvSpPr>
              <p:nvPr/>
            </p:nvSpPr>
            <p:spPr bwMode="auto">
              <a:xfrm>
                <a:off x="4028" y="1723"/>
                <a:ext cx="2" cy="18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9" name="Freeform 41"/>
              <p:cNvSpPr>
                <a:spLocks/>
              </p:cNvSpPr>
              <p:nvPr/>
            </p:nvSpPr>
            <p:spPr bwMode="auto">
              <a:xfrm>
                <a:off x="4022" y="1735"/>
                <a:ext cx="15" cy="15"/>
              </a:xfrm>
              <a:custGeom>
                <a:avLst/>
                <a:gdLst>
                  <a:gd name="T0" fmla="*/ 0 w 73"/>
                  <a:gd name="T1" fmla="*/ 6 h 76"/>
                  <a:gd name="T2" fmla="*/ 42 w 73"/>
                  <a:gd name="T3" fmla="*/ 76 h 76"/>
                  <a:gd name="T4" fmla="*/ 73 w 73"/>
                  <a:gd name="T5" fmla="*/ 0 h 76"/>
                  <a:gd name="T6" fmla="*/ 38 w 73"/>
                  <a:gd name="T7" fmla="*/ 26 h 76"/>
                  <a:gd name="T8" fmla="*/ 0 w 73"/>
                  <a:gd name="T9" fmla="*/ 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6">
                    <a:moveTo>
                      <a:pt x="0" y="6"/>
                    </a:moveTo>
                    <a:lnTo>
                      <a:pt x="42" y="76"/>
                    </a:lnTo>
                    <a:lnTo>
                      <a:pt x="73" y="0"/>
                    </a:lnTo>
                    <a:lnTo>
                      <a:pt x="38" y="26"/>
                    </a:lnTo>
                    <a:lnTo>
                      <a:pt x="0" y="6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4" name="Group 46"/>
            <p:cNvGrpSpPr>
              <a:grpSpLocks/>
            </p:cNvGrpSpPr>
            <p:nvPr/>
          </p:nvGrpSpPr>
          <p:grpSpPr bwMode="auto">
            <a:xfrm>
              <a:off x="4021" y="1641"/>
              <a:ext cx="15" cy="42"/>
              <a:chOff x="4021" y="1641"/>
              <a:chExt cx="15" cy="42"/>
            </a:xfrm>
          </p:grpSpPr>
          <p:sp>
            <p:nvSpPr>
              <p:cNvPr id="7254" name="Freeform 43"/>
              <p:cNvSpPr>
                <a:spLocks/>
              </p:cNvSpPr>
              <p:nvPr/>
            </p:nvSpPr>
            <p:spPr bwMode="auto">
              <a:xfrm>
                <a:off x="4028" y="1641"/>
                <a:ext cx="0" cy="32"/>
              </a:xfrm>
              <a:custGeom>
                <a:avLst/>
                <a:gdLst>
                  <a:gd name="T0" fmla="*/ 0 h 160"/>
                  <a:gd name="T1" fmla="*/ 160 h 160"/>
                  <a:gd name="T2" fmla="*/ 0 h 160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60">
                    <a:moveTo>
                      <a:pt x="0" y="0"/>
                    </a:moveTo>
                    <a:lnTo>
                      <a:pt x="0" y="16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5" name="Line 44"/>
              <p:cNvSpPr>
                <a:spLocks noChangeShapeType="1"/>
              </p:cNvSpPr>
              <p:nvPr/>
            </p:nvSpPr>
            <p:spPr bwMode="auto">
              <a:xfrm>
                <a:off x="4028" y="1641"/>
                <a:ext cx="0" cy="32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6" name="Freeform 45"/>
              <p:cNvSpPr>
                <a:spLocks/>
              </p:cNvSpPr>
              <p:nvPr/>
            </p:nvSpPr>
            <p:spPr bwMode="auto">
              <a:xfrm>
                <a:off x="4021" y="1668"/>
                <a:ext cx="15" cy="15"/>
              </a:xfrm>
              <a:custGeom>
                <a:avLst/>
                <a:gdLst>
                  <a:gd name="T0" fmla="*/ 0 w 72"/>
                  <a:gd name="T1" fmla="*/ 0 h 73"/>
                  <a:gd name="T2" fmla="*/ 35 w 72"/>
                  <a:gd name="T3" fmla="*/ 73 h 73"/>
                  <a:gd name="T4" fmla="*/ 72 w 72"/>
                  <a:gd name="T5" fmla="*/ 0 h 73"/>
                  <a:gd name="T6" fmla="*/ 35 w 72"/>
                  <a:gd name="T7" fmla="*/ 23 h 73"/>
                  <a:gd name="T8" fmla="*/ 0 w 72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3">
                    <a:moveTo>
                      <a:pt x="0" y="0"/>
                    </a:moveTo>
                    <a:lnTo>
                      <a:pt x="35" y="73"/>
                    </a:lnTo>
                    <a:lnTo>
                      <a:pt x="72" y="0"/>
                    </a:lnTo>
                    <a:lnTo>
                      <a:pt x="35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5" name="Group 50"/>
            <p:cNvGrpSpPr>
              <a:grpSpLocks/>
            </p:cNvGrpSpPr>
            <p:nvPr/>
          </p:nvGrpSpPr>
          <p:grpSpPr bwMode="auto">
            <a:xfrm>
              <a:off x="4408" y="1579"/>
              <a:ext cx="15" cy="77"/>
              <a:chOff x="4408" y="1579"/>
              <a:chExt cx="15" cy="77"/>
            </a:xfrm>
          </p:grpSpPr>
          <p:sp>
            <p:nvSpPr>
              <p:cNvPr id="7251" name="Freeform 47"/>
              <p:cNvSpPr>
                <a:spLocks/>
              </p:cNvSpPr>
              <p:nvPr/>
            </p:nvSpPr>
            <p:spPr bwMode="auto">
              <a:xfrm>
                <a:off x="4416" y="1579"/>
                <a:ext cx="0" cy="67"/>
              </a:xfrm>
              <a:custGeom>
                <a:avLst/>
                <a:gdLst>
                  <a:gd name="T0" fmla="*/ 0 h 335"/>
                  <a:gd name="T1" fmla="*/ 335 h 335"/>
                  <a:gd name="T2" fmla="*/ 0 h 335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335">
                    <a:moveTo>
                      <a:pt x="0" y="0"/>
                    </a:moveTo>
                    <a:lnTo>
                      <a:pt x="0" y="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2" name="Line 48"/>
              <p:cNvSpPr>
                <a:spLocks noChangeShapeType="1"/>
              </p:cNvSpPr>
              <p:nvPr/>
            </p:nvSpPr>
            <p:spPr bwMode="auto">
              <a:xfrm>
                <a:off x="4416" y="1579"/>
                <a:ext cx="0" cy="67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3" name="Freeform 49"/>
              <p:cNvSpPr>
                <a:spLocks/>
              </p:cNvSpPr>
              <p:nvPr/>
            </p:nvSpPr>
            <p:spPr bwMode="auto">
              <a:xfrm>
                <a:off x="4408" y="1641"/>
                <a:ext cx="15" cy="15"/>
              </a:xfrm>
              <a:custGeom>
                <a:avLst/>
                <a:gdLst>
                  <a:gd name="T0" fmla="*/ 0 w 73"/>
                  <a:gd name="T1" fmla="*/ 0 h 73"/>
                  <a:gd name="T2" fmla="*/ 36 w 73"/>
                  <a:gd name="T3" fmla="*/ 73 h 73"/>
                  <a:gd name="T4" fmla="*/ 73 w 73"/>
                  <a:gd name="T5" fmla="*/ 0 h 73"/>
                  <a:gd name="T6" fmla="*/ 36 w 73"/>
                  <a:gd name="T7" fmla="*/ 23 h 73"/>
                  <a:gd name="T8" fmla="*/ 0 w 73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3">
                    <a:moveTo>
                      <a:pt x="0" y="0"/>
                    </a:moveTo>
                    <a:lnTo>
                      <a:pt x="36" y="73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6" name="Group 53"/>
            <p:cNvGrpSpPr>
              <a:grpSpLocks/>
            </p:cNvGrpSpPr>
            <p:nvPr/>
          </p:nvGrpSpPr>
          <p:grpSpPr bwMode="auto">
            <a:xfrm>
              <a:off x="4425" y="1569"/>
              <a:ext cx="358" cy="56"/>
              <a:chOff x="4425" y="1569"/>
              <a:chExt cx="358" cy="56"/>
            </a:xfrm>
          </p:grpSpPr>
          <p:sp>
            <p:nvSpPr>
              <p:cNvPr id="7249" name="Freeform 51"/>
              <p:cNvSpPr>
                <a:spLocks/>
              </p:cNvSpPr>
              <p:nvPr/>
            </p:nvSpPr>
            <p:spPr bwMode="auto">
              <a:xfrm>
                <a:off x="4425" y="1569"/>
                <a:ext cx="351" cy="46"/>
              </a:xfrm>
              <a:custGeom>
                <a:avLst/>
                <a:gdLst>
                  <a:gd name="T0" fmla="*/ 0 w 1752"/>
                  <a:gd name="T1" fmla="*/ 0 h 228"/>
                  <a:gd name="T2" fmla="*/ 1752 w 1752"/>
                  <a:gd name="T3" fmla="*/ 0 h 228"/>
                  <a:gd name="T4" fmla="*/ 1752 w 1752"/>
                  <a:gd name="T5" fmla="*/ 228 h 22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752" h="228">
                    <a:moveTo>
                      <a:pt x="0" y="0"/>
                    </a:moveTo>
                    <a:lnTo>
                      <a:pt x="1752" y="0"/>
                    </a:lnTo>
                    <a:lnTo>
                      <a:pt x="1752" y="228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50" name="Freeform 52"/>
              <p:cNvSpPr>
                <a:spLocks/>
              </p:cNvSpPr>
              <p:nvPr/>
            </p:nvSpPr>
            <p:spPr bwMode="auto">
              <a:xfrm>
                <a:off x="4769" y="1610"/>
                <a:ext cx="14" cy="15"/>
              </a:xfrm>
              <a:custGeom>
                <a:avLst/>
                <a:gdLst>
                  <a:gd name="T0" fmla="*/ 0 w 73"/>
                  <a:gd name="T1" fmla="*/ 0 h 72"/>
                  <a:gd name="T2" fmla="*/ 36 w 73"/>
                  <a:gd name="T3" fmla="*/ 72 h 72"/>
                  <a:gd name="T4" fmla="*/ 73 w 73"/>
                  <a:gd name="T5" fmla="*/ 0 h 72"/>
                  <a:gd name="T6" fmla="*/ 36 w 73"/>
                  <a:gd name="T7" fmla="*/ 22 h 72"/>
                  <a:gd name="T8" fmla="*/ 0 w 73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2">
                    <a:moveTo>
                      <a:pt x="0" y="0"/>
                    </a:moveTo>
                    <a:lnTo>
                      <a:pt x="36" y="72"/>
                    </a:lnTo>
                    <a:lnTo>
                      <a:pt x="73" y="0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7" name="Group 56"/>
            <p:cNvGrpSpPr>
              <a:grpSpLocks/>
            </p:cNvGrpSpPr>
            <p:nvPr/>
          </p:nvGrpSpPr>
          <p:grpSpPr bwMode="auto">
            <a:xfrm>
              <a:off x="4021" y="1569"/>
              <a:ext cx="385" cy="32"/>
              <a:chOff x="4021" y="1569"/>
              <a:chExt cx="385" cy="32"/>
            </a:xfrm>
          </p:grpSpPr>
          <p:sp>
            <p:nvSpPr>
              <p:cNvPr id="7247" name="Freeform 54"/>
              <p:cNvSpPr>
                <a:spLocks/>
              </p:cNvSpPr>
              <p:nvPr/>
            </p:nvSpPr>
            <p:spPr bwMode="auto">
              <a:xfrm>
                <a:off x="4028" y="1569"/>
                <a:ext cx="378" cy="23"/>
              </a:xfrm>
              <a:custGeom>
                <a:avLst/>
                <a:gdLst>
                  <a:gd name="T0" fmla="*/ 1888 w 1888"/>
                  <a:gd name="T1" fmla="*/ 0 h 112"/>
                  <a:gd name="T2" fmla="*/ 0 w 1888"/>
                  <a:gd name="T3" fmla="*/ 0 h 112"/>
                  <a:gd name="T4" fmla="*/ 0 w 1888"/>
                  <a:gd name="T5" fmla="*/ 112 h 11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1888" h="112">
                    <a:moveTo>
                      <a:pt x="1888" y="0"/>
                    </a:moveTo>
                    <a:lnTo>
                      <a:pt x="0" y="0"/>
                    </a:lnTo>
                    <a:lnTo>
                      <a:pt x="0" y="112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8" name="Freeform 55"/>
              <p:cNvSpPr>
                <a:spLocks/>
              </p:cNvSpPr>
              <p:nvPr/>
            </p:nvSpPr>
            <p:spPr bwMode="auto">
              <a:xfrm>
                <a:off x="4021" y="1587"/>
                <a:ext cx="15" cy="14"/>
              </a:xfrm>
              <a:custGeom>
                <a:avLst/>
                <a:gdLst>
                  <a:gd name="T0" fmla="*/ 0 w 72"/>
                  <a:gd name="T1" fmla="*/ 0 h 72"/>
                  <a:gd name="T2" fmla="*/ 35 w 72"/>
                  <a:gd name="T3" fmla="*/ 72 h 72"/>
                  <a:gd name="T4" fmla="*/ 72 w 72"/>
                  <a:gd name="T5" fmla="*/ 0 h 72"/>
                  <a:gd name="T6" fmla="*/ 35 w 72"/>
                  <a:gd name="T7" fmla="*/ 23 h 72"/>
                  <a:gd name="T8" fmla="*/ 0 w 72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2">
                    <a:moveTo>
                      <a:pt x="0" y="0"/>
                    </a:moveTo>
                    <a:lnTo>
                      <a:pt x="35" y="72"/>
                    </a:lnTo>
                    <a:lnTo>
                      <a:pt x="72" y="0"/>
                    </a:lnTo>
                    <a:lnTo>
                      <a:pt x="35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8" name="Group 60"/>
            <p:cNvGrpSpPr>
              <a:grpSpLocks/>
            </p:cNvGrpSpPr>
            <p:nvPr/>
          </p:nvGrpSpPr>
          <p:grpSpPr bwMode="auto">
            <a:xfrm>
              <a:off x="4119" y="1773"/>
              <a:ext cx="139" cy="15"/>
              <a:chOff x="4119" y="1773"/>
              <a:chExt cx="139" cy="15"/>
            </a:xfrm>
          </p:grpSpPr>
          <p:sp>
            <p:nvSpPr>
              <p:cNvPr id="7244" name="Freeform 57"/>
              <p:cNvSpPr>
                <a:spLocks/>
              </p:cNvSpPr>
              <p:nvPr/>
            </p:nvSpPr>
            <p:spPr bwMode="auto">
              <a:xfrm>
                <a:off x="4119" y="1780"/>
                <a:ext cx="129" cy="0"/>
              </a:xfrm>
              <a:custGeom>
                <a:avLst/>
                <a:gdLst>
                  <a:gd name="T0" fmla="*/ 0 w 645"/>
                  <a:gd name="T1" fmla="*/ 645 w 645"/>
                  <a:gd name="T2" fmla="*/ 0 w 645"/>
                </a:gdLst>
                <a:ahLst/>
                <a:cxnLst>
                  <a:cxn ang="0">
                    <a:pos x="T0" y="0"/>
                  </a:cxn>
                  <a:cxn ang="0">
                    <a:pos x="T1" y="0"/>
                  </a:cxn>
                  <a:cxn ang="0">
                    <a:pos x="T2" y="0"/>
                  </a:cxn>
                </a:cxnLst>
                <a:rect l="0" t="0" r="r" b="b"/>
                <a:pathLst>
                  <a:path w="645">
                    <a:moveTo>
                      <a:pt x="0" y="0"/>
                    </a:moveTo>
                    <a:lnTo>
                      <a:pt x="645" y="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5" name="Line 58"/>
              <p:cNvSpPr>
                <a:spLocks noChangeShapeType="1"/>
              </p:cNvSpPr>
              <p:nvPr/>
            </p:nvSpPr>
            <p:spPr bwMode="auto">
              <a:xfrm>
                <a:off x="4119" y="1780"/>
                <a:ext cx="129" cy="0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6" name="Freeform 59"/>
              <p:cNvSpPr>
                <a:spLocks/>
              </p:cNvSpPr>
              <p:nvPr/>
            </p:nvSpPr>
            <p:spPr bwMode="auto">
              <a:xfrm>
                <a:off x="4243" y="1773"/>
                <a:ext cx="15" cy="15"/>
              </a:xfrm>
              <a:custGeom>
                <a:avLst/>
                <a:gdLst>
                  <a:gd name="T0" fmla="*/ 0 w 73"/>
                  <a:gd name="T1" fmla="*/ 72 h 72"/>
                  <a:gd name="T2" fmla="*/ 73 w 73"/>
                  <a:gd name="T3" fmla="*/ 35 h 72"/>
                  <a:gd name="T4" fmla="*/ 0 w 73"/>
                  <a:gd name="T5" fmla="*/ 0 h 72"/>
                  <a:gd name="T6" fmla="*/ 23 w 73"/>
                  <a:gd name="T7" fmla="*/ 35 h 72"/>
                  <a:gd name="T8" fmla="*/ 0 w 73"/>
                  <a:gd name="T9" fmla="*/ 72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2">
                    <a:moveTo>
                      <a:pt x="0" y="72"/>
                    </a:moveTo>
                    <a:lnTo>
                      <a:pt x="73" y="35"/>
                    </a:lnTo>
                    <a:lnTo>
                      <a:pt x="0" y="0"/>
                    </a:lnTo>
                    <a:lnTo>
                      <a:pt x="23" y="35"/>
                    </a:lnTo>
                    <a:lnTo>
                      <a:pt x="0" y="72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89" name="Group 64"/>
            <p:cNvGrpSpPr>
              <a:grpSpLocks/>
            </p:cNvGrpSpPr>
            <p:nvPr/>
          </p:nvGrpSpPr>
          <p:grpSpPr bwMode="auto">
            <a:xfrm>
              <a:off x="4408" y="1696"/>
              <a:ext cx="15" cy="64"/>
              <a:chOff x="4408" y="1696"/>
              <a:chExt cx="15" cy="64"/>
            </a:xfrm>
          </p:grpSpPr>
          <p:sp>
            <p:nvSpPr>
              <p:cNvPr id="7241" name="Freeform 61"/>
              <p:cNvSpPr>
                <a:spLocks/>
              </p:cNvSpPr>
              <p:nvPr/>
            </p:nvSpPr>
            <p:spPr bwMode="auto">
              <a:xfrm>
                <a:off x="4416" y="1696"/>
                <a:ext cx="0" cy="55"/>
              </a:xfrm>
              <a:custGeom>
                <a:avLst/>
                <a:gdLst>
                  <a:gd name="T0" fmla="*/ 0 h 273"/>
                  <a:gd name="T1" fmla="*/ 273 h 273"/>
                  <a:gd name="T2" fmla="*/ 0 h 27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273">
                    <a:moveTo>
                      <a:pt x="0" y="0"/>
                    </a:moveTo>
                    <a:lnTo>
                      <a:pt x="0" y="27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2" name="Line 62"/>
              <p:cNvSpPr>
                <a:spLocks noChangeShapeType="1"/>
              </p:cNvSpPr>
              <p:nvPr/>
            </p:nvSpPr>
            <p:spPr bwMode="auto">
              <a:xfrm>
                <a:off x="4416" y="1696"/>
                <a:ext cx="0" cy="5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3" name="Freeform 63"/>
              <p:cNvSpPr>
                <a:spLocks/>
              </p:cNvSpPr>
              <p:nvPr/>
            </p:nvSpPr>
            <p:spPr bwMode="auto">
              <a:xfrm>
                <a:off x="4408" y="1746"/>
                <a:ext cx="15" cy="14"/>
              </a:xfrm>
              <a:custGeom>
                <a:avLst/>
                <a:gdLst>
                  <a:gd name="T0" fmla="*/ 0 w 73"/>
                  <a:gd name="T1" fmla="*/ 0 h 74"/>
                  <a:gd name="T2" fmla="*/ 36 w 73"/>
                  <a:gd name="T3" fmla="*/ 74 h 74"/>
                  <a:gd name="T4" fmla="*/ 73 w 73"/>
                  <a:gd name="T5" fmla="*/ 0 h 74"/>
                  <a:gd name="T6" fmla="*/ 36 w 73"/>
                  <a:gd name="T7" fmla="*/ 23 h 74"/>
                  <a:gd name="T8" fmla="*/ 0 w 73"/>
                  <a:gd name="T9" fmla="*/ 0 h 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4">
                    <a:moveTo>
                      <a:pt x="0" y="0"/>
                    </a:moveTo>
                    <a:lnTo>
                      <a:pt x="36" y="74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0" name="Group 68"/>
            <p:cNvGrpSpPr>
              <a:grpSpLocks/>
            </p:cNvGrpSpPr>
            <p:nvPr/>
          </p:nvGrpSpPr>
          <p:grpSpPr bwMode="auto">
            <a:xfrm>
              <a:off x="4408" y="1800"/>
              <a:ext cx="15" cy="37"/>
              <a:chOff x="4408" y="1800"/>
              <a:chExt cx="15" cy="37"/>
            </a:xfrm>
          </p:grpSpPr>
          <p:sp>
            <p:nvSpPr>
              <p:cNvPr id="7238" name="Freeform 65"/>
              <p:cNvSpPr>
                <a:spLocks/>
              </p:cNvSpPr>
              <p:nvPr/>
            </p:nvSpPr>
            <p:spPr bwMode="auto">
              <a:xfrm>
                <a:off x="4416" y="1800"/>
                <a:ext cx="0" cy="28"/>
              </a:xfrm>
              <a:custGeom>
                <a:avLst/>
                <a:gdLst>
                  <a:gd name="T0" fmla="*/ 0 h 137"/>
                  <a:gd name="T1" fmla="*/ 137 h 137"/>
                  <a:gd name="T2" fmla="*/ 0 h 137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137">
                    <a:moveTo>
                      <a:pt x="0" y="0"/>
                    </a:moveTo>
                    <a:lnTo>
                      <a:pt x="0" y="13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9" name="Line 66"/>
              <p:cNvSpPr>
                <a:spLocks noChangeShapeType="1"/>
              </p:cNvSpPr>
              <p:nvPr/>
            </p:nvSpPr>
            <p:spPr bwMode="auto">
              <a:xfrm>
                <a:off x="4416" y="1800"/>
                <a:ext cx="0" cy="28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40" name="Freeform 67"/>
              <p:cNvSpPr>
                <a:spLocks/>
              </p:cNvSpPr>
              <p:nvPr/>
            </p:nvSpPr>
            <p:spPr bwMode="auto">
              <a:xfrm>
                <a:off x="4408" y="1823"/>
                <a:ext cx="15" cy="14"/>
              </a:xfrm>
              <a:custGeom>
                <a:avLst/>
                <a:gdLst>
                  <a:gd name="T0" fmla="*/ 0 w 73"/>
                  <a:gd name="T1" fmla="*/ 0 h 73"/>
                  <a:gd name="T2" fmla="*/ 36 w 73"/>
                  <a:gd name="T3" fmla="*/ 73 h 73"/>
                  <a:gd name="T4" fmla="*/ 73 w 73"/>
                  <a:gd name="T5" fmla="*/ 0 h 73"/>
                  <a:gd name="T6" fmla="*/ 36 w 73"/>
                  <a:gd name="T7" fmla="*/ 23 h 73"/>
                  <a:gd name="T8" fmla="*/ 0 w 73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3">
                    <a:moveTo>
                      <a:pt x="0" y="0"/>
                    </a:moveTo>
                    <a:lnTo>
                      <a:pt x="36" y="73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1" name="Group 72"/>
            <p:cNvGrpSpPr>
              <a:grpSpLocks/>
            </p:cNvGrpSpPr>
            <p:nvPr/>
          </p:nvGrpSpPr>
          <p:grpSpPr bwMode="auto">
            <a:xfrm>
              <a:off x="4408" y="1878"/>
              <a:ext cx="15" cy="25"/>
              <a:chOff x="4408" y="1878"/>
              <a:chExt cx="15" cy="25"/>
            </a:xfrm>
          </p:grpSpPr>
          <p:sp>
            <p:nvSpPr>
              <p:cNvPr id="7235" name="Freeform 69"/>
              <p:cNvSpPr>
                <a:spLocks/>
              </p:cNvSpPr>
              <p:nvPr/>
            </p:nvSpPr>
            <p:spPr bwMode="auto">
              <a:xfrm>
                <a:off x="4416" y="1878"/>
                <a:ext cx="0" cy="15"/>
              </a:xfrm>
              <a:custGeom>
                <a:avLst/>
                <a:gdLst>
                  <a:gd name="T0" fmla="*/ 0 h 79"/>
                  <a:gd name="T1" fmla="*/ 79 h 79"/>
                  <a:gd name="T2" fmla="*/ 0 h 79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79">
                    <a:moveTo>
                      <a:pt x="0" y="0"/>
                    </a:moveTo>
                    <a:lnTo>
                      <a:pt x="0" y="7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6" name="Line 70"/>
              <p:cNvSpPr>
                <a:spLocks noChangeShapeType="1"/>
              </p:cNvSpPr>
              <p:nvPr/>
            </p:nvSpPr>
            <p:spPr bwMode="auto">
              <a:xfrm>
                <a:off x="4416" y="1878"/>
                <a:ext cx="0" cy="15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7" name="Freeform 71"/>
              <p:cNvSpPr>
                <a:spLocks/>
              </p:cNvSpPr>
              <p:nvPr/>
            </p:nvSpPr>
            <p:spPr bwMode="auto">
              <a:xfrm>
                <a:off x="4408" y="1888"/>
                <a:ext cx="15" cy="15"/>
              </a:xfrm>
              <a:custGeom>
                <a:avLst/>
                <a:gdLst>
                  <a:gd name="T0" fmla="*/ 0 w 73"/>
                  <a:gd name="T1" fmla="*/ 0 h 73"/>
                  <a:gd name="T2" fmla="*/ 36 w 73"/>
                  <a:gd name="T3" fmla="*/ 73 h 73"/>
                  <a:gd name="T4" fmla="*/ 73 w 73"/>
                  <a:gd name="T5" fmla="*/ 0 h 73"/>
                  <a:gd name="T6" fmla="*/ 36 w 73"/>
                  <a:gd name="T7" fmla="*/ 22 h 73"/>
                  <a:gd name="T8" fmla="*/ 0 w 73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3">
                    <a:moveTo>
                      <a:pt x="0" y="0"/>
                    </a:moveTo>
                    <a:lnTo>
                      <a:pt x="36" y="73"/>
                    </a:lnTo>
                    <a:lnTo>
                      <a:pt x="73" y="0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2" name="Group 75"/>
            <p:cNvGrpSpPr>
              <a:grpSpLocks/>
            </p:cNvGrpSpPr>
            <p:nvPr/>
          </p:nvGrpSpPr>
          <p:grpSpPr bwMode="auto">
            <a:xfrm>
              <a:off x="3839" y="1614"/>
              <a:ext cx="102" cy="166"/>
              <a:chOff x="3839" y="1614"/>
              <a:chExt cx="102" cy="166"/>
            </a:xfrm>
          </p:grpSpPr>
          <p:sp>
            <p:nvSpPr>
              <p:cNvPr id="7233" name="Freeform 73"/>
              <p:cNvSpPr>
                <a:spLocks/>
              </p:cNvSpPr>
              <p:nvPr/>
            </p:nvSpPr>
            <p:spPr bwMode="auto">
              <a:xfrm>
                <a:off x="3839" y="1621"/>
                <a:ext cx="102" cy="159"/>
              </a:xfrm>
              <a:custGeom>
                <a:avLst/>
                <a:gdLst>
                  <a:gd name="T0" fmla="*/ 512 w 512"/>
                  <a:gd name="T1" fmla="*/ 794 h 794"/>
                  <a:gd name="T2" fmla="*/ 0 w 512"/>
                  <a:gd name="T3" fmla="*/ 794 h 794"/>
                  <a:gd name="T4" fmla="*/ 0 w 512"/>
                  <a:gd name="T5" fmla="*/ 0 h 794"/>
                  <a:gd name="T6" fmla="*/ 108 w 512"/>
                  <a:gd name="T7" fmla="*/ 0 h 7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512" h="794">
                    <a:moveTo>
                      <a:pt x="512" y="794"/>
                    </a:moveTo>
                    <a:lnTo>
                      <a:pt x="0" y="794"/>
                    </a:lnTo>
                    <a:lnTo>
                      <a:pt x="0" y="0"/>
                    </a:lnTo>
                    <a:lnTo>
                      <a:pt x="108" y="0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4" name="Freeform 74"/>
              <p:cNvSpPr>
                <a:spLocks/>
              </p:cNvSpPr>
              <p:nvPr/>
            </p:nvSpPr>
            <p:spPr bwMode="auto">
              <a:xfrm>
                <a:off x="3856" y="1614"/>
                <a:ext cx="14" cy="15"/>
              </a:xfrm>
              <a:custGeom>
                <a:avLst/>
                <a:gdLst>
                  <a:gd name="T0" fmla="*/ 0 w 72"/>
                  <a:gd name="T1" fmla="*/ 73 h 73"/>
                  <a:gd name="T2" fmla="*/ 72 w 72"/>
                  <a:gd name="T3" fmla="*/ 37 h 73"/>
                  <a:gd name="T4" fmla="*/ 0 w 72"/>
                  <a:gd name="T5" fmla="*/ 0 h 73"/>
                  <a:gd name="T6" fmla="*/ 22 w 72"/>
                  <a:gd name="T7" fmla="*/ 37 h 73"/>
                  <a:gd name="T8" fmla="*/ 0 w 72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3">
                    <a:moveTo>
                      <a:pt x="0" y="73"/>
                    </a:moveTo>
                    <a:lnTo>
                      <a:pt x="72" y="37"/>
                    </a:lnTo>
                    <a:lnTo>
                      <a:pt x="0" y="0"/>
                    </a:lnTo>
                    <a:lnTo>
                      <a:pt x="22" y="37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3" name="Group 78"/>
            <p:cNvGrpSpPr>
              <a:grpSpLocks/>
            </p:cNvGrpSpPr>
            <p:nvPr/>
          </p:nvGrpSpPr>
          <p:grpSpPr bwMode="auto">
            <a:xfrm>
              <a:off x="3839" y="1614"/>
              <a:ext cx="488" cy="322"/>
              <a:chOff x="3839" y="1614"/>
              <a:chExt cx="488" cy="322"/>
            </a:xfrm>
          </p:grpSpPr>
          <p:sp>
            <p:nvSpPr>
              <p:cNvPr id="7231" name="Freeform 76"/>
              <p:cNvSpPr>
                <a:spLocks/>
              </p:cNvSpPr>
              <p:nvPr/>
            </p:nvSpPr>
            <p:spPr bwMode="auto">
              <a:xfrm>
                <a:off x="3839" y="1621"/>
                <a:ext cx="488" cy="315"/>
              </a:xfrm>
              <a:custGeom>
                <a:avLst/>
                <a:gdLst>
                  <a:gd name="T0" fmla="*/ 2439 w 2439"/>
                  <a:gd name="T1" fmla="*/ 1573 h 1573"/>
                  <a:gd name="T2" fmla="*/ 0 w 2439"/>
                  <a:gd name="T3" fmla="*/ 1573 h 1573"/>
                  <a:gd name="T4" fmla="*/ 0 w 2439"/>
                  <a:gd name="T5" fmla="*/ 0 h 1573"/>
                  <a:gd name="T6" fmla="*/ 108 w 2439"/>
                  <a:gd name="T7" fmla="*/ 0 h 15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2439" h="1573">
                    <a:moveTo>
                      <a:pt x="2439" y="1573"/>
                    </a:moveTo>
                    <a:lnTo>
                      <a:pt x="0" y="1573"/>
                    </a:lnTo>
                    <a:lnTo>
                      <a:pt x="0" y="0"/>
                    </a:lnTo>
                    <a:lnTo>
                      <a:pt x="108" y="0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2" name="Freeform 77"/>
              <p:cNvSpPr>
                <a:spLocks/>
              </p:cNvSpPr>
              <p:nvPr/>
            </p:nvSpPr>
            <p:spPr bwMode="auto">
              <a:xfrm>
                <a:off x="3856" y="1614"/>
                <a:ext cx="14" cy="15"/>
              </a:xfrm>
              <a:custGeom>
                <a:avLst/>
                <a:gdLst>
                  <a:gd name="T0" fmla="*/ 0 w 72"/>
                  <a:gd name="T1" fmla="*/ 73 h 73"/>
                  <a:gd name="T2" fmla="*/ 72 w 72"/>
                  <a:gd name="T3" fmla="*/ 37 h 73"/>
                  <a:gd name="T4" fmla="*/ 0 w 72"/>
                  <a:gd name="T5" fmla="*/ 0 h 73"/>
                  <a:gd name="T6" fmla="*/ 22 w 72"/>
                  <a:gd name="T7" fmla="*/ 37 h 73"/>
                  <a:gd name="T8" fmla="*/ 0 w 72"/>
                  <a:gd name="T9" fmla="*/ 73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3">
                    <a:moveTo>
                      <a:pt x="0" y="73"/>
                    </a:moveTo>
                    <a:lnTo>
                      <a:pt x="72" y="37"/>
                    </a:lnTo>
                    <a:lnTo>
                      <a:pt x="0" y="0"/>
                    </a:lnTo>
                    <a:lnTo>
                      <a:pt x="22" y="37"/>
                    </a:lnTo>
                    <a:lnTo>
                      <a:pt x="0" y="73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4" name="Group 81"/>
            <p:cNvGrpSpPr>
              <a:grpSpLocks/>
            </p:cNvGrpSpPr>
            <p:nvPr/>
          </p:nvGrpSpPr>
          <p:grpSpPr bwMode="auto">
            <a:xfrm>
              <a:off x="4574" y="1665"/>
              <a:ext cx="202" cy="123"/>
              <a:chOff x="4574" y="1665"/>
              <a:chExt cx="202" cy="123"/>
            </a:xfrm>
          </p:grpSpPr>
          <p:sp>
            <p:nvSpPr>
              <p:cNvPr id="7229" name="Freeform 79"/>
              <p:cNvSpPr>
                <a:spLocks/>
              </p:cNvSpPr>
              <p:nvPr/>
            </p:nvSpPr>
            <p:spPr bwMode="auto">
              <a:xfrm>
                <a:off x="4583" y="1665"/>
                <a:ext cx="193" cy="115"/>
              </a:xfrm>
              <a:custGeom>
                <a:avLst/>
                <a:gdLst>
                  <a:gd name="T0" fmla="*/ 963 w 963"/>
                  <a:gd name="T1" fmla="*/ 0 h 577"/>
                  <a:gd name="T2" fmla="*/ 963 w 963"/>
                  <a:gd name="T3" fmla="*/ 577 h 577"/>
                  <a:gd name="T4" fmla="*/ 0 w 963"/>
                  <a:gd name="T5" fmla="*/ 577 h 57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963" h="577">
                    <a:moveTo>
                      <a:pt x="963" y="0"/>
                    </a:moveTo>
                    <a:lnTo>
                      <a:pt x="963" y="577"/>
                    </a:lnTo>
                    <a:lnTo>
                      <a:pt x="0" y="577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30" name="Freeform 80"/>
              <p:cNvSpPr>
                <a:spLocks/>
              </p:cNvSpPr>
              <p:nvPr/>
            </p:nvSpPr>
            <p:spPr bwMode="auto">
              <a:xfrm>
                <a:off x="4574" y="1773"/>
                <a:ext cx="14" cy="15"/>
              </a:xfrm>
              <a:custGeom>
                <a:avLst/>
                <a:gdLst>
                  <a:gd name="T0" fmla="*/ 74 w 74"/>
                  <a:gd name="T1" fmla="*/ 0 h 72"/>
                  <a:gd name="T2" fmla="*/ 0 w 74"/>
                  <a:gd name="T3" fmla="*/ 35 h 72"/>
                  <a:gd name="T4" fmla="*/ 74 w 74"/>
                  <a:gd name="T5" fmla="*/ 72 h 72"/>
                  <a:gd name="T6" fmla="*/ 51 w 74"/>
                  <a:gd name="T7" fmla="*/ 35 h 72"/>
                  <a:gd name="T8" fmla="*/ 74 w 74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4" h="72">
                    <a:moveTo>
                      <a:pt x="74" y="0"/>
                    </a:moveTo>
                    <a:lnTo>
                      <a:pt x="0" y="35"/>
                    </a:lnTo>
                    <a:lnTo>
                      <a:pt x="74" y="72"/>
                    </a:lnTo>
                    <a:lnTo>
                      <a:pt x="51" y="35"/>
                    </a:lnTo>
                    <a:lnTo>
                      <a:pt x="74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5" name="Group 85"/>
            <p:cNvGrpSpPr>
              <a:grpSpLocks/>
            </p:cNvGrpSpPr>
            <p:nvPr/>
          </p:nvGrpSpPr>
          <p:grpSpPr bwMode="auto">
            <a:xfrm>
              <a:off x="4408" y="1538"/>
              <a:ext cx="15" cy="22"/>
              <a:chOff x="4408" y="1538"/>
              <a:chExt cx="15" cy="22"/>
            </a:xfrm>
          </p:grpSpPr>
          <p:sp>
            <p:nvSpPr>
              <p:cNvPr id="7226" name="Freeform 82"/>
              <p:cNvSpPr>
                <a:spLocks/>
              </p:cNvSpPr>
              <p:nvPr/>
            </p:nvSpPr>
            <p:spPr bwMode="auto">
              <a:xfrm>
                <a:off x="4416" y="1538"/>
                <a:ext cx="0" cy="12"/>
              </a:xfrm>
              <a:custGeom>
                <a:avLst/>
                <a:gdLst>
                  <a:gd name="T0" fmla="*/ 0 h 63"/>
                  <a:gd name="T1" fmla="*/ 63 h 63"/>
                  <a:gd name="T2" fmla="*/ 0 h 63"/>
                </a:gdLst>
                <a:ahLst/>
                <a:cxnLst>
                  <a:cxn ang="0">
                    <a:pos x="0" y="T0"/>
                  </a:cxn>
                  <a:cxn ang="0">
                    <a:pos x="0" y="T1"/>
                  </a:cxn>
                  <a:cxn ang="0">
                    <a:pos x="0" y="T2"/>
                  </a:cxn>
                </a:cxnLst>
                <a:rect l="0" t="0" r="r" b="b"/>
                <a:pathLst>
                  <a:path h="63">
                    <a:moveTo>
                      <a:pt x="0" y="0"/>
                    </a:moveTo>
                    <a:lnTo>
                      <a:pt x="0" y="6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FFFFCC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7" name="Line 83"/>
              <p:cNvSpPr>
                <a:spLocks noChangeShapeType="1"/>
              </p:cNvSpPr>
              <p:nvPr/>
            </p:nvSpPr>
            <p:spPr bwMode="auto">
              <a:xfrm>
                <a:off x="4416" y="1538"/>
                <a:ext cx="0" cy="12"/>
              </a:xfrm>
              <a:prstGeom prst="line">
                <a:avLst/>
              </a:pr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8" name="Freeform 84"/>
              <p:cNvSpPr>
                <a:spLocks/>
              </p:cNvSpPr>
              <p:nvPr/>
            </p:nvSpPr>
            <p:spPr bwMode="auto">
              <a:xfrm>
                <a:off x="4408" y="1545"/>
                <a:ext cx="15" cy="15"/>
              </a:xfrm>
              <a:custGeom>
                <a:avLst/>
                <a:gdLst>
                  <a:gd name="T0" fmla="*/ 0 w 73"/>
                  <a:gd name="T1" fmla="*/ 0 h 73"/>
                  <a:gd name="T2" fmla="*/ 36 w 73"/>
                  <a:gd name="T3" fmla="*/ 73 h 73"/>
                  <a:gd name="T4" fmla="*/ 73 w 73"/>
                  <a:gd name="T5" fmla="*/ 0 h 73"/>
                  <a:gd name="T6" fmla="*/ 36 w 73"/>
                  <a:gd name="T7" fmla="*/ 23 h 73"/>
                  <a:gd name="T8" fmla="*/ 0 w 73"/>
                  <a:gd name="T9" fmla="*/ 0 h 7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3">
                    <a:moveTo>
                      <a:pt x="0" y="0"/>
                    </a:moveTo>
                    <a:lnTo>
                      <a:pt x="36" y="73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6" name="Group 88"/>
            <p:cNvGrpSpPr>
              <a:grpSpLocks/>
            </p:cNvGrpSpPr>
            <p:nvPr/>
          </p:nvGrpSpPr>
          <p:grpSpPr bwMode="auto">
            <a:xfrm>
              <a:off x="4255" y="1448"/>
              <a:ext cx="168" cy="49"/>
              <a:chOff x="4255" y="1448"/>
              <a:chExt cx="168" cy="49"/>
            </a:xfrm>
          </p:grpSpPr>
          <p:sp>
            <p:nvSpPr>
              <p:cNvPr id="7224" name="Freeform 86"/>
              <p:cNvSpPr>
                <a:spLocks/>
              </p:cNvSpPr>
              <p:nvPr/>
            </p:nvSpPr>
            <p:spPr bwMode="auto">
              <a:xfrm>
                <a:off x="4255" y="1448"/>
                <a:ext cx="161" cy="40"/>
              </a:xfrm>
              <a:custGeom>
                <a:avLst/>
                <a:gdLst>
                  <a:gd name="T0" fmla="*/ 0 w 803"/>
                  <a:gd name="T1" fmla="*/ 0 h 199"/>
                  <a:gd name="T2" fmla="*/ 0 w 803"/>
                  <a:gd name="T3" fmla="*/ 123 h 199"/>
                  <a:gd name="T4" fmla="*/ 803 w 803"/>
                  <a:gd name="T5" fmla="*/ 123 h 199"/>
                  <a:gd name="T6" fmla="*/ 803 w 803"/>
                  <a:gd name="T7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803" h="199">
                    <a:moveTo>
                      <a:pt x="0" y="0"/>
                    </a:moveTo>
                    <a:lnTo>
                      <a:pt x="0" y="123"/>
                    </a:lnTo>
                    <a:lnTo>
                      <a:pt x="803" y="123"/>
                    </a:lnTo>
                    <a:lnTo>
                      <a:pt x="803" y="199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5" name="Freeform 87"/>
              <p:cNvSpPr>
                <a:spLocks/>
              </p:cNvSpPr>
              <p:nvPr/>
            </p:nvSpPr>
            <p:spPr bwMode="auto">
              <a:xfrm>
                <a:off x="4408" y="1483"/>
                <a:ext cx="15" cy="14"/>
              </a:xfrm>
              <a:custGeom>
                <a:avLst/>
                <a:gdLst>
                  <a:gd name="T0" fmla="*/ 0 w 73"/>
                  <a:gd name="T1" fmla="*/ 0 h 72"/>
                  <a:gd name="T2" fmla="*/ 36 w 73"/>
                  <a:gd name="T3" fmla="*/ 72 h 72"/>
                  <a:gd name="T4" fmla="*/ 73 w 73"/>
                  <a:gd name="T5" fmla="*/ 0 h 72"/>
                  <a:gd name="T6" fmla="*/ 36 w 73"/>
                  <a:gd name="T7" fmla="*/ 23 h 72"/>
                  <a:gd name="T8" fmla="*/ 0 w 73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2">
                    <a:moveTo>
                      <a:pt x="0" y="0"/>
                    </a:moveTo>
                    <a:lnTo>
                      <a:pt x="36" y="72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7" name="Group 91"/>
            <p:cNvGrpSpPr>
              <a:grpSpLocks/>
            </p:cNvGrpSpPr>
            <p:nvPr/>
          </p:nvGrpSpPr>
          <p:grpSpPr bwMode="auto">
            <a:xfrm>
              <a:off x="4408" y="1448"/>
              <a:ext cx="193" cy="49"/>
              <a:chOff x="4408" y="1448"/>
              <a:chExt cx="193" cy="49"/>
            </a:xfrm>
          </p:grpSpPr>
          <p:sp>
            <p:nvSpPr>
              <p:cNvPr id="7222" name="Freeform 89"/>
              <p:cNvSpPr>
                <a:spLocks/>
              </p:cNvSpPr>
              <p:nvPr/>
            </p:nvSpPr>
            <p:spPr bwMode="auto">
              <a:xfrm>
                <a:off x="4416" y="1448"/>
                <a:ext cx="185" cy="40"/>
              </a:xfrm>
              <a:custGeom>
                <a:avLst/>
                <a:gdLst>
                  <a:gd name="T0" fmla="*/ 926 w 926"/>
                  <a:gd name="T1" fmla="*/ 0 h 199"/>
                  <a:gd name="T2" fmla="*/ 926 w 926"/>
                  <a:gd name="T3" fmla="*/ 123 h 199"/>
                  <a:gd name="T4" fmla="*/ 0 w 926"/>
                  <a:gd name="T5" fmla="*/ 123 h 199"/>
                  <a:gd name="T6" fmla="*/ 0 w 926"/>
                  <a:gd name="T7" fmla="*/ 199 h 19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926" h="199">
                    <a:moveTo>
                      <a:pt x="926" y="0"/>
                    </a:moveTo>
                    <a:lnTo>
                      <a:pt x="926" y="123"/>
                    </a:lnTo>
                    <a:lnTo>
                      <a:pt x="0" y="123"/>
                    </a:lnTo>
                    <a:lnTo>
                      <a:pt x="0" y="199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3" name="Freeform 90"/>
              <p:cNvSpPr>
                <a:spLocks/>
              </p:cNvSpPr>
              <p:nvPr/>
            </p:nvSpPr>
            <p:spPr bwMode="auto">
              <a:xfrm>
                <a:off x="4408" y="1483"/>
                <a:ext cx="15" cy="14"/>
              </a:xfrm>
              <a:custGeom>
                <a:avLst/>
                <a:gdLst>
                  <a:gd name="T0" fmla="*/ 0 w 73"/>
                  <a:gd name="T1" fmla="*/ 0 h 72"/>
                  <a:gd name="T2" fmla="*/ 36 w 73"/>
                  <a:gd name="T3" fmla="*/ 72 h 72"/>
                  <a:gd name="T4" fmla="*/ 73 w 73"/>
                  <a:gd name="T5" fmla="*/ 0 h 72"/>
                  <a:gd name="T6" fmla="*/ 36 w 73"/>
                  <a:gd name="T7" fmla="*/ 23 h 72"/>
                  <a:gd name="T8" fmla="*/ 0 w 73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2">
                    <a:moveTo>
                      <a:pt x="0" y="0"/>
                    </a:moveTo>
                    <a:lnTo>
                      <a:pt x="36" y="72"/>
                    </a:lnTo>
                    <a:lnTo>
                      <a:pt x="73" y="0"/>
                    </a:lnTo>
                    <a:lnTo>
                      <a:pt x="36" y="2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8" name="Group 94"/>
            <p:cNvGrpSpPr>
              <a:grpSpLocks/>
            </p:cNvGrpSpPr>
            <p:nvPr/>
          </p:nvGrpSpPr>
          <p:grpSpPr bwMode="auto">
            <a:xfrm>
              <a:off x="4585" y="1351"/>
              <a:ext cx="23" cy="57"/>
              <a:chOff x="4585" y="1351"/>
              <a:chExt cx="23" cy="57"/>
            </a:xfrm>
          </p:grpSpPr>
          <p:sp>
            <p:nvSpPr>
              <p:cNvPr id="7220" name="Freeform 92"/>
              <p:cNvSpPr>
                <a:spLocks/>
              </p:cNvSpPr>
              <p:nvPr/>
            </p:nvSpPr>
            <p:spPr bwMode="auto">
              <a:xfrm>
                <a:off x="4585" y="1351"/>
                <a:ext cx="16" cy="47"/>
              </a:xfrm>
              <a:custGeom>
                <a:avLst/>
                <a:gdLst>
                  <a:gd name="T0" fmla="*/ 0 w 77"/>
                  <a:gd name="T1" fmla="*/ 0 h 237"/>
                  <a:gd name="T2" fmla="*/ 77 w 77"/>
                  <a:gd name="T3" fmla="*/ 0 h 237"/>
                  <a:gd name="T4" fmla="*/ 77 w 77"/>
                  <a:gd name="T5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77" h="237">
                    <a:moveTo>
                      <a:pt x="0" y="0"/>
                    </a:moveTo>
                    <a:lnTo>
                      <a:pt x="77" y="0"/>
                    </a:lnTo>
                    <a:lnTo>
                      <a:pt x="77" y="237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21" name="Freeform 93"/>
              <p:cNvSpPr>
                <a:spLocks/>
              </p:cNvSpPr>
              <p:nvPr/>
            </p:nvSpPr>
            <p:spPr bwMode="auto">
              <a:xfrm>
                <a:off x="4594" y="1394"/>
                <a:ext cx="14" cy="14"/>
              </a:xfrm>
              <a:custGeom>
                <a:avLst/>
                <a:gdLst>
                  <a:gd name="T0" fmla="*/ 0 w 72"/>
                  <a:gd name="T1" fmla="*/ 0 h 72"/>
                  <a:gd name="T2" fmla="*/ 35 w 72"/>
                  <a:gd name="T3" fmla="*/ 72 h 72"/>
                  <a:gd name="T4" fmla="*/ 72 w 72"/>
                  <a:gd name="T5" fmla="*/ 0 h 72"/>
                  <a:gd name="T6" fmla="*/ 35 w 72"/>
                  <a:gd name="T7" fmla="*/ 22 h 72"/>
                  <a:gd name="T8" fmla="*/ 0 w 72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2" h="72">
                    <a:moveTo>
                      <a:pt x="0" y="0"/>
                    </a:moveTo>
                    <a:lnTo>
                      <a:pt x="35" y="72"/>
                    </a:lnTo>
                    <a:lnTo>
                      <a:pt x="72" y="0"/>
                    </a:lnTo>
                    <a:lnTo>
                      <a:pt x="35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grpSp>
          <p:nvGrpSpPr>
            <p:cNvPr id="7199" name="Group 97"/>
            <p:cNvGrpSpPr>
              <a:grpSpLocks/>
            </p:cNvGrpSpPr>
            <p:nvPr/>
          </p:nvGrpSpPr>
          <p:grpSpPr bwMode="auto">
            <a:xfrm>
              <a:off x="4248" y="1351"/>
              <a:ext cx="19" cy="57"/>
              <a:chOff x="4248" y="1351"/>
              <a:chExt cx="19" cy="57"/>
            </a:xfrm>
          </p:grpSpPr>
          <p:sp>
            <p:nvSpPr>
              <p:cNvPr id="7218" name="Freeform 95"/>
              <p:cNvSpPr>
                <a:spLocks/>
              </p:cNvSpPr>
              <p:nvPr/>
            </p:nvSpPr>
            <p:spPr bwMode="auto">
              <a:xfrm>
                <a:off x="4255" y="1351"/>
                <a:ext cx="12" cy="47"/>
              </a:xfrm>
              <a:custGeom>
                <a:avLst/>
                <a:gdLst>
                  <a:gd name="T0" fmla="*/ 58 w 58"/>
                  <a:gd name="T1" fmla="*/ 0 h 237"/>
                  <a:gd name="T2" fmla="*/ 0 w 58"/>
                  <a:gd name="T3" fmla="*/ 0 h 237"/>
                  <a:gd name="T4" fmla="*/ 0 w 58"/>
                  <a:gd name="T5" fmla="*/ 237 h 2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</a:cxnLst>
                <a:rect l="0" t="0" r="r" b="b"/>
                <a:pathLst>
                  <a:path w="58" h="237">
                    <a:moveTo>
                      <a:pt x="58" y="0"/>
                    </a:moveTo>
                    <a:lnTo>
                      <a:pt x="0" y="0"/>
                    </a:lnTo>
                    <a:lnTo>
                      <a:pt x="0" y="237"/>
                    </a:lnTo>
                  </a:path>
                </a:pathLst>
              </a:custGeom>
              <a:noFill/>
              <a:ln w="2">
                <a:solidFill>
                  <a:srgbClr val="000000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  <p:sp>
            <p:nvSpPr>
              <p:cNvPr id="7219" name="Freeform 96"/>
              <p:cNvSpPr>
                <a:spLocks/>
              </p:cNvSpPr>
              <p:nvPr/>
            </p:nvSpPr>
            <p:spPr bwMode="auto">
              <a:xfrm>
                <a:off x="4248" y="1394"/>
                <a:ext cx="14" cy="14"/>
              </a:xfrm>
              <a:custGeom>
                <a:avLst/>
                <a:gdLst>
                  <a:gd name="T0" fmla="*/ 0 w 73"/>
                  <a:gd name="T1" fmla="*/ 0 h 72"/>
                  <a:gd name="T2" fmla="*/ 36 w 73"/>
                  <a:gd name="T3" fmla="*/ 72 h 72"/>
                  <a:gd name="T4" fmla="*/ 73 w 73"/>
                  <a:gd name="T5" fmla="*/ 0 h 72"/>
                  <a:gd name="T6" fmla="*/ 36 w 73"/>
                  <a:gd name="T7" fmla="*/ 22 h 72"/>
                  <a:gd name="T8" fmla="*/ 0 w 73"/>
                  <a:gd name="T9" fmla="*/ 0 h 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73" h="72">
                    <a:moveTo>
                      <a:pt x="0" y="0"/>
                    </a:moveTo>
                    <a:lnTo>
                      <a:pt x="36" y="72"/>
                    </a:lnTo>
                    <a:lnTo>
                      <a:pt x="73" y="0"/>
                    </a:lnTo>
                    <a:lnTo>
                      <a:pt x="36" y="2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de-DE"/>
              </a:p>
            </p:txBody>
          </p:sp>
        </p:grpSp>
        <p:sp>
          <p:nvSpPr>
            <p:cNvPr id="7200" name="Rectangle 98"/>
            <p:cNvSpPr>
              <a:spLocks noChangeArrowheads="1"/>
            </p:cNvSpPr>
            <p:nvPr/>
          </p:nvSpPr>
          <p:spPr bwMode="auto">
            <a:xfrm>
              <a:off x="4495" y="1942"/>
              <a:ext cx="75" cy="52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1" name="Rectangle 99"/>
            <p:cNvSpPr>
              <a:spLocks noChangeArrowheads="1"/>
            </p:cNvSpPr>
            <p:nvPr/>
          </p:nvSpPr>
          <p:spPr bwMode="auto">
            <a:xfrm>
              <a:off x="4508" y="1950"/>
              <a:ext cx="6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Yes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2" name="Rectangle 100"/>
            <p:cNvSpPr>
              <a:spLocks noChangeArrowheads="1"/>
            </p:cNvSpPr>
            <p:nvPr/>
          </p:nvSpPr>
          <p:spPr bwMode="auto">
            <a:xfrm>
              <a:off x="4231" y="1940"/>
              <a:ext cx="64" cy="51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3" name="Rectangle 101"/>
            <p:cNvSpPr>
              <a:spLocks noChangeArrowheads="1"/>
            </p:cNvSpPr>
            <p:nvPr/>
          </p:nvSpPr>
          <p:spPr bwMode="auto">
            <a:xfrm>
              <a:off x="4244" y="1948"/>
              <a:ext cx="5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4" name="Rectangle 102"/>
            <p:cNvSpPr>
              <a:spLocks noChangeArrowheads="1"/>
            </p:cNvSpPr>
            <p:nvPr/>
          </p:nvSpPr>
          <p:spPr bwMode="auto">
            <a:xfrm>
              <a:off x="3881" y="1789"/>
              <a:ext cx="65" cy="52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5" name="Rectangle 103"/>
            <p:cNvSpPr>
              <a:spLocks noChangeArrowheads="1"/>
            </p:cNvSpPr>
            <p:nvPr/>
          </p:nvSpPr>
          <p:spPr bwMode="auto">
            <a:xfrm>
              <a:off x="3894" y="1797"/>
              <a:ext cx="5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No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6" name="Rectangle 104"/>
            <p:cNvSpPr>
              <a:spLocks noChangeArrowheads="1"/>
            </p:cNvSpPr>
            <p:nvPr/>
          </p:nvSpPr>
          <p:spPr bwMode="auto">
            <a:xfrm>
              <a:off x="4108" y="1800"/>
              <a:ext cx="75" cy="51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7" name="Rectangle 105"/>
            <p:cNvSpPr>
              <a:spLocks noChangeArrowheads="1"/>
            </p:cNvSpPr>
            <p:nvPr/>
          </p:nvSpPr>
          <p:spPr bwMode="auto">
            <a:xfrm>
              <a:off x="4121" y="1808"/>
              <a:ext cx="6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Yes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08" name="Rectangle 106"/>
            <p:cNvSpPr>
              <a:spLocks noChangeArrowheads="1"/>
            </p:cNvSpPr>
            <p:nvPr/>
          </p:nvSpPr>
          <p:spPr bwMode="auto">
            <a:xfrm>
              <a:off x="4420" y="1566"/>
              <a:ext cx="221" cy="43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09" name="Rectangle 107"/>
            <p:cNvSpPr>
              <a:spLocks noChangeArrowheads="1"/>
            </p:cNvSpPr>
            <p:nvPr/>
          </p:nvSpPr>
          <p:spPr bwMode="auto">
            <a:xfrm>
              <a:off x="4433" y="1575"/>
              <a:ext cx="203" cy="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3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for each increment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0" name="Rectangle 108"/>
            <p:cNvSpPr>
              <a:spLocks noChangeArrowheads="1"/>
            </p:cNvSpPr>
            <p:nvPr/>
          </p:nvSpPr>
          <p:spPr bwMode="auto">
            <a:xfrm>
              <a:off x="3960" y="1496"/>
              <a:ext cx="200" cy="52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1" name="Rectangle 109"/>
            <p:cNvSpPr>
              <a:spLocks noChangeArrowheads="1"/>
            </p:cNvSpPr>
            <p:nvPr/>
          </p:nvSpPr>
          <p:spPr bwMode="auto">
            <a:xfrm>
              <a:off x="3973" y="1504"/>
              <a:ext cx="192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Design Team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2" name="Rectangle 110"/>
            <p:cNvSpPr>
              <a:spLocks noChangeArrowheads="1"/>
            </p:cNvSpPr>
            <p:nvPr/>
          </p:nvSpPr>
          <p:spPr bwMode="auto">
            <a:xfrm>
              <a:off x="4722" y="1481"/>
              <a:ext cx="231" cy="88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3" name="Rectangle 111"/>
            <p:cNvSpPr>
              <a:spLocks noChangeArrowheads="1"/>
            </p:cNvSpPr>
            <p:nvPr/>
          </p:nvSpPr>
          <p:spPr bwMode="auto">
            <a:xfrm>
              <a:off x="4736" y="1489"/>
              <a:ext cx="223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Documentation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4" name="Rectangle 112"/>
            <p:cNvSpPr>
              <a:spLocks noChangeArrowheads="1"/>
            </p:cNvSpPr>
            <p:nvPr/>
          </p:nvSpPr>
          <p:spPr bwMode="auto">
            <a:xfrm>
              <a:off x="4800" y="1526"/>
              <a:ext cx="92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Team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5" name="Rectangle 113"/>
            <p:cNvSpPr>
              <a:spLocks noChangeArrowheads="1"/>
            </p:cNvSpPr>
            <p:nvPr/>
          </p:nvSpPr>
          <p:spPr bwMode="auto">
            <a:xfrm>
              <a:off x="4290" y="1574"/>
              <a:ext cx="125" cy="89"/>
            </a:xfrm>
            <a:prstGeom prst="rect">
              <a:avLst/>
            </a:prstGeom>
            <a:solidFill>
              <a:srgbClr val="FFFFCC"/>
            </a:solidFill>
            <a:ln w="1">
              <a:solidFill>
                <a:srgbClr val="000000"/>
              </a:solidFill>
              <a:prstDash val="solid"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7216" name="Rectangle 114"/>
            <p:cNvSpPr>
              <a:spLocks noChangeArrowheads="1"/>
            </p:cNvSpPr>
            <p:nvPr/>
          </p:nvSpPr>
          <p:spPr bwMode="auto">
            <a:xfrm>
              <a:off x="4303" y="1582"/>
              <a:ext cx="115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Testing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  <p:sp>
          <p:nvSpPr>
            <p:cNvPr id="7217" name="Rectangle 115"/>
            <p:cNvSpPr>
              <a:spLocks noChangeArrowheads="1"/>
            </p:cNvSpPr>
            <p:nvPr/>
          </p:nvSpPr>
          <p:spPr bwMode="auto">
            <a:xfrm>
              <a:off x="4314" y="1619"/>
              <a:ext cx="92" cy="4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none" lIns="0" tIns="0" rIns="0" bIns="0" numCol="1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de-DE" sz="400" b="1" i="0" u="none" strike="noStrike" cap="none" normalizeH="0" baseline="0">
                  <a:ln>
                    <a:noFill/>
                  </a:ln>
                  <a:solidFill>
                    <a:srgbClr val="000000"/>
                  </a:solidFill>
                  <a:effectLst/>
                  <a:latin typeface="Times New Roman" pitchFamily="18" charset="0"/>
                  <a:cs typeface="Arial" pitchFamily="34" charset="0"/>
                </a:rPr>
                <a:t>Team</a:t>
              </a:r>
              <a:endParaRPr kumimoji="0" lang="de-DE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itchFamily="34" charset="0"/>
                <a:cs typeface="Arial" pitchFamily="34" charset="0"/>
              </a:endParaRPr>
            </a:p>
          </p:txBody>
        </p:sp>
      </p:grpSp>
      <p:grpSp>
        <p:nvGrpSpPr>
          <p:cNvPr id="7263" name="Group 119"/>
          <p:cNvGrpSpPr>
            <a:grpSpLocks noChangeAspect="1"/>
          </p:cNvGrpSpPr>
          <p:nvPr/>
        </p:nvGrpSpPr>
        <p:grpSpPr bwMode="auto">
          <a:xfrm>
            <a:off x="4527550" y="3089952"/>
            <a:ext cx="2370138" cy="2022475"/>
            <a:chOff x="2642" y="2163"/>
            <a:chExt cx="1493" cy="1274"/>
          </a:xfrm>
        </p:grpSpPr>
        <p:sp>
          <p:nvSpPr>
            <p:cNvPr id="4192" name="AutoShape 118"/>
            <p:cNvSpPr>
              <a:spLocks noChangeAspect="1" noChangeArrowheads="1" noTextEdit="1"/>
            </p:cNvSpPr>
            <p:nvPr/>
          </p:nvSpPr>
          <p:spPr bwMode="auto">
            <a:xfrm>
              <a:off x="2642" y="2163"/>
              <a:ext cx="1493" cy="127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3" name="Freeform 120"/>
            <p:cNvSpPr>
              <a:spLocks/>
            </p:cNvSpPr>
            <p:nvPr/>
          </p:nvSpPr>
          <p:spPr bwMode="auto">
            <a:xfrm>
              <a:off x="3005" y="2165"/>
              <a:ext cx="452" cy="266"/>
            </a:xfrm>
            <a:custGeom>
              <a:avLst/>
              <a:gdLst>
                <a:gd name="T0" fmla="*/ 0 w 452"/>
                <a:gd name="T1" fmla="*/ 253 h 266"/>
                <a:gd name="T2" fmla="*/ 0 w 452"/>
                <a:gd name="T3" fmla="*/ 124 h 266"/>
                <a:gd name="T4" fmla="*/ 17 w 452"/>
                <a:gd name="T5" fmla="*/ 25 h 266"/>
                <a:gd name="T6" fmla="*/ 34 w 452"/>
                <a:gd name="T7" fmla="*/ 0 h 266"/>
                <a:gd name="T8" fmla="*/ 162 w 452"/>
                <a:gd name="T9" fmla="*/ 4 h 266"/>
                <a:gd name="T10" fmla="*/ 324 w 452"/>
                <a:gd name="T11" fmla="*/ 0 h 266"/>
                <a:gd name="T12" fmla="*/ 452 w 452"/>
                <a:gd name="T13" fmla="*/ 4 h 266"/>
                <a:gd name="T14" fmla="*/ 452 w 452"/>
                <a:gd name="T15" fmla="*/ 21 h 266"/>
                <a:gd name="T16" fmla="*/ 427 w 452"/>
                <a:gd name="T17" fmla="*/ 55 h 266"/>
                <a:gd name="T18" fmla="*/ 422 w 452"/>
                <a:gd name="T19" fmla="*/ 133 h 266"/>
                <a:gd name="T20" fmla="*/ 422 w 452"/>
                <a:gd name="T21" fmla="*/ 253 h 266"/>
                <a:gd name="T22" fmla="*/ 410 w 452"/>
                <a:gd name="T23" fmla="*/ 261 h 266"/>
                <a:gd name="T24" fmla="*/ 384 w 452"/>
                <a:gd name="T25" fmla="*/ 266 h 266"/>
                <a:gd name="T26" fmla="*/ 290 w 452"/>
                <a:gd name="T27" fmla="*/ 257 h 266"/>
                <a:gd name="T28" fmla="*/ 221 w 452"/>
                <a:gd name="T29" fmla="*/ 244 h 266"/>
                <a:gd name="T30" fmla="*/ 209 w 452"/>
                <a:gd name="T31" fmla="*/ 240 h 266"/>
                <a:gd name="T32" fmla="*/ 256 w 452"/>
                <a:gd name="T33" fmla="*/ 235 h 266"/>
                <a:gd name="T34" fmla="*/ 316 w 452"/>
                <a:gd name="T35" fmla="*/ 240 h 266"/>
                <a:gd name="T36" fmla="*/ 371 w 452"/>
                <a:gd name="T37" fmla="*/ 244 h 266"/>
                <a:gd name="T38" fmla="*/ 401 w 452"/>
                <a:gd name="T39" fmla="*/ 244 h 266"/>
                <a:gd name="T40" fmla="*/ 405 w 452"/>
                <a:gd name="T41" fmla="*/ 240 h 266"/>
                <a:gd name="T42" fmla="*/ 401 w 452"/>
                <a:gd name="T43" fmla="*/ 167 h 266"/>
                <a:gd name="T44" fmla="*/ 405 w 452"/>
                <a:gd name="T45" fmla="*/ 85 h 266"/>
                <a:gd name="T46" fmla="*/ 414 w 452"/>
                <a:gd name="T47" fmla="*/ 38 h 266"/>
                <a:gd name="T48" fmla="*/ 414 w 452"/>
                <a:gd name="T49" fmla="*/ 25 h 266"/>
                <a:gd name="T50" fmla="*/ 371 w 452"/>
                <a:gd name="T51" fmla="*/ 21 h 266"/>
                <a:gd name="T52" fmla="*/ 273 w 452"/>
                <a:gd name="T53" fmla="*/ 17 h 266"/>
                <a:gd name="T54" fmla="*/ 136 w 452"/>
                <a:gd name="T55" fmla="*/ 25 h 266"/>
                <a:gd name="T56" fmla="*/ 47 w 452"/>
                <a:gd name="T57" fmla="*/ 17 h 266"/>
                <a:gd name="T58" fmla="*/ 34 w 452"/>
                <a:gd name="T59" fmla="*/ 38 h 266"/>
                <a:gd name="T60" fmla="*/ 25 w 452"/>
                <a:gd name="T61" fmla="*/ 85 h 266"/>
                <a:gd name="T62" fmla="*/ 17 w 452"/>
                <a:gd name="T63" fmla="*/ 171 h 266"/>
                <a:gd name="T64" fmla="*/ 13 w 452"/>
                <a:gd name="T65" fmla="*/ 241 h 266"/>
                <a:gd name="T66" fmla="*/ 55 w 452"/>
                <a:gd name="T67" fmla="*/ 249 h 266"/>
                <a:gd name="T68" fmla="*/ 107 w 452"/>
                <a:gd name="T69" fmla="*/ 244 h 266"/>
                <a:gd name="T70" fmla="*/ 150 w 452"/>
                <a:gd name="T71" fmla="*/ 241 h 266"/>
                <a:gd name="T72" fmla="*/ 192 w 452"/>
                <a:gd name="T73" fmla="*/ 237 h 266"/>
                <a:gd name="T74" fmla="*/ 202 w 452"/>
                <a:gd name="T75" fmla="*/ 249 h 266"/>
                <a:gd name="T76" fmla="*/ 176 w 452"/>
                <a:gd name="T77" fmla="*/ 250 h 266"/>
                <a:gd name="T78" fmla="*/ 136 w 452"/>
                <a:gd name="T79" fmla="*/ 253 h 266"/>
                <a:gd name="T80" fmla="*/ 95 w 452"/>
                <a:gd name="T81" fmla="*/ 263 h 266"/>
                <a:gd name="T82" fmla="*/ 40 w 452"/>
                <a:gd name="T83" fmla="*/ 263 h 266"/>
                <a:gd name="T84" fmla="*/ 0 w 452"/>
                <a:gd name="T85" fmla="*/ 253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452" h="266">
                  <a:moveTo>
                    <a:pt x="0" y="253"/>
                  </a:moveTo>
                  <a:lnTo>
                    <a:pt x="0" y="124"/>
                  </a:lnTo>
                  <a:lnTo>
                    <a:pt x="17" y="25"/>
                  </a:lnTo>
                  <a:lnTo>
                    <a:pt x="34" y="0"/>
                  </a:lnTo>
                  <a:lnTo>
                    <a:pt x="162" y="4"/>
                  </a:lnTo>
                  <a:lnTo>
                    <a:pt x="324" y="0"/>
                  </a:lnTo>
                  <a:lnTo>
                    <a:pt x="452" y="4"/>
                  </a:lnTo>
                  <a:lnTo>
                    <a:pt x="452" y="21"/>
                  </a:lnTo>
                  <a:lnTo>
                    <a:pt x="427" y="55"/>
                  </a:lnTo>
                  <a:lnTo>
                    <a:pt x="422" y="133"/>
                  </a:lnTo>
                  <a:lnTo>
                    <a:pt x="422" y="253"/>
                  </a:lnTo>
                  <a:lnTo>
                    <a:pt x="410" y="261"/>
                  </a:lnTo>
                  <a:lnTo>
                    <a:pt x="384" y="266"/>
                  </a:lnTo>
                  <a:lnTo>
                    <a:pt x="290" y="257"/>
                  </a:lnTo>
                  <a:lnTo>
                    <a:pt x="221" y="244"/>
                  </a:lnTo>
                  <a:lnTo>
                    <a:pt x="209" y="240"/>
                  </a:lnTo>
                  <a:lnTo>
                    <a:pt x="256" y="235"/>
                  </a:lnTo>
                  <a:lnTo>
                    <a:pt x="316" y="240"/>
                  </a:lnTo>
                  <a:lnTo>
                    <a:pt x="371" y="244"/>
                  </a:lnTo>
                  <a:lnTo>
                    <a:pt x="401" y="244"/>
                  </a:lnTo>
                  <a:lnTo>
                    <a:pt x="405" y="240"/>
                  </a:lnTo>
                  <a:lnTo>
                    <a:pt x="401" y="167"/>
                  </a:lnTo>
                  <a:lnTo>
                    <a:pt x="405" y="85"/>
                  </a:lnTo>
                  <a:lnTo>
                    <a:pt x="414" y="38"/>
                  </a:lnTo>
                  <a:lnTo>
                    <a:pt x="414" y="25"/>
                  </a:lnTo>
                  <a:lnTo>
                    <a:pt x="371" y="21"/>
                  </a:lnTo>
                  <a:lnTo>
                    <a:pt x="273" y="17"/>
                  </a:lnTo>
                  <a:lnTo>
                    <a:pt x="136" y="25"/>
                  </a:lnTo>
                  <a:lnTo>
                    <a:pt x="47" y="17"/>
                  </a:lnTo>
                  <a:lnTo>
                    <a:pt x="34" y="38"/>
                  </a:lnTo>
                  <a:lnTo>
                    <a:pt x="25" y="85"/>
                  </a:lnTo>
                  <a:lnTo>
                    <a:pt x="17" y="171"/>
                  </a:lnTo>
                  <a:lnTo>
                    <a:pt x="13" y="241"/>
                  </a:lnTo>
                  <a:lnTo>
                    <a:pt x="55" y="249"/>
                  </a:lnTo>
                  <a:lnTo>
                    <a:pt x="107" y="244"/>
                  </a:lnTo>
                  <a:lnTo>
                    <a:pt x="150" y="241"/>
                  </a:lnTo>
                  <a:lnTo>
                    <a:pt x="192" y="237"/>
                  </a:lnTo>
                  <a:lnTo>
                    <a:pt x="202" y="249"/>
                  </a:lnTo>
                  <a:lnTo>
                    <a:pt x="176" y="250"/>
                  </a:lnTo>
                  <a:lnTo>
                    <a:pt x="136" y="253"/>
                  </a:lnTo>
                  <a:lnTo>
                    <a:pt x="95" y="263"/>
                  </a:lnTo>
                  <a:lnTo>
                    <a:pt x="40" y="263"/>
                  </a:lnTo>
                  <a:lnTo>
                    <a:pt x="0" y="253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4" name="Freeform 121"/>
            <p:cNvSpPr>
              <a:spLocks/>
            </p:cNvSpPr>
            <p:nvPr/>
          </p:nvSpPr>
          <p:spPr bwMode="auto">
            <a:xfrm>
              <a:off x="2641" y="2540"/>
              <a:ext cx="504" cy="263"/>
            </a:xfrm>
            <a:custGeom>
              <a:avLst/>
              <a:gdLst>
                <a:gd name="T0" fmla="*/ 488 w 504"/>
                <a:gd name="T1" fmla="*/ 38 h 263"/>
                <a:gd name="T2" fmla="*/ 488 w 504"/>
                <a:gd name="T3" fmla="*/ 107 h 263"/>
                <a:gd name="T4" fmla="*/ 487 w 504"/>
                <a:gd name="T5" fmla="*/ 178 h 263"/>
                <a:gd name="T6" fmla="*/ 479 w 504"/>
                <a:gd name="T7" fmla="*/ 225 h 263"/>
                <a:gd name="T8" fmla="*/ 495 w 504"/>
                <a:gd name="T9" fmla="*/ 241 h 263"/>
                <a:gd name="T10" fmla="*/ 501 w 504"/>
                <a:gd name="T11" fmla="*/ 232 h 263"/>
                <a:gd name="T12" fmla="*/ 504 w 504"/>
                <a:gd name="T13" fmla="*/ 202 h 263"/>
                <a:gd name="T14" fmla="*/ 504 w 504"/>
                <a:gd name="T15" fmla="*/ 99 h 263"/>
                <a:gd name="T16" fmla="*/ 504 w 504"/>
                <a:gd name="T17" fmla="*/ 30 h 263"/>
                <a:gd name="T18" fmla="*/ 504 w 504"/>
                <a:gd name="T19" fmla="*/ 0 h 263"/>
                <a:gd name="T20" fmla="*/ 418 w 504"/>
                <a:gd name="T21" fmla="*/ 4 h 263"/>
                <a:gd name="T22" fmla="*/ 363 w 504"/>
                <a:gd name="T23" fmla="*/ 13 h 263"/>
                <a:gd name="T24" fmla="*/ 286 w 504"/>
                <a:gd name="T25" fmla="*/ 22 h 263"/>
                <a:gd name="T26" fmla="*/ 201 w 504"/>
                <a:gd name="T27" fmla="*/ 34 h 263"/>
                <a:gd name="T28" fmla="*/ 64 w 504"/>
                <a:gd name="T29" fmla="*/ 31 h 263"/>
                <a:gd name="T30" fmla="*/ 0 w 504"/>
                <a:gd name="T31" fmla="*/ 18 h 263"/>
                <a:gd name="T32" fmla="*/ 0 w 504"/>
                <a:gd name="T33" fmla="*/ 35 h 263"/>
                <a:gd name="T34" fmla="*/ 17 w 504"/>
                <a:gd name="T35" fmla="*/ 79 h 263"/>
                <a:gd name="T36" fmla="*/ 25 w 504"/>
                <a:gd name="T37" fmla="*/ 137 h 263"/>
                <a:gd name="T38" fmla="*/ 19 w 504"/>
                <a:gd name="T39" fmla="*/ 189 h 263"/>
                <a:gd name="T40" fmla="*/ 13 w 504"/>
                <a:gd name="T41" fmla="*/ 236 h 263"/>
                <a:gd name="T42" fmla="*/ 14 w 504"/>
                <a:gd name="T43" fmla="*/ 259 h 263"/>
                <a:gd name="T44" fmla="*/ 77 w 504"/>
                <a:gd name="T45" fmla="*/ 263 h 263"/>
                <a:gd name="T46" fmla="*/ 151 w 504"/>
                <a:gd name="T47" fmla="*/ 258 h 263"/>
                <a:gd name="T48" fmla="*/ 236 w 504"/>
                <a:gd name="T49" fmla="*/ 250 h 263"/>
                <a:gd name="T50" fmla="*/ 320 w 504"/>
                <a:gd name="T51" fmla="*/ 250 h 263"/>
                <a:gd name="T52" fmla="*/ 402 w 504"/>
                <a:gd name="T53" fmla="*/ 253 h 263"/>
                <a:gd name="T54" fmla="*/ 456 w 504"/>
                <a:gd name="T55" fmla="*/ 250 h 263"/>
                <a:gd name="T56" fmla="*/ 469 w 504"/>
                <a:gd name="T57" fmla="*/ 249 h 263"/>
                <a:gd name="T58" fmla="*/ 462 w 504"/>
                <a:gd name="T59" fmla="*/ 232 h 263"/>
                <a:gd name="T60" fmla="*/ 411 w 504"/>
                <a:gd name="T61" fmla="*/ 236 h 263"/>
                <a:gd name="T62" fmla="*/ 380 w 504"/>
                <a:gd name="T63" fmla="*/ 238 h 263"/>
                <a:gd name="T64" fmla="*/ 311 w 504"/>
                <a:gd name="T65" fmla="*/ 236 h 263"/>
                <a:gd name="T66" fmla="*/ 252 w 504"/>
                <a:gd name="T67" fmla="*/ 236 h 263"/>
                <a:gd name="T68" fmla="*/ 185 w 504"/>
                <a:gd name="T69" fmla="*/ 241 h 263"/>
                <a:gd name="T70" fmla="*/ 128 w 504"/>
                <a:gd name="T71" fmla="*/ 241 h 263"/>
                <a:gd name="T72" fmla="*/ 82 w 504"/>
                <a:gd name="T73" fmla="*/ 246 h 263"/>
                <a:gd name="T74" fmla="*/ 31 w 504"/>
                <a:gd name="T75" fmla="*/ 241 h 263"/>
                <a:gd name="T76" fmla="*/ 31 w 504"/>
                <a:gd name="T77" fmla="*/ 220 h 263"/>
                <a:gd name="T78" fmla="*/ 39 w 504"/>
                <a:gd name="T79" fmla="*/ 180 h 263"/>
                <a:gd name="T80" fmla="*/ 43 w 504"/>
                <a:gd name="T81" fmla="*/ 139 h 263"/>
                <a:gd name="T82" fmla="*/ 36 w 504"/>
                <a:gd name="T83" fmla="*/ 85 h 263"/>
                <a:gd name="T84" fmla="*/ 25 w 504"/>
                <a:gd name="T85" fmla="*/ 47 h 263"/>
                <a:gd name="T86" fmla="*/ 27 w 504"/>
                <a:gd name="T87" fmla="*/ 40 h 263"/>
                <a:gd name="T88" fmla="*/ 61 w 504"/>
                <a:gd name="T89" fmla="*/ 47 h 263"/>
                <a:gd name="T90" fmla="*/ 116 w 504"/>
                <a:gd name="T91" fmla="*/ 49 h 263"/>
                <a:gd name="T92" fmla="*/ 189 w 504"/>
                <a:gd name="T93" fmla="*/ 51 h 263"/>
                <a:gd name="T94" fmla="*/ 256 w 504"/>
                <a:gd name="T95" fmla="*/ 43 h 263"/>
                <a:gd name="T96" fmla="*/ 322 w 504"/>
                <a:gd name="T97" fmla="*/ 34 h 263"/>
                <a:gd name="T98" fmla="*/ 384 w 504"/>
                <a:gd name="T99" fmla="*/ 22 h 263"/>
                <a:gd name="T100" fmla="*/ 441 w 504"/>
                <a:gd name="T101" fmla="*/ 21 h 263"/>
                <a:gd name="T102" fmla="*/ 488 w 504"/>
                <a:gd name="T103" fmla="*/ 17 h 263"/>
                <a:gd name="T104" fmla="*/ 488 w 504"/>
                <a:gd name="T105" fmla="*/ 38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504" h="263">
                  <a:moveTo>
                    <a:pt x="488" y="38"/>
                  </a:moveTo>
                  <a:lnTo>
                    <a:pt x="488" y="107"/>
                  </a:lnTo>
                  <a:lnTo>
                    <a:pt x="487" y="178"/>
                  </a:lnTo>
                  <a:lnTo>
                    <a:pt x="479" y="225"/>
                  </a:lnTo>
                  <a:lnTo>
                    <a:pt x="495" y="241"/>
                  </a:lnTo>
                  <a:lnTo>
                    <a:pt x="501" y="232"/>
                  </a:lnTo>
                  <a:lnTo>
                    <a:pt x="504" y="202"/>
                  </a:lnTo>
                  <a:lnTo>
                    <a:pt x="504" y="99"/>
                  </a:lnTo>
                  <a:lnTo>
                    <a:pt x="504" y="30"/>
                  </a:lnTo>
                  <a:lnTo>
                    <a:pt x="504" y="0"/>
                  </a:lnTo>
                  <a:lnTo>
                    <a:pt x="418" y="4"/>
                  </a:lnTo>
                  <a:lnTo>
                    <a:pt x="363" y="13"/>
                  </a:lnTo>
                  <a:lnTo>
                    <a:pt x="286" y="22"/>
                  </a:lnTo>
                  <a:lnTo>
                    <a:pt x="201" y="34"/>
                  </a:lnTo>
                  <a:lnTo>
                    <a:pt x="64" y="31"/>
                  </a:lnTo>
                  <a:lnTo>
                    <a:pt x="0" y="18"/>
                  </a:lnTo>
                  <a:lnTo>
                    <a:pt x="0" y="35"/>
                  </a:lnTo>
                  <a:lnTo>
                    <a:pt x="17" y="79"/>
                  </a:lnTo>
                  <a:lnTo>
                    <a:pt x="25" y="137"/>
                  </a:lnTo>
                  <a:lnTo>
                    <a:pt x="19" y="189"/>
                  </a:lnTo>
                  <a:lnTo>
                    <a:pt x="13" y="236"/>
                  </a:lnTo>
                  <a:lnTo>
                    <a:pt x="14" y="259"/>
                  </a:lnTo>
                  <a:lnTo>
                    <a:pt x="77" y="263"/>
                  </a:lnTo>
                  <a:lnTo>
                    <a:pt x="151" y="258"/>
                  </a:lnTo>
                  <a:lnTo>
                    <a:pt x="236" y="250"/>
                  </a:lnTo>
                  <a:lnTo>
                    <a:pt x="320" y="250"/>
                  </a:lnTo>
                  <a:lnTo>
                    <a:pt x="402" y="253"/>
                  </a:lnTo>
                  <a:lnTo>
                    <a:pt x="456" y="250"/>
                  </a:lnTo>
                  <a:lnTo>
                    <a:pt x="469" y="249"/>
                  </a:lnTo>
                  <a:lnTo>
                    <a:pt x="462" y="232"/>
                  </a:lnTo>
                  <a:lnTo>
                    <a:pt x="411" y="236"/>
                  </a:lnTo>
                  <a:lnTo>
                    <a:pt x="380" y="238"/>
                  </a:lnTo>
                  <a:lnTo>
                    <a:pt x="311" y="236"/>
                  </a:lnTo>
                  <a:lnTo>
                    <a:pt x="252" y="236"/>
                  </a:lnTo>
                  <a:lnTo>
                    <a:pt x="185" y="241"/>
                  </a:lnTo>
                  <a:lnTo>
                    <a:pt x="128" y="241"/>
                  </a:lnTo>
                  <a:lnTo>
                    <a:pt x="82" y="246"/>
                  </a:lnTo>
                  <a:lnTo>
                    <a:pt x="31" y="241"/>
                  </a:lnTo>
                  <a:lnTo>
                    <a:pt x="31" y="220"/>
                  </a:lnTo>
                  <a:lnTo>
                    <a:pt x="39" y="180"/>
                  </a:lnTo>
                  <a:lnTo>
                    <a:pt x="43" y="139"/>
                  </a:lnTo>
                  <a:lnTo>
                    <a:pt x="36" y="85"/>
                  </a:lnTo>
                  <a:lnTo>
                    <a:pt x="25" y="47"/>
                  </a:lnTo>
                  <a:lnTo>
                    <a:pt x="27" y="40"/>
                  </a:lnTo>
                  <a:lnTo>
                    <a:pt x="61" y="47"/>
                  </a:lnTo>
                  <a:lnTo>
                    <a:pt x="116" y="49"/>
                  </a:lnTo>
                  <a:lnTo>
                    <a:pt x="189" y="51"/>
                  </a:lnTo>
                  <a:lnTo>
                    <a:pt x="256" y="43"/>
                  </a:lnTo>
                  <a:lnTo>
                    <a:pt x="322" y="34"/>
                  </a:lnTo>
                  <a:lnTo>
                    <a:pt x="384" y="22"/>
                  </a:lnTo>
                  <a:lnTo>
                    <a:pt x="441" y="21"/>
                  </a:lnTo>
                  <a:lnTo>
                    <a:pt x="488" y="17"/>
                  </a:lnTo>
                  <a:lnTo>
                    <a:pt x="488" y="3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5" name="Freeform 122"/>
            <p:cNvSpPr>
              <a:spLocks/>
            </p:cNvSpPr>
            <p:nvPr/>
          </p:nvSpPr>
          <p:spPr bwMode="auto">
            <a:xfrm>
              <a:off x="3213" y="2533"/>
              <a:ext cx="472" cy="235"/>
            </a:xfrm>
            <a:custGeom>
              <a:avLst/>
              <a:gdLst>
                <a:gd name="T0" fmla="*/ 37 w 472"/>
                <a:gd name="T1" fmla="*/ 129 h 235"/>
                <a:gd name="T2" fmla="*/ 51 w 472"/>
                <a:gd name="T3" fmla="*/ 78 h 235"/>
                <a:gd name="T4" fmla="*/ 58 w 472"/>
                <a:gd name="T5" fmla="*/ 42 h 235"/>
                <a:gd name="T6" fmla="*/ 62 w 472"/>
                <a:gd name="T7" fmla="*/ 8 h 235"/>
                <a:gd name="T8" fmla="*/ 45 w 472"/>
                <a:gd name="T9" fmla="*/ 0 h 235"/>
                <a:gd name="T10" fmla="*/ 47 w 472"/>
                <a:gd name="T11" fmla="*/ 46 h 235"/>
                <a:gd name="T12" fmla="*/ 42 w 472"/>
                <a:gd name="T13" fmla="*/ 81 h 235"/>
                <a:gd name="T14" fmla="*/ 34 w 472"/>
                <a:gd name="T15" fmla="*/ 106 h 235"/>
                <a:gd name="T16" fmla="*/ 16 w 472"/>
                <a:gd name="T17" fmla="*/ 155 h 235"/>
                <a:gd name="T18" fmla="*/ 3 w 472"/>
                <a:gd name="T19" fmla="*/ 183 h 235"/>
                <a:gd name="T20" fmla="*/ 0 w 472"/>
                <a:gd name="T21" fmla="*/ 202 h 235"/>
                <a:gd name="T22" fmla="*/ 8 w 472"/>
                <a:gd name="T23" fmla="*/ 227 h 235"/>
                <a:gd name="T24" fmla="*/ 21 w 472"/>
                <a:gd name="T25" fmla="*/ 227 h 235"/>
                <a:gd name="T26" fmla="*/ 47 w 472"/>
                <a:gd name="T27" fmla="*/ 215 h 235"/>
                <a:gd name="T28" fmla="*/ 128 w 472"/>
                <a:gd name="T29" fmla="*/ 214 h 235"/>
                <a:gd name="T30" fmla="*/ 262 w 472"/>
                <a:gd name="T31" fmla="*/ 215 h 235"/>
                <a:gd name="T32" fmla="*/ 353 w 472"/>
                <a:gd name="T33" fmla="*/ 227 h 235"/>
                <a:gd name="T34" fmla="*/ 445 w 472"/>
                <a:gd name="T35" fmla="*/ 235 h 235"/>
                <a:gd name="T36" fmla="*/ 462 w 472"/>
                <a:gd name="T37" fmla="*/ 235 h 235"/>
                <a:gd name="T38" fmla="*/ 472 w 472"/>
                <a:gd name="T39" fmla="*/ 224 h 235"/>
                <a:gd name="T40" fmla="*/ 468 w 472"/>
                <a:gd name="T41" fmla="*/ 183 h 235"/>
                <a:gd name="T42" fmla="*/ 464 w 472"/>
                <a:gd name="T43" fmla="*/ 129 h 235"/>
                <a:gd name="T44" fmla="*/ 451 w 472"/>
                <a:gd name="T45" fmla="*/ 85 h 235"/>
                <a:gd name="T46" fmla="*/ 436 w 472"/>
                <a:gd name="T47" fmla="*/ 42 h 235"/>
                <a:gd name="T48" fmla="*/ 425 w 472"/>
                <a:gd name="T49" fmla="*/ 22 h 235"/>
                <a:gd name="T50" fmla="*/ 402 w 472"/>
                <a:gd name="T51" fmla="*/ 3 h 235"/>
                <a:gd name="T52" fmla="*/ 387 w 472"/>
                <a:gd name="T53" fmla="*/ 0 h 235"/>
                <a:gd name="T54" fmla="*/ 296 w 472"/>
                <a:gd name="T55" fmla="*/ 3 h 235"/>
                <a:gd name="T56" fmla="*/ 233 w 472"/>
                <a:gd name="T57" fmla="*/ 5 h 235"/>
                <a:gd name="T58" fmla="*/ 173 w 472"/>
                <a:gd name="T59" fmla="*/ 8 h 235"/>
                <a:gd name="T60" fmla="*/ 114 w 472"/>
                <a:gd name="T61" fmla="*/ 5 h 235"/>
                <a:gd name="T62" fmla="*/ 105 w 472"/>
                <a:gd name="T63" fmla="*/ 12 h 235"/>
                <a:gd name="T64" fmla="*/ 105 w 472"/>
                <a:gd name="T65" fmla="*/ 25 h 235"/>
                <a:gd name="T66" fmla="*/ 139 w 472"/>
                <a:gd name="T67" fmla="*/ 25 h 235"/>
                <a:gd name="T68" fmla="*/ 227 w 472"/>
                <a:gd name="T69" fmla="*/ 25 h 235"/>
                <a:gd name="T70" fmla="*/ 306 w 472"/>
                <a:gd name="T71" fmla="*/ 16 h 235"/>
                <a:gd name="T72" fmla="*/ 370 w 472"/>
                <a:gd name="T73" fmla="*/ 16 h 235"/>
                <a:gd name="T74" fmla="*/ 391 w 472"/>
                <a:gd name="T75" fmla="*/ 20 h 235"/>
                <a:gd name="T76" fmla="*/ 411 w 472"/>
                <a:gd name="T77" fmla="*/ 35 h 235"/>
                <a:gd name="T78" fmla="*/ 421 w 472"/>
                <a:gd name="T79" fmla="*/ 50 h 235"/>
                <a:gd name="T80" fmla="*/ 432 w 472"/>
                <a:gd name="T81" fmla="*/ 81 h 235"/>
                <a:gd name="T82" fmla="*/ 450 w 472"/>
                <a:gd name="T83" fmla="*/ 128 h 235"/>
                <a:gd name="T84" fmla="*/ 451 w 472"/>
                <a:gd name="T85" fmla="*/ 153 h 235"/>
                <a:gd name="T86" fmla="*/ 453 w 472"/>
                <a:gd name="T87" fmla="*/ 211 h 235"/>
                <a:gd name="T88" fmla="*/ 450 w 472"/>
                <a:gd name="T89" fmla="*/ 218 h 235"/>
                <a:gd name="T90" fmla="*/ 425 w 472"/>
                <a:gd name="T91" fmla="*/ 215 h 235"/>
                <a:gd name="T92" fmla="*/ 374 w 472"/>
                <a:gd name="T93" fmla="*/ 210 h 235"/>
                <a:gd name="T94" fmla="*/ 310 w 472"/>
                <a:gd name="T95" fmla="*/ 205 h 235"/>
                <a:gd name="T96" fmla="*/ 270 w 472"/>
                <a:gd name="T97" fmla="*/ 201 h 235"/>
                <a:gd name="T98" fmla="*/ 173 w 472"/>
                <a:gd name="T99" fmla="*/ 198 h 235"/>
                <a:gd name="T100" fmla="*/ 101 w 472"/>
                <a:gd name="T101" fmla="*/ 196 h 235"/>
                <a:gd name="T102" fmla="*/ 45 w 472"/>
                <a:gd name="T103" fmla="*/ 196 h 235"/>
                <a:gd name="T104" fmla="*/ 25 w 472"/>
                <a:gd name="T105" fmla="*/ 198 h 235"/>
                <a:gd name="T106" fmla="*/ 16 w 472"/>
                <a:gd name="T107" fmla="*/ 188 h 235"/>
                <a:gd name="T108" fmla="*/ 17 w 472"/>
                <a:gd name="T109" fmla="*/ 168 h 235"/>
                <a:gd name="T110" fmla="*/ 28 w 472"/>
                <a:gd name="T111" fmla="*/ 146 h 235"/>
                <a:gd name="T112" fmla="*/ 37 w 472"/>
                <a:gd name="T113" fmla="*/ 129 h 23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472" h="235">
                  <a:moveTo>
                    <a:pt x="37" y="129"/>
                  </a:moveTo>
                  <a:lnTo>
                    <a:pt x="51" y="78"/>
                  </a:lnTo>
                  <a:lnTo>
                    <a:pt x="58" y="42"/>
                  </a:lnTo>
                  <a:lnTo>
                    <a:pt x="62" y="8"/>
                  </a:lnTo>
                  <a:lnTo>
                    <a:pt x="45" y="0"/>
                  </a:lnTo>
                  <a:lnTo>
                    <a:pt x="47" y="46"/>
                  </a:lnTo>
                  <a:lnTo>
                    <a:pt x="42" y="81"/>
                  </a:lnTo>
                  <a:lnTo>
                    <a:pt x="34" y="106"/>
                  </a:lnTo>
                  <a:lnTo>
                    <a:pt x="16" y="155"/>
                  </a:lnTo>
                  <a:lnTo>
                    <a:pt x="3" y="183"/>
                  </a:lnTo>
                  <a:lnTo>
                    <a:pt x="0" y="202"/>
                  </a:lnTo>
                  <a:lnTo>
                    <a:pt x="8" y="227"/>
                  </a:lnTo>
                  <a:lnTo>
                    <a:pt x="21" y="227"/>
                  </a:lnTo>
                  <a:lnTo>
                    <a:pt x="47" y="215"/>
                  </a:lnTo>
                  <a:lnTo>
                    <a:pt x="128" y="214"/>
                  </a:lnTo>
                  <a:lnTo>
                    <a:pt x="262" y="215"/>
                  </a:lnTo>
                  <a:lnTo>
                    <a:pt x="353" y="227"/>
                  </a:lnTo>
                  <a:lnTo>
                    <a:pt x="445" y="235"/>
                  </a:lnTo>
                  <a:lnTo>
                    <a:pt x="462" y="235"/>
                  </a:lnTo>
                  <a:lnTo>
                    <a:pt x="472" y="224"/>
                  </a:lnTo>
                  <a:lnTo>
                    <a:pt x="468" y="183"/>
                  </a:lnTo>
                  <a:lnTo>
                    <a:pt x="464" y="129"/>
                  </a:lnTo>
                  <a:lnTo>
                    <a:pt x="451" y="85"/>
                  </a:lnTo>
                  <a:lnTo>
                    <a:pt x="436" y="42"/>
                  </a:lnTo>
                  <a:lnTo>
                    <a:pt x="425" y="22"/>
                  </a:lnTo>
                  <a:lnTo>
                    <a:pt x="402" y="3"/>
                  </a:lnTo>
                  <a:lnTo>
                    <a:pt x="387" y="0"/>
                  </a:lnTo>
                  <a:lnTo>
                    <a:pt x="296" y="3"/>
                  </a:lnTo>
                  <a:lnTo>
                    <a:pt x="233" y="5"/>
                  </a:lnTo>
                  <a:lnTo>
                    <a:pt x="173" y="8"/>
                  </a:lnTo>
                  <a:lnTo>
                    <a:pt x="114" y="5"/>
                  </a:lnTo>
                  <a:lnTo>
                    <a:pt x="105" y="12"/>
                  </a:lnTo>
                  <a:lnTo>
                    <a:pt x="105" y="25"/>
                  </a:lnTo>
                  <a:lnTo>
                    <a:pt x="139" y="25"/>
                  </a:lnTo>
                  <a:lnTo>
                    <a:pt x="227" y="25"/>
                  </a:lnTo>
                  <a:lnTo>
                    <a:pt x="306" y="16"/>
                  </a:lnTo>
                  <a:lnTo>
                    <a:pt x="370" y="16"/>
                  </a:lnTo>
                  <a:lnTo>
                    <a:pt x="391" y="20"/>
                  </a:lnTo>
                  <a:lnTo>
                    <a:pt x="411" y="35"/>
                  </a:lnTo>
                  <a:lnTo>
                    <a:pt x="421" y="50"/>
                  </a:lnTo>
                  <a:lnTo>
                    <a:pt x="432" y="81"/>
                  </a:lnTo>
                  <a:lnTo>
                    <a:pt x="450" y="128"/>
                  </a:lnTo>
                  <a:lnTo>
                    <a:pt x="451" y="153"/>
                  </a:lnTo>
                  <a:lnTo>
                    <a:pt x="453" y="211"/>
                  </a:lnTo>
                  <a:lnTo>
                    <a:pt x="450" y="218"/>
                  </a:lnTo>
                  <a:lnTo>
                    <a:pt x="425" y="215"/>
                  </a:lnTo>
                  <a:lnTo>
                    <a:pt x="374" y="210"/>
                  </a:lnTo>
                  <a:lnTo>
                    <a:pt x="310" y="205"/>
                  </a:lnTo>
                  <a:lnTo>
                    <a:pt x="270" y="201"/>
                  </a:lnTo>
                  <a:lnTo>
                    <a:pt x="173" y="198"/>
                  </a:lnTo>
                  <a:lnTo>
                    <a:pt x="101" y="196"/>
                  </a:lnTo>
                  <a:lnTo>
                    <a:pt x="45" y="196"/>
                  </a:lnTo>
                  <a:lnTo>
                    <a:pt x="25" y="198"/>
                  </a:lnTo>
                  <a:lnTo>
                    <a:pt x="16" y="188"/>
                  </a:lnTo>
                  <a:lnTo>
                    <a:pt x="17" y="168"/>
                  </a:lnTo>
                  <a:lnTo>
                    <a:pt x="28" y="146"/>
                  </a:lnTo>
                  <a:lnTo>
                    <a:pt x="37" y="12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6" name="Freeform 123"/>
            <p:cNvSpPr>
              <a:spLocks/>
            </p:cNvSpPr>
            <p:nvPr/>
          </p:nvSpPr>
          <p:spPr bwMode="auto">
            <a:xfrm>
              <a:off x="3427" y="2418"/>
              <a:ext cx="26" cy="122"/>
            </a:xfrm>
            <a:custGeom>
              <a:avLst/>
              <a:gdLst>
                <a:gd name="T0" fmla="*/ 9 w 26"/>
                <a:gd name="T1" fmla="*/ 122 h 122"/>
                <a:gd name="T2" fmla="*/ 0 w 26"/>
                <a:gd name="T3" fmla="*/ 70 h 122"/>
                <a:gd name="T4" fmla="*/ 4 w 26"/>
                <a:gd name="T5" fmla="*/ 31 h 122"/>
                <a:gd name="T6" fmla="*/ 10 w 26"/>
                <a:gd name="T7" fmla="*/ 2 h 122"/>
                <a:gd name="T8" fmla="*/ 26 w 26"/>
                <a:gd name="T9" fmla="*/ 0 h 122"/>
                <a:gd name="T10" fmla="*/ 15 w 26"/>
                <a:gd name="T11" fmla="*/ 39 h 122"/>
                <a:gd name="T12" fmla="*/ 19 w 26"/>
                <a:gd name="T13" fmla="*/ 71 h 122"/>
                <a:gd name="T14" fmla="*/ 24 w 26"/>
                <a:gd name="T15" fmla="*/ 119 h 122"/>
                <a:gd name="T16" fmla="*/ 9 w 26"/>
                <a:gd name="T17" fmla="*/ 122 h 12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26" h="122">
                  <a:moveTo>
                    <a:pt x="9" y="122"/>
                  </a:moveTo>
                  <a:lnTo>
                    <a:pt x="0" y="70"/>
                  </a:lnTo>
                  <a:lnTo>
                    <a:pt x="4" y="31"/>
                  </a:lnTo>
                  <a:lnTo>
                    <a:pt x="10" y="2"/>
                  </a:lnTo>
                  <a:lnTo>
                    <a:pt x="26" y="0"/>
                  </a:lnTo>
                  <a:lnTo>
                    <a:pt x="15" y="39"/>
                  </a:lnTo>
                  <a:lnTo>
                    <a:pt x="19" y="71"/>
                  </a:lnTo>
                  <a:lnTo>
                    <a:pt x="24" y="119"/>
                  </a:lnTo>
                  <a:lnTo>
                    <a:pt x="9" y="122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7" name="Freeform 124"/>
            <p:cNvSpPr>
              <a:spLocks/>
            </p:cNvSpPr>
            <p:nvPr/>
          </p:nvSpPr>
          <p:spPr bwMode="auto">
            <a:xfrm>
              <a:off x="3735" y="2548"/>
              <a:ext cx="401" cy="226"/>
            </a:xfrm>
            <a:custGeom>
              <a:avLst/>
              <a:gdLst>
                <a:gd name="T0" fmla="*/ 85 w 401"/>
                <a:gd name="T1" fmla="*/ 204 h 226"/>
                <a:gd name="T2" fmla="*/ 36 w 401"/>
                <a:gd name="T3" fmla="*/ 200 h 226"/>
                <a:gd name="T4" fmla="*/ 4 w 401"/>
                <a:gd name="T5" fmla="*/ 191 h 226"/>
                <a:gd name="T6" fmla="*/ 0 w 401"/>
                <a:gd name="T7" fmla="*/ 220 h 226"/>
                <a:gd name="T8" fmla="*/ 159 w 401"/>
                <a:gd name="T9" fmla="*/ 216 h 226"/>
                <a:gd name="T10" fmla="*/ 304 w 401"/>
                <a:gd name="T11" fmla="*/ 221 h 226"/>
                <a:gd name="T12" fmla="*/ 401 w 401"/>
                <a:gd name="T13" fmla="*/ 226 h 226"/>
                <a:gd name="T14" fmla="*/ 398 w 401"/>
                <a:gd name="T15" fmla="*/ 204 h 226"/>
                <a:gd name="T16" fmla="*/ 398 w 401"/>
                <a:gd name="T17" fmla="*/ 118 h 226"/>
                <a:gd name="T18" fmla="*/ 401 w 401"/>
                <a:gd name="T19" fmla="*/ 22 h 226"/>
                <a:gd name="T20" fmla="*/ 394 w 401"/>
                <a:gd name="T21" fmla="*/ 9 h 226"/>
                <a:gd name="T22" fmla="*/ 377 w 401"/>
                <a:gd name="T23" fmla="*/ 0 h 226"/>
                <a:gd name="T24" fmla="*/ 265 w 401"/>
                <a:gd name="T25" fmla="*/ 6 h 226"/>
                <a:gd name="T26" fmla="*/ 149 w 401"/>
                <a:gd name="T27" fmla="*/ 5 h 226"/>
                <a:gd name="T28" fmla="*/ 55 w 401"/>
                <a:gd name="T29" fmla="*/ 2 h 226"/>
                <a:gd name="T30" fmla="*/ 36 w 401"/>
                <a:gd name="T31" fmla="*/ 9 h 226"/>
                <a:gd name="T32" fmla="*/ 31 w 401"/>
                <a:gd name="T33" fmla="*/ 19 h 226"/>
                <a:gd name="T34" fmla="*/ 27 w 401"/>
                <a:gd name="T35" fmla="*/ 79 h 226"/>
                <a:gd name="T36" fmla="*/ 18 w 401"/>
                <a:gd name="T37" fmla="*/ 144 h 226"/>
                <a:gd name="T38" fmla="*/ 10 w 401"/>
                <a:gd name="T39" fmla="*/ 181 h 226"/>
                <a:gd name="T40" fmla="*/ 22 w 401"/>
                <a:gd name="T41" fmla="*/ 181 h 226"/>
                <a:gd name="T42" fmla="*/ 31 w 401"/>
                <a:gd name="T43" fmla="*/ 152 h 226"/>
                <a:gd name="T44" fmla="*/ 38 w 401"/>
                <a:gd name="T45" fmla="*/ 88 h 226"/>
                <a:gd name="T46" fmla="*/ 42 w 401"/>
                <a:gd name="T47" fmla="*/ 52 h 226"/>
                <a:gd name="T48" fmla="*/ 44 w 401"/>
                <a:gd name="T49" fmla="*/ 23 h 226"/>
                <a:gd name="T50" fmla="*/ 55 w 401"/>
                <a:gd name="T51" fmla="*/ 17 h 226"/>
                <a:gd name="T52" fmla="*/ 78 w 401"/>
                <a:gd name="T53" fmla="*/ 17 h 226"/>
                <a:gd name="T54" fmla="*/ 172 w 401"/>
                <a:gd name="T55" fmla="*/ 19 h 226"/>
                <a:gd name="T56" fmla="*/ 270 w 401"/>
                <a:gd name="T57" fmla="*/ 19 h 226"/>
                <a:gd name="T58" fmla="*/ 350 w 401"/>
                <a:gd name="T59" fmla="*/ 17 h 226"/>
                <a:gd name="T60" fmla="*/ 364 w 401"/>
                <a:gd name="T61" fmla="*/ 14 h 226"/>
                <a:gd name="T62" fmla="*/ 384 w 401"/>
                <a:gd name="T63" fmla="*/ 35 h 226"/>
                <a:gd name="T64" fmla="*/ 388 w 401"/>
                <a:gd name="T65" fmla="*/ 60 h 226"/>
                <a:gd name="T66" fmla="*/ 385 w 401"/>
                <a:gd name="T67" fmla="*/ 161 h 226"/>
                <a:gd name="T68" fmla="*/ 381 w 401"/>
                <a:gd name="T69" fmla="*/ 204 h 226"/>
                <a:gd name="T70" fmla="*/ 368 w 401"/>
                <a:gd name="T71" fmla="*/ 212 h 226"/>
                <a:gd name="T72" fmla="*/ 300 w 401"/>
                <a:gd name="T73" fmla="*/ 207 h 226"/>
                <a:gd name="T74" fmla="*/ 196 w 401"/>
                <a:gd name="T75" fmla="*/ 204 h 226"/>
                <a:gd name="T76" fmla="*/ 112 w 401"/>
                <a:gd name="T77" fmla="*/ 207 h 226"/>
                <a:gd name="T78" fmla="*/ 72 w 401"/>
                <a:gd name="T79" fmla="*/ 204 h 226"/>
                <a:gd name="T80" fmla="*/ 85 w 401"/>
                <a:gd name="T81" fmla="*/ 204 h 2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</a:cxnLst>
              <a:rect l="0" t="0" r="r" b="b"/>
              <a:pathLst>
                <a:path w="401" h="226">
                  <a:moveTo>
                    <a:pt x="85" y="204"/>
                  </a:moveTo>
                  <a:lnTo>
                    <a:pt x="36" y="200"/>
                  </a:lnTo>
                  <a:lnTo>
                    <a:pt x="4" y="191"/>
                  </a:lnTo>
                  <a:lnTo>
                    <a:pt x="0" y="220"/>
                  </a:lnTo>
                  <a:lnTo>
                    <a:pt x="159" y="216"/>
                  </a:lnTo>
                  <a:lnTo>
                    <a:pt x="304" y="221"/>
                  </a:lnTo>
                  <a:lnTo>
                    <a:pt x="401" y="226"/>
                  </a:lnTo>
                  <a:lnTo>
                    <a:pt x="398" y="204"/>
                  </a:lnTo>
                  <a:lnTo>
                    <a:pt x="398" y="118"/>
                  </a:lnTo>
                  <a:lnTo>
                    <a:pt x="401" y="22"/>
                  </a:lnTo>
                  <a:lnTo>
                    <a:pt x="394" y="9"/>
                  </a:lnTo>
                  <a:lnTo>
                    <a:pt x="377" y="0"/>
                  </a:lnTo>
                  <a:lnTo>
                    <a:pt x="265" y="6"/>
                  </a:lnTo>
                  <a:lnTo>
                    <a:pt x="149" y="5"/>
                  </a:lnTo>
                  <a:lnTo>
                    <a:pt x="55" y="2"/>
                  </a:lnTo>
                  <a:lnTo>
                    <a:pt x="36" y="9"/>
                  </a:lnTo>
                  <a:lnTo>
                    <a:pt x="31" y="19"/>
                  </a:lnTo>
                  <a:lnTo>
                    <a:pt x="27" y="79"/>
                  </a:lnTo>
                  <a:lnTo>
                    <a:pt x="18" y="144"/>
                  </a:lnTo>
                  <a:lnTo>
                    <a:pt x="10" y="181"/>
                  </a:lnTo>
                  <a:lnTo>
                    <a:pt x="22" y="181"/>
                  </a:lnTo>
                  <a:lnTo>
                    <a:pt x="31" y="152"/>
                  </a:lnTo>
                  <a:lnTo>
                    <a:pt x="38" y="88"/>
                  </a:lnTo>
                  <a:lnTo>
                    <a:pt x="42" y="52"/>
                  </a:lnTo>
                  <a:lnTo>
                    <a:pt x="44" y="23"/>
                  </a:lnTo>
                  <a:lnTo>
                    <a:pt x="55" y="17"/>
                  </a:lnTo>
                  <a:lnTo>
                    <a:pt x="78" y="17"/>
                  </a:lnTo>
                  <a:lnTo>
                    <a:pt x="172" y="19"/>
                  </a:lnTo>
                  <a:lnTo>
                    <a:pt x="270" y="19"/>
                  </a:lnTo>
                  <a:lnTo>
                    <a:pt x="350" y="17"/>
                  </a:lnTo>
                  <a:lnTo>
                    <a:pt x="364" y="14"/>
                  </a:lnTo>
                  <a:lnTo>
                    <a:pt x="384" y="35"/>
                  </a:lnTo>
                  <a:lnTo>
                    <a:pt x="388" y="60"/>
                  </a:lnTo>
                  <a:lnTo>
                    <a:pt x="385" y="161"/>
                  </a:lnTo>
                  <a:lnTo>
                    <a:pt x="381" y="204"/>
                  </a:lnTo>
                  <a:lnTo>
                    <a:pt x="368" y="212"/>
                  </a:lnTo>
                  <a:lnTo>
                    <a:pt x="300" y="207"/>
                  </a:lnTo>
                  <a:lnTo>
                    <a:pt x="196" y="204"/>
                  </a:lnTo>
                  <a:lnTo>
                    <a:pt x="112" y="207"/>
                  </a:lnTo>
                  <a:lnTo>
                    <a:pt x="72" y="204"/>
                  </a:lnTo>
                  <a:lnTo>
                    <a:pt x="85" y="20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8" name="Freeform 125"/>
            <p:cNvSpPr>
              <a:spLocks/>
            </p:cNvSpPr>
            <p:nvPr/>
          </p:nvSpPr>
          <p:spPr bwMode="auto">
            <a:xfrm>
              <a:off x="3034" y="2465"/>
              <a:ext cx="892" cy="33"/>
            </a:xfrm>
            <a:custGeom>
              <a:avLst/>
              <a:gdLst>
                <a:gd name="T0" fmla="*/ 0 w 892"/>
                <a:gd name="T1" fmla="*/ 11 h 33"/>
                <a:gd name="T2" fmla="*/ 214 w 892"/>
                <a:gd name="T3" fmla="*/ 11 h 33"/>
                <a:gd name="T4" fmla="*/ 384 w 892"/>
                <a:gd name="T5" fmla="*/ 6 h 33"/>
                <a:gd name="T6" fmla="*/ 513 w 892"/>
                <a:gd name="T7" fmla="*/ 4 h 33"/>
                <a:gd name="T8" fmla="*/ 632 w 892"/>
                <a:gd name="T9" fmla="*/ 9 h 33"/>
                <a:gd name="T10" fmla="*/ 777 w 892"/>
                <a:gd name="T11" fmla="*/ 6 h 33"/>
                <a:gd name="T12" fmla="*/ 880 w 892"/>
                <a:gd name="T13" fmla="*/ 0 h 33"/>
                <a:gd name="T14" fmla="*/ 892 w 892"/>
                <a:gd name="T15" fmla="*/ 16 h 33"/>
                <a:gd name="T16" fmla="*/ 814 w 892"/>
                <a:gd name="T17" fmla="*/ 16 h 33"/>
                <a:gd name="T18" fmla="*/ 691 w 892"/>
                <a:gd name="T19" fmla="*/ 24 h 33"/>
                <a:gd name="T20" fmla="*/ 526 w 892"/>
                <a:gd name="T21" fmla="*/ 24 h 33"/>
                <a:gd name="T22" fmla="*/ 442 w 892"/>
                <a:gd name="T23" fmla="*/ 19 h 33"/>
                <a:gd name="T24" fmla="*/ 302 w 892"/>
                <a:gd name="T25" fmla="*/ 24 h 33"/>
                <a:gd name="T26" fmla="*/ 188 w 892"/>
                <a:gd name="T27" fmla="*/ 24 h 33"/>
                <a:gd name="T28" fmla="*/ 61 w 892"/>
                <a:gd name="T29" fmla="*/ 25 h 33"/>
                <a:gd name="T30" fmla="*/ 4 w 892"/>
                <a:gd name="T31" fmla="*/ 33 h 33"/>
                <a:gd name="T32" fmla="*/ 0 w 892"/>
                <a:gd name="T33" fmla="*/ 11 h 3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</a:cxnLst>
              <a:rect l="0" t="0" r="r" b="b"/>
              <a:pathLst>
                <a:path w="892" h="33">
                  <a:moveTo>
                    <a:pt x="0" y="11"/>
                  </a:moveTo>
                  <a:lnTo>
                    <a:pt x="214" y="11"/>
                  </a:lnTo>
                  <a:lnTo>
                    <a:pt x="384" y="6"/>
                  </a:lnTo>
                  <a:lnTo>
                    <a:pt x="513" y="4"/>
                  </a:lnTo>
                  <a:lnTo>
                    <a:pt x="632" y="9"/>
                  </a:lnTo>
                  <a:lnTo>
                    <a:pt x="777" y="6"/>
                  </a:lnTo>
                  <a:lnTo>
                    <a:pt x="880" y="0"/>
                  </a:lnTo>
                  <a:lnTo>
                    <a:pt x="892" y="16"/>
                  </a:lnTo>
                  <a:lnTo>
                    <a:pt x="814" y="16"/>
                  </a:lnTo>
                  <a:lnTo>
                    <a:pt x="691" y="24"/>
                  </a:lnTo>
                  <a:lnTo>
                    <a:pt x="526" y="24"/>
                  </a:lnTo>
                  <a:lnTo>
                    <a:pt x="442" y="19"/>
                  </a:lnTo>
                  <a:lnTo>
                    <a:pt x="302" y="24"/>
                  </a:lnTo>
                  <a:lnTo>
                    <a:pt x="188" y="24"/>
                  </a:lnTo>
                  <a:lnTo>
                    <a:pt x="61" y="25"/>
                  </a:lnTo>
                  <a:lnTo>
                    <a:pt x="4" y="33"/>
                  </a:lnTo>
                  <a:lnTo>
                    <a:pt x="0" y="1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199" name="Freeform 126"/>
            <p:cNvSpPr>
              <a:spLocks/>
            </p:cNvSpPr>
            <p:nvPr/>
          </p:nvSpPr>
          <p:spPr bwMode="auto">
            <a:xfrm>
              <a:off x="3922" y="2451"/>
              <a:ext cx="29" cy="111"/>
            </a:xfrm>
            <a:custGeom>
              <a:avLst/>
              <a:gdLst>
                <a:gd name="T0" fmla="*/ 0 w 29"/>
                <a:gd name="T1" fmla="*/ 108 h 111"/>
                <a:gd name="T2" fmla="*/ 13 w 29"/>
                <a:gd name="T3" fmla="*/ 32 h 111"/>
                <a:gd name="T4" fmla="*/ 13 w 29"/>
                <a:gd name="T5" fmla="*/ 0 h 111"/>
                <a:gd name="T6" fmla="*/ 29 w 29"/>
                <a:gd name="T7" fmla="*/ 18 h 111"/>
                <a:gd name="T8" fmla="*/ 24 w 29"/>
                <a:gd name="T9" fmla="*/ 76 h 111"/>
                <a:gd name="T10" fmla="*/ 22 w 29"/>
                <a:gd name="T11" fmla="*/ 111 h 111"/>
                <a:gd name="T12" fmla="*/ 0 w 29"/>
                <a:gd name="T13" fmla="*/ 108 h 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29" h="111">
                  <a:moveTo>
                    <a:pt x="0" y="108"/>
                  </a:moveTo>
                  <a:lnTo>
                    <a:pt x="13" y="32"/>
                  </a:lnTo>
                  <a:lnTo>
                    <a:pt x="13" y="0"/>
                  </a:lnTo>
                  <a:lnTo>
                    <a:pt x="29" y="18"/>
                  </a:lnTo>
                  <a:lnTo>
                    <a:pt x="24" y="76"/>
                  </a:lnTo>
                  <a:lnTo>
                    <a:pt x="22" y="111"/>
                  </a:lnTo>
                  <a:lnTo>
                    <a:pt x="0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0" name="Freeform 127"/>
            <p:cNvSpPr>
              <a:spLocks/>
            </p:cNvSpPr>
            <p:nvPr/>
          </p:nvSpPr>
          <p:spPr bwMode="auto">
            <a:xfrm>
              <a:off x="2765" y="3148"/>
              <a:ext cx="460" cy="224"/>
            </a:xfrm>
            <a:custGeom>
              <a:avLst/>
              <a:gdLst>
                <a:gd name="T0" fmla="*/ 427 w 460"/>
                <a:gd name="T1" fmla="*/ 108 h 224"/>
                <a:gd name="T2" fmla="*/ 427 w 460"/>
                <a:gd name="T3" fmla="*/ 99 h 224"/>
                <a:gd name="T4" fmla="*/ 418 w 460"/>
                <a:gd name="T5" fmla="*/ 91 h 224"/>
                <a:gd name="T6" fmla="*/ 342 w 460"/>
                <a:gd name="T7" fmla="*/ 64 h 224"/>
                <a:gd name="T8" fmla="*/ 259 w 460"/>
                <a:gd name="T9" fmla="*/ 43 h 224"/>
                <a:gd name="T10" fmla="*/ 214 w 460"/>
                <a:gd name="T11" fmla="*/ 22 h 224"/>
                <a:gd name="T12" fmla="*/ 225 w 460"/>
                <a:gd name="T13" fmla="*/ 13 h 224"/>
                <a:gd name="T14" fmla="*/ 260 w 460"/>
                <a:gd name="T15" fmla="*/ 29 h 224"/>
                <a:gd name="T16" fmla="*/ 273 w 460"/>
                <a:gd name="T17" fmla="*/ 39 h 224"/>
                <a:gd name="T18" fmla="*/ 327 w 460"/>
                <a:gd name="T19" fmla="*/ 47 h 224"/>
                <a:gd name="T20" fmla="*/ 370 w 460"/>
                <a:gd name="T21" fmla="*/ 60 h 224"/>
                <a:gd name="T22" fmla="*/ 438 w 460"/>
                <a:gd name="T23" fmla="*/ 85 h 224"/>
                <a:gd name="T24" fmla="*/ 460 w 460"/>
                <a:gd name="T25" fmla="*/ 93 h 224"/>
                <a:gd name="T26" fmla="*/ 452 w 460"/>
                <a:gd name="T27" fmla="*/ 103 h 224"/>
                <a:gd name="T28" fmla="*/ 434 w 460"/>
                <a:gd name="T29" fmla="*/ 138 h 224"/>
                <a:gd name="T30" fmla="*/ 400 w 460"/>
                <a:gd name="T31" fmla="*/ 180 h 224"/>
                <a:gd name="T32" fmla="*/ 372 w 460"/>
                <a:gd name="T33" fmla="*/ 210 h 224"/>
                <a:gd name="T34" fmla="*/ 367 w 460"/>
                <a:gd name="T35" fmla="*/ 224 h 224"/>
                <a:gd name="T36" fmla="*/ 359 w 460"/>
                <a:gd name="T37" fmla="*/ 219 h 224"/>
                <a:gd name="T38" fmla="*/ 306 w 460"/>
                <a:gd name="T39" fmla="*/ 193 h 224"/>
                <a:gd name="T40" fmla="*/ 255 w 460"/>
                <a:gd name="T41" fmla="*/ 172 h 224"/>
                <a:gd name="T42" fmla="*/ 203 w 460"/>
                <a:gd name="T43" fmla="*/ 155 h 224"/>
                <a:gd name="T44" fmla="*/ 161 w 460"/>
                <a:gd name="T45" fmla="*/ 146 h 224"/>
                <a:gd name="T46" fmla="*/ 98 w 460"/>
                <a:gd name="T47" fmla="*/ 141 h 224"/>
                <a:gd name="T48" fmla="*/ 54 w 460"/>
                <a:gd name="T49" fmla="*/ 129 h 224"/>
                <a:gd name="T50" fmla="*/ 21 w 460"/>
                <a:gd name="T51" fmla="*/ 112 h 224"/>
                <a:gd name="T52" fmla="*/ 7 w 460"/>
                <a:gd name="T53" fmla="*/ 103 h 224"/>
                <a:gd name="T54" fmla="*/ 0 w 460"/>
                <a:gd name="T55" fmla="*/ 93 h 224"/>
                <a:gd name="T56" fmla="*/ 24 w 460"/>
                <a:gd name="T57" fmla="*/ 67 h 224"/>
                <a:gd name="T58" fmla="*/ 67 w 460"/>
                <a:gd name="T59" fmla="*/ 42 h 224"/>
                <a:gd name="T60" fmla="*/ 105 w 460"/>
                <a:gd name="T61" fmla="*/ 29 h 224"/>
                <a:gd name="T62" fmla="*/ 144 w 460"/>
                <a:gd name="T63" fmla="*/ 25 h 224"/>
                <a:gd name="T64" fmla="*/ 179 w 460"/>
                <a:gd name="T65" fmla="*/ 8 h 224"/>
                <a:gd name="T66" fmla="*/ 191 w 460"/>
                <a:gd name="T67" fmla="*/ 0 h 224"/>
                <a:gd name="T68" fmla="*/ 203 w 460"/>
                <a:gd name="T69" fmla="*/ 5 h 224"/>
                <a:gd name="T70" fmla="*/ 203 w 460"/>
                <a:gd name="T71" fmla="*/ 13 h 224"/>
                <a:gd name="T72" fmla="*/ 169 w 460"/>
                <a:gd name="T73" fmla="*/ 29 h 224"/>
                <a:gd name="T74" fmla="*/ 124 w 460"/>
                <a:gd name="T75" fmla="*/ 34 h 224"/>
                <a:gd name="T76" fmla="*/ 90 w 460"/>
                <a:gd name="T77" fmla="*/ 42 h 224"/>
                <a:gd name="T78" fmla="*/ 60 w 460"/>
                <a:gd name="T79" fmla="*/ 56 h 224"/>
                <a:gd name="T80" fmla="*/ 33 w 460"/>
                <a:gd name="T81" fmla="*/ 85 h 224"/>
                <a:gd name="T82" fmla="*/ 51 w 460"/>
                <a:gd name="T83" fmla="*/ 108 h 224"/>
                <a:gd name="T84" fmla="*/ 84 w 460"/>
                <a:gd name="T85" fmla="*/ 125 h 224"/>
                <a:gd name="T86" fmla="*/ 131 w 460"/>
                <a:gd name="T87" fmla="*/ 129 h 224"/>
                <a:gd name="T88" fmla="*/ 188 w 460"/>
                <a:gd name="T89" fmla="*/ 133 h 224"/>
                <a:gd name="T90" fmla="*/ 239 w 460"/>
                <a:gd name="T91" fmla="*/ 149 h 224"/>
                <a:gd name="T92" fmla="*/ 280 w 460"/>
                <a:gd name="T93" fmla="*/ 168 h 224"/>
                <a:gd name="T94" fmla="*/ 342 w 460"/>
                <a:gd name="T95" fmla="*/ 192 h 224"/>
                <a:gd name="T96" fmla="*/ 359 w 460"/>
                <a:gd name="T97" fmla="*/ 196 h 224"/>
                <a:gd name="T98" fmla="*/ 380 w 460"/>
                <a:gd name="T99" fmla="*/ 185 h 224"/>
                <a:gd name="T100" fmla="*/ 401 w 460"/>
                <a:gd name="T101" fmla="*/ 158 h 224"/>
                <a:gd name="T102" fmla="*/ 421 w 460"/>
                <a:gd name="T103" fmla="*/ 129 h 224"/>
                <a:gd name="T104" fmla="*/ 427 w 460"/>
                <a:gd name="T105" fmla="*/ 108 h 22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</a:cxnLst>
              <a:rect l="0" t="0" r="r" b="b"/>
              <a:pathLst>
                <a:path w="460" h="224">
                  <a:moveTo>
                    <a:pt x="427" y="108"/>
                  </a:moveTo>
                  <a:lnTo>
                    <a:pt x="427" y="99"/>
                  </a:lnTo>
                  <a:lnTo>
                    <a:pt x="418" y="91"/>
                  </a:lnTo>
                  <a:lnTo>
                    <a:pt x="342" y="64"/>
                  </a:lnTo>
                  <a:lnTo>
                    <a:pt x="259" y="43"/>
                  </a:lnTo>
                  <a:lnTo>
                    <a:pt x="214" y="22"/>
                  </a:lnTo>
                  <a:lnTo>
                    <a:pt x="225" y="13"/>
                  </a:lnTo>
                  <a:lnTo>
                    <a:pt x="260" y="29"/>
                  </a:lnTo>
                  <a:lnTo>
                    <a:pt x="273" y="39"/>
                  </a:lnTo>
                  <a:lnTo>
                    <a:pt x="327" y="47"/>
                  </a:lnTo>
                  <a:lnTo>
                    <a:pt x="370" y="60"/>
                  </a:lnTo>
                  <a:lnTo>
                    <a:pt x="438" y="85"/>
                  </a:lnTo>
                  <a:lnTo>
                    <a:pt x="460" y="93"/>
                  </a:lnTo>
                  <a:lnTo>
                    <a:pt x="452" y="103"/>
                  </a:lnTo>
                  <a:lnTo>
                    <a:pt x="434" y="138"/>
                  </a:lnTo>
                  <a:lnTo>
                    <a:pt x="400" y="180"/>
                  </a:lnTo>
                  <a:lnTo>
                    <a:pt x="372" y="210"/>
                  </a:lnTo>
                  <a:lnTo>
                    <a:pt x="367" y="224"/>
                  </a:lnTo>
                  <a:lnTo>
                    <a:pt x="359" y="219"/>
                  </a:lnTo>
                  <a:lnTo>
                    <a:pt x="306" y="193"/>
                  </a:lnTo>
                  <a:lnTo>
                    <a:pt x="255" y="172"/>
                  </a:lnTo>
                  <a:lnTo>
                    <a:pt x="203" y="155"/>
                  </a:lnTo>
                  <a:lnTo>
                    <a:pt x="161" y="146"/>
                  </a:lnTo>
                  <a:lnTo>
                    <a:pt x="98" y="141"/>
                  </a:lnTo>
                  <a:lnTo>
                    <a:pt x="54" y="129"/>
                  </a:lnTo>
                  <a:lnTo>
                    <a:pt x="21" y="112"/>
                  </a:lnTo>
                  <a:lnTo>
                    <a:pt x="7" y="103"/>
                  </a:lnTo>
                  <a:lnTo>
                    <a:pt x="0" y="93"/>
                  </a:lnTo>
                  <a:lnTo>
                    <a:pt x="24" y="67"/>
                  </a:lnTo>
                  <a:lnTo>
                    <a:pt x="67" y="42"/>
                  </a:lnTo>
                  <a:lnTo>
                    <a:pt x="105" y="29"/>
                  </a:lnTo>
                  <a:lnTo>
                    <a:pt x="144" y="25"/>
                  </a:lnTo>
                  <a:lnTo>
                    <a:pt x="179" y="8"/>
                  </a:lnTo>
                  <a:lnTo>
                    <a:pt x="191" y="0"/>
                  </a:lnTo>
                  <a:lnTo>
                    <a:pt x="203" y="5"/>
                  </a:lnTo>
                  <a:lnTo>
                    <a:pt x="203" y="13"/>
                  </a:lnTo>
                  <a:lnTo>
                    <a:pt x="169" y="29"/>
                  </a:lnTo>
                  <a:lnTo>
                    <a:pt x="124" y="34"/>
                  </a:lnTo>
                  <a:lnTo>
                    <a:pt x="90" y="42"/>
                  </a:lnTo>
                  <a:lnTo>
                    <a:pt x="60" y="56"/>
                  </a:lnTo>
                  <a:lnTo>
                    <a:pt x="33" y="85"/>
                  </a:lnTo>
                  <a:lnTo>
                    <a:pt x="51" y="108"/>
                  </a:lnTo>
                  <a:lnTo>
                    <a:pt x="84" y="125"/>
                  </a:lnTo>
                  <a:lnTo>
                    <a:pt x="131" y="129"/>
                  </a:lnTo>
                  <a:lnTo>
                    <a:pt x="188" y="133"/>
                  </a:lnTo>
                  <a:lnTo>
                    <a:pt x="239" y="149"/>
                  </a:lnTo>
                  <a:lnTo>
                    <a:pt x="280" y="168"/>
                  </a:lnTo>
                  <a:lnTo>
                    <a:pt x="342" y="192"/>
                  </a:lnTo>
                  <a:lnTo>
                    <a:pt x="359" y="196"/>
                  </a:lnTo>
                  <a:lnTo>
                    <a:pt x="380" y="185"/>
                  </a:lnTo>
                  <a:lnTo>
                    <a:pt x="401" y="158"/>
                  </a:lnTo>
                  <a:lnTo>
                    <a:pt x="421" y="129"/>
                  </a:lnTo>
                  <a:lnTo>
                    <a:pt x="427" y="10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1" name="Freeform 128"/>
            <p:cNvSpPr>
              <a:spLocks/>
            </p:cNvSpPr>
            <p:nvPr/>
          </p:nvSpPr>
          <p:spPr bwMode="auto">
            <a:xfrm>
              <a:off x="3253" y="3084"/>
              <a:ext cx="568" cy="242"/>
            </a:xfrm>
            <a:custGeom>
              <a:avLst/>
              <a:gdLst>
                <a:gd name="T0" fmla="*/ 374 w 568"/>
                <a:gd name="T1" fmla="*/ 24 h 242"/>
                <a:gd name="T2" fmla="*/ 434 w 568"/>
                <a:gd name="T3" fmla="*/ 51 h 242"/>
                <a:gd name="T4" fmla="*/ 482 w 568"/>
                <a:gd name="T5" fmla="*/ 78 h 242"/>
                <a:gd name="T6" fmla="*/ 542 w 568"/>
                <a:gd name="T7" fmla="*/ 98 h 242"/>
                <a:gd name="T8" fmla="*/ 568 w 568"/>
                <a:gd name="T9" fmla="*/ 106 h 242"/>
                <a:gd name="T10" fmla="*/ 568 w 568"/>
                <a:gd name="T11" fmla="*/ 121 h 242"/>
                <a:gd name="T12" fmla="*/ 550 w 568"/>
                <a:gd name="T13" fmla="*/ 134 h 242"/>
                <a:gd name="T14" fmla="*/ 498 w 568"/>
                <a:gd name="T15" fmla="*/ 145 h 242"/>
                <a:gd name="T16" fmla="*/ 421 w 568"/>
                <a:gd name="T17" fmla="*/ 180 h 242"/>
                <a:gd name="T18" fmla="*/ 333 w 568"/>
                <a:gd name="T19" fmla="*/ 214 h 242"/>
                <a:gd name="T20" fmla="*/ 269 w 568"/>
                <a:gd name="T21" fmla="*/ 236 h 242"/>
                <a:gd name="T22" fmla="*/ 250 w 568"/>
                <a:gd name="T23" fmla="*/ 242 h 242"/>
                <a:gd name="T24" fmla="*/ 216 w 568"/>
                <a:gd name="T25" fmla="*/ 240 h 242"/>
                <a:gd name="T26" fmla="*/ 192 w 568"/>
                <a:gd name="T27" fmla="*/ 228 h 242"/>
                <a:gd name="T28" fmla="*/ 142 w 568"/>
                <a:gd name="T29" fmla="*/ 188 h 242"/>
                <a:gd name="T30" fmla="*/ 108 w 568"/>
                <a:gd name="T31" fmla="*/ 160 h 242"/>
                <a:gd name="T32" fmla="*/ 66 w 568"/>
                <a:gd name="T33" fmla="*/ 141 h 242"/>
                <a:gd name="T34" fmla="*/ 26 w 568"/>
                <a:gd name="T35" fmla="*/ 119 h 242"/>
                <a:gd name="T36" fmla="*/ 0 w 568"/>
                <a:gd name="T37" fmla="*/ 112 h 242"/>
                <a:gd name="T38" fmla="*/ 0 w 568"/>
                <a:gd name="T39" fmla="*/ 99 h 242"/>
                <a:gd name="T40" fmla="*/ 27 w 568"/>
                <a:gd name="T41" fmla="*/ 86 h 242"/>
                <a:gd name="T42" fmla="*/ 83 w 568"/>
                <a:gd name="T43" fmla="*/ 63 h 242"/>
                <a:gd name="T44" fmla="*/ 151 w 568"/>
                <a:gd name="T45" fmla="*/ 47 h 242"/>
                <a:gd name="T46" fmla="*/ 222 w 568"/>
                <a:gd name="T47" fmla="*/ 35 h 242"/>
                <a:gd name="T48" fmla="*/ 289 w 568"/>
                <a:gd name="T49" fmla="*/ 22 h 242"/>
                <a:gd name="T50" fmla="*/ 337 w 568"/>
                <a:gd name="T51" fmla="*/ 17 h 242"/>
                <a:gd name="T52" fmla="*/ 374 w 568"/>
                <a:gd name="T53" fmla="*/ 0 h 242"/>
                <a:gd name="T54" fmla="*/ 391 w 568"/>
                <a:gd name="T55" fmla="*/ 0 h 242"/>
                <a:gd name="T56" fmla="*/ 391 w 568"/>
                <a:gd name="T57" fmla="*/ 17 h 242"/>
                <a:gd name="T58" fmla="*/ 337 w 568"/>
                <a:gd name="T59" fmla="*/ 29 h 242"/>
                <a:gd name="T60" fmla="*/ 293 w 568"/>
                <a:gd name="T61" fmla="*/ 35 h 242"/>
                <a:gd name="T62" fmla="*/ 233 w 568"/>
                <a:gd name="T63" fmla="*/ 42 h 242"/>
                <a:gd name="T64" fmla="*/ 159 w 568"/>
                <a:gd name="T65" fmla="*/ 52 h 242"/>
                <a:gd name="T66" fmla="*/ 107 w 568"/>
                <a:gd name="T67" fmla="*/ 69 h 242"/>
                <a:gd name="T68" fmla="*/ 64 w 568"/>
                <a:gd name="T69" fmla="*/ 82 h 242"/>
                <a:gd name="T70" fmla="*/ 31 w 568"/>
                <a:gd name="T71" fmla="*/ 98 h 242"/>
                <a:gd name="T72" fmla="*/ 36 w 568"/>
                <a:gd name="T73" fmla="*/ 106 h 242"/>
                <a:gd name="T74" fmla="*/ 77 w 568"/>
                <a:gd name="T75" fmla="*/ 128 h 242"/>
                <a:gd name="T76" fmla="*/ 124 w 568"/>
                <a:gd name="T77" fmla="*/ 154 h 242"/>
                <a:gd name="T78" fmla="*/ 151 w 568"/>
                <a:gd name="T79" fmla="*/ 173 h 242"/>
                <a:gd name="T80" fmla="*/ 187 w 568"/>
                <a:gd name="T81" fmla="*/ 203 h 242"/>
                <a:gd name="T82" fmla="*/ 212 w 568"/>
                <a:gd name="T83" fmla="*/ 223 h 242"/>
                <a:gd name="T84" fmla="*/ 238 w 568"/>
                <a:gd name="T85" fmla="*/ 231 h 242"/>
                <a:gd name="T86" fmla="*/ 246 w 568"/>
                <a:gd name="T87" fmla="*/ 228 h 242"/>
                <a:gd name="T88" fmla="*/ 299 w 568"/>
                <a:gd name="T89" fmla="*/ 211 h 242"/>
                <a:gd name="T90" fmla="*/ 354 w 568"/>
                <a:gd name="T91" fmla="*/ 193 h 242"/>
                <a:gd name="T92" fmla="*/ 406 w 568"/>
                <a:gd name="T93" fmla="*/ 171 h 242"/>
                <a:gd name="T94" fmla="*/ 461 w 568"/>
                <a:gd name="T95" fmla="*/ 147 h 242"/>
                <a:gd name="T96" fmla="*/ 491 w 568"/>
                <a:gd name="T97" fmla="*/ 134 h 242"/>
                <a:gd name="T98" fmla="*/ 519 w 568"/>
                <a:gd name="T99" fmla="*/ 125 h 242"/>
                <a:gd name="T100" fmla="*/ 536 w 568"/>
                <a:gd name="T101" fmla="*/ 119 h 242"/>
                <a:gd name="T102" fmla="*/ 532 w 568"/>
                <a:gd name="T103" fmla="*/ 111 h 242"/>
                <a:gd name="T104" fmla="*/ 519 w 568"/>
                <a:gd name="T105" fmla="*/ 103 h 242"/>
                <a:gd name="T106" fmla="*/ 469 w 568"/>
                <a:gd name="T107" fmla="*/ 85 h 242"/>
                <a:gd name="T108" fmla="*/ 417 w 568"/>
                <a:gd name="T109" fmla="*/ 59 h 242"/>
                <a:gd name="T110" fmla="*/ 387 w 568"/>
                <a:gd name="T111" fmla="*/ 42 h 242"/>
                <a:gd name="T112" fmla="*/ 374 w 568"/>
                <a:gd name="T113" fmla="*/ 24 h 24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</a:cxnLst>
              <a:rect l="0" t="0" r="r" b="b"/>
              <a:pathLst>
                <a:path w="568" h="242">
                  <a:moveTo>
                    <a:pt x="374" y="24"/>
                  </a:moveTo>
                  <a:lnTo>
                    <a:pt x="434" y="51"/>
                  </a:lnTo>
                  <a:lnTo>
                    <a:pt x="482" y="78"/>
                  </a:lnTo>
                  <a:lnTo>
                    <a:pt x="542" y="98"/>
                  </a:lnTo>
                  <a:lnTo>
                    <a:pt x="568" y="106"/>
                  </a:lnTo>
                  <a:lnTo>
                    <a:pt x="568" y="121"/>
                  </a:lnTo>
                  <a:lnTo>
                    <a:pt x="550" y="134"/>
                  </a:lnTo>
                  <a:lnTo>
                    <a:pt x="498" y="145"/>
                  </a:lnTo>
                  <a:lnTo>
                    <a:pt x="421" y="180"/>
                  </a:lnTo>
                  <a:lnTo>
                    <a:pt x="333" y="214"/>
                  </a:lnTo>
                  <a:lnTo>
                    <a:pt x="269" y="236"/>
                  </a:lnTo>
                  <a:lnTo>
                    <a:pt x="250" y="242"/>
                  </a:lnTo>
                  <a:lnTo>
                    <a:pt x="216" y="240"/>
                  </a:lnTo>
                  <a:lnTo>
                    <a:pt x="192" y="228"/>
                  </a:lnTo>
                  <a:lnTo>
                    <a:pt x="142" y="188"/>
                  </a:lnTo>
                  <a:lnTo>
                    <a:pt x="108" y="160"/>
                  </a:lnTo>
                  <a:lnTo>
                    <a:pt x="66" y="141"/>
                  </a:lnTo>
                  <a:lnTo>
                    <a:pt x="26" y="119"/>
                  </a:lnTo>
                  <a:lnTo>
                    <a:pt x="0" y="112"/>
                  </a:lnTo>
                  <a:lnTo>
                    <a:pt x="0" y="99"/>
                  </a:lnTo>
                  <a:lnTo>
                    <a:pt x="27" y="86"/>
                  </a:lnTo>
                  <a:lnTo>
                    <a:pt x="83" y="63"/>
                  </a:lnTo>
                  <a:lnTo>
                    <a:pt x="151" y="47"/>
                  </a:lnTo>
                  <a:lnTo>
                    <a:pt x="222" y="35"/>
                  </a:lnTo>
                  <a:lnTo>
                    <a:pt x="289" y="22"/>
                  </a:lnTo>
                  <a:lnTo>
                    <a:pt x="337" y="17"/>
                  </a:lnTo>
                  <a:lnTo>
                    <a:pt x="374" y="0"/>
                  </a:lnTo>
                  <a:lnTo>
                    <a:pt x="391" y="0"/>
                  </a:lnTo>
                  <a:lnTo>
                    <a:pt x="391" y="17"/>
                  </a:lnTo>
                  <a:lnTo>
                    <a:pt x="337" y="29"/>
                  </a:lnTo>
                  <a:lnTo>
                    <a:pt x="293" y="35"/>
                  </a:lnTo>
                  <a:lnTo>
                    <a:pt x="233" y="42"/>
                  </a:lnTo>
                  <a:lnTo>
                    <a:pt x="159" y="52"/>
                  </a:lnTo>
                  <a:lnTo>
                    <a:pt x="107" y="69"/>
                  </a:lnTo>
                  <a:lnTo>
                    <a:pt x="64" y="82"/>
                  </a:lnTo>
                  <a:lnTo>
                    <a:pt x="31" y="98"/>
                  </a:lnTo>
                  <a:lnTo>
                    <a:pt x="36" y="106"/>
                  </a:lnTo>
                  <a:lnTo>
                    <a:pt x="77" y="128"/>
                  </a:lnTo>
                  <a:lnTo>
                    <a:pt x="124" y="154"/>
                  </a:lnTo>
                  <a:lnTo>
                    <a:pt x="151" y="173"/>
                  </a:lnTo>
                  <a:lnTo>
                    <a:pt x="187" y="203"/>
                  </a:lnTo>
                  <a:lnTo>
                    <a:pt x="212" y="223"/>
                  </a:lnTo>
                  <a:lnTo>
                    <a:pt x="238" y="231"/>
                  </a:lnTo>
                  <a:lnTo>
                    <a:pt x="246" y="228"/>
                  </a:lnTo>
                  <a:lnTo>
                    <a:pt x="299" y="211"/>
                  </a:lnTo>
                  <a:lnTo>
                    <a:pt x="354" y="193"/>
                  </a:lnTo>
                  <a:lnTo>
                    <a:pt x="406" y="171"/>
                  </a:lnTo>
                  <a:lnTo>
                    <a:pt x="461" y="147"/>
                  </a:lnTo>
                  <a:lnTo>
                    <a:pt x="491" y="134"/>
                  </a:lnTo>
                  <a:lnTo>
                    <a:pt x="519" y="125"/>
                  </a:lnTo>
                  <a:lnTo>
                    <a:pt x="536" y="119"/>
                  </a:lnTo>
                  <a:lnTo>
                    <a:pt x="532" y="111"/>
                  </a:lnTo>
                  <a:lnTo>
                    <a:pt x="519" y="103"/>
                  </a:lnTo>
                  <a:lnTo>
                    <a:pt x="469" y="85"/>
                  </a:lnTo>
                  <a:lnTo>
                    <a:pt x="417" y="59"/>
                  </a:lnTo>
                  <a:lnTo>
                    <a:pt x="387" y="42"/>
                  </a:lnTo>
                  <a:lnTo>
                    <a:pt x="374" y="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2" name="Freeform 129"/>
            <p:cNvSpPr>
              <a:spLocks/>
            </p:cNvSpPr>
            <p:nvPr/>
          </p:nvSpPr>
          <p:spPr bwMode="auto">
            <a:xfrm>
              <a:off x="3672" y="3112"/>
              <a:ext cx="438" cy="220"/>
            </a:xfrm>
            <a:custGeom>
              <a:avLst/>
              <a:gdLst>
                <a:gd name="T0" fmla="*/ 157 w 438"/>
                <a:gd name="T1" fmla="*/ 14 h 220"/>
                <a:gd name="T2" fmla="*/ 127 w 438"/>
                <a:gd name="T3" fmla="*/ 11 h 220"/>
                <a:gd name="T4" fmla="*/ 90 w 438"/>
                <a:gd name="T5" fmla="*/ 19 h 220"/>
                <a:gd name="T6" fmla="*/ 29 w 438"/>
                <a:gd name="T7" fmla="*/ 41 h 220"/>
                <a:gd name="T8" fmla="*/ 12 w 438"/>
                <a:gd name="T9" fmla="*/ 31 h 220"/>
                <a:gd name="T10" fmla="*/ 77 w 438"/>
                <a:gd name="T11" fmla="*/ 11 h 220"/>
                <a:gd name="T12" fmla="*/ 127 w 438"/>
                <a:gd name="T13" fmla="*/ 0 h 220"/>
                <a:gd name="T14" fmla="*/ 161 w 438"/>
                <a:gd name="T15" fmla="*/ 0 h 220"/>
                <a:gd name="T16" fmla="*/ 199 w 438"/>
                <a:gd name="T17" fmla="*/ 9 h 220"/>
                <a:gd name="T18" fmla="*/ 257 w 438"/>
                <a:gd name="T19" fmla="*/ 36 h 220"/>
                <a:gd name="T20" fmla="*/ 323 w 438"/>
                <a:gd name="T21" fmla="*/ 61 h 220"/>
                <a:gd name="T22" fmla="*/ 400 w 438"/>
                <a:gd name="T23" fmla="*/ 82 h 220"/>
                <a:gd name="T24" fmla="*/ 438 w 438"/>
                <a:gd name="T25" fmla="*/ 95 h 220"/>
                <a:gd name="T26" fmla="*/ 434 w 438"/>
                <a:gd name="T27" fmla="*/ 108 h 220"/>
                <a:gd name="T28" fmla="*/ 414 w 438"/>
                <a:gd name="T29" fmla="*/ 127 h 220"/>
                <a:gd name="T30" fmla="*/ 376 w 438"/>
                <a:gd name="T31" fmla="*/ 131 h 220"/>
                <a:gd name="T32" fmla="*/ 276 w 438"/>
                <a:gd name="T33" fmla="*/ 149 h 220"/>
                <a:gd name="T34" fmla="*/ 213 w 438"/>
                <a:gd name="T35" fmla="*/ 161 h 220"/>
                <a:gd name="T36" fmla="*/ 178 w 438"/>
                <a:gd name="T37" fmla="*/ 177 h 220"/>
                <a:gd name="T38" fmla="*/ 137 w 438"/>
                <a:gd name="T39" fmla="*/ 200 h 220"/>
                <a:gd name="T40" fmla="*/ 124 w 438"/>
                <a:gd name="T41" fmla="*/ 216 h 220"/>
                <a:gd name="T42" fmla="*/ 99 w 438"/>
                <a:gd name="T43" fmla="*/ 220 h 220"/>
                <a:gd name="T44" fmla="*/ 81 w 438"/>
                <a:gd name="T45" fmla="*/ 220 h 220"/>
                <a:gd name="T46" fmla="*/ 46 w 438"/>
                <a:gd name="T47" fmla="*/ 190 h 220"/>
                <a:gd name="T48" fmla="*/ 25 w 438"/>
                <a:gd name="T49" fmla="*/ 166 h 220"/>
                <a:gd name="T50" fmla="*/ 0 w 438"/>
                <a:gd name="T51" fmla="*/ 152 h 220"/>
                <a:gd name="T52" fmla="*/ 29 w 438"/>
                <a:gd name="T53" fmla="*/ 140 h 220"/>
                <a:gd name="T54" fmla="*/ 51 w 438"/>
                <a:gd name="T55" fmla="*/ 164 h 220"/>
                <a:gd name="T56" fmla="*/ 76 w 438"/>
                <a:gd name="T57" fmla="*/ 191 h 220"/>
                <a:gd name="T58" fmla="*/ 90 w 438"/>
                <a:gd name="T59" fmla="*/ 200 h 220"/>
                <a:gd name="T60" fmla="*/ 110 w 438"/>
                <a:gd name="T61" fmla="*/ 199 h 220"/>
                <a:gd name="T62" fmla="*/ 144 w 438"/>
                <a:gd name="T63" fmla="*/ 182 h 220"/>
                <a:gd name="T64" fmla="*/ 184 w 438"/>
                <a:gd name="T65" fmla="*/ 161 h 220"/>
                <a:gd name="T66" fmla="*/ 221 w 438"/>
                <a:gd name="T67" fmla="*/ 144 h 220"/>
                <a:gd name="T68" fmla="*/ 268 w 438"/>
                <a:gd name="T69" fmla="*/ 136 h 220"/>
                <a:gd name="T70" fmla="*/ 328 w 438"/>
                <a:gd name="T71" fmla="*/ 127 h 220"/>
                <a:gd name="T72" fmla="*/ 379 w 438"/>
                <a:gd name="T73" fmla="*/ 121 h 220"/>
                <a:gd name="T74" fmla="*/ 391 w 438"/>
                <a:gd name="T75" fmla="*/ 117 h 220"/>
                <a:gd name="T76" fmla="*/ 402 w 438"/>
                <a:gd name="T77" fmla="*/ 104 h 220"/>
                <a:gd name="T78" fmla="*/ 353 w 438"/>
                <a:gd name="T79" fmla="*/ 84 h 220"/>
                <a:gd name="T80" fmla="*/ 302 w 438"/>
                <a:gd name="T81" fmla="*/ 66 h 220"/>
                <a:gd name="T82" fmla="*/ 225 w 438"/>
                <a:gd name="T83" fmla="*/ 36 h 220"/>
                <a:gd name="T84" fmla="*/ 188 w 438"/>
                <a:gd name="T85" fmla="*/ 23 h 220"/>
                <a:gd name="T86" fmla="*/ 178 w 438"/>
                <a:gd name="T87" fmla="*/ 15 h 220"/>
                <a:gd name="T88" fmla="*/ 157 w 438"/>
                <a:gd name="T89" fmla="*/ 14 h 2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438" h="220">
                  <a:moveTo>
                    <a:pt x="157" y="14"/>
                  </a:moveTo>
                  <a:lnTo>
                    <a:pt x="127" y="11"/>
                  </a:lnTo>
                  <a:lnTo>
                    <a:pt x="90" y="19"/>
                  </a:lnTo>
                  <a:lnTo>
                    <a:pt x="29" y="41"/>
                  </a:lnTo>
                  <a:lnTo>
                    <a:pt x="12" y="31"/>
                  </a:lnTo>
                  <a:lnTo>
                    <a:pt x="77" y="11"/>
                  </a:lnTo>
                  <a:lnTo>
                    <a:pt x="127" y="0"/>
                  </a:lnTo>
                  <a:lnTo>
                    <a:pt x="161" y="0"/>
                  </a:lnTo>
                  <a:lnTo>
                    <a:pt x="199" y="9"/>
                  </a:lnTo>
                  <a:lnTo>
                    <a:pt x="257" y="36"/>
                  </a:lnTo>
                  <a:lnTo>
                    <a:pt x="323" y="61"/>
                  </a:lnTo>
                  <a:lnTo>
                    <a:pt x="400" y="82"/>
                  </a:lnTo>
                  <a:lnTo>
                    <a:pt x="438" y="95"/>
                  </a:lnTo>
                  <a:lnTo>
                    <a:pt x="434" y="108"/>
                  </a:lnTo>
                  <a:lnTo>
                    <a:pt x="414" y="127"/>
                  </a:lnTo>
                  <a:lnTo>
                    <a:pt x="376" y="131"/>
                  </a:lnTo>
                  <a:lnTo>
                    <a:pt x="276" y="149"/>
                  </a:lnTo>
                  <a:lnTo>
                    <a:pt x="213" y="161"/>
                  </a:lnTo>
                  <a:lnTo>
                    <a:pt x="178" y="177"/>
                  </a:lnTo>
                  <a:lnTo>
                    <a:pt x="137" y="200"/>
                  </a:lnTo>
                  <a:lnTo>
                    <a:pt x="124" y="216"/>
                  </a:lnTo>
                  <a:lnTo>
                    <a:pt x="99" y="220"/>
                  </a:lnTo>
                  <a:lnTo>
                    <a:pt x="81" y="220"/>
                  </a:lnTo>
                  <a:lnTo>
                    <a:pt x="46" y="190"/>
                  </a:lnTo>
                  <a:lnTo>
                    <a:pt x="25" y="166"/>
                  </a:lnTo>
                  <a:lnTo>
                    <a:pt x="0" y="152"/>
                  </a:lnTo>
                  <a:lnTo>
                    <a:pt x="29" y="140"/>
                  </a:lnTo>
                  <a:lnTo>
                    <a:pt x="51" y="164"/>
                  </a:lnTo>
                  <a:lnTo>
                    <a:pt x="76" y="191"/>
                  </a:lnTo>
                  <a:lnTo>
                    <a:pt x="90" y="200"/>
                  </a:lnTo>
                  <a:lnTo>
                    <a:pt x="110" y="199"/>
                  </a:lnTo>
                  <a:lnTo>
                    <a:pt x="144" y="182"/>
                  </a:lnTo>
                  <a:lnTo>
                    <a:pt x="184" y="161"/>
                  </a:lnTo>
                  <a:lnTo>
                    <a:pt x="221" y="144"/>
                  </a:lnTo>
                  <a:lnTo>
                    <a:pt x="268" y="136"/>
                  </a:lnTo>
                  <a:lnTo>
                    <a:pt x="328" y="127"/>
                  </a:lnTo>
                  <a:lnTo>
                    <a:pt x="379" y="121"/>
                  </a:lnTo>
                  <a:lnTo>
                    <a:pt x="391" y="117"/>
                  </a:lnTo>
                  <a:lnTo>
                    <a:pt x="402" y="104"/>
                  </a:lnTo>
                  <a:lnTo>
                    <a:pt x="353" y="84"/>
                  </a:lnTo>
                  <a:lnTo>
                    <a:pt x="302" y="66"/>
                  </a:lnTo>
                  <a:lnTo>
                    <a:pt x="225" y="36"/>
                  </a:lnTo>
                  <a:lnTo>
                    <a:pt x="188" y="23"/>
                  </a:lnTo>
                  <a:lnTo>
                    <a:pt x="178" y="15"/>
                  </a:lnTo>
                  <a:lnTo>
                    <a:pt x="157" y="1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3" name="Freeform 130"/>
            <p:cNvSpPr>
              <a:spLocks/>
            </p:cNvSpPr>
            <p:nvPr/>
          </p:nvSpPr>
          <p:spPr bwMode="auto">
            <a:xfrm>
              <a:off x="3310" y="3231"/>
              <a:ext cx="437" cy="208"/>
            </a:xfrm>
            <a:custGeom>
              <a:avLst/>
              <a:gdLst>
                <a:gd name="T0" fmla="*/ 28 w 437"/>
                <a:gd name="T1" fmla="*/ 64 h 208"/>
                <a:gd name="T2" fmla="*/ 33 w 437"/>
                <a:gd name="T3" fmla="*/ 27 h 208"/>
                <a:gd name="T4" fmla="*/ 43 w 437"/>
                <a:gd name="T5" fmla="*/ 8 h 208"/>
                <a:gd name="T6" fmla="*/ 26 w 437"/>
                <a:gd name="T7" fmla="*/ 0 h 208"/>
                <a:gd name="T8" fmla="*/ 11 w 437"/>
                <a:gd name="T9" fmla="*/ 38 h 208"/>
                <a:gd name="T10" fmla="*/ 11 w 437"/>
                <a:gd name="T11" fmla="*/ 99 h 208"/>
                <a:gd name="T12" fmla="*/ 0 w 437"/>
                <a:gd name="T13" fmla="*/ 138 h 208"/>
                <a:gd name="T14" fmla="*/ 5 w 437"/>
                <a:gd name="T15" fmla="*/ 152 h 208"/>
                <a:gd name="T16" fmla="*/ 33 w 437"/>
                <a:gd name="T17" fmla="*/ 168 h 208"/>
                <a:gd name="T18" fmla="*/ 90 w 437"/>
                <a:gd name="T19" fmla="*/ 174 h 208"/>
                <a:gd name="T20" fmla="*/ 183 w 437"/>
                <a:gd name="T21" fmla="*/ 178 h 208"/>
                <a:gd name="T22" fmla="*/ 255 w 437"/>
                <a:gd name="T23" fmla="*/ 181 h 208"/>
                <a:gd name="T24" fmla="*/ 341 w 437"/>
                <a:gd name="T25" fmla="*/ 195 h 208"/>
                <a:gd name="T26" fmla="*/ 424 w 437"/>
                <a:gd name="T27" fmla="*/ 208 h 208"/>
                <a:gd name="T28" fmla="*/ 437 w 437"/>
                <a:gd name="T29" fmla="*/ 204 h 208"/>
                <a:gd name="T30" fmla="*/ 433 w 437"/>
                <a:gd name="T31" fmla="*/ 189 h 208"/>
                <a:gd name="T32" fmla="*/ 395 w 437"/>
                <a:gd name="T33" fmla="*/ 126 h 208"/>
                <a:gd name="T34" fmla="*/ 378 w 437"/>
                <a:gd name="T35" fmla="*/ 86 h 208"/>
                <a:gd name="T36" fmla="*/ 364 w 437"/>
                <a:gd name="T37" fmla="*/ 44 h 208"/>
                <a:gd name="T38" fmla="*/ 360 w 437"/>
                <a:gd name="T39" fmla="*/ 35 h 208"/>
                <a:gd name="T40" fmla="*/ 349 w 437"/>
                <a:gd name="T41" fmla="*/ 49 h 208"/>
                <a:gd name="T42" fmla="*/ 356 w 437"/>
                <a:gd name="T43" fmla="*/ 81 h 208"/>
                <a:gd name="T44" fmla="*/ 375 w 437"/>
                <a:gd name="T45" fmla="*/ 122 h 208"/>
                <a:gd name="T46" fmla="*/ 395 w 437"/>
                <a:gd name="T47" fmla="*/ 156 h 208"/>
                <a:gd name="T48" fmla="*/ 404 w 437"/>
                <a:gd name="T49" fmla="*/ 185 h 208"/>
                <a:gd name="T50" fmla="*/ 399 w 437"/>
                <a:gd name="T51" fmla="*/ 189 h 208"/>
                <a:gd name="T52" fmla="*/ 341 w 437"/>
                <a:gd name="T53" fmla="*/ 181 h 208"/>
                <a:gd name="T54" fmla="*/ 275 w 437"/>
                <a:gd name="T55" fmla="*/ 168 h 208"/>
                <a:gd name="T56" fmla="*/ 202 w 437"/>
                <a:gd name="T57" fmla="*/ 159 h 208"/>
                <a:gd name="T58" fmla="*/ 125 w 437"/>
                <a:gd name="T59" fmla="*/ 159 h 208"/>
                <a:gd name="T60" fmla="*/ 76 w 437"/>
                <a:gd name="T61" fmla="*/ 156 h 208"/>
                <a:gd name="T62" fmla="*/ 37 w 437"/>
                <a:gd name="T63" fmla="*/ 143 h 208"/>
                <a:gd name="T64" fmla="*/ 17 w 437"/>
                <a:gd name="T65" fmla="*/ 133 h 208"/>
                <a:gd name="T66" fmla="*/ 22 w 437"/>
                <a:gd name="T67" fmla="*/ 112 h 208"/>
                <a:gd name="T68" fmla="*/ 30 w 437"/>
                <a:gd name="T69" fmla="*/ 96 h 208"/>
                <a:gd name="T70" fmla="*/ 30 w 437"/>
                <a:gd name="T71" fmla="*/ 81 h 208"/>
                <a:gd name="T72" fmla="*/ 28 w 437"/>
                <a:gd name="T73" fmla="*/ 64 h 2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7" h="208">
                  <a:moveTo>
                    <a:pt x="28" y="64"/>
                  </a:moveTo>
                  <a:lnTo>
                    <a:pt x="33" y="27"/>
                  </a:lnTo>
                  <a:lnTo>
                    <a:pt x="43" y="8"/>
                  </a:lnTo>
                  <a:lnTo>
                    <a:pt x="26" y="0"/>
                  </a:lnTo>
                  <a:lnTo>
                    <a:pt x="11" y="38"/>
                  </a:lnTo>
                  <a:lnTo>
                    <a:pt x="11" y="99"/>
                  </a:lnTo>
                  <a:lnTo>
                    <a:pt x="0" y="138"/>
                  </a:lnTo>
                  <a:lnTo>
                    <a:pt x="5" y="152"/>
                  </a:lnTo>
                  <a:lnTo>
                    <a:pt x="33" y="168"/>
                  </a:lnTo>
                  <a:lnTo>
                    <a:pt x="90" y="174"/>
                  </a:lnTo>
                  <a:lnTo>
                    <a:pt x="183" y="178"/>
                  </a:lnTo>
                  <a:lnTo>
                    <a:pt x="255" y="181"/>
                  </a:lnTo>
                  <a:lnTo>
                    <a:pt x="341" y="195"/>
                  </a:lnTo>
                  <a:lnTo>
                    <a:pt x="424" y="208"/>
                  </a:lnTo>
                  <a:lnTo>
                    <a:pt x="437" y="204"/>
                  </a:lnTo>
                  <a:lnTo>
                    <a:pt x="433" y="189"/>
                  </a:lnTo>
                  <a:lnTo>
                    <a:pt x="395" y="126"/>
                  </a:lnTo>
                  <a:lnTo>
                    <a:pt x="378" y="86"/>
                  </a:lnTo>
                  <a:lnTo>
                    <a:pt x="364" y="44"/>
                  </a:lnTo>
                  <a:lnTo>
                    <a:pt x="360" y="35"/>
                  </a:lnTo>
                  <a:lnTo>
                    <a:pt x="349" y="49"/>
                  </a:lnTo>
                  <a:lnTo>
                    <a:pt x="356" y="81"/>
                  </a:lnTo>
                  <a:lnTo>
                    <a:pt x="375" y="122"/>
                  </a:lnTo>
                  <a:lnTo>
                    <a:pt x="395" y="156"/>
                  </a:lnTo>
                  <a:lnTo>
                    <a:pt x="404" y="185"/>
                  </a:lnTo>
                  <a:lnTo>
                    <a:pt x="399" y="189"/>
                  </a:lnTo>
                  <a:lnTo>
                    <a:pt x="341" y="181"/>
                  </a:lnTo>
                  <a:lnTo>
                    <a:pt x="275" y="168"/>
                  </a:lnTo>
                  <a:lnTo>
                    <a:pt x="202" y="159"/>
                  </a:lnTo>
                  <a:lnTo>
                    <a:pt x="125" y="159"/>
                  </a:lnTo>
                  <a:lnTo>
                    <a:pt x="76" y="156"/>
                  </a:lnTo>
                  <a:lnTo>
                    <a:pt x="37" y="143"/>
                  </a:lnTo>
                  <a:lnTo>
                    <a:pt x="17" y="133"/>
                  </a:lnTo>
                  <a:lnTo>
                    <a:pt x="22" y="112"/>
                  </a:lnTo>
                  <a:lnTo>
                    <a:pt x="30" y="96"/>
                  </a:lnTo>
                  <a:lnTo>
                    <a:pt x="30" y="81"/>
                  </a:lnTo>
                  <a:lnTo>
                    <a:pt x="28" y="6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4" name="Freeform 131"/>
            <p:cNvSpPr>
              <a:spLocks/>
            </p:cNvSpPr>
            <p:nvPr/>
          </p:nvSpPr>
          <p:spPr bwMode="auto">
            <a:xfrm>
              <a:off x="2852" y="2395"/>
              <a:ext cx="179" cy="176"/>
            </a:xfrm>
            <a:custGeom>
              <a:avLst/>
              <a:gdLst>
                <a:gd name="T0" fmla="*/ 124 w 179"/>
                <a:gd name="T1" fmla="*/ 67 h 176"/>
                <a:gd name="T2" fmla="*/ 110 w 179"/>
                <a:gd name="T3" fmla="*/ 32 h 176"/>
                <a:gd name="T4" fmla="*/ 81 w 179"/>
                <a:gd name="T5" fmla="*/ 9 h 176"/>
                <a:gd name="T6" fmla="*/ 56 w 179"/>
                <a:gd name="T7" fmla="*/ 0 h 176"/>
                <a:gd name="T8" fmla="*/ 35 w 179"/>
                <a:gd name="T9" fmla="*/ 0 h 176"/>
                <a:gd name="T10" fmla="*/ 17 w 179"/>
                <a:gd name="T11" fmla="*/ 9 h 176"/>
                <a:gd name="T12" fmla="*/ 0 w 179"/>
                <a:gd name="T13" fmla="*/ 38 h 176"/>
                <a:gd name="T14" fmla="*/ 0 w 179"/>
                <a:gd name="T15" fmla="*/ 78 h 176"/>
                <a:gd name="T16" fmla="*/ 9 w 179"/>
                <a:gd name="T17" fmla="*/ 107 h 176"/>
                <a:gd name="T18" fmla="*/ 27 w 179"/>
                <a:gd name="T19" fmla="*/ 138 h 176"/>
                <a:gd name="T20" fmla="*/ 61 w 179"/>
                <a:gd name="T21" fmla="*/ 167 h 176"/>
                <a:gd name="T22" fmla="*/ 96 w 179"/>
                <a:gd name="T23" fmla="*/ 176 h 176"/>
                <a:gd name="T24" fmla="*/ 124 w 179"/>
                <a:gd name="T25" fmla="*/ 167 h 176"/>
                <a:gd name="T26" fmla="*/ 139 w 179"/>
                <a:gd name="T27" fmla="*/ 150 h 176"/>
                <a:gd name="T28" fmla="*/ 142 w 179"/>
                <a:gd name="T29" fmla="*/ 113 h 176"/>
                <a:gd name="T30" fmla="*/ 139 w 179"/>
                <a:gd name="T31" fmla="*/ 92 h 176"/>
                <a:gd name="T32" fmla="*/ 177 w 179"/>
                <a:gd name="T33" fmla="*/ 63 h 176"/>
                <a:gd name="T34" fmla="*/ 179 w 179"/>
                <a:gd name="T35" fmla="*/ 49 h 176"/>
                <a:gd name="T36" fmla="*/ 159 w 179"/>
                <a:gd name="T37" fmla="*/ 46 h 176"/>
                <a:gd name="T38" fmla="*/ 124 w 179"/>
                <a:gd name="T39" fmla="*/ 67 h 17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</a:cxnLst>
              <a:rect l="0" t="0" r="r" b="b"/>
              <a:pathLst>
                <a:path w="179" h="176">
                  <a:moveTo>
                    <a:pt x="124" y="67"/>
                  </a:moveTo>
                  <a:lnTo>
                    <a:pt x="110" y="32"/>
                  </a:lnTo>
                  <a:lnTo>
                    <a:pt x="81" y="9"/>
                  </a:lnTo>
                  <a:lnTo>
                    <a:pt x="56" y="0"/>
                  </a:lnTo>
                  <a:lnTo>
                    <a:pt x="35" y="0"/>
                  </a:lnTo>
                  <a:lnTo>
                    <a:pt x="17" y="9"/>
                  </a:lnTo>
                  <a:lnTo>
                    <a:pt x="0" y="38"/>
                  </a:lnTo>
                  <a:lnTo>
                    <a:pt x="0" y="78"/>
                  </a:lnTo>
                  <a:lnTo>
                    <a:pt x="9" y="107"/>
                  </a:lnTo>
                  <a:lnTo>
                    <a:pt x="27" y="138"/>
                  </a:lnTo>
                  <a:lnTo>
                    <a:pt x="61" y="167"/>
                  </a:lnTo>
                  <a:lnTo>
                    <a:pt x="96" y="176"/>
                  </a:lnTo>
                  <a:lnTo>
                    <a:pt x="124" y="167"/>
                  </a:lnTo>
                  <a:lnTo>
                    <a:pt x="139" y="150"/>
                  </a:lnTo>
                  <a:lnTo>
                    <a:pt x="142" y="113"/>
                  </a:lnTo>
                  <a:lnTo>
                    <a:pt x="139" y="92"/>
                  </a:lnTo>
                  <a:lnTo>
                    <a:pt x="177" y="63"/>
                  </a:lnTo>
                  <a:lnTo>
                    <a:pt x="179" y="49"/>
                  </a:lnTo>
                  <a:lnTo>
                    <a:pt x="159" y="46"/>
                  </a:lnTo>
                  <a:lnTo>
                    <a:pt x="124" y="67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5" name="Freeform 132"/>
            <p:cNvSpPr>
              <a:spLocks/>
            </p:cNvSpPr>
            <p:nvPr/>
          </p:nvSpPr>
          <p:spPr bwMode="auto">
            <a:xfrm>
              <a:off x="2956" y="2581"/>
              <a:ext cx="128" cy="285"/>
            </a:xfrm>
            <a:custGeom>
              <a:avLst/>
              <a:gdLst>
                <a:gd name="T0" fmla="*/ 9 w 128"/>
                <a:gd name="T1" fmla="*/ 54 h 285"/>
                <a:gd name="T2" fmla="*/ 0 w 128"/>
                <a:gd name="T3" fmla="*/ 23 h 285"/>
                <a:gd name="T4" fmla="*/ 9 w 128"/>
                <a:gd name="T5" fmla="*/ 12 h 285"/>
                <a:gd name="T6" fmla="*/ 12 w 128"/>
                <a:gd name="T7" fmla="*/ 0 h 285"/>
                <a:gd name="T8" fmla="*/ 41 w 128"/>
                <a:gd name="T9" fmla="*/ 0 h 285"/>
                <a:gd name="T10" fmla="*/ 58 w 128"/>
                <a:gd name="T11" fmla="*/ 12 h 285"/>
                <a:gd name="T12" fmla="*/ 87 w 128"/>
                <a:gd name="T13" fmla="*/ 43 h 285"/>
                <a:gd name="T14" fmla="*/ 105 w 128"/>
                <a:gd name="T15" fmla="*/ 83 h 285"/>
                <a:gd name="T16" fmla="*/ 123 w 128"/>
                <a:gd name="T17" fmla="*/ 137 h 285"/>
                <a:gd name="T18" fmla="*/ 128 w 128"/>
                <a:gd name="T19" fmla="*/ 185 h 285"/>
                <a:gd name="T20" fmla="*/ 125 w 128"/>
                <a:gd name="T21" fmla="*/ 231 h 285"/>
                <a:gd name="T22" fmla="*/ 114 w 128"/>
                <a:gd name="T23" fmla="*/ 263 h 285"/>
                <a:gd name="T24" fmla="*/ 96 w 128"/>
                <a:gd name="T25" fmla="*/ 283 h 285"/>
                <a:gd name="T26" fmla="*/ 67 w 128"/>
                <a:gd name="T27" fmla="*/ 285 h 285"/>
                <a:gd name="T28" fmla="*/ 44 w 128"/>
                <a:gd name="T29" fmla="*/ 277 h 285"/>
                <a:gd name="T30" fmla="*/ 24 w 128"/>
                <a:gd name="T31" fmla="*/ 257 h 285"/>
                <a:gd name="T32" fmla="*/ 18 w 128"/>
                <a:gd name="T33" fmla="*/ 226 h 285"/>
                <a:gd name="T34" fmla="*/ 21 w 128"/>
                <a:gd name="T35" fmla="*/ 191 h 285"/>
                <a:gd name="T36" fmla="*/ 32 w 128"/>
                <a:gd name="T37" fmla="*/ 168 h 285"/>
                <a:gd name="T38" fmla="*/ 38 w 128"/>
                <a:gd name="T39" fmla="*/ 137 h 285"/>
                <a:gd name="T40" fmla="*/ 29 w 128"/>
                <a:gd name="T41" fmla="*/ 103 h 285"/>
                <a:gd name="T42" fmla="*/ 24 w 128"/>
                <a:gd name="T43" fmla="*/ 83 h 285"/>
                <a:gd name="T44" fmla="*/ 9 w 128"/>
                <a:gd name="T45" fmla="*/ 54 h 28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8" h="285">
                  <a:moveTo>
                    <a:pt x="9" y="54"/>
                  </a:moveTo>
                  <a:lnTo>
                    <a:pt x="0" y="23"/>
                  </a:lnTo>
                  <a:lnTo>
                    <a:pt x="9" y="12"/>
                  </a:lnTo>
                  <a:lnTo>
                    <a:pt x="12" y="0"/>
                  </a:lnTo>
                  <a:lnTo>
                    <a:pt x="41" y="0"/>
                  </a:lnTo>
                  <a:lnTo>
                    <a:pt x="58" y="12"/>
                  </a:lnTo>
                  <a:lnTo>
                    <a:pt x="87" y="43"/>
                  </a:lnTo>
                  <a:lnTo>
                    <a:pt x="105" y="83"/>
                  </a:lnTo>
                  <a:lnTo>
                    <a:pt x="123" y="137"/>
                  </a:lnTo>
                  <a:lnTo>
                    <a:pt x="128" y="185"/>
                  </a:lnTo>
                  <a:lnTo>
                    <a:pt x="125" y="231"/>
                  </a:lnTo>
                  <a:lnTo>
                    <a:pt x="114" y="263"/>
                  </a:lnTo>
                  <a:lnTo>
                    <a:pt x="96" y="283"/>
                  </a:lnTo>
                  <a:lnTo>
                    <a:pt x="67" y="285"/>
                  </a:lnTo>
                  <a:lnTo>
                    <a:pt x="44" y="277"/>
                  </a:lnTo>
                  <a:lnTo>
                    <a:pt x="24" y="257"/>
                  </a:lnTo>
                  <a:lnTo>
                    <a:pt x="18" y="226"/>
                  </a:lnTo>
                  <a:lnTo>
                    <a:pt x="21" y="191"/>
                  </a:lnTo>
                  <a:lnTo>
                    <a:pt x="32" y="168"/>
                  </a:lnTo>
                  <a:lnTo>
                    <a:pt x="38" y="137"/>
                  </a:lnTo>
                  <a:lnTo>
                    <a:pt x="29" y="103"/>
                  </a:lnTo>
                  <a:lnTo>
                    <a:pt x="24" y="83"/>
                  </a:lnTo>
                  <a:lnTo>
                    <a:pt x="9" y="5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6" name="Freeform 133"/>
            <p:cNvSpPr>
              <a:spLocks/>
            </p:cNvSpPr>
            <p:nvPr/>
          </p:nvSpPr>
          <p:spPr bwMode="auto">
            <a:xfrm>
              <a:off x="3021" y="2811"/>
              <a:ext cx="199" cy="393"/>
            </a:xfrm>
            <a:custGeom>
              <a:avLst/>
              <a:gdLst>
                <a:gd name="T0" fmla="*/ 0 w 199"/>
                <a:gd name="T1" fmla="*/ 20 h 393"/>
                <a:gd name="T2" fmla="*/ 9 w 199"/>
                <a:gd name="T3" fmla="*/ 3 h 393"/>
                <a:gd name="T4" fmla="*/ 29 w 199"/>
                <a:gd name="T5" fmla="*/ 0 h 393"/>
                <a:gd name="T6" fmla="*/ 49 w 199"/>
                <a:gd name="T7" fmla="*/ 9 h 393"/>
                <a:gd name="T8" fmla="*/ 78 w 199"/>
                <a:gd name="T9" fmla="*/ 54 h 393"/>
                <a:gd name="T10" fmla="*/ 109 w 199"/>
                <a:gd name="T11" fmla="*/ 117 h 393"/>
                <a:gd name="T12" fmla="*/ 115 w 199"/>
                <a:gd name="T13" fmla="*/ 168 h 393"/>
                <a:gd name="T14" fmla="*/ 118 w 199"/>
                <a:gd name="T15" fmla="*/ 259 h 393"/>
                <a:gd name="T16" fmla="*/ 109 w 199"/>
                <a:gd name="T17" fmla="*/ 322 h 393"/>
                <a:gd name="T18" fmla="*/ 109 w 199"/>
                <a:gd name="T19" fmla="*/ 334 h 393"/>
                <a:gd name="T20" fmla="*/ 136 w 199"/>
                <a:gd name="T21" fmla="*/ 348 h 393"/>
                <a:gd name="T22" fmla="*/ 199 w 199"/>
                <a:gd name="T23" fmla="*/ 365 h 393"/>
                <a:gd name="T24" fmla="*/ 199 w 199"/>
                <a:gd name="T25" fmla="*/ 376 h 393"/>
                <a:gd name="T26" fmla="*/ 170 w 199"/>
                <a:gd name="T27" fmla="*/ 393 h 393"/>
                <a:gd name="T28" fmla="*/ 141 w 199"/>
                <a:gd name="T29" fmla="*/ 385 h 393"/>
                <a:gd name="T30" fmla="*/ 92 w 199"/>
                <a:gd name="T31" fmla="*/ 354 h 393"/>
                <a:gd name="T32" fmla="*/ 78 w 199"/>
                <a:gd name="T33" fmla="*/ 340 h 393"/>
                <a:gd name="T34" fmla="*/ 78 w 199"/>
                <a:gd name="T35" fmla="*/ 325 h 393"/>
                <a:gd name="T36" fmla="*/ 89 w 199"/>
                <a:gd name="T37" fmla="*/ 317 h 393"/>
                <a:gd name="T38" fmla="*/ 101 w 199"/>
                <a:gd name="T39" fmla="*/ 265 h 393"/>
                <a:gd name="T40" fmla="*/ 98 w 199"/>
                <a:gd name="T41" fmla="*/ 188 h 393"/>
                <a:gd name="T42" fmla="*/ 87 w 199"/>
                <a:gd name="T43" fmla="*/ 140 h 393"/>
                <a:gd name="T44" fmla="*/ 58 w 199"/>
                <a:gd name="T45" fmla="*/ 80 h 393"/>
                <a:gd name="T46" fmla="*/ 26 w 199"/>
                <a:gd name="T47" fmla="*/ 49 h 393"/>
                <a:gd name="T48" fmla="*/ 0 w 199"/>
                <a:gd name="T49" fmla="*/ 20 h 39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199" h="393">
                  <a:moveTo>
                    <a:pt x="0" y="20"/>
                  </a:moveTo>
                  <a:lnTo>
                    <a:pt x="9" y="3"/>
                  </a:lnTo>
                  <a:lnTo>
                    <a:pt x="29" y="0"/>
                  </a:lnTo>
                  <a:lnTo>
                    <a:pt x="49" y="9"/>
                  </a:lnTo>
                  <a:lnTo>
                    <a:pt x="78" y="54"/>
                  </a:lnTo>
                  <a:lnTo>
                    <a:pt x="109" y="117"/>
                  </a:lnTo>
                  <a:lnTo>
                    <a:pt x="115" y="168"/>
                  </a:lnTo>
                  <a:lnTo>
                    <a:pt x="118" y="259"/>
                  </a:lnTo>
                  <a:lnTo>
                    <a:pt x="109" y="322"/>
                  </a:lnTo>
                  <a:lnTo>
                    <a:pt x="109" y="334"/>
                  </a:lnTo>
                  <a:lnTo>
                    <a:pt x="136" y="348"/>
                  </a:lnTo>
                  <a:lnTo>
                    <a:pt x="199" y="365"/>
                  </a:lnTo>
                  <a:lnTo>
                    <a:pt x="199" y="376"/>
                  </a:lnTo>
                  <a:lnTo>
                    <a:pt x="170" y="393"/>
                  </a:lnTo>
                  <a:lnTo>
                    <a:pt x="141" y="385"/>
                  </a:lnTo>
                  <a:lnTo>
                    <a:pt x="92" y="354"/>
                  </a:lnTo>
                  <a:lnTo>
                    <a:pt x="78" y="340"/>
                  </a:lnTo>
                  <a:lnTo>
                    <a:pt x="78" y="325"/>
                  </a:lnTo>
                  <a:lnTo>
                    <a:pt x="89" y="317"/>
                  </a:lnTo>
                  <a:lnTo>
                    <a:pt x="101" y="265"/>
                  </a:lnTo>
                  <a:lnTo>
                    <a:pt x="98" y="188"/>
                  </a:lnTo>
                  <a:lnTo>
                    <a:pt x="87" y="140"/>
                  </a:lnTo>
                  <a:lnTo>
                    <a:pt x="58" y="80"/>
                  </a:lnTo>
                  <a:lnTo>
                    <a:pt x="26" y="49"/>
                  </a:lnTo>
                  <a:lnTo>
                    <a:pt x="0" y="2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7" name="Freeform 134"/>
            <p:cNvSpPr>
              <a:spLocks/>
            </p:cNvSpPr>
            <p:nvPr/>
          </p:nvSpPr>
          <p:spPr bwMode="auto">
            <a:xfrm>
              <a:off x="2917" y="2803"/>
              <a:ext cx="134" cy="351"/>
            </a:xfrm>
            <a:custGeom>
              <a:avLst/>
              <a:gdLst>
                <a:gd name="T0" fmla="*/ 47 w 134"/>
                <a:gd name="T1" fmla="*/ 60 h 351"/>
                <a:gd name="T2" fmla="*/ 62 w 134"/>
                <a:gd name="T3" fmla="*/ 12 h 351"/>
                <a:gd name="T4" fmla="*/ 79 w 134"/>
                <a:gd name="T5" fmla="*/ 0 h 351"/>
                <a:gd name="T6" fmla="*/ 108 w 134"/>
                <a:gd name="T7" fmla="*/ 17 h 351"/>
                <a:gd name="T8" fmla="*/ 96 w 134"/>
                <a:gd name="T9" fmla="*/ 51 h 351"/>
                <a:gd name="T10" fmla="*/ 76 w 134"/>
                <a:gd name="T11" fmla="*/ 77 h 351"/>
                <a:gd name="T12" fmla="*/ 67 w 134"/>
                <a:gd name="T13" fmla="*/ 106 h 351"/>
                <a:gd name="T14" fmla="*/ 67 w 134"/>
                <a:gd name="T15" fmla="*/ 149 h 351"/>
                <a:gd name="T16" fmla="*/ 88 w 134"/>
                <a:gd name="T17" fmla="*/ 214 h 351"/>
                <a:gd name="T18" fmla="*/ 120 w 134"/>
                <a:gd name="T19" fmla="*/ 283 h 351"/>
                <a:gd name="T20" fmla="*/ 134 w 134"/>
                <a:gd name="T21" fmla="*/ 308 h 351"/>
                <a:gd name="T22" fmla="*/ 129 w 134"/>
                <a:gd name="T23" fmla="*/ 337 h 351"/>
                <a:gd name="T24" fmla="*/ 108 w 134"/>
                <a:gd name="T25" fmla="*/ 340 h 351"/>
                <a:gd name="T26" fmla="*/ 67 w 134"/>
                <a:gd name="T27" fmla="*/ 340 h 351"/>
                <a:gd name="T28" fmla="*/ 18 w 134"/>
                <a:gd name="T29" fmla="*/ 351 h 351"/>
                <a:gd name="T30" fmla="*/ 0 w 134"/>
                <a:gd name="T31" fmla="*/ 351 h 351"/>
                <a:gd name="T32" fmla="*/ 3 w 134"/>
                <a:gd name="T33" fmla="*/ 320 h 351"/>
                <a:gd name="T34" fmla="*/ 18 w 134"/>
                <a:gd name="T35" fmla="*/ 317 h 351"/>
                <a:gd name="T36" fmla="*/ 85 w 134"/>
                <a:gd name="T37" fmla="*/ 317 h 351"/>
                <a:gd name="T38" fmla="*/ 96 w 134"/>
                <a:gd name="T39" fmla="*/ 314 h 351"/>
                <a:gd name="T40" fmla="*/ 105 w 134"/>
                <a:gd name="T41" fmla="*/ 305 h 351"/>
                <a:gd name="T42" fmla="*/ 93 w 134"/>
                <a:gd name="T43" fmla="*/ 266 h 351"/>
                <a:gd name="T44" fmla="*/ 73 w 134"/>
                <a:gd name="T45" fmla="*/ 220 h 351"/>
                <a:gd name="T46" fmla="*/ 55 w 134"/>
                <a:gd name="T47" fmla="*/ 183 h 351"/>
                <a:gd name="T48" fmla="*/ 47 w 134"/>
                <a:gd name="T49" fmla="*/ 143 h 351"/>
                <a:gd name="T50" fmla="*/ 44 w 134"/>
                <a:gd name="T51" fmla="*/ 103 h 351"/>
                <a:gd name="T52" fmla="*/ 44 w 134"/>
                <a:gd name="T53" fmla="*/ 77 h 351"/>
                <a:gd name="T54" fmla="*/ 47 w 134"/>
                <a:gd name="T55" fmla="*/ 60 h 35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134" h="351">
                  <a:moveTo>
                    <a:pt x="47" y="60"/>
                  </a:moveTo>
                  <a:lnTo>
                    <a:pt x="62" y="12"/>
                  </a:lnTo>
                  <a:lnTo>
                    <a:pt x="79" y="0"/>
                  </a:lnTo>
                  <a:lnTo>
                    <a:pt x="108" y="17"/>
                  </a:lnTo>
                  <a:lnTo>
                    <a:pt x="96" y="51"/>
                  </a:lnTo>
                  <a:lnTo>
                    <a:pt x="76" y="77"/>
                  </a:lnTo>
                  <a:lnTo>
                    <a:pt x="67" y="106"/>
                  </a:lnTo>
                  <a:lnTo>
                    <a:pt x="67" y="149"/>
                  </a:lnTo>
                  <a:lnTo>
                    <a:pt x="88" y="214"/>
                  </a:lnTo>
                  <a:lnTo>
                    <a:pt x="120" y="283"/>
                  </a:lnTo>
                  <a:lnTo>
                    <a:pt x="134" y="308"/>
                  </a:lnTo>
                  <a:lnTo>
                    <a:pt x="129" y="337"/>
                  </a:lnTo>
                  <a:lnTo>
                    <a:pt x="108" y="340"/>
                  </a:lnTo>
                  <a:lnTo>
                    <a:pt x="67" y="340"/>
                  </a:lnTo>
                  <a:lnTo>
                    <a:pt x="18" y="351"/>
                  </a:lnTo>
                  <a:lnTo>
                    <a:pt x="0" y="351"/>
                  </a:lnTo>
                  <a:lnTo>
                    <a:pt x="3" y="320"/>
                  </a:lnTo>
                  <a:lnTo>
                    <a:pt x="18" y="317"/>
                  </a:lnTo>
                  <a:lnTo>
                    <a:pt x="85" y="317"/>
                  </a:lnTo>
                  <a:lnTo>
                    <a:pt x="96" y="314"/>
                  </a:lnTo>
                  <a:lnTo>
                    <a:pt x="105" y="305"/>
                  </a:lnTo>
                  <a:lnTo>
                    <a:pt x="93" y="266"/>
                  </a:lnTo>
                  <a:lnTo>
                    <a:pt x="73" y="220"/>
                  </a:lnTo>
                  <a:lnTo>
                    <a:pt x="55" y="183"/>
                  </a:lnTo>
                  <a:lnTo>
                    <a:pt x="47" y="143"/>
                  </a:lnTo>
                  <a:lnTo>
                    <a:pt x="44" y="103"/>
                  </a:lnTo>
                  <a:lnTo>
                    <a:pt x="44" y="77"/>
                  </a:lnTo>
                  <a:lnTo>
                    <a:pt x="47" y="60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8" name="Freeform 135"/>
            <p:cNvSpPr>
              <a:spLocks/>
            </p:cNvSpPr>
            <p:nvPr/>
          </p:nvSpPr>
          <p:spPr bwMode="auto">
            <a:xfrm>
              <a:off x="2998" y="2269"/>
              <a:ext cx="444" cy="364"/>
            </a:xfrm>
            <a:custGeom>
              <a:avLst/>
              <a:gdLst>
                <a:gd name="T0" fmla="*/ 9 w 444"/>
                <a:gd name="T1" fmla="*/ 328 h 364"/>
                <a:gd name="T2" fmla="*/ 0 w 444"/>
                <a:gd name="T3" fmla="*/ 345 h 364"/>
                <a:gd name="T4" fmla="*/ 15 w 444"/>
                <a:gd name="T5" fmla="*/ 364 h 364"/>
                <a:gd name="T6" fmla="*/ 32 w 444"/>
                <a:gd name="T7" fmla="*/ 364 h 364"/>
                <a:gd name="T8" fmla="*/ 106 w 444"/>
                <a:gd name="T9" fmla="*/ 345 h 364"/>
                <a:gd name="T10" fmla="*/ 174 w 444"/>
                <a:gd name="T11" fmla="*/ 308 h 364"/>
                <a:gd name="T12" fmla="*/ 234 w 444"/>
                <a:gd name="T13" fmla="*/ 268 h 364"/>
                <a:gd name="T14" fmla="*/ 317 w 444"/>
                <a:gd name="T15" fmla="*/ 205 h 364"/>
                <a:gd name="T16" fmla="*/ 376 w 444"/>
                <a:gd name="T17" fmla="*/ 142 h 364"/>
                <a:gd name="T18" fmla="*/ 427 w 444"/>
                <a:gd name="T19" fmla="*/ 83 h 364"/>
                <a:gd name="T20" fmla="*/ 444 w 444"/>
                <a:gd name="T21" fmla="*/ 37 h 364"/>
                <a:gd name="T22" fmla="*/ 444 w 444"/>
                <a:gd name="T23" fmla="*/ 12 h 364"/>
                <a:gd name="T24" fmla="*/ 422 w 444"/>
                <a:gd name="T25" fmla="*/ 0 h 364"/>
                <a:gd name="T26" fmla="*/ 390 w 444"/>
                <a:gd name="T27" fmla="*/ 3 h 364"/>
                <a:gd name="T28" fmla="*/ 379 w 444"/>
                <a:gd name="T29" fmla="*/ 43 h 364"/>
                <a:gd name="T30" fmla="*/ 385 w 444"/>
                <a:gd name="T31" fmla="*/ 68 h 364"/>
                <a:gd name="T32" fmla="*/ 393 w 444"/>
                <a:gd name="T33" fmla="*/ 91 h 364"/>
                <a:gd name="T34" fmla="*/ 373 w 444"/>
                <a:gd name="T35" fmla="*/ 125 h 364"/>
                <a:gd name="T36" fmla="*/ 325 w 444"/>
                <a:gd name="T37" fmla="*/ 165 h 364"/>
                <a:gd name="T38" fmla="*/ 271 w 444"/>
                <a:gd name="T39" fmla="*/ 208 h 364"/>
                <a:gd name="T40" fmla="*/ 208 w 444"/>
                <a:gd name="T41" fmla="*/ 242 h 364"/>
                <a:gd name="T42" fmla="*/ 148 w 444"/>
                <a:gd name="T43" fmla="*/ 282 h 364"/>
                <a:gd name="T44" fmla="*/ 86 w 444"/>
                <a:gd name="T45" fmla="*/ 305 h 364"/>
                <a:gd name="T46" fmla="*/ 49 w 444"/>
                <a:gd name="T47" fmla="*/ 310 h 364"/>
                <a:gd name="T48" fmla="*/ 9 w 444"/>
                <a:gd name="T49" fmla="*/ 328 h 3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</a:cxnLst>
              <a:rect l="0" t="0" r="r" b="b"/>
              <a:pathLst>
                <a:path w="444" h="364">
                  <a:moveTo>
                    <a:pt x="9" y="328"/>
                  </a:moveTo>
                  <a:lnTo>
                    <a:pt x="0" y="345"/>
                  </a:lnTo>
                  <a:lnTo>
                    <a:pt x="15" y="364"/>
                  </a:lnTo>
                  <a:lnTo>
                    <a:pt x="32" y="364"/>
                  </a:lnTo>
                  <a:lnTo>
                    <a:pt x="106" y="345"/>
                  </a:lnTo>
                  <a:lnTo>
                    <a:pt x="174" y="308"/>
                  </a:lnTo>
                  <a:lnTo>
                    <a:pt x="234" y="268"/>
                  </a:lnTo>
                  <a:lnTo>
                    <a:pt x="317" y="205"/>
                  </a:lnTo>
                  <a:lnTo>
                    <a:pt x="376" y="142"/>
                  </a:lnTo>
                  <a:lnTo>
                    <a:pt x="427" y="83"/>
                  </a:lnTo>
                  <a:lnTo>
                    <a:pt x="444" y="37"/>
                  </a:lnTo>
                  <a:lnTo>
                    <a:pt x="444" y="12"/>
                  </a:lnTo>
                  <a:lnTo>
                    <a:pt x="422" y="0"/>
                  </a:lnTo>
                  <a:lnTo>
                    <a:pt x="390" y="3"/>
                  </a:lnTo>
                  <a:lnTo>
                    <a:pt x="379" y="43"/>
                  </a:lnTo>
                  <a:lnTo>
                    <a:pt x="385" y="68"/>
                  </a:lnTo>
                  <a:lnTo>
                    <a:pt x="393" y="91"/>
                  </a:lnTo>
                  <a:lnTo>
                    <a:pt x="373" y="125"/>
                  </a:lnTo>
                  <a:lnTo>
                    <a:pt x="325" y="165"/>
                  </a:lnTo>
                  <a:lnTo>
                    <a:pt x="271" y="208"/>
                  </a:lnTo>
                  <a:lnTo>
                    <a:pt x="208" y="242"/>
                  </a:lnTo>
                  <a:lnTo>
                    <a:pt x="148" y="282"/>
                  </a:lnTo>
                  <a:lnTo>
                    <a:pt x="86" y="305"/>
                  </a:lnTo>
                  <a:lnTo>
                    <a:pt x="49" y="310"/>
                  </a:lnTo>
                  <a:lnTo>
                    <a:pt x="9" y="328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  <p:sp>
          <p:nvSpPr>
            <p:cNvPr id="4209" name="Freeform 136"/>
            <p:cNvSpPr>
              <a:spLocks/>
            </p:cNvSpPr>
            <p:nvPr/>
          </p:nvSpPr>
          <p:spPr bwMode="auto">
            <a:xfrm>
              <a:off x="2802" y="2280"/>
              <a:ext cx="240" cy="372"/>
            </a:xfrm>
            <a:custGeom>
              <a:avLst/>
              <a:gdLst>
                <a:gd name="T0" fmla="*/ 171 w 240"/>
                <a:gd name="T1" fmla="*/ 324 h 372"/>
                <a:gd name="T2" fmla="*/ 183 w 240"/>
                <a:gd name="T3" fmla="*/ 332 h 372"/>
                <a:gd name="T4" fmla="*/ 183 w 240"/>
                <a:gd name="T5" fmla="*/ 352 h 372"/>
                <a:gd name="T6" fmla="*/ 166 w 240"/>
                <a:gd name="T7" fmla="*/ 372 h 372"/>
                <a:gd name="T8" fmla="*/ 123 w 240"/>
                <a:gd name="T9" fmla="*/ 335 h 372"/>
                <a:gd name="T10" fmla="*/ 49 w 240"/>
                <a:gd name="T11" fmla="*/ 259 h 372"/>
                <a:gd name="T12" fmla="*/ 3 w 240"/>
                <a:gd name="T13" fmla="*/ 205 h 372"/>
                <a:gd name="T14" fmla="*/ 0 w 240"/>
                <a:gd name="T15" fmla="*/ 179 h 372"/>
                <a:gd name="T16" fmla="*/ 5 w 240"/>
                <a:gd name="T17" fmla="*/ 145 h 372"/>
                <a:gd name="T18" fmla="*/ 43 w 240"/>
                <a:gd name="T19" fmla="*/ 108 h 372"/>
                <a:gd name="T20" fmla="*/ 117 w 240"/>
                <a:gd name="T21" fmla="*/ 60 h 372"/>
                <a:gd name="T22" fmla="*/ 186 w 240"/>
                <a:gd name="T23" fmla="*/ 23 h 372"/>
                <a:gd name="T24" fmla="*/ 189 w 240"/>
                <a:gd name="T25" fmla="*/ 9 h 372"/>
                <a:gd name="T26" fmla="*/ 212 w 240"/>
                <a:gd name="T27" fmla="*/ 0 h 372"/>
                <a:gd name="T28" fmla="*/ 240 w 240"/>
                <a:gd name="T29" fmla="*/ 17 h 372"/>
                <a:gd name="T30" fmla="*/ 237 w 240"/>
                <a:gd name="T31" fmla="*/ 57 h 372"/>
                <a:gd name="T32" fmla="*/ 218 w 240"/>
                <a:gd name="T33" fmla="*/ 68 h 372"/>
                <a:gd name="T34" fmla="*/ 194 w 240"/>
                <a:gd name="T35" fmla="*/ 63 h 372"/>
                <a:gd name="T36" fmla="*/ 186 w 240"/>
                <a:gd name="T37" fmla="*/ 43 h 372"/>
                <a:gd name="T38" fmla="*/ 129 w 240"/>
                <a:gd name="T39" fmla="*/ 74 h 372"/>
                <a:gd name="T40" fmla="*/ 57 w 240"/>
                <a:gd name="T41" fmla="*/ 119 h 372"/>
                <a:gd name="T42" fmla="*/ 28 w 240"/>
                <a:gd name="T43" fmla="*/ 142 h 372"/>
                <a:gd name="T44" fmla="*/ 14 w 240"/>
                <a:gd name="T45" fmla="*/ 168 h 372"/>
                <a:gd name="T46" fmla="*/ 17 w 240"/>
                <a:gd name="T47" fmla="*/ 193 h 372"/>
                <a:gd name="T48" fmla="*/ 40 w 240"/>
                <a:gd name="T49" fmla="*/ 222 h 372"/>
                <a:gd name="T50" fmla="*/ 108 w 240"/>
                <a:gd name="T51" fmla="*/ 276 h 372"/>
                <a:gd name="T52" fmla="*/ 137 w 240"/>
                <a:gd name="T53" fmla="*/ 301 h 372"/>
                <a:gd name="T54" fmla="*/ 171 w 240"/>
                <a:gd name="T55" fmla="*/ 324 h 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</a:cxnLst>
              <a:rect l="0" t="0" r="r" b="b"/>
              <a:pathLst>
                <a:path w="240" h="372">
                  <a:moveTo>
                    <a:pt x="171" y="324"/>
                  </a:moveTo>
                  <a:lnTo>
                    <a:pt x="183" y="332"/>
                  </a:lnTo>
                  <a:lnTo>
                    <a:pt x="183" y="352"/>
                  </a:lnTo>
                  <a:lnTo>
                    <a:pt x="166" y="372"/>
                  </a:lnTo>
                  <a:lnTo>
                    <a:pt x="123" y="335"/>
                  </a:lnTo>
                  <a:lnTo>
                    <a:pt x="49" y="259"/>
                  </a:lnTo>
                  <a:lnTo>
                    <a:pt x="3" y="205"/>
                  </a:lnTo>
                  <a:lnTo>
                    <a:pt x="0" y="179"/>
                  </a:lnTo>
                  <a:lnTo>
                    <a:pt x="5" y="145"/>
                  </a:lnTo>
                  <a:lnTo>
                    <a:pt x="43" y="108"/>
                  </a:lnTo>
                  <a:lnTo>
                    <a:pt x="117" y="60"/>
                  </a:lnTo>
                  <a:lnTo>
                    <a:pt x="186" y="23"/>
                  </a:lnTo>
                  <a:lnTo>
                    <a:pt x="189" y="9"/>
                  </a:lnTo>
                  <a:lnTo>
                    <a:pt x="212" y="0"/>
                  </a:lnTo>
                  <a:lnTo>
                    <a:pt x="240" y="17"/>
                  </a:lnTo>
                  <a:lnTo>
                    <a:pt x="237" y="57"/>
                  </a:lnTo>
                  <a:lnTo>
                    <a:pt x="218" y="68"/>
                  </a:lnTo>
                  <a:lnTo>
                    <a:pt x="194" y="63"/>
                  </a:lnTo>
                  <a:lnTo>
                    <a:pt x="186" y="43"/>
                  </a:lnTo>
                  <a:lnTo>
                    <a:pt x="129" y="74"/>
                  </a:lnTo>
                  <a:lnTo>
                    <a:pt x="57" y="119"/>
                  </a:lnTo>
                  <a:lnTo>
                    <a:pt x="28" y="142"/>
                  </a:lnTo>
                  <a:lnTo>
                    <a:pt x="14" y="168"/>
                  </a:lnTo>
                  <a:lnTo>
                    <a:pt x="17" y="193"/>
                  </a:lnTo>
                  <a:lnTo>
                    <a:pt x="40" y="222"/>
                  </a:lnTo>
                  <a:lnTo>
                    <a:pt x="108" y="276"/>
                  </a:lnTo>
                  <a:lnTo>
                    <a:pt x="137" y="301"/>
                  </a:lnTo>
                  <a:lnTo>
                    <a:pt x="171" y="324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de-DE"/>
            </a:p>
          </p:txBody>
        </p:sp>
      </p:grpSp>
      <p:sp>
        <p:nvSpPr>
          <p:cNvPr id="140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41303992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5" name="Rectangle 5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라이프사이클 모델 – 폭포수 모델 (1/3)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소프트웨어 프로세스 정의 및 관리 - 제2장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/>
              <a:t>슬라이드</a:t>
            </a:r>
            <a:fld id="{25AAB638-064B-4B8F-9474-CEE29A03097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8197" name="Rectangle 8"/>
          <p:cNvSpPr>
            <a:spLocks noChangeArrowheads="1"/>
          </p:cNvSpPr>
          <p:nvPr/>
        </p:nvSpPr>
        <p:spPr bwMode="auto">
          <a:xfrm>
            <a:off x="1810243" y="968375"/>
            <a:ext cx="936206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시스템 요구 사항</a:t>
            </a:r>
          </a:p>
        </p:txBody>
      </p:sp>
      <p:sp>
        <p:nvSpPr>
          <p:cNvPr id="8198" name="Rectangle 9"/>
          <p:cNvSpPr>
            <a:spLocks noChangeArrowheads="1"/>
          </p:cNvSpPr>
          <p:nvPr/>
        </p:nvSpPr>
        <p:spPr bwMode="auto">
          <a:xfrm>
            <a:off x="6521088" y="4556442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테스트</a:t>
            </a:r>
          </a:p>
        </p:txBody>
      </p:sp>
      <p:sp>
        <p:nvSpPr>
          <p:cNvPr id="8199" name="Rectangle 10"/>
          <p:cNvSpPr>
            <a:spLocks noChangeArrowheads="1"/>
          </p:cNvSpPr>
          <p:nvPr/>
        </p:nvSpPr>
        <p:spPr bwMode="auto">
          <a:xfrm>
            <a:off x="5584882" y="3839684"/>
            <a:ext cx="936206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코딩</a:t>
            </a:r>
          </a:p>
        </p:txBody>
      </p:sp>
      <p:sp>
        <p:nvSpPr>
          <p:cNvPr id="8200" name="Rectangle 11"/>
          <p:cNvSpPr>
            <a:spLocks noChangeArrowheads="1"/>
          </p:cNvSpPr>
          <p:nvPr/>
        </p:nvSpPr>
        <p:spPr bwMode="auto">
          <a:xfrm>
            <a:off x="4645098" y="3121500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프로그램 설계</a:t>
            </a:r>
          </a:p>
        </p:txBody>
      </p:sp>
      <p:sp>
        <p:nvSpPr>
          <p:cNvPr id="8201" name="Rectangle 12"/>
          <p:cNvSpPr>
            <a:spLocks noChangeArrowheads="1"/>
          </p:cNvSpPr>
          <p:nvPr/>
        </p:nvSpPr>
        <p:spPr bwMode="auto">
          <a:xfrm>
            <a:off x="3708892" y="2403317"/>
            <a:ext cx="936206" cy="538638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 dirty="0">
                <a:latin typeface="Arial" charset="0"/>
              </a:rPr>
              <a:t>분석</a:t>
            </a:r>
          </a:p>
        </p:txBody>
      </p:sp>
      <p:sp>
        <p:nvSpPr>
          <p:cNvPr id="8202" name="Rectangle 13"/>
          <p:cNvSpPr>
            <a:spLocks noChangeArrowheads="1"/>
          </p:cNvSpPr>
          <p:nvPr/>
        </p:nvSpPr>
        <p:spPr bwMode="auto">
          <a:xfrm>
            <a:off x="2746449" y="1686558"/>
            <a:ext cx="939784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소프트웨어 요구사항</a:t>
            </a:r>
          </a:p>
        </p:txBody>
      </p:sp>
      <p:sp>
        <p:nvSpPr>
          <p:cNvPr id="8203" name="Rectangle 14"/>
          <p:cNvSpPr>
            <a:spLocks noChangeArrowheads="1"/>
          </p:cNvSpPr>
          <p:nvPr/>
        </p:nvSpPr>
        <p:spPr bwMode="auto">
          <a:xfrm>
            <a:off x="7460872" y="5274625"/>
            <a:ext cx="938591" cy="537213"/>
          </a:xfrm>
          <a:prstGeom prst="rect">
            <a:avLst/>
          </a:prstGeom>
          <a:ln>
            <a:headEnd/>
            <a:tailEnd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lIns="18000" tIns="18000" rIns="18000" bIns="18000" anchor="ctr" anchorCtr="1"/>
          <a:lstStyle/>
          <a:p>
            <a:pPr algn="ctr"/>
            <a:r>
              <a:rPr lang="en-US" sz="1050" b="1">
                <a:latin typeface="Arial" charset="0"/>
              </a:rPr>
              <a:t>운영</a:t>
            </a:r>
          </a:p>
        </p:txBody>
      </p:sp>
      <p:cxnSp>
        <p:nvCxnSpPr>
          <p:cNvPr id="42" name="AutoShape 39"/>
          <p:cNvCxnSpPr>
            <a:cxnSpLocks noChangeShapeType="1"/>
            <a:stCxn id="8197" idx="2"/>
            <a:endCxn id="8202" idx="1"/>
          </p:cNvCxnSpPr>
          <p:nvPr/>
        </p:nvCxnSpPr>
        <p:spPr bwMode="auto">
          <a:xfrm rot="16200000" flipH="1">
            <a:off x="2287609" y="1496324"/>
            <a:ext cx="449577" cy="468103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5" name="AutoShape 39"/>
          <p:cNvCxnSpPr>
            <a:cxnSpLocks noChangeShapeType="1"/>
            <a:stCxn id="8197" idx="3"/>
            <a:endCxn id="8202" idx="0"/>
          </p:cNvCxnSpPr>
          <p:nvPr/>
        </p:nvCxnSpPr>
        <p:spPr bwMode="auto">
          <a:xfrm>
            <a:off x="2746449" y="1236982"/>
            <a:ext cx="469892" cy="449576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8" name="AutoShape 39"/>
          <p:cNvCxnSpPr>
            <a:cxnSpLocks noChangeShapeType="1"/>
            <a:stCxn id="8202" idx="2"/>
            <a:endCxn id="8201" idx="1"/>
          </p:cNvCxnSpPr>
          <p:nvPr/>
        </p:nvCxnSpPr>
        <p:spPr bwMode="auto">
          <a:xfrm rot="16200000" flipH="1">
            <a:off x="3238184" y="2201927"/>
            <a:ext cx="448865" cy="492551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49" name="AutoShape 39"/>
          <p:cNvCxnSpPr>
            <a:cxnSpLocks noChangeShapeType="1"/>
            <a:stCxn id="8202" idx="3"/>
            <a:endCxn id="8201" idx="0"/>
          </p:cNvCxnSpPr>
          <p:nvPr/>
        </p:nvCxnSpPr>
        <p:spPr bwMode="auto">
          <a:xfrm>
            <a:off x="3686233" y="1955165"/>
            <a:ext cx="490762" cy="448152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0" name="AutoShape 39"/>
          <p:cNvCxnSpPr>
            <a:cxnSpLocks noChangeShapeType="1"/>
            <a:stCxn id="8201" idx="2"/>
            <a:endCxn id="8200" idx="1"/>
          </p:cNvCxnSpPr>
          <p:nvPr/>
        </p:nvCxnSpPr>
        <p:spPr bwMode="auto">
          <a:xfrm rot="16200000" flipH="1">
            <a:off x="4186970" y="2931979"/>
            <a:ext cx="448152" cy="468103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1" name="AutoShape 39"/>
          <p:cNvCxnSpPr>
            <a:cxnSpLocks noChangeShapeType="1"/>
            <a:stCxn id="8201" idx="3"/>
            <a:endCxn id="8200" idx="0"/>
          </p:cNvCxnSpPr>
          <p:nvPr/>
        </p:nvCxnSpPr>
        <p:spPr bwMode="auto">
          <a:xfrm>
            <a:off x="4645098" y="2672636"/>
            <a:ext cx="469892" cy="448864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2" name="AutoShape 39"/>
          <p:cNvCxnSpPr>
            <a:cxnSpLocks noChangeShapeType="1"/>
            <a:stCxn id="8200" idx="2"/>
            <a:endCxn id="8199" idx="1"/>
          </p:cNvCxnSpPr>
          <p:nvPr/>
        </p:nvCxnSpPr>
        <p:spPr bwMode="auto">
          <a:xfrm rot="16200000" flipH="1">
            <a:off x="5125147" y="3648556"/>
            <a:ext cx="449578" cy="469892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3" name="AutoShape 39"/>
          <p:cNvCxnSpPr>
            <a:cxnSpLocks noChangeShapeType="1"/>
            <a:stCxn id="8200" idx="3"/>
            <a:endCxn id="8199" idx="0"/>
          </p:cNvCxnSpPr>
          <p:nvPr/>
        </p:nvCxnSpPr>
        <p:spPr bwMode="auto">
          <a:xfrm>
            <a:off x="5584882" y="3390107"/>
            <a:ext cx="468103" cy="449577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4" name="AutoShape 39"/>
          <p:cNvCxnSpPr>
            <a:cxnSpLocks noChangeShapeType="1"/>
            <a:stCxn id="8199" idx="2"/>
            <a:endCxn id="8198" idx="1"/>
          </p:cNvCxnSpPr>
          <p:nvPr/>
        </p:nvCxnSpPr>
        <p:spPr bwMode="auto">
          <a:xfrm rot="16200000" flipH="1">
            <a:off x="6062960" y="4366921"/>
            <a:ext cx="448152" cy="468103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5" name="AutoShape 39"/>
          <p:cNvCxnSpPr>
            <a:cxnSpLocks noChangeShapeType="1"/>
            <a:stCxn id="8199" idx="3"/>
            <a:endCxn id="8198" idx="0"/>
          </p:cNvCxnSpPr>
          <p:nvPr/>
        </p:nvCxnSpPr>
        <p:spPr bwMode="auto">
          <a:xfrm>
            <a:off x="6521088" y="4108291"/>
            <a:ext cx="469892" cy="448151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6" name="AutoShape 39"/>
          <p:cNvCxnSpPr>
            <a:cxnSpLocks noChangeShapeType="1"/>
            <a:stCxn id="8198" idx="2"/>
            <a:endCxn id="8203" idx="1"/>
          </p:cNvCxnSpPr>
          <p:nvPr/>
        </p:nvCxnSpPr>
        <p:spPr bwMode="auto">
          <a:xfrm rot="16200000" flipH="1">
            <a:off x="7001138" y="5083497"/>
            <a:ext cx="449577" cy="469892"/>
          </a:xfrm>
          <a:prstGeom prst="curvedConnector2">
            <a:avLst/>
          </a:prstGeom>
          <a:ln>
            <a:headEnd type="triangle" w="lg" len="lg"/>
            <a:tailEnd type="non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57" name="AutoShape 39"/>
          <p:cNvCxnSpPr>
            <a:cxnSpLocks noChangeShapeType="1"/>
            <a:stCxn id="8198" idx="3"/>
            <a:endCxn id="8203" idx="0"/>
          </p:cNvCxnSpPr>
          <p:nvPr/>
        </p:nvCxnSpPr>
        <p:spPr bwMode="auto">
          <a:xfrm>
            <a:off x="7460872" y="4825049"/>
            <a:ext cx="469296" cy="449576"/>
          </a:xfrm>
          <a:prstGeom prst="curvedConnector2">
            <a:avLst/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79" name="AutoShape 39"/>
          <p:cNvCxnSpPr>
            <a:cxnSpLocks noChangeShapeType="1"/>
            <a:stCxn id="8200" idx="3"/>
            <a:endCxn id="8202" idx="0"/>
          </p:cNvCxnSpPr>
          <p:nvPr/>
        </p:nvCxnSpPr>
        <p:spPr bwMode="auto">
          <a:xfrm flipH="1" flipV="1">
            <a:off x="3216341" y="1686558"/>
            <a:ext cx="2368541" cy="1703549"/>
          </a:xfrm>
          <a:prstGeom prst="curvedConnector4">
            <a:avLst>
              <a:gd name="adj1" fmla="val -9652"/>
              <a:gd name="adj2" fmla="val 113419"/>
            </a:avLst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cxnSp>
        <p:nvCxnSpPr>
          <p:cNvPr id="82" name="AutoShape 39"/>
          <p:cNvCxnSpPr>
            <a:cxnSpLocks noChangeShapeType="1"/>
            <a:stCxn id="8198" idx="2"/>
            <a:endCxn id="8200" idx="1"/>
          </p:cNvCxnSpPr>
          <p:nvPr/>
        </p:nvCxnSpPr>
        <p:spPr bwMode="auto">
          <a:xfrm rot="5400000" flipH="1">
            <a:off x="4966265" y="3068940"/>
            <a:ext cx="1703548" cy="2345882"/>
          </a:xfrm>
          <a:prstGeom prst="curvedConnector4">
            <a:avLst>
              <a:gd name="adj1" fmla="val -13419"/>
              <a:gd name="adj2" fmla="val 109745"/>
            </a:avLst>
          </a:prstGeom>
          <a:ln>
            <a:headEnd/>
            <a:tailEnd type="triangle" w="lg" len="lg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</p:cxnSp>
      <p:sp>
        <p:nvSpPr>
          <p:cNvPr id="28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  <p:extLst>
      <p:ext uri="{BB962C8B-B14F-4D97-AF65-F5344CB8AC3E}">
        <p14:creationId xmlns:p14="http://schemas.microsoft.com/office/powerpoint/2010/main" val="7183064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반복적 개선: 개요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기원</a:t>
            </a:r>
            <a:r>
              <a:rPr lang="en-US" dirty="0">
                <a:solidFill>
                  <a:srgbClr val="3399FF"/>
                </a:solidFill>
              </a:rPr>
              <a:t>:</a:t>
            </a:r>
            <a:r>
              <a:rPr lang="en-US" dirty="0"/>
              <a:t> </a:t>
            </a:r>
            <a:r>
              <a:rPr lang="en-US" dirty="0" err="1"/>
              <a:t>바실리</a:t>
            </a:r>
            <a:r>
              <a:rPr lang="en-US" dirty="0"/>
              <a:t>터너, 1975</a:t>
            </a:r>
            <a:endParaRPr lang="en-US" dirty="0">
              <a:solidFill>
                <a:srgbClr val="3399FF"/>
              </a:solidFill>
            </a:endParaRP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아이디어</a:t>
            </a:r>
            <a:r>
              <a:rPr lang="en-US" dirty="0">
                <a:solidFill>
                  <a:srgbClr val="3399FF"/>
                </a:solidFill>
              </a:rPr>
              <a:t>: </a:t>
            </a:r>
          </a:p>
          <a:p>
            <a:pPr lvl="1"/>
            <a:r>
              <a:rPr lang="en-US" dirty="0"/>
              <a:t>각 증분(즉, 요구사항의 하위 집합을 충족하는 제품 부분)을 워터폴 방식대로 개발하고, 제품에 증분별로 통합하여 배포할 때까지 진행합니다.</a:t>
            </a:r>
          </a:p>
          <a:p>
            <a:pPr lvl="1"/>
            <a:r>
              <a:rPr lang="en-US" dirty="0"/>
              <a:t>개발 증분 개발의 초점은 기능 또는 구조의 완성에 있을 수 있지만, 정제 및 개선에 있을 수도 있습니다.</a:t>
            </a:r>
          </a:p>
          <a:p>
            <a:pPr lvl="1"/>
            <a:r>
              <a:rPr lang="en-US" dirty="0"/>
              <a:t>제어된 반복을 통해 엄격한 순차적 제어 흐름을 약화시킬 수 있습니다.</a:t>
            </a:r>
          </a:p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사전 요구 사항</a:t>
            </a:r>
            <a:r>
              <a:rPr lang="en-US" dirty="0">
                <a:solidFill>
                  <a:srgbClr val="3399FF"/>
                </a:solidFill>
              </a:rPr>
              <a:t>:</a:t>
            </a:r>
          </a:p>
          <a:p>
            <a:pPr lvl="1"/>
            <a:r>
              <a:rPr lang="en-US" dirty="0"/>
              <a:t>문제의 구조는 점진적인 개발을 허용한다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소프트웨어 프로세스 정의 및 관리 - 제2장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슬라이드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6</a:t>
            </a:fld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반복적 개선 모델 (1/4)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소프트웨어 프로세스 정의 및 관리 - 제2장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슬라이드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174" y="908050"/>
            <a:ext cx="7096539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6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  <p:sp>
        <p:nvSpPr>
          <p:cNvPr id="49" name="TextBox 48"/>
          <p:cNvSpPr txBox="1"/>
          <p:nvPr/>
        </p:nvSpPr>
        <p:spPr>
          <a:xfrm>
            <a:off x="7380312" y="610432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참고:</a:t>
            </a:r>
            <a:r>
              <a:rPr lang="en-US" sz="1200" i="1" dirty="0" err="1"/>
              <a:t>롬바흐</a:t>
            </a:r>
            <a:endParaRPr lang="en-US" sz="1200" i="1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반복적 개선 모델 (2/4)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소프트웨어 프로세스 정의 및 관리 - 제2장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슬라이드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8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68710" y="908050"/>
            <a:ext cx="7119468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  <p:sp>
        <p:nvSpPr>
          <p:cNvPr id="8" name="TextBox 7"/>
          <p:cNvSpPr txBox="1"/>
          <p:nvPr/>
        </p:nvSpPr>
        <p:spPr>
          <a:xfrm>
            <a:off x="7380312" y="610432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참고:</a:t>
            </a:r>
            <a:r>
              <a:rPr lang="en-US" sz="1200" i="1" dirty="0" err="1"/>
              <a:t>롬바흐</a:t>
            </a:r>
            <a:endParaRPr lang="en-US" sz="1200" i="1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반복적 개선 모델 (3/4)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소프트웨어 프로세스 정의 및 관리 - 제2장</a:t>
            </a:r>
            <a:endParaRPr lang="en-US" dirty="0">
              <a:solidFill>
                <a:srgbClr val="000000"/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>
                <a:solidFill>
                  <a:srgbClr val="000000"/>
                </a:solidFill>
              </a:rPr>
              <a:t>슬라이드</a:t>
            </a:r>
            <a:fld id="{25AAB638-064B-4B8F-9474-CEE29A03097F}" type="slidenum">
              <a:rPr lang="en-US" smtClean="0">
                <a:solidFill>
                  <a:srgbClr val="000000"/>
                </a:solidFill>
              </a:rPr>
              <a:pPr/>
              <a:t>9</a:t>
            </a:fld>
            <a:endParaRPr lang="en-US" dirty="0">
              <a:solidFill>
                <a:srgbClr val="000000"/>
              </a:solidFill>
            </a:endParaRPr>
          </a:p>
        </p:txBody>
      </p:sp>
      <p:pic>
        <p:nvPicPr>
          <p:cNvPr id="4099" name="Picture 3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80174" y="908050"/>
            <a:ext cx="7096539" cy="540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144000" y="1818000"/>
            <a:ext cx="144463" cy="144462"/>
          </a:xfrm>
          <a:prstGeom prst="rect">
            <a:avLst/>
          </a:prstGeom>
          <a:solidFill>
            <a:srgbClr val="FFCC66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905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tIns="90000" bIns="90000" anchor="ctr"/>
          <a:lstStyle/>
          <a:p>
            <a:pPr algn="ctr" eaLnBrk="0" hangingPunct="0"/>
            <a:endParaRPr lang="en-US" sz="1200" b="1"/>
          </a:p>
        </p:txBody>
      </p:sp>
      <p:sp>
        <p:nvSpPr>
          <p:cNvPr id="9" name="TextBox 8"/>
          <p:cNvSpPr txBox="1"/>
          <p:nvPr/>
        </p:nvSpPr>
        <p:spPr>
          <a:xfrm>
            <a:off x="7380312" y="6104329"/>
            <a:ext cx="165618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i="1" dirty="0"/>
              <a:t>참고:</a:t>
            </a:r>
            <a:r>
              <a:rPr lang="en-US" sz="1200" i="1" dirty="0" err="1"/>
              <a:t>롬바흐</a:t>
            </a:r>
            <a:endParaRPr lang="en-US" sz="1200" i="1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1_Default Design">
  <a:themeElements>
    <a:clrScheme name="Default Design 2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FBDF53"/>
      </a:accent1>
      <a:accent2>
        <a:srgbClr val="FF9966"/>
      </a:accent2>
      <a:accent3>
        <a:srgbClr val="FFFFFF"/>
      </a:accent3>
      <a:accent4>
        <a:srgbClr val="000000"/>
      </a:accent4>
      <a:accent5>
        <a:srgbClr val="FDECB3"/>
      </a:accent5>
      <a:accent6>
        <a:srgbClr val="E78A5C"/>
      </a:accent6>
      <a:hlink>
        <a:srgbClr val="CC3300"/>
      </a:hlink>
      <a:folHlink>
        <a:srgbClr val="9966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8027</TotalTime>
  <Words>1681</Words>
  <Application>Microsoft Office PowerPoint</Application>
  <PresentationFormat>On-screen Show (4:3)</PresentationFormat>
  <Paragraphs>349</Paragraphs>
  <Slides>25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9" baseType="lpstr">
      <vt:lpstr>Arial</vt:lpstr>
      <vt:lpstr>Times New Roman</vt:lpstr>
      <vt:lpstr>Wingdings</vt:lpstr>
      <vt:lpstr>1_Default Design</vt:lpstr>
      <vt:lpstr>Lecture Software Process Definition and Management Chapter 2: Prescriptive Process Models</vt:lpstr>
      <vt:lpstr>Prescriptive versus Descriptive Modeling</vt:lpstr>
      <vt:lpstr>Introduction</vt:lpstr>
      <vt:lpstr>Software Development Lifecycle Models and Methodologies</vt:lpstr>
      <vt:lpstr>Lifecycle Models – Waterfall Model (1/3)</vt:lpstr>
      <vt:lpstr>Iterative Enhancement: Overview</vt:lpstr>
      <vt:lpstr>Iterative Enhancement Model (1/4)</vt:lpstr>
      <vt:lpstr>Iterative Enhancement Model (2/4)</vt:lpstr>
      <vt:lpstr>Iterative Enhancement Model (3/4)</vt:lpstr>
      <vt:lpstr>Iterative Enhancement Model (4/4)</vt:lpstr>
      <vt:lpstr>Lifecycle Models – Prototyping Model (1/3)</vt:lpstr>
      <vt:lpstr>Lifecycle Models – Spiral Model (1/3)</vt:lpstr>
      <vt:lpstr>Rational Unified Process (RUP) (1/4)</vt:lpstr>
      <vt:lpstr>Agility in Software Development </vt:lpstr>
      <vt:lpstr>Extreme Programming (XP): Overview</vt:lpstr>
      <vt:lpstr>Extreme Programming: Overview</vt:lpstr>
      <vt:lpstr>Extreme Programming: Planning</vt:lpstr>
      <vt:lpstr>Extreme Programming: Iterative Phase</vt:lpstr>
      <vt:lpstr>What is Scrum?</vt:lpstr>
      <vt:lpstr>What is Scrum? (2)</vt:lpstr>
      <vt:lpstr>What is Scrum? (3)</vt:lpstr>
      <vt:lpstr>Scrum – An Overview</vt:lpstr>
      <vt:lpstr>Scrum – An Overview (2)</vt:lpstr>
      <vt:lpstr>Scrum – The Three Roles</vt:lpstr>
      <vt:lpstr>Summary</vt:lpstr>
    </vt:vector>
  </TitlesOfParts>
  <Company>Fraunhofer IESE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Software Project and Process Management Chapter x: XYZ</dc:title>
  <dc:creator>heidrich</dc:creator>
  <cp:lastModifiedBy>Karunakaran GK</cp:lastModifiedBy>
  <cp:revision>302</cp:revision>
  <dcterms:created xsi:type="dcterms:W3CDTF">2009-04-16T15:15:07Z</dcterms:created>
  <dcterms:modified xsi:type="dcterms:W3CDTF">2025-08-22T05:58:54Z</dcterms:modified>
</cp:coreProperties>
</file>