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9" r:id="rId1"/>
  </p:sldMasterIdLst>
  <p:notesMasterIdLst>
    <p:notesMasterId r:id="rId23"/>
  </p:notesMasterIdLst>
  <p:handoutMasterIdLst>
    <p:handoutMasterId r:id="rId24"/>
  </p:handoutMasterIdLst>
  <p:sldIdLst>
    <p:sldId id="264" r:id="rId2"/>
    <p:sldId id="415" r:id="rId3"/>
    <p:sldId id="257" r:id="rId4"/>
    <p:sldId id="272" r:id="rId5"/>
    <p:sldId id="284" r:id="rId6"/>
    <p:sldId id="418" r:id="rId7"/>
    <p:sldId id="271" r:id="rId8"/>
    <p:sldId id="273" r:id="rId9"/>
    <p:sldId id="258" r:id="rId10"/>
    <p:sldId id="274" r:id="rId11"/>
    <p:sldId id="417" r:id="rId12"/>
    <p:sldId id="276" r:id="rId13"/>
    <p:sldId id="285" r:id="rId14"/>
    <p:sldId id="275" r:id="rId15"/>
    <p:sldId id="277" r:id="rId16"/>
    <p:sldId id="278" r:id="rId17"/>
    <p:sldId id="279" r:id="rId18"/>
    <p:sldId id="280" r:id="rId19"/>
    <p:sldId id="281" r:id="rId20"/>
    <p:sldId id="419" r:id="rId21"/>
    <p:sldId id="420" r:id="rId22"/>
  </p:sldIdLst>
  <p:sldSz cx="9144000" cy="6858000" type="screen4x3"/>
  <p:notesSz cx="10234613" cy="70993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66FF33"/>
    <a:srgbClr val="3333FF"/>
    <a:srgbClr val="990033"/>
    <a:srgbClr val="FF6600"/>
    <a:srgbClr val="FF0000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241" autoAdjust="0"/>
  </p:normalViewPr>
  <p:slideViewPr>
    <p:cSldViewPr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702" y="-84"/>
      </p:cViewPr>
      <p:guideLst>
        <p:guide orient="horz" pos="2236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5AD6DE1C-0161-8CEA-20F3-534171AFC1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9DDF242B-02AD-FC2B-0CB2-78E67613189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9028" name="Rectangle 4">
            <a:extLst>
              <a:ext uri="{FF2B5EF4-FFF2-40B4-BE49-F238E27FC236}">
                <a16:creationId xmlns:a16="http://schemas.microsoft.com/office/drawing/2014/main" id="{71D26F39-417F-24D4-B4FC-7305FA60DE2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Ch. </a:t>
            </a:r>
            <a:r>
              <a:rPr lang="en-US" err="1"/>
              <a:t>Eick</a:t>
            </a:r>
            <a:r>
              <a:rPr lang="en-US"/>
              <a:t>: COSC 6342: ML</a:t>
            </a:r>
            <a:endParaRPr lang="tr-TR"/>
          </a:p>
        </p:txBody>
      </p:sp>
      <p:sp>
        <p:nvSpPr>
          <p:cNvPr id="129029" name="Rectangle 5">
            <a:extLst>
              <a:ext uri="{FF2B5EF4-FFF2-40B4-BE49-F238E27FC236}">
                <a16:creationId xmlns:a16="http://schemas.microsoft.com/office/drawing/2014/main" id="{925A3371-31FE-F888-D903-1D2F2A4CD41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E25DEE29-9FFE-4AE4-9D60-B3B1C4BDBC59}" type="slidenum">
              <a:rPr lang="tr-TR" altLang="en-US"/>
              <a:pPr/>
              <a:t>‹#›</a:t>
            </a:fld>
            <a:endParaRPr lang="tr-T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06CFC551-C892-E1DE-6E62-0DD44CEE1A2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5C6087E3-2530-799C-9166-98587217BE2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EF953C2E-EE1B-4CA5-2E81-9F430C2D2D1C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3341688" y="531813"/>
            <a:ext cx="3549650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7" name="Rectangle 5">
            <a:extLst>
              <a:ext uri="{FF2B5EF4-FFF2-40B4-BE49-F238E27FC236}">
                <a16:creationId xmlns:a16="http://schemas.microsoft.com/office/drawing/2014/main" id="{CCB7E81B-226D-85FF-B036-FCA36DE8553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938" y="3371850"/>
            <a:ext cx="8186737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noProof="0"/>
              <a:t>Click to edit Master text styles</a:t>
            </a:r>
          </a:p>
          <a:p>
            <a:pPr lvl="1"/>
            <a:r>
              <a:rPr lang="tr-TR" noProof="0"/>
              <a:t>Second level</a:t>
            </a:r>
          </a:p>
          <a:p>
            <a:pPr lvl="2"/>
            <a:r>
              <a:rPr lang="tr-TR" noProof="0"/>
              <a:t>Third level</a:t>
            </a:r>
          </a:p>
          <a:p>
            <a:pPr lvl="3"/>
            <a:r>
              <a:rPr lang="tr-TR" noProof="0"/>
              <a:t>Fourth level</a:t>
            </a:r>
          </a:p>
          <a:p>
            <a:pPr lvl="4"/>
            <a:r>
              <a:rPr lang="tr-TR" noProof="0"/>
              <a:t>Fifth level</a:t>
            </a:r>
          </a:p>
        </p:txBody>
      </p:sp>
      <p:sp>
        <p:nvSpPr>
          <p:cNvPr id="79878" name="Rectangle 6">
            <a:extLst>
              <a:ext uri="{FF2B5EF4-FFF2-40B4-BE49-F238E27FC236}">
                <a16:creationId xmlns:a16="http://schemas.microsoft.com/office/drawing/2014/main" id="{330A379B-8AC3-3DF1-54DB-4359B0C9E41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9879" name="Rectangle 7">
            <a:extLst>
              <a:ext uri="{FF2B5EF4-FFF2-40B4-BE49-F238E27FC236}">
                <a16:creationId xmlns:a16="http://schemas.microsoft.com/office/drawing/2014/main" id="{F910D38E-5C4F-BDE8-C989-C427BDAC0F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4FD0B2FE-683F-443A-8BC1-D0C652119467}" type="slidenum">
              <a:rPr lang="tr-TR" altLang="en-US"/>
              <a:pPr/>
              <a:t>‹#›</a:t>
            </a:fld>
            <a:endParaRPr lang="tr-T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A43D20A5-DE89-3BA4-1E03-10B16F113F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fld id="{14BB7647-6C11-495D-8067-02DD356D832A}" type="slidenum">
              <a:rPr lang="tr-TR" altLang="en-US" sz="1300">
                <a:latin typeface="Arial" panose="020B0604020202020204" pitchFamily="34" charset="0"/>
              </a:rPr>
              <a:pPr eaLnBrk="1" hangingPunct="1"/>
              <a:t>3</a:t>
            </a:fld>
            <a:endParaRPr lang="tr-TR" altLang="en-US" sz="1300">
              <a:latin typeface="Arial" panose="020B0604020202020204" pitchFamily="34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A9B3E82D-B07D-54E4-0140-6CB6F4A3A0C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C8132587-A164-548C-ADD0-AFE3C9E8CD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90C6B7A5-6083-CC25-C926-CB0E753038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fld id="{610866A1-BF35-4BD8-87B1-DC36128CD042}" type="slidenum">
              <a:rPr lang="tr-TR" altLang="en-US" sz="1300">
                <a:latin typeface="Arial" panose="020B0604020202020204" pitchFamily="34" charset="0"/>
              </a:rPr>
              <a:pPr eaLnBrk="1" hangingPunct="1"/>
              <a:t>11</a:t>
            </a:fld>
            <a:endParaRPr lang="tr-TR" altLang="en-US" sz="1300">
              <a:latin typeface="Arial" panose="020B0604020202020204" pitchFamily="34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3E04A826-AA77-C29D-68E2-1984E6CA1DA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B832F9E3-4D20-BD51-B1F0-CEE46A6781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D3EC974A-CD90-DA6E-896E-1F222FF83C81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" name="Rectangle 3">
              <a:extLst>
                <a:ext uri="{FF2B5EF4-FFF2-40B4-BE49-F238E27FC236}">
                  <a16:creationId xmlns:a16="http://schemas.microsoft.com/office/drawing/2014/main" id="{BD2A9295-6118-41C6-AB86-FBDE75EAEC9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0852504B-4898-9EB6-321E-7DCADB230C5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2400">
                <a:latin typeface="Times New Roman" pitchFamily="18" charset="0"/>
              </a:endParaRPr>
            </a:p>
          </p:txBody>
        </p:sp>
        <p:grpSp>
          <p:nvGrpSpPr>
            <p:cNvPr id="5" name="Group 5">
              <a:extLst>
                <a:ext uri="{FF2B5EF4-FFF2-40B4-BE49-F238E27FC236}">
                  <a16:creationId xmlns:a16="http://schemas.microsoft.com/office/drawing/2014/main" id="{1018B8CF-4C95-0B4B-642E-0FAFFE45BE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6" name="Rectangle 6">
                <a:extLst>
                  <a:ext uri="{FF2B5EF4-FFF2-40B4-BE49-F238E27FC236}">
                    <a16:creationId xmlns:a16="http://schemas.microsoft.com/office/drawing/2014/main" id="{54A53F3B-05B0-4202-2BE6-F133BA76E40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sz="2400">
                  <a:latin typeface="Times New Roman" pitchFamily="18" charset="0"/>
                </a:endParaRPr>
              </a:p>
            </p:txBody>
          </p:sp>
          <p:sp>
            <p:nvSpPr>
              <p:cNvPr id="7" name="Rectangle 7">
                <a:extLst>
                  <a:ext uri="{FF2B5EF4-FFF2-40B4-BE49-F238E27FC236}">
                    <a16:creationId xmlns:a16="http://schemas.microsoft.com/office/drawing/2014/main" id="{614D9270-066A-6AAE-F42C-E3EF88AD8C6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sz="2400">
                  <a:latin typeface="Times New Roman" pitchFamily="18" charset="0"/>
                </a:endParaRPr>
              </a:p>
            </p:txBody>
          </p:sp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id="{61EC6F9D-2B18-B7C6-5E2A-3A27CD0B2C5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sz="2400">
                  <a:latin typeface="Times New Roman" pitchFamily="18" charset="0"/>
                </a:endParaRPr>
              </a:p>
            </p:txBody>
          </p:sp>
          <p:sp>
            <p:nvSpPr>
              <p:cNvPr id="9" name="Rectangle 9">
                <a:extLst>
                  <a:ext uri="{FF2B5EF4-FFF2-40B4-BE49-F238E27FC236}">
                    <a16:creationId xmlns:a16="http://schemas.microsoft.com/office/drawing/2014/main" id="{43D758ED-38F8-7714-E912-21DA2C338BA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10">
                <a:extLst>
                  <a:ext uri="{FF2B5EF4-FFF2-40B4-BE49-F238E27FC236}">
                    <a16:creationId xmlns:a16="http://schemas.microsoft.com/office/drawing/2014/main" id="{007EEE41-5108-ECAA-6494-8595CA7FCFF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11">
                <a:extLst>
                  <a:ext uri="{FF2B5EF4-FFF2-40B4-BE49-F238E27FC236}">
                    <a16:creationId xmlns:a16="http://schemas.microsoft.com/office/drawing/2014/main" id="{B5818A33-11DE-51FC-0A65-9B59F0B1AFF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2">
                <a:extLst>
                  <a:ext uri="{FF2B5EF4-FFF2-40B4-BE49-F238E27FC236}">
                    <a16:creationId xmlns:a16="http://schemas.microsoft.com/office/drawing/2014/main" id="{E8F7E117-D6CA-A306-4737-176BBB86D8D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3">
                <a:extLst>
                  <a:ext uri="{FF2B5EF4-FFF2-40B4-BE49-F238E27FC236}">
                    <a16:creationId xmlns:a16="http://schemas.microsoft.com/office/drawing/2014/main" id="{3128D60A-A262-BD0D-6528-FDBDDB0E73F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4">
                <a:extLst>
                  <a:ext uri="{FF2B5EF4-FFF2-40B4-BE49-F238E27FC236}">
                    <a16:creationId xmlns:a16="http://schemas.microsoft.com/office/drawing/2014/main" id="{E2275D54-FE06-2B53-BA9D-C84D84AE03F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5">
                <a:extLst>
                  <a:ext uri="{FF2B5EF4-FFF2-40B4-BE49-F238E27FC236}">
                    <a16:creationId xmlns:a16="http://schemas.microsoft.com/office/drawing/2014/main" id="{653C6125-F0D7-15B6-8E5C-2ACB2AD3C59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688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Palatino Linotype" pitchFamily="18" charset="0"/>
              </a:defRPr>
            </a:lvl1pPr>
          </a:lstStyle>
          <a:p>
            <a:r>
              <a:rPr lang="tr-TR"/>
              <a:t>Click to edit Master title style</a:t>
            </a:r>
          </a:p>
        </p:txBody>
      </p:sp>
      <p:sp>
        <p:nvSpPr>
          <p:cNvPr id="3688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600">
                <a:latin typeface="Palatino Linotype" pitchFamily="18" charset="0"/>
              </a:defRPr>
            </a:lvl1pPr>
          </a:lstStyle>
          <a:p>
            <a:r>
              <a:rPr lang="tr-TR"/>
              <a:t>Click to edit Master subtitle style</a:t>
            </a: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308B7527-4C03-FEFB-F104-A8D08300A4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68313" y="537368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7" name="Rectangle 21">
            <a:extLst>
              <a:ext uri="{FF2B5EF4-FFF2-40B4-BE49-F238E27FC236}">
                <a16:creationId xmlns:a16="http://schemas.microsoft.com/office/drawing/2014/main" id="{3227720D-8414-EE1A-D8A6-B5DECEB7A4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</a:t>
            </a:r>
            <a:r>
              <a:rPr lang="en-US" err="1"/>
              <a:t>Eick</a:t>
            </a:r>
            <a:r>
              <a:rPr lang="en-US"/>
              <a:t>: COSC 6342 ML Topic`</a:t>
            </a:r>
            <a:endParaRPr lang="tr-TR"/>
          </a:p>
        </p:txBody>
      </p:sp>
      <p:sp>
        <p:nvSpPr>
          <p:cNvPr id="18" name="Rectangle 22">
            <a:extLst>
              <a:ext uri="{FF2B5EF4-FFF2-40B4-BE49-F238E27FC236}">
                <a16:creationId xmlns:a16="http://schemas.microsoft.com/office/drawing/2014/main" id="{7398FF69-42C2-E141-9D84-85F880FAFF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4CDD34-C43C-4EA3-A085-DCFB71996409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892584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FA6D61-AB41-1802-8C87-D07410A832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Alpydin &amp; Ch. Eick: ML Topic1</a:t>
            </a:r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B330DA-50C9-3C30-2889-C43E8CCA31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804A765-C25C-48F8-9D4E-24258DF5483E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942412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D6CB458D-E8E4-8733-2F9D-13478C4DBE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42E831E-639A-4419-8B08-E4BE25131A06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947521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7738251D-72B5-3E55-4941-999DE03C5FF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642100"/>
            <a:ext cx="60483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 i="1">
                <a:latin typeface="+mn-lt"/>
              </a:defRPr>
            </a:lvl1pPr>
          </a:lstStyle>
          <a:p>
            <a:pPr>
              <a:defRPr/>
            </a:pPr>
            <a:r>
              <a:rPr lang="en-US"/>
              <a:t>Alpaydin &amp; Christoph F. Eick: COSC 6342; Topic1</a:t>
            </a:r>
            <a:endParaRPr lang="tr-TR"/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CC4DCA5D-38E2-58B1-4A4B-1A418562EA1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8125" y="623728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i="1"/>
            </a:lvl1pPr>
          </a:lstStyle>
          <a:p>
            <a:fld id="{2F1F2A06-3656-4FB7-A3AD-914A1E37202D}" type="slidenum">
              <a:rPr lang="tr-TR" altLang="en-US"/>
              <a:pPr/>
              <a:t>‹#›</a:t>
            </a:fld>
            <a:endParaRPr lang="tr-TR" altLang="en-US"/>
          </a:p>
        </p:txBody>
      </p:sp>
      <p:grpSp>
        <p:nvGrpSpPr>
          <p:cNvPr id="2052" name="Group 4">
            <a:extLst>
              <a:ext uri="{FF2B5EF4-FFF2-40B4-BE49-F238E27FC236}">
                <a16:creationId xmlns:a16="http://schemas.microsoft.com/office/drawing/2014/main" id="{95BCF923-E0D6-EFEA-2B63-12BAAB5476F9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35845" name="Rectangle 5">
              <a:extLst>
                <a:ext uri="{FF2B5EF4-FFF2-40B4-BE49-F238E27FC236}">
                  <a16:creationId xmlns:a16="http://schemas.microsoft.com/office/drawing/2014/main" id="{FC42927F-5F6C-FF3D-D0A1-77533CA8D4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35846" name="Rectangle 6">
              <a:extLst>
                <a:ext uri="{FF2B5EF4-FFF2-40B4-BE49-F238E27FC236}">
                  <a16:creationId xmlns:a16="http://schemas.microsoft.com/office/drawing/2014/main" id="{77352A43-4357-1495-7E09-ED3C962316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35847" name="Rectangle 7">
              <a:extLst>
                <a:ext uri="{FF2B5EF4-FFF2-40B4-BE49-F238E27FC236}">
                  <a16:creationId xmlns:a16="http://schemas.microsoft.com/office/drawing/2014/main" id="{5412DFC6-1F57-34AB-88B1-160E4DC7F1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180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35848" name="Rectangle 8">
              <a:extLst>
                <a:ext uri="{FF2B5EF4-FFF2-40B4-BE49-F238E27FC236}">
                  <a16:creationId xmlns:a16="http://schemas.microsoft.com/office/drawing/2014/main" id="{D15F7101-9FDD-4CF2-224D-03B76F4535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180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35849" name="Rectangle 9">
              <a:extLst>
                <a:ext uri="{FF2B5EF4-FFF2-40B4-BE49-F238E27FC236}">
                  <a16:creationId xmlns:a16="http://schemas.microsoft.com/office/drawing/2014/main" id="{092775E0-8CB8-6420-01A2-DBC018C27E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180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35850" name="Rectangle 10">
              <a:extLst>
                <a:ext uri="{FF2B5EF4-FFF2-40B4-BE49-F238E27FC236}">
                  <a16:creationId xmlns:a16="http://schemas.microsoft.com/office/drawing/2014/main" id="{C6794240-0676-E30A-05FD-ED1135937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180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35851" name="Rectangle 11">
              <a:extLst>
                <a:ext uri="{FF2B5EF4-FFF2-40B4-BE49-F238E27FC236}">
                  <a16:creationId xmlns:a16="http://schemas.microsoft.com/office/drawing/2014/main" id="{0A4BC68A-489B-8E01-0988-9CEB9A1905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35852" name="Rectangle 12">
              <a:extLst>
                <a:ext uri="{FF2B5EF4-FFF2-40B4-BE49-F238E27FC236}">
                  <a16:creationId xmlns:a16="http://schemas.microsoft.com/office/drawing/2014/main" id="{637A62C6-49C1-F59D-B15A-ED15D2EC4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180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35853" name="Rectangle 13">
              <a:extLst>
                <a:ext uri="{FF2B5EF4-FFF2-40B4-BE49-F238E27FC236}">
                  <a16:creationId xmlns:a16="http://schemas.microsoft.com/office/drawing/2014/main" id="{45CC869F-408A-CA2F-7398-198ED504E1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1800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2053" name="Rectangle 14">
            <a:extLst>
              <a:ext uri="{FF2B5EF4-FFF2-40B4-BE49-F238E27FC236}">
                <a16:creationId xmlns:a16="http://schemas.microsoft.com/office/drawing/2014/main" id="{8FAE451B-7B21-636A-95A1-007FA6393D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/>
              <a:t>Click to edit Master title style</a:t>
            </a:r>
          </a:p>
        </p:txBody>
      </p:sp>
      <p:sp>
        <p:nvSpPr>
          <p:cNvPr id="2054" name="Rectangle 15">
            <a:extLst>
              <a:ext uri="{FF2B5EF4-FFF2-40B4-BE49-F238E27FC236}">
                <a16:creationId xmlns:a16="http://schemas.microsoft.com/office/drawing/2014/main" id="{AC3179DE-A1FF-16A1-83A7-3E5046883A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/>
              <a:t>Click to edit Master text styles</a:t>
            </a:r>
          </a:p>
          <a:p>
            <a:pPr lvl="1"/>
            <a:r>
              <a:rPr lang="tr-TR" altLang="en-US"/>
              <a:t>Second level</a:t>
            </a:r>
          </a:p>
          <a:p>
            <a:pPr lvl="2"/>
            <a:r>
              <a:rPr lang="tr-TR" altLang="en-US"/>
              <a:t>Third level</a:t>
            </a:r>
          </a:p>
          <a:p>
            <a:pPr lvl="3"/>
            <a:r>
              <a:rPr lang="tr-TR" altLang="en-US"/>
              <a:t>Fourth level</a:t>
            </a:r>
          </a:p>
          <a:p>
            <a:pPr lvl="4"/>
            <a:r>
              <a:rPr lang="tr-TR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bg2"/>
          </a:solidFill>
          <a:latin typeface="Lucida Bright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bg2"/>
          </a:solidFill>
          <a:latin typeface="Lucida Bright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bg2"/>
          </a:solidFill>
          <a:latin typeface="Lucida Bright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bg2"/>
          </a:solidFill>
          <a:latin typeface="Lucida Bright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i="1">
          <a:solidFill>
            <a:schemeClr val="bg2"/>
          </a:solidFill>
          <a:latin typeface="Lucida Bright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i="1">
          <a:solidFill>
            <a:schemeClr val="bg2"/>
          </a:solidFill>
          <a:latin typeface="Lucida Bright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i="1">
          <a:solidFill>
            <a:schemeClr val="bg2"/>
          </a:solidFill>
          <a:latin typeface="Lucida Bright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i="1">
          <a:solidFill>
            <a:schemeClr val="bg2"/>
          </a:solidFill>
          <a:latin typeface="Lucida Bright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kdd.ics.uci.edu/summary.data.application.html" TargetMode="External"/><Relationship Id="rId2" Type="http://schemas.openxmlformats.org/officeDocument/2006/relationships/hyperlink" Target="http://www.ics.uci.edu/~mlearn/MLRepository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s.utoronto.ca/~delve/" TargetMode="External"/><Relationship Id="rId4" Type="http://schemas.openxmlformats.org/officeDocument/2006/relationships/hyperlink" Target="http://lib.stat.cmu.edu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mlr.org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>
            <a:extLst>
              <a:ext uri="{FF2B5EF4-FFF2-40B4-BE49-F238E27FC236}">
                <a16:creationId xmlns:a16="http://schemas.microsoft.com/office/drawing/2014/main" id="{4D87859A-67FE-238B-9DDD-61DCAE98B3A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tr-TR" altLang="en-US" sz="2000" i="0"/>
              <a:t>CHAPTER 1:</a:t>
            </a:r>
            <a:r>
              <a:rPr lang="tr-TR" altLang="en-US"/>
              <a:t> </a:t>
            </a:r>
            <a:br>
              <a:rPr lang="tr-TR" altLang="en-US"/>
            </a:br>
            <a:r>
              <a:rPr lang="tr-TR" altLang="en-US"/>
              <a:t>Introduction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>
            <a:extLst>
              <a:ext uri="{FF2B5EF4-FFF2-40B4-BE49-F238E27FC236}">
                <a16:creationId xmlns:a16="http://schemas.microsoft.com/office/drawing/2014/main" id="{53FE0508-83DC-4CA7-8A1E-0D537B53E0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fld id="{3BBF0F07-0DC5-456C-8132-5544DCF72290}" type="slidenum">
              <a:rPr lang="tr-TR" altLang="en-US" sz="1400"/>
              <a:pPr eaLnBrk="1" hangingPunct="1"/>
              <a:t>10</a:t>
            </a:fld>
            <a:endParaRPr lang="tr-TR" altLang="en-US" sz="14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DB257ABE-6ED0-BC1F-EEBD-839F7D0245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/>
              <a:t>Classification: Applications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371D974E-BD2B-8C53-1C23-27FC9E9948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en-US"/>
              <a:t>Aka Pattern recognition</a:t>
            </a:r>
          </a:p>
          <a:p>
            <a:pPr eaLnBrk="1" hangingPunct="1">
              <a:lnSpc>
                <a:spcPct val="90000"/>
              </a:lnSpc>
            </a:pPr>
            <a:r>
              <a:rPr lang="tr-TR" altLang="en-US">
                <a:solidFill>
                  <a:schemeClr val="bg2"/>
                </a:solidFill>
              </a:rPr>
              <a:t>Face recognition:</a:t>
            </a:r>
            <a:r>
              <a:rPr lang="tr-TR" altLang="en-US"/>
              <a:t> Pose, lighting, occlusion (glasses, beard), make-up, hair style </a:t>
            </a:r>
          </a:p>
          <a:p>
            <a:pPr eaLnBrk="1" hangingPunct="1">
              <a:lnSpc>
                <a:spcPct val="90000"/>
              </a:lnSpc>
            </a:pPr>
            <a:r>
              <a:rPr lang="tr-TR" altLang="en-US">
                <a:solidFill>
                  <a:schemeClr val="bg2"/>
                </a:solidFill>
              </a:rPr>
              <a:t>Character recognition:</a:t>
            </a:r>
            <a:r>
              <a:rPr lang="tr-TR" altLang="en-US"/>
              <a:t> Different handwriting styles.</a:t>
            </a:r>
          </a:p>
          <a:p>
            <a:pPr eaLnBrk="1" hangingPunct="1">
              <a:lnSpc>
                <a:spcPct val="90000"/>
              </a:lnSpc>
            </a:pPr>
            <a:r>
              <a:rPr lang="tr-TR" altLang="en-US">
                <a:solidFill>
                  <a:schemeClr val="bg2"/>
                </a:solidFill>
              </a:rPr>
              <a:t>Speech recognition:</a:t>
            </a:r>
            <a:r>
              <a:rPr lang="tr-TR" altLang="en-US"/>
              <a:t> Temporal dependency. </a:t>
            </a:r>
          </a:p>
          <a:p>
            <a:pPr lvl="1" eaLnBrk="1" hangingPunct="1">
              <a:lnSpc>
                <a:spcPct val="90000"/>
              </a:lnSpc>
            </a:pPr>
            <a:r>
              <a:rPr lang="tr-TR" altLang="en-US"/>
              <a:t>Use of a dictionary or the syntax of the language. </a:t>
            </a:r>
          </a:p>
          <a:p>
            <a:pPr lvl="1" eaLnBrk="1" hangingPunct="1">
              <a:lnSpc>
                <a:spcPct val="90000"/>
              </a:lnSpc>
            </a:pPr>
            <a:r>
              <a:rPr lang="tr-TR" altLang="en-US"/>
              <a:t>Sensor fusion: Combine multiple modalities; eg, visual (lip image) and acoustic for speech</a:t>
            </a:r>
          </a:p>
          <a:p>
            <a:pPr eaLnBrk="1" hangingPunct="1">
              <a:lnSpc>
                <a:spcPct val="90000"/>
              </a:lnSpc>
            </a:pPr>
            <a:r>
              <a:rPr lang="tr-TR" altLang="en-US">
                <a:solidFill>
                  <a:schemeClr val="bg2"/>
                </a:solidFill>
              </a:rPr>
              <a:t>Medical diagnosis:</a:t>
            </a:r>
            <a:r>
              <a:rPr lang="tr-TR" altLang="en-US"/>
              <a:t> From symptoms to illnesses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solidFill>
                  <a:schemeClr val="bg2"/>
                </a:solidFill>
              </a:rPr>
              <a:t>Web Advertizing: </a:t>
            </a:r>
            <a:r>
              <a:rPr lang="en-US" altLang="en-US"/>
              <a:t>Predict if a user clicks on an ad on the Internet.</a:t>
            </a:r>
            <a:endParaRPr lang="tr-T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>
            <a:extLst>
              <a:ext uri="{FF2B5EF4-FFF2-40B4-BE49-F238E27FC236}">
                <a16:creationId xmlns:a16="http://schemas.microsoft.com/office/drawing/2014/main" id="{70522ECF-E11D-1FEE-18EF-E270089108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fld id="{BCC05002-8E04-4A44-873E-1562AC2DC5D0}" type="slidenum">
              <a:rPr lang="tr-TR" altLang="en-US" sz="1400"/>
              <a:pPr eaLnBrk="1" hangingPunct="1"/>
              <a:t>11</a:t>
            </a:fld>
            <a:endParaRPr lang="tr-TR" altLang="en-US" sz="14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BDE3DD1A-C36D-F327-A6F0-AF14AA1D93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/>
              <a:t>Face Recognition</a:t>
            </a:r>
          </a:p>
        </p:txBody>
      </p:sp>
      <p:pic>
        <p:nvPicPr>
          <p:cNvPr id="15364" name="Picture 17" descr="011">
            <a:extLst>
              <a:ext uri="{FF2B5EF4-FFF2-40B4-BE49-F238E27FC236}">
                <a16:creationId xmlns:a16="http://schemas.microsoft.com/office/drawing/2014/main" id="{A14EF15F-2FC5-F346-09F6-28C180E7E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492375"/>
            <a:ext cx="8763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18" descr="012">
            <a:extLst>
              <a:ext uri="{FF2B5EF4-FFF2-40B4-BE49-F238E27FC236}">
                <a16:creationId xmlns:a16="http://schemas.microsoft.com/office/drawing/2014/main" id="{8235BFBD-A0C8-BB13-DA38-3EB357DA2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2492375"/>
            <a:ext cx="8763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19" descr="010">
            <a:extLst>
              <a:ext uri="{FF2B5EF4-FFF2-40B4-BE49-F238E27FC236}">
                <a16:creationId xmlns:a16="http://schemas.microsoft.com/office/drawing/2014/main" id="{231B4C7C-94BA-7473-EA8A-AEA9878A2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2492375"/>
            <a:ext cx="8763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20" descr="013">
            <a:extLst>
              <a:ext uri="{FF2B5EF4-FFF2-40B4-BE49-F238E27FC236}">
                <a16:creationId xmlns:a16="http://schemas.microsoft.com/office/drawing/2014/main" id="{2014B5DD-FADE-F726-4EF7-E8CDD78B2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2492375"/>
            <a:ext cx="8763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8" name="Picture 21" descr="014">
            <a:extLst>
              <a:ext uri="{FF2B5EF4-FFF2-40B4-BE49-F238E27FC236}">
                <a16:creationId xmlns:a16="http://schemas.microsoft.com/office/drawing/2014/main" id="{251465CB-A4C4-4DAC-89B0-DD70B4E01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4508500"/>
            <a:ext cx="8763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9" name="Picture 22" descr="020">
            <a:extLst>
              <a:ext uri="{FF2B5EF4-FFF2-40B4-BE49-F238E27FC236}">
                <a16:creationId xmlns:a16="http://schemas.microsoft.com/office/drawing/2014/main" id="{A12D343E-3C34-A49C-1BBE-57610D247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4508500"/>
            <a:ext cx="8763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0" name="Picture 23" descr="105">
            <a:extLst>
              <a:ext uri="{FF2B5EF4-FFF2-40B4-BE49-F238E27FC236}">
                <a16:creationId xmlns:a16="http://schemas.microsoft.com/office/drawing/2014/main" id="{B3C60A7C-8776-5E37-F9D5-E71F0F2F0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4508500"/>
            <a:ext cx="8763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1" name="Picture 24" descr="350">
            <a:extLst>
              <a:ext uri="{FF2B5EF4-FFF2-40B4-BE49-F238E27FC236}">
                <a16:creationId xmlns:a16="http://schemas.microsoft.com/office/drawing/2014/main" id="{A3BF6264-BCEC-70DA-6A9E-DCFEB4EC3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4508500"/>
            <a:ext cx="8763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72" name="Text Box 25">
            <a:extLst>
              <a:ext uri="{FF2B5EF4-FFF2-40B4-BE49-F238E27FC236}">
                <a16:creationId xmlns:a16="http://schemas.microsoft.com/office/drawing/2014/main" id="{B2BD2538-9FED-9953-C94D-EBC27D31B5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844675"/>
            <a:ext cx="4684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r>
              <a:rPr lang="tr-TR" altLang="en-US" sz="2400">
                <a:latin typeface="Lucida Bright" panose="02040602050505020304" pitchFamily="18" charset="0"/>
              </a:rPr>
              <a:t>Training examples of a person</a:t>
            </a:r>
          </a:p>
        </p:txBody>
      </p:sp>
      <p:sp>
        <p:nvSpPr>
          <p:cNvPr id="15373" name="Text Box 26">
            <a:extLst>
              <a:ext uri="{FF2B5EF4-FFF2-40B4-BE49-F238E27FC236}">
                <a16:creationId xmlns:a16="http://schemas.microsoft.com/office/drawing/2014/main" id="{9186AAC6-0E84-73CE-63F5-75E24CD35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933825"/>
            <a:ext cx="1951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r>
              <a:rPr lang="tr-TR" altLang="en-US" sz="2400">
                <a:latin typeface="Lucida Bright" panose="02040602050505020304" pitchFamily="18" charset="0"/>
              </a:rPr>
              <a:t>Test images</a:t>
            </a:r>
          </a:p>
        </p:txBody>
      </p:sp>
      <p:sp>
        <p:nvSpPr>
          <p:cNvPr id="15374" name="Text Box 27">
            <a:extLst>
              <a:ext uri="{FF2B5EF4-FFF2-40B4-BE49-F238E27FC236}">
                <a16:creationId xmlns:a16="http://schemas.microsoft.com/office/drawing/2014/main" id="{8D7D44C4-0551-6CAD-D78C-2C9138185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5949950"/>
            <a:ext cx="333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r>
              <a:rPr lang="tr-TR" altLang="en-US" sz="1400">
                <a:latin typeface="Lucida Bright" panose="02040602050505020304" pitchFamily="18" charset="0"/>
              </a:rPr>
              <a:t>AT&amp;T Laboratories, Cambridge UK</a:t>
            </a:r>
          </a:p>
          <a:p>
            <a:pPr eaLnBrk="1" hangingPunct="1"/>
            <a:r>
              <a:rPr lang="tr-TR" altLang="en-US" sz="1000">
                <a:latin typeface="Lucida Bright" panose="02040602050505020304" pitchFamily="18" charset="0"/>
              </a:rPr>
              <a:t>http://www.uk.research.att.com/facedatabase.html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E4959F9A-7BF9-13E8-C085-50265384A8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fld id="{23C76D59-C76F-4A12-95CC-C4D283AC6758}" type="slidenum">
              <a:rPr lang="tr-TR" altLang="en-US" sz="1400"/>
              <a:pPr eaLnBrk="1" hangingPunct="1"/>
              <a:t>12</a:t>
            </a:fld>
            <a:endParaRPr lang="tr-TR" altLang="en-US" sz="1400"/>
          </a:p>
        </p:txBody>
      </p:sp>
      <p:pic>
        <p:nvPicPr>
          <p:cNvPr id="16387" name="Picture 6">
            <a:extLst>
              <a:ext uri="{FF2B5EF4-FFF2-40B4-BE49-F238E27FC236}">
                <a16:creationId xmlns:a16="http://schemas.microsoft.com/office/drawing/2014/main" id="{D14D67D9-0DF0-FF34-9B40-A0A5CC8F11ED}"/>
              </a:ext>
            </a:extLst>
          </p:cNvPr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40200" y="1492250"/>
            <a:ext cx="4546600" cy="4375150"/>
          </a:xfrm>
        </p:spPr>
      </p:pic>
      <p:sp>
        <p:nvSpPr>
          <p:cNvPr id="16388" name="Rectangle 4">
            <a:extLst>
              <a:ext uri="{FF2B5EF4-FFF2-40B4-BE49-F238E27FC236}">
                <a16:creationId xmlns:a16="http://schemas.microsoft.com/office/drawing/2014/main" id="{019E12B2-5028-E668-E713-F142A4036EB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Prediction: </a:t>
            </a:r>
            <a:r>
              <a:rPr lang="tr-TR" altLang="en-US"/>
              <a:t>Regression</a:t>
            </a:r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50D8E3F4-3C0F-D7B3-DF35-1EC00D0FC38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tr-TR" altLang="en-US"/>
              <a:t>Example: Price of a used car</a:t>
            </a:r>
          </a:p>
          <a:p>
            <a:pPr eaLnBrk="1" hangingPunct="1"/>
            <a:r>
              <a:rPr lang="tr-TR" altLang="en-US" i="1"/>
              <a:t>x </a:t>
            </a:r>
            <a:r>
              <a:rPr lang="tr-TR" altLang="en-US"/>
              <a:t>: car attributes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en-US"/>
              <a:t>	</a:t>
            </a:r>
            <a:r>
              <a:rPr lang="tr-TR" altLang="en-US" i="1"/>
              <a:t>y </a:t>
            </a:r>
            <a:r>
              <a:rPr lang="tr-TR" altLang="en-US"/>
              <a:t>: price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en-US"/>
              <a:t>		</a:t>
            </a:r>
            <a:r>
              <a:rPr lang="tr-TR" altLang="en-US" i="1"/>
              <a:t>y </a:t>
            </a:r>
            <a:r>
              <a:rPr lang="tr-TR" altLang="en-US"/>
              <a:t>= </a:t>
            </a:r>
            <a:r>
              <a:rPr lang="tr-TR" altLang="en-US" i="1"/>
              <a:t>g </a:t>
            </a:r>
            <a:r>
              <a:rPr lang="tr-TR" altLang="en-US"/>
              <a:t>(</a:t>
            </a:r>
            <a:r>
              <a:rPr lang="tr-TR" altLang="en-US" i="1"/>
              <a:t>x </a:t>
            </a:r>
            <a:r>
              <a:rPr lang="tr-TR" altLang="en-US"/>
              <a:t>| </a:t>
            </a:r>
            <a:r>
              <a:rPr lang="tr-TR" altLang="en-US" i="1"/>
              <a:t>θ</a:t>
            </a:r>
            <a:r>
              <a:rPr lang="tr-TR" altLang="en-US">
                <a:latin typeface="Symbol" panose="05050102010706020507" pitchFamily="18" charset="2"/>
              </a:rPr>
              <a:t> </a:t>
            </a:r>
            <a:r>
              <a:rPr lang="tr-TR" altLang="en-US"/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en-US"/>
              <a:t>	</a:t>
            </a:r>
            <a:r>
              <a:rPr lang="tr-TR" altLang="en-US" i="1"/>
              <a:t>g </a:t>
            </a:r>
            <a:r>
              <a:rPr lang="tr-TR" altLang="en-US"/>
              <a:t>( ) model,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en-US">
                <a:latin typeface="Symbol" panose="05050102010706020507" pitchFamily="18" charset="2"/>
              </a:rPr>
              <a:t>	</a:t>
            </a:r>
            <a:r>
              <a:rPr lang="tr-TR" altLang="en-US" i="1"/>
              <a:t>θ</a:t>
            </a:r>
            <a:r>
              <a:rPr lang="tr-TR" altLang="en-US"/>
              <a:t> parameters</a:t>
            </a:r>
          </a:p>
        </p:txBody>
      </p:sp>
      <p:sp>
        <p:nvSpPr>
          <p:cNvPr id="16390" name="Text Box 9">
            <a:extLst>
              <a:ext uri="{FF2B5EF4-FFF2-40B4-BE49-F238E27FC236}">
                <a16:creationId xmlns:a16="http://schemas.microsoft.com/office/drawing/2014/main" id="{6DB76350-4FBC-E961-CFF4-A71F01F3DA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2779713"/>
            <a:ext cx="1681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r>
              <a:rPr lang="tr-TR" altLang="en-US" sz="2400" i="1">
                <a:latin typeface="Lucida Bright" panose="02040602050505020304" pitchFamily="18" charset="0"/>
              </a:rPr>
              <a:t>y </a:t>
            </a:r>
            <a:r>
              <a:rPr lang="tr-TR" altLang="en-US" sz="2400">
                <a:latin typeface="Lucida Bright" panose="02040602050505020304" pitchFamily="18" charset="0"/>
              </a:rPr>
              <a:t>= </a:t>
            </a:r>
            <a:r>
              <a:rPr lang="tr-TR" altLang="en-US" sz="2400" i="1">
                <a:latin typeface="Lucida Bright" panose="02040602050505020304" pitchFamily="18" charset="0"/>
              </a:rPr>
              <a:t>wx</a:t>
            </a:r>
            <a:r>
              <a:rPr lang="tr-TR" altLang="en-US" sz="2400">
                <a:latin typeface="Lucida Bright" panose="02040602050505020304" pitchFamily="18" charset="0"/>
              </a:rPr>
              <a:t>+</a:t>
            </a:r>
            <a:r>
              <a:rPr lang="tr-TR" altLang="en-US" sz="2400" i="1">
                <a:latin typeface="Lucida Bright" panose="02040602050505020304" pitchFamily="18" charset="0"/>
              </a:rPr>
              <a:t>w</a:t>
            </a:r>
            <a:r>
              <a:rPr lang="tr-TR" altLang="en-US" sz="2400" baseline="-25000">
                <a:latin typeface="Lucida Bright" panose="02040602050505020304" pitchFamily="18" charset="0"/>
              </a:rPr>
              <a:t>0</a:t>
            </a:r>
            <a:endParaRPr lang="en-GB" altLang="en-US" sz="2400" baseline="-25000">
              <a:latin typeface="Lucida Bright" panose="020406020505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>
            <a:extLst>
              <a:ext uri="{FF2B5EF4-FFF2-40B4-BE49-F238E27FC236}">
                <a16:creationId xmlns:a16="http://schemas.microsoft.com/office/drawing/2014/main" id="{9523542B-636C-B470-2618-D60F256C85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643688" y="6215063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fld id="{C6612B7C-8860-44FF-A3F1-97D0BE68CBFE}" type="slidenum">
              <a:rPr lang="tr-TR" altLang="en-US" sz="1400"/>
              <a:pPr eaLnBrk="1" hangingPunct="1"/>
              <a:t>13</a:t>
            </a:fld>
            <a:endParaRPr lang="tr-TR" altLang="en-US" sz="14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65BD7532-1ABB-738A-7B42-2740CE921B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/>
              <a:t>Regression Applications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CE3C084F-21D1-F947-F2D2-E52859B653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1808163"/>
          </a:xfrm>
        </p:spPr>
        <p:txBody>
          <a:bodyPr/>
          <a:lstStyle/>
          <a:p>
            <a:pPr eaLnBrk="1" hangingPunct="1"/>
            <a:r>
              <a:rPr lang="tr-TR" altLang="en-US"/>
              <a:t>Navigating a car: Angle of the steering wheel (CMU NavLab)</a:t>
            </a:r>
          </a:p>
          <a:p>
            <a:pPr eaLnBrk="1" hangingPunct="1"/>
            <a:r>
              <a:rPr lang="tr-TR" altLang="en-US"/>
              <a:t>Kinematics of a robot arm</a:t>
            </a:r>
          </a:p>
        </p:txBody>
      </p:sp>
      <p:sp>
        <p:nvSpPr>
          <p:cNvPr id="17413" name="Rectangle 8">
            <a:extLst>
              <a:ext uri="{FF2B5EF4-FFF2-40B4-BE49-F238E27FC236}">
                <a16:creationId xmlns:a16="http://schemas.microsoft.com/office/drawing/2014/main" id="{813B1DF8-964F-1FEC-D4F6-25F4B5544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8" y="3284538"/>
            <a:ext cx="22320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tr-TR" altLang="en-US" sz="2400" i="1">
                <a:latin typeface="Lucida Bright" panose="02040602050505020304" pitchFamily="18" charset="0"/>
              </a:rPr>
              <a:t>α</a:t>
            </a:r>
            <a:r>
              <a:rPr lang="tr-TR" altLang="en-US" sz="2000" baseline="-25000">
                <a:latin typeface="Lucida Bright" panose="02040602050505020304" pitchFamily="18" charset="0"/>
              </a:rPr>
              <a:t>1</a:t>
            </a:r>
            <a:r>
              <a:rPr lang="tr-TR" altLang="en-US" sz="2400">
                <a:latin typeface="Lucida Bright" panose="02040602050505020304" pitchFamily="18" charset="0"/>
              </a:rPr>
              <a:t>= </a:t>
            </a:r>
            <a:r>
              <a:rPr lang="tr-TR" altLang="en-US" sz="2400" i="1">
                <a:latin typeface="Lucida Bright" panose="02040602050505020304" pitchFamily="18" charset="0"/>
              </a:rPr>
              <a:t>g</a:t>
            </a:r>
            <a:r>
              <a:rPr lang="tr-TR" altLang="en-US" sz="2000" baseline="-25000">
                <a:latin typeface="Lucida Bright" panose="02040602050505020304" pitchFamily="18" charset="0"/>
              </a:rPr>
              <a:t>1</a:t>
            </a:r>
            <a:r>
              <a:rPr lang="tr-TR" altLang="en-US" sz="2400">
                <a:latin typeface="Lucida Bright" panose="02040602050505020304" pitchFamily="18" charset="0"/>
              </a:rPr>
              <a:t>(</a:t>
            </a:r>
            <a:r>
              <a:rPr lang="tr-TR" altLang="en-US" sz="2400" i="1">
                <a:latin typeface="Lucida Bright" panose="02040602050505020304" pitchFamily="18" charset="0"/>
              </a:rPr>
              <a:t>x</a:t>
            </a:r>
            <a:r>
              <a:rPr lang="tr-TR" altLang="en-US" sz="2400">
                <a:latin typeface="Lucida Bright" panose="02040602050505020304" pitchFamily="18" charset="0"/>
              </a:rPr>
              <a:t>,</a:t>
            </a:r>
            <a:r>
              <a:rPr lang="tr-TR" altLang="en-US" sz="2400" i="1">
                <a:latin typeface="Lucida Bright" panose="02040602050505020304" pitchFamily="18" charset="0"/>
              </a:rPr>
              <a:t>y</a:t>
            </a:r>
            <a:r>
              <a:rPr lang="tr-TR" altLang="en-US" sz="2400">
                <a:latin typeface="Lucida Bright" panose="02040602050505020304" pitchFamily="18" charset="0"/>
              </a:rPr>
              <a:t>)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tr-TR" altLang="en-US" sz="2400" i="1">
                <a:latin typeface="Lucida Bright" panose="02040602050505020304" pitchFamily="18" charset="0"/>
              </a:rPr>
              <a:t>α</a:t>
            </a:r>
            <a:r>
              <a:rPr lang="tr-TR" altLang="en-US" sz="2000" baseline="-25000">
                <a:latin typeface="Lucida Bright" panose="02040602050505020304" pitchFamily="18" charset="0"/>
              </a:rPr>
              <a:t>2</a:t>
            </a:r>
            <a:r>
              <a:rPr lang="tr-TR" altLang="en-US" sz="2400">
                <a:latin typeface="Lucida Bright" panose="02040602050505020304" pitchFamily="18" charset="0"/>
              </a:rPr>
              <a:t>= </a:t>
            </a:r>
            <a:r>
              <a:rPr lang="tr-TR" altLang="en-US" sz="2400" i="1">
                <a:latin typeface="Lucida Bright" panose="02040602050505020304" pitchFamily="18" charset="0"/>
              </a:rPr>
              <a:t>g</a:t>
            </a:r>
            <a:r>
              <a:rPr lang="tr-TR" altLang="en-US" sz="2000" baseline="-25000">
                <a:latin typeface="Lucida Bright" panose="02040602050505020304" pitchFamily="18" charset="0"/>
              </a:rPr>
              <a:t>2</a:t>
            </a:r>
            <a:r>
              <a:rPr lang="tr-TR" altLang="en-US" sz="2400">
                <a:latin typeface="Lucida Bright" panose="02040602050505020304" pitchFamily="18" charset="0"/>
              </a:rPr>
              <a:t>(</a:t>
            </a:r>
            <a:r>
              <a:rPr lang="tr-TR" altLang="en-US" sz="2400" i="1">
                <a:latin typeface="Lucida Bright" panose="02040602050505020304" pitchFamily="18" charset="0"/>
              </a:rPr>
              <a:t>x</a:t>
            </a:r>
            <a:r>
              <a:rPr lang="tr-TR" altLang="en-US" sz="2400">
                <a:latin typeface="Lucida Bright" panose="02040602050505020304" pitchFamily="18" charset="0"/>
              </a:rPr>
              <a:t>,</a:t>
            </a:r>
            <a:r>
              <a:rPr lang="tr-TR" altLang="en-US" sz="2400" i="1">
                <a:latin typeface="Lucida Bright" panose="02040602050505020304" pitchFamily="18" charset="0"/>
              </a:rPr>
              <a:t>y</a:t>
            </a:r>
            <a:r>
              <a:rPr lang="tr-TR" altLang="en-US" sz="2400">
                <a:latin typeface="Lucida Bright" panose="02040602050505020304" pitchFamily="18" charset="0"/>
              </a:rPr>
              <a:t>)</a:t>
            </a:r>
          </a:p>
        </p:txBody>
      </p:sp>
      <p:grpSp>
        <p:nvGrpSpPr>
          <p:cNvPr id="17414" name="Group 19">
            <a:extLst>
              <a:ext uri="{FF2B5EF4-FFF2-40B4-BE49-F238E27FC236}">
                <a16:creationId xmlns:a16="http://schemas.microsoft.com/office/drawing/2014/main" id="{C6DC7C06-D66D-F953-7E63-24D290519B24}"/>
              </a:ext>
            </a:extLst>
          </p:cNvPr>
          <p:cNvGrpSpPr>
            <a:grpSpLocks/>
          </p:cNvGrpSpPr>
          <p:nvPr/>
        </p:nvGrpSpPr>
        <p:grpSpPr bwMode="auto">
          <a:xfrm>
            <a:off x="1403350" y="3284538"/>
            <a:ext cx="2374900" cy="2244725"/>
            <a:chOff x="930" y="2288"/>
            <a:chExt cx="1496" cy="1414"/>
          </a:xfrm>
        </p:grpSpPr>
        <p:sp>
          <p:nvSpPr>
            <p:cNvPr id="17415" name="Line 4">
              <a:extLst>
                <a:ext uri="{FF2B5EF4-FFF2-40B4-BE49-F238E27FC236}">
                  <a16:creationId xmlns:a16="http://schemas.microsoft.com/office/drawing/2014/main" id="{97BBC836-37F8-B039-2516-FEB44605AD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3702"/>
              <a:ext cx="77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416" name="Line 5">
              <a:extLst>
                <a:ext uri="{FF2B5EF4-FFF2-40B4-BE49-F238E27FC236}">
                  <a16:creationId xmlns:a16="http://schemas.microsoft.com/office/drawing/2014/main" id="{DE377643-27CF-DFEA-EF19-1C4ACC7F63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2" y="3158"/>
              <a:ext cx="681" cy="5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417" name="Line 6">
              <a:extLst>
                <a:ext uri="{FF2B5EF4-FFF2-40B4-BE49-F238E27FC236}">
                  <a16:creationId xmlns:a16="http://schemas.microsoft.com/office/drawing/2014/main" id="{3F115553-D85C-42DE-4AA9-C94C71F4BB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01" y="2523"/>
              <a:ext cx="271" cy="6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418" name="Line 7">
              <a:extLst>
                <a:ext uri="{FF2B5EF4-FFF2-40B4-BE49-F238E27FC236}">
                  <a16:creationId xmlns:a16="http://schemas.microsoft.com/office/drawing/2014/main" id="{FF8AFA32-8AE6-158A-4C5C-2370E86FD6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4" y="3158"/>
              <a:ext cx="9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419" name="Rectangle 10">
              <a:extLst>
                <a:ext uri="{FF2B5EF4-FFF2-40B4-BE49-F238E27FC236}">
                  <a16:creationId xmlns:a16="http://schemas.microsoft.com/office/drawing/2014/main" id="{EF80D0E0-5612-903E-031A-0611171C4F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" y="3331"/>
              <a:ext cx="2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9pPr>
            </a:lstStyle>
            <a:p>
              <a:pPr eaLnBrk="1" hangingPunct="1"/>
              <a:r>
                <a:rPr lang="tr-TR" altLang="en-US" sz="2400">
                  <a:latin typeface="Lucida Bright" panose="02040602050505020304" pitchFamily="18" charset="0"/>
                </a:rPr>
                <a:t>α</a:t>
              </a:r>
              <a:r>
                <a:rPr lang="tr-TR" altLang="en-US" sz="2400" baseline="-25000">
                  <a:latin typeface="Lucida Bright" panose="02040602050505020304" pitchFamily="18" charset="0"/>
                </a:rPr>
                <a:t>1</a:t>
              </a:r>
            </a:p>
          </p:txBody>
        </p:sp>
        <p:sp>
          <p:nvSpPr>
            <p:cNvPr id="17420" name="Rectangle 11">
              <a:extLst>
                <a:ext uri="{FF2B5EF4-FFF2-40B4-BE49-F238E27FC236}">
                  <a16:creationId xmlns:a16="http://schemas.microsoft.com/office/drawing/2014/main" id="{0CF9E262-8C78-B2CD-EE5F-BC580A802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" y="2750"/>
              <a:ext cx="2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9pPr>
            </a:lstStyle>
            <a:p>
              <a:pPr eaLnBrk="1" hangingPunct="1"/>
              <a:r>
                <a:rPr lang="tr-TR" altLang="en-US" sz="2400">
                  <a:latin typeface="Lucida Bright" panose="02040602050505020304" pitchFamily="18" charset="0"/>
                </a:rPr>
                <a:t>α</a:t>
              </a:r>
              <a:r>
                <a:rPr lang="tr-TR" altLang="en-US" sz="2400" baseline="-25000">
                  <a:latin typeface="Lucida Bright" panose="02040602050505020304" pitchFamily="18" charset="0"/>
                </a:rPr>
                <a:t>2</a:t>
              </a:r>
            </a:p>
          </p:txBody>
        </p:sp>
        <p:sp>
          <p:nvSpPr>
            <p:cNvPr id="17421" name="Arc 15">
              <a:extLst>
                <a:ext uri="{FF2B5EF4-FFF2-40B4-BE49-F238E27FC236}">
                  <a16:creationId xmlns:a16="http://schemas.microsoft.com/office/drawing/2014/main" id="{2794BB4D-BD79-EF65-1C10-14BD81A808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7" y="3067"/>
              <a:ext cx="137" cy="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422" name="Arc 16">
              <a:extLst>
                <a:ext uri="{FF2B5EF4-FFF2-40B4-BE49-F238E27FC236}">
                  <a16:creationId xmlns:a16="http://schemas.microsoft.com/office/drawing/2014/main" id="{3CB28D1D-913F-5D06-83C3-CCFAE46C6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4" y="3566"/>
              <a:ext cx="136" cy="1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423" name="Rectangle 17">
              <a:extLst>
                <a:ext uri="{FF2B5EF4-FFF2-40B4-BE49-F238E27FC236}">
                  <a16:creationId xmlns:a16="http://schemas.microsoft.com/office/drawing/2014/main" id="{6D9BC0B8-2C5E-1BCD-8405-18576CA02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" y="2288"/>
              <a:ext cx="49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9pPr>
            </a:lstStyle>
            <a:p>
              <a:pPr eaLnBrk="1" hangingPunct="1"/>
              <a:r>
                <a:rPr lang="tr-TR" altLang="en-US" sz="2400">
                  <a:latin typeface="Lucida Bright" panose="02040602050505020304" pitchFamily="18" charset="0"/>
                </a:rPr>
                <a:t>(</a:t>
              </a:r>
              <a:r>
                <a:rPr lang="tr-TR" altLang="en-US" sz="2400" i="1">
                  <a:latin typeface="Lucida Bright" panose="02040602050505020304" pitchFamily="18" charset="0"/>
                </a:rPr>
                <a:t>x</a:t>
              </a:r>
              <a:r>
                <a:rPr lang="tr-TR" altLang="en-US" sz="2400">
                  <a:latin typeface="Lucida Bright" panose="02040602050505020304" pitchFamily="18" charset="0"/>
                </a:rPr>
                <a:t>,</a:t>
              </a:r>
              <a:r>
                <a:rPr lang="tr-TR" altLang="en-US" sz="2400" i="1">
                  <a:latin typeface="Lucida Bright" panose="02040602050505020304" pitchFamily="18" charset="0"/>
                </a:rPr>
                <a:t>y</a:t>
              </a:r>
              <a:r>
                <a:rPr lang="tr-TR" altLang="en-US" sz="2400">
                  <a:latin typeface="Lucida Bright" panose="02040602050505020304" pitchFamily="18" charset="0"/>
                </a:rPr>
                <a:t>)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>
            <a:extLst>
              <a:ext uri="{FF2B5EF4-FFF2-40B4-BE49-F238E27FC236}">
                <a16:creationId xmlns:a16="http://schemas.microsoft.com/office/drawing/2014/main" id="{82F61F0D-D4B0-E038-0E2F-7C69E4F7B6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fld id="{A85294D5-A84C-45F2-A702-E25B12A1519D}" type="slidenum">
              <a:rPr lang="tr-TR" altLang="en-US" sz="1400"/>
              <a:pPr eaLnBrk="1" hangingPunct="1"/>
              <a:t>14</a:t>
            </a:fld>
            <a:endParaRPr lang="tr-TR" altLang="en-US" sz="14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A3AF8AA0-43F1-10AB-47BB-F9441D4343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8229600" cy="952500"/>
          </a:xfrm>
        </p:spPr>
        <p:txBody>
          <a:bodyPr/>
          <a:lstStyle/>
          <a:p>
            <a:pPr eaLnBrk="1" hangingPunct="1"/>
            <a:r>
              <a:rPr lang="tr-TR" altLang="en-US"/>
              <a:t>Supervised Learning: Uses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AC8E2BF9-753C-9D9E-A2FE-E17D264404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en-US">
                <a:solidFill>
                  <a:schemeClr val="bg2"/>
                </a:solidFill>
              </a:rPr>
              <a:t>Prediction of future cases:</a:t>
            </a:r>
            <a:r>
              <a:rPr lang="tr-TR" altLang="en-US"/>
              <a:t> Use the rule to predict the output for future inputs</a:t>
            </a:r>
          </a:p>
          <a:p>
            <a:pPr eaLnBrk="1" hangingPunct="1"/>
            <a:r>
              <a:rPr lang="tr-TR" altLang="en-US">
                <a:solidFill>
                  <a:schemeClr val="bg2"/>
                </a:solidFill>
              </a:rPr>
              <a:t>Knowledge extraction:</a:t>
            </a:r>
            <a:r>
              <a:rPr lang="tr-TR" altLang="en-US"/>
              <a:t> The rule is easy to understand</a:t>
            </a:r>
          </a:p>
          <a:p>
            <a:pPr eaLnBrk="1" hangingPunct="1"/>
            <a:r>
              <a:rPr lang="tr-TR" altLang="en-US">
                <a:solidFill>
                  <a:schemeClr val="bg2"/>
                </a:solidFill>
              </a:rPr>
              <a:t>Compression:</a:t>
            </a:r>
            <a:r>
              <a:rPr lang="tr-TR" altLang="en-US"/>
              <a:t> The rule is simpler than the data it explains</a:t>
            </a:r>
          </a:p>
          <a:p>
            <a:pPr eaLnBrk="1" hangingPunct="1"/>
            <a:r>
              <a:rPr lang="tr-TR" altLang="en-US">
                <a:solidFill>
                  <a:schemeClr val="bg2"/>
                </a:solidFill>
              </a:rPr>
              <a:t>Outlier detection:</a:t>
            </a:r>
            <a:r>
              <a:rPr lang="tr-TR" altLang="en-US"/>
              <a:t> Exceptions that are not covered by the rule, e.g., fraud</a:t>
            </a:r>
          </a:p>
        </p:txBody>
      </p:sp>
      <p:sp>
        <p:nvSpPr>
          <p:cNvPr id="18437" name="TextBox 4">
            <a:extLst>
              <a:ext uri="{FF2B5EF4-FFF2-40B4-BE49-F238E27FC236}">
                <a16:creationId xmlns:a16="http://schemas.microsoft.com/office/drawing/2014/main" id="{D7A841A3-CF39-80B0-843B-DB3100F1D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1357313"/>
            <a:ext cx="85010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r>
              <a:rPr lang="en-US" altLang="en-US"/>
              <a:t>Example: decision trees tools that create rules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>
            <a:extLst>
              <a:ext uri="{FF2B5EF4-FFF2-40B4-BE49-F238E27FC236}">
                <a16:creationId xmlns:a16="http://schemas.microsoft.com/office/drawing/2014/main" id="{94A45553-88C5-4379-B1D3-C3D807079E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fld id="{67BD37EB-9B4A-45D3-9A31-3FF70769DC14}" type="slidenum">
              <a:rPr lang="tr-TR" altLang="en-US" sz="1400"/>
              <a:pPr eaLnBrk="1" hangingPunct="1"/>
              <a:t>15</a:t>
            </a:fld>
            <a:endParaRPr lang="tr-TR" altLang="en-US" sz="14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3691D849-96C9-69F3-2783-67B18AFFA7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/>
              <a:t>Unsupervised Learning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A131CC8F-6430-68BC-8A87-FE0FA63254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en-US"/>
              <a:t>Learning “what normally happens”</a:t>
            </a:r>
          </a:p>
          <a:p>
            <a:pPr eaLnBrk="1" hangingPunct="1"/>
            <a:r>
              <a:rPr lang="tr-TR" altLang="en-US"/>
              <a:t>No output</a:t>
            </a:r>
          </a:p>
          <a:p>
            <a:pPr eaLnBrk="1" hangingPunct="1"/>
            <a:r>
              <a:rPr lang="tr-TR" altLang="en-US"/>
              <a:t>Clustering: Grouping similar instances</a:t>
            </a:r>
            <a:endParaRPr lang="en-US" altLang="en-US"/>
          </a:p>
          <a:p>
            <a:pPr eaLnBrk="1" hangingPunct="1"/>
            <a:r>
              <a:rPr lang="en-US" altLang="en-US"/>
              <a:t>Other applications: Summarization, Association Analysis</a:t>
            </a:r>
            <a:endParaRPr lang="tr-TR" altLang="en-US"/>
          </a:p>
          <a:p>
            <a:pPr eaLnBrk="1" hangingPunct="1"/>
            <a:r>
              <a:rPr lang="tr-TR" altLang="en-US"/>
              <a:t>Example applications</a:t>
            </a:r>
          </a:p>
          <a:p>
            <a:pPr lvl="1" eaLnBrk="1" hangingPunct="1"/>
            <a:r>
              <a:rPr lang="tr-TR" altLang="en-US" sz="2400"/>
              <a:t>Customer segmentation in CRM</a:t>
            </a:r>
          </a:p>
          <a:p>
            <a:pPr lvl="1" eaLnBrk="1" hangingPunct="1"/>
            <a:r>
              <a:rPr lang="tr-TR" altLang="en-US" sz="2400"/>
              <a:t>Image compression: Color quantization</a:t>
            </a:r>
          </a:p>
          <a:p>
            <a:pPr lvl="1" eaLnBrk="1" hangingPunct="1"/>
            <a:r>
              <a:rPr lang="tr-TR" altLang="en-US" sz="2400"/>
              <a:t>Bioinformatics: Learning motifs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>
            <a:extLst>
              <a:ext uri="{FF2B5EF4-FFF2-40B4-BE49-F238E27FC236}">
                <a16:creationId xmlns:a16="http://schemas.microsoft.com/office/drawing/2014/main" id="{ED5110B7-AF7E-F362-D1E6-3D2B2AA93F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fld id="{D69B0261-1DBE-45B5-8D89-6CCD0C34421A}" type="slidenum">
              <a:rPr lang="tr-TR" altLang="en-US" sz="1400"/>
              <a:pPr eaLnBrk="1" hangingPunct="1"/>
              <a:t>16</a:t>
            </a:fld>
            <a:endParaRPr lang="tr-TR" altLang="en-US" sz="14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A5966B2E-F27B-B6B1-1EA9-E54A02D5C9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/>
              <a:t>Reinforcement Learning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CDC6BF0A-0606-8A31-890A-E82B6A16EA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Topics:</a:t>
            </a:r>
          </a:p>
          <a:p>
            <a:pPr lvl="1" eaLnBrk="1" hangingPunct="1"/>
            <a:r>
              <a:rPr lang="en-US" altLang="en-US"/>
              <a:t>Policies</a:t>
            </a:r>
            <a:r>
              <a:rPr lang="tr-TR" altLang="en-US"/>
              <a:t>: </a:t>
            </a:r>
            <a:r>
              <a:rPr lang="en-US" altLang="en-US"/>
              <a:t>what actions should an agent take in a particular situation</a:t>
            </a:r>
          </a:p>
          <a:p>
            <a:pPr lvl="1" eaLnBrk="1" hangingPunct="1"/>
            <a:r>
              <a:rPr lang="en-US" altLang="en-US"/>
              <a:t>Utility estimation: how good is a state (</a:t>
            </a:r>
            <a:r>
              <a:rPr lang="en-US" altLang="en-US">
                <a:sym typeface="Wingdings" panose="05000000000000000000" pitchFamily="2" charset="2"/>
              </a:rPr>
              <a:t>used by policy)</a:t>
            </a:r>
            <a:endParaRPr lang="tr-TR" altLang="en-US"/>
          </a:p>
          <a:p>
            <a:pPr eaLnBrk="1" hangingPunct="1"/>
            <a:r>
              <a:rPr lang="tr-TR" altLang="en-US"/>
              <a:t>No supervised output but delayed reward</a:t>
            </a:r>
          </a:p>
          <a:p>
            <a:pPr eaLnBrk="1" hangingPunct="1"/>
            <a:r>
              <a:rPr lang="tr-TR" altLang="en-US"/>
              <a:t>Credit assignment problem</a:t>
            </a:r>
            <a:r>
              <a:rPr lang="en-US" altLang="en-US"/>
              <a:t> (what was responsible for the outcome) </a:t>
            </a:r>
          </a:p>
          <a:p>
            <a:pPr eaLnBrk="1" hangingPunct="1"/>
            <a:r>
              <a:rPr lang="en-US" altLang="en-US"/>
              <a:t>Applications: </a:t>
            </a:r>
            <a:endParaRPr lang="tr-TR" altLang="en-US"/>
          </a:p>
          <a:p>
            <a:pPr lvl="1" eaLnBrk="1" hangingPunct="1"/>
            <a:r>
              <a:rPr lang="tr-TR" altLang="en-US"/>
              <a:t>Game playing</a:t>
            </a:r>
          </a:p>
          <a:p>
            <a:pPr lvl="1" eaLnBrk="1" hangingPunct="1"/>
            <a:r>
              <a:rPr lang="tr-TR" altLang="en-US"/>
              <a:t>Robot in a maze</a:t>
            </a:r>
          </a:p>
          <a:p>
            <a:pPr lvl="1" eaLnBrk="1" hangingPunct="1"/>
            <a:r>
              <a:rPr lang="tr-TR" altLang="en-US"/>
              <a:t>Multiple agents, partial observability, ...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>
            <a:extLst>
              <a:ext uri="{FF2B5EF4-FFF2-40B4-BE49-F238E27FC236}">
                <a16:creationId xmlns:a16="http://schemas.microsoft.com/office/drawing/2014/main" id="{8CA1F31B-18D7-CC04-0E56-056B4AFAC7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fld id="{B05B79E4-47FC-43D8-BE41-C87669F56221}" type="slidenum">
              <a:rPr lang="tr-TR" altLang="en-US" sz="1400"/>
              <a:pPr eaLnBrk="1" hangingPunct="1"/>
              <a:t>17</a:t>
            </a:fld>
            <a:endParaRPr lang="tr-TR" altLang="en-US" sz="14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235A4536-82D4-D78F-DAC9-BABD137414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/>
              <a:t>Resources: Datasets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8CACA77D-0BE0-988E-54E1-F4B6B024C1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en-US"/>
              <a:t>UCI Repository: </a:t>
            </a:r>
            <a:r>
              <a:rPr lang="tr-TR" altLang="en-US" sz="2000">
                <a:solidFill>
                  <a:srgbClr val="3333FF"/>
                </a:solidFill>
                <a:hlinkClick r:id="rId2"/>
              </a:rPr>
              <a:t>http://www.ics.uci.edu/~mlearn/MLRepository.html</a:t>
            </a:r>
            <a:endParaRPr lang="tr-TR" altLang="en-US" sz="2000">
              <a:solidFill>
                <a:srgbClr val="3333FF"/>
              </a:solidFill>
            </a:endParaRPr>
          </a:p>
          <a:p>
            <a:pPr eaLnBrk="1" hangingPunct="1"/>
            <a:r>
              <a:rPr lang="tr-TR" altLang="en-US"/>
              <a:t>UCI KDD Archive: </a:t>
            </a:r>
            <a:r>
              <a:rPr lang="tr-TR" altLang="en-US" sz="2000">
                <a:hlinkClick r:id="rId3"/>
              </a:rPr>
              <a:t>http://kdd.ics.uci.edu/summary.data.application.html</a:t>
            </a:r>
            <a:endParaRPr lang="tr-TR" altLang="en-US" sz="2000"/>
          </a:p>
          <a:p>
            <a:pPr eaLnBrk="1" hangingPunct="1"/>
            <a:r>
              <a:rPr lang="tr-TR" altLang="en-US"/>
              <a:t>Statlib: </a:t>
            </a:r>
            <a:r>
              <a:rPr lang="tr-TR" altLang="en-US" sz="2000">
                <a:hlinkClick r:id="rId4"/>
              </a:rPr>
              <a:t>http://lib.stat.cmu.edu/</a:t>
            </a:r>
            <a:endParaRPr lang="tr-TR" altLang="en-US" sz="2000"/>
          </a:p>
          <a:p>
            <a:pPr eaLnBrk="1" hangingPunct="1"/>
            <a:r>
              <a:rPr lang="tr-TR" altLang="en-US"/>
              <a:t>Delve: </a:t>
            </a:r>
            <a:r>
              <a:rPr lang="tr-TR" altLang="en-US" sz="2000">
                <a:hlinkClick r:id="rId5"/>
              </a:rPr>
              <a:t>http://www.cs.utoronto.ca/~delve/</a:t>
            </a:r>
            <a:endParaRPr lang="tr-TR" altLang="en-US"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>
            <a:extLst>
              <a:ext uri="{FF2B5EF4-FFF2-40B4-BE49-F238E27FC236}">
                <a16:creationId xmlns:a16="http://schemas.microsoft.com/office/drawing/2014/main" id="{81F4344E-4CD3-2C58-9CEA-63C463325E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fld id="{2CE72ADF-2A98-4ED3-A805-F7D5CD1ED198}" type="slidenum">
              <a:rPr lang="tr-TR" altLang="en-US" sz="1400"/>
              <a:pPr eaLnBrk="1" hangingPunct="1"/>
              <a:t>18</a:t>
            </a:fld>
            <a:endParaRPr lang="tr-TR" altLang="en-US" sz="14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1E8081E0-B614-DC6A-600A-C1F3D0FE36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/>
              <a:t>Resources: Journals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3D6AAD36-9AC8-A837-979A-8DD0E55C5C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en-US"/>
              <a:t>Journal of Machine Learning Research </a:t>
            </a:r>
            <a:r>
              <a:rPr lang="tr-TR" altLang="en-US">
                <a:hlinkClick r:id="rId2"/>
              </a:rPr>
              <a:t>www.jmlr.org</a:t>
            </a:r>
            <a:endParaRPr lang="tr-TR" altLang="en-US"/>
          </a:p>
          <a:p>
            <a:pPr eaLnBrk="1" hangingPunct="1"/>
            <a:r>
              <a:rPr lang="tr-TR" altLang="en-US"/>
              <a:t>Machine Learning </a:t>
            </a:r>
          </a:p>
          <a:p>
            <a:pPr eaLnBrk="1" hangingPunct="1"/>
            <a:r>
              <a:rPr lang="tr-TR" altLang="en-US"/>
              <a:t>IEEE Transactions on Neural Networks</a:t>
            </a:r>
          </a:p>
          <a:p>
            <a:pPr eaLnBrk="1" hangingPunct="1"/>
            <a:r>
              <a:rPr lang="tr-TR" altLang="en-US"/>
              <a:t>IEEE Transactions on Pattern Analysis and Machine Intelligence</a:t>
            </a:r>
          </a:p>
          <a:p>
            <a:pPr eaLnBrk="1" hangingPunct="1"/>
            <a:r>
              <a:rPr lang="tr-TR" altLang="en-US"/>
              <a:t>Annals of Statistics</a:t>
            </a:r>
          </a:p>
          <a:p>
            <a:pPr eaLnBrk="1" hangingPunct="1"/>
            <a:r>
              <a:rPr lang="tr-TR" altLang="en-US"/>
              <a:t>Journal of the American Statistical Association</a:t>
            </a:r>
          </a:p>
          <a:p>
            <a:pPr eaLnBrk="1" hangingPunct="1"/>
            <a:r>
              <a:rPr lang="tr-TR" altLang="en-US"/>
              <a:t>...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>
            <a:extLst>
              <a:ext uri="{FF2B5EF4-FFF2-40B4-BE49-F238E27FC236}">
                <a16:creationId xmlns:a16="http://schemas.microsoft.com/office/drawing/2014/main" id="{A44E829E-8B8D-C4F9-BAB8-A59835B3B3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fld id="{AE18D014-16F1-41AE-BC8E-79FAF8192D33}" type="slidenum">
              <a:rPr lang="tr-TR" altLang="en-US" sz="1400"/>
              <a:pPr eaLnBrk="1" hangingPunct="1"/>
              <a:t>19</a:t>
            </a:fld>
            <a:endParaRPr lang="tr-TR" altLang="en-US" sz="14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4AFB29FB-B9B6-B1ED-78C6-F91232B8F6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/>
              <a:t>Resources: Conferences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4A1D94D6-4DFC-8690-27B3-A04AE2E5C0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2875" y="1643063"/>
            <a:ext cx="9001125" cy="42862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tr-TR" altLang="en-US" sz="2000"/>
              <a:t>International Conference on Machine Learning (ICML) </a:t>
            </a:r>
          </a:p>
          <a:p>
            <a:pPr eaLnBrk="1" hangingPunct="1">
              <a:lnSpc>
                <a:spcPct val="80000"/>
              </a:lnSpc>
            </a:pPr>
            <a:r>
              <a:rPr lang="tr-TR" altLang="en-US" sz="2000"/>
              <a:t>European Conference on Machine Learning (ECML)</a:t>
            </a:r>
          </a:p>
          <a:p>
            <a:pPr eaLnBrk="1" hangingPunct="1">
              <a:lnSpc>
                <a:spcPct val="80000"/>
              </a:lnSpc>
            </a:pPr>
            <a:r>
              <a:rPr lang="tr-TR" altLang="en-US" sz="2000"/>
              <a:t>Neural Information Processing Systems (NIPS)</a:t>
            </a:r>
          </a:p>
          <a:p>
            <a:pPr eaLnBrk="1" hangingPunct="1">
              <a:lnSpc>
                <a:spcPct val="80000"/>
              </a:lnSpc>
            </a:pPr>
            <a:r>
              <a:rPr lang="tr-TR" altLang="en-US" sz="2000"/>
              <a:t>Computational Learning </a:t>
            </a:r>
            <a:endParaRPr lang="en-US" altLang="en-US" sz="2000"/>
          </a:p>
          <a:p>
            <a:pPr eaLnBrk="1" hangingPunct="1">
              <a:lnSpc>
                <a:spcPct val="80000"/>
              </a:lnSpc>
            </a:pPr>
            <a:r>
              <a:rPr lang="tr-TR" altLang="en-US" sz="2000"/>
              <a:t>International Joint Conference on Artificial Intelligence (IJCAI)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ACM SIGKDD Conference on Knowledge Discovery and Data Mining (KDD)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IEEE Int. Conf. on Data Mining (ICDM)</a:t>
            </a:r>
            <a:endParaRPr lang="tr-TR" altLang="en-US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>
            <a:extLst>
              <a:ext uri="{FF2B5EF4-FFF2-40B4-BE49-F238E27FC236}">
                <a16:creationId xmlns:a16="http://schemas.microsoft.com/office/drawing/2014/main" id="{1C361A3A-B20E-E4FF-809D-E3BF39ABEA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fld id="{5A7B21A0-A4FC-4147-810A-63A8E45DB76B}" type="slidenum">
              <a:rPr lang="tr-TR" altLang="en-US" sz="1400"/>
              <a:pPr eaLnBrk="1" hangingPunct="1"/>
              <a:t>2</a:t>
            </a:fld>
            <a:endParaRPr lang="tr-TR" altLang="en-US" sz="14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1500CE3C-7077-0CE9-B1A8-D108E9D6C2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/>
              <a:t>Why “Learn”?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C1F064F0-2B32-7B7D-D6B7-E957AA6142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en-US"/>
              <a:t>Machine learning is programming computers to optimize a performance criterion using example data or past experience.</a:t>
            </a:r>
          </a:p>
          <a:p>
            <a:pPr eaLnBrk="1" hangingPunct="1">
              <a:lnSpc>
                <a:spcPct val="90000"/>
              </a:lnSpc>
            </a:pPr>
            <a:r>
              <a:rPr lang="tr-TR" altLang="en-US"/>
              <a:t>There is no need to “learn” to calculate payroll</a:t>
            </a:r>
          </a:p>
          <a:p>
            <a:pPr eaLnBrk="1" hangingPunct="1">
              <a:lnSpc>
                <a:spcPct val="90000"/>
              </a:lnSpc>
            </a:pPr>
            <a:r>
              <a:rPr lang="tr-TR" altLang="en-US"/>
              <a:t>Learning is used when:</a:t>
            </a:r>
          </a:p>
          <a:p>
            <a:pPr lvl="1" eaLnBrk="1" hangingPunct="1">
              <a:lnSpc>
                <a:spcPct val="90000"/>
              </a:lnSpc>
            </a:pPr>
            <a:r>
              <a:rPr lang="tr-TR" altLang="en-US"/>
              <a:t>Human expertise does not exist (navigating on Mars),</a:t>
            </a:r>
          </a:p>
          <a:p>
            <a:pPr lvl="1" eaLnBrk="1" hangingPunct="1">
              <a:lnSpc>
                <a:spcPct val="90000"/>
              </a:lnSpc>
            </a:pPr>
            <a:r>
              <a:rPr lang="tr-TR" altLang="en-US"/>
              <a:t>Humans are unable to explain their expertise (speech recognition)</a:t>
            </a:r>
          </a:p>
          <a:p>
            <a:pPr lvl="1" eaLnBrk="1" hangingPunct="1">
              <a:lnSpc>
                <a:spcPct val="90000"/>
              </a:lnSpc>
            </a:pPr>
            <a:r>
              <a:rPr lang="tr-TR" altLang="en-US"/>
              <a:t>Solution changes in time (routing on a computer network)</a:t>
            </a:r>
          </a:p>
          <a:p>
            <a:pPr lvl="1" eaLnBrk="1" hangingPunct="1">
              <a:lnSpc>
                <a:spcPct val="90000"/>
              </a:lnSpc>
            </a:pPr>
            <a:r>
              <a:rPr lang="tr-TR" altLang="en-US"/>
              <a:t>Solution needs to be adapted to particular cases (user biometrics)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E0D4F98D-A249-8C42-B117-418461F84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8" y="357188"/>
            <a:ext cx="8229600" cy="685800"/>
          </a:xfrm>
        </p:spPr>
        <p:txBody>
          <a:bodyPr/>
          <a:lstStyle/>
          <a:p>
            <a:pPr eaLnBrk="1" hangingPunct="1"/>
            <a:br>
              <a:rPr lang="en-US" altLang="en-US"/>
            </a:br>
            <a:r>
              <a:rPr lang="en-US" altLang="en-US"/>
              <a:t>Summary COSC 6342 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772601D7-01D9-EA10-CFD8-9AFD45F09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71563"/>
            <a:ext cx="8229600" cy="4795837"/>
          </a:xfrm>
        </p:spPr>
        <p:txBody>
          <a:bodyPr/>
          <a:lstStyle/>
          <a:p>
            <a:pPr eaLnBrk="1" hangingPunct="1"/>
            <a:r>
              <a:rPr lang="en-US" altLang="en-US" sz="2000"/>
              <a:t>Introductory course that covers a wide range of machine learning techniques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en-US" altLang="en-US" sz="2000"/>
              <a:t>from basic to state-of-the-art.</a:t>
            </a:r>
          </a:p>
          <a:p>
            <a:pPr eaLnBrk="1" hangingPunct="1"/>
            <a:r>
              <a:rPr lang="en-US" altLang="en-US" sz="2000"/>
              <a:t>More theoretical/statistics oriented, compared to other courses I teach</a:t>
            </a:r>
            <a:r>
              <a:rPr lang="en-US" altLang="en-US" sz="2000">
                <a:sym typeface="Wingdings" panose="05000000000000000000" pitchFamily="2" charset="2"/>
              </a:rPr>
              <a:t> might need continuous work not “to get lost”. </a:t>
            </a:r>
            <a:endParaRPr lang="en-US" altLang="en-US" sz="2000"/>
          </a:p>
          <a:p>
            <a:pPr eaLnBrk="1" hangingPunct="1"/>
            <a:r>
              <a:rPr lang="en-US" altLang="en-US" sz="2000"/>
              <a:t> You will learn about the methods you heard about: </a:t>
            </a:r>
            <a:r>
              <a:rPr lang="en-US" altLang="en-US" sz="1800"/>
              <a:t>Naïve Bayes’, belief networks, regression, nearest-neighbor (kNN), decision trees, support vector machines, learning ensembles, over-fitting, regularization, dimensionality reduction &amp; PCA, error bounds, parameter estimation, mixture models, comparing models, density estimation, clustering centering on K-means, EM, and DBSCAN, active and reinforcement learning.</a:t>
            </a:r>
          </a:p>
          <a:p>
            <a:pPr eaLnBrk="1" hangingPunct="1"/>
            <a:r>
              <a:rPr lang="en-US" altLang="en-US" sz="2000"/>
              <a:t>Covers algorithms, theory and applications</a:t>
            </a:r>
          </a:p>
          <a:p>
            <a:pPr eaLnBrk="1" hangingPunct="1"/>
            <a:r>
              <a:rPr lang="en-US" altLang="en-US" sz="2000" b="1"/>
              <a:t>It’s going to be fun and hard work </a:t>
            </a:r>
          </a:p>
          <a:p>
            <a:pPr eaLnBrk="1" hangingPunct="1"/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4F1E0-594F-982F-4C2D-69A59B87C5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Alpydin &amp; Ch. Eick: ML Topic1</a:t>
            </a:r>
            <a:endParaRPr lang="tr-TR"/>
          </a:p>
        </p:txBody>
      </p:sp>
      <p:sp>
        <p:nvSpPr>
          <p:cNvPr id="24581" name="Slide Number Placeholder 4">
            <a:extLst>
              <a:ext uri="{FF2B5EF4-FFF2-40B4-BE49-F238E27FC236}">
                <a16:creationId xmlns:a16="http://schemas.microsoft.com/office/drawing/2014/main" id="{E41F249A-5C14-A025-504C-47ABA91E90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fld id="{E0B44EB8-04D2-4A4D-A120-DAA0B1B353E4}" type="slidenum">
              <a:rPr lang="tr-TR" altLang="en-US" sz="1400"/>
              <a:pPr eaLnBrk="1" hangingPunct="1"/>
              <a:t>20</a:t>
            </a:fld>
            <a:endParaRPr lang="tr-TR" altLang="en-US"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AA3ACE33-4D17-8D4E-2A15-E0A1F1F13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-171450"/>
            <a:ext cx="8229600" cy="1046163"/>
          </a:xfrm>
        </p:spPr>
        <p:txBody>
          <a:bodyPr/>
          <a:lstStyle/>
          <a:p>
            <a:pPr algn="ctr" eaLnBrk="1" hangingPunct="1"/>
            <a:br>
              <a:rPr lang="en-US" altLang="en-US"/>
            </a:br>
            <a:r>
              <a:rPr lang="en-US" altLang="en-US" sz="2400" b="1" i="0">
                <a:solidFill>
                  <a:srgbClr val="FF0000"/>
                </a:solidFill>
              </a:rPr>
              <a:t>Which Topics Deserve More Coverage</a:t>
            </a:r>
            <a:br>
              <a:rPr lang="en-US" altLang="en-US" sz="2400" b="1" i="0">
                <a:solidFill>
                  <a:srgbClr val="FF0000"/>
                </a:solidFill>
              </a:rPr>
            </a:br>
            <a:r>
              <a:rPr lang="en-US" altLang="en-US" sz="2400" b="1" i="0">
                <a:solidFill>
                  <a:srgbClr val="FF0000"/>
                </a:solidFill>
              </a:rPr>
              <a:t>—if we had more time?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800CE355-7AA3-8FF9-E901-984046DBA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071563"/>
            <a:ext cx="8569325" cy="4795837"/>
          </a:xfrm>
        </p:spPr>
        <p:txBody>
          <a:bodyPr/>
          <a:lstStyle/>
          <a:p>
            <a:pPr eaLnBrk="1" hangingPunct="1"/>
            <a:r>
              <a:rPr lang="en-US" altLang="en-US"/>
              <a:t>Graphical Models/Belief Networks (just ran out of time)</a:t>
            </a:r>
          </a:p>
          <a:p>
            <a:pPr eaLnBrk="1" hangingPunct="1"/>
            <a:r>
              <a:rPr lang="en-US" altLang="en-US"/>
              <a:t>More on Adaptive Systems</a:t>
            </a:r>
          </a:p>
          <a:p>
            <a:pPr eaLnBrk="1" hangingPunct="1"/>
            <a:r>
              <a:rPr lang="en-US" altLang="en-US"/>
              <a:t>Learning Theory</a:t>
            </a:r>
          </a:p>
          <a:p>
            <a:pPr eaLnBrk="1" hangingPunct="1"/>
            <a:r>
              <a:rPr lang="en-US" altLang="en-US"/>
              <a:t>More on Clustering and Association Analysis</a:t>
            </a:r>
            <a:r>
              <a:rPr lang="en-US" altLang="en-US">
                <a:solidFill>
                  <a:srgbClr val="00B050"/>
                </a:solidFill>
                <a:sym typeface="Wingdings" panose="05000000000000000000" pitchFamily="2" charset="2"/>
              </a:rPr>
              <a:t>covered by Data Mining Course</a:t>
            </a:r>
          </a:p>
          <a:p>
            <a:pPr eaLnBrk="1" hangingPunct="1"/>
            <a:r>
              <a:rPr lang="en-US" altLang="en-US">
                <a:sym typeface="Wingdings" panose="05000000000000000000" pitchFamily="2" charset="2"/>
              </a:rPr>
              <a:t>More on Feature Selection, Feature Creation </a:t>
            </a:r>
          </a:p>
          <a:p>
            <a:pPr eaLnBrk="1" hangingPunct="1"/>
            <a:r>
              <a:rPr lang="en-US" altLang="en-US">
                <a:sym typeface="Wingdings" panose="05000000000000000000" pitchFamily="2" charset="2"/>
              </a:rPr>
              <a:t>More on Prediction </a:t>
            </a:r>
          </a:p>
          <a:p>
            <a:pPr eaLnBrk="1" hangingPunct="1"/>
            <a:r>
              <a:rPr lang="en-US" altLang="en-US">
                <a:sym typeface="Wingdings" panose="05000000000000000000" pitchFamily="2" charset="2"/>
              </a:rPr>
              <a:t>Possibly: More depth coverage of optimization techniques, neural networks, hidden Markov models, how to conduct a machine learning experiment, comparing machine learning algorithms,…</a:t>
            </a:r>
            <a:endParaRPr lang="en-US" altLang="en-US"/>
          </a:p>
          <a:p>
            <a:pPr eaLnBrk="1" hangingPunct="1"/>
            <a:endParaRPr lang="en-US" altLang="en-US" sz="2000" b="1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CC782-DD68-CBC2-B8CB-1D54F55825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Alpydin &amp; Ch. Eick: ML Topic1</a:t>
            </a:r>
            <a:endParaRPr lang="tr-TR"/>
          </a:p>
        </p:txBody>
      </p:sp>
      <p:sp>
        <p:nvSpPr>
          <p:cNvPr id="25605" name="Slide Number Placeholder 4">
            <a:extLst>
              <a:ext uri="{FF2B5EF4-FFF2-40B4-BE49-F238E27FC236}">
                <a16:creationId xmlns:a16="http://schemas.microsoft.com/office/drawing/2014/main" id="{E7E49B58-2B1B-51D3-0126-1A24A60727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fld id="{AF5D891A-0893-4DE1-A93D-7BDCC74DB3AB}" type="slidenum">
              <a:rPr lang="tr-TR" altLang="en-US" sz="1400"/>
              <a:pPr eaLnBrk="1" hangingPunct="1"/>
              <a:t>21</a:t>
            </a:fld>
            <a:endParaRPr lang="tr-TR" altLang="en-US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>
            <a:extLst>
              <a:ext uri="{FF2B5EF4-FFF2-40B4-BE49-F238E27FC236}">
                <a16:creationId xmlns:a16="http://schemas.microsoft.com/office/drawing/2014/main" id="{71CE56E5-3DBF-5F0F-E9E0-5C1392E417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fld id="{B432C4D1-2024-4BF2-8ACE-D9C91E5782AA}" type="slidenum">
              <a:rPr lang="tr-TR" altLang="en-US" sz="1400"/>
              <a:pPr eaLnBrk="1" hangingPunct="1"/>
              <a:t>3</a:t>
            </a:fld>
            <a:endParaRPr lang="tr-TR" altLang="en-US" sz="1400"/>
          </a:p>
        </p:txBody>
      </p:sp>
      <p:sp>
        <p:nvSpPr>
          <p:cNvPr id="8195" name="Rectangle 4">
            <a:extLst>
              <a:ext uri="{FF2B5EF4-FFF2-40B4-BE49-F238E27FC236}">
                <a16:creationId xmlns:a16="http://schemas.microsoft.com/office/drawing/2014/main" id="{6B9E7E73-D55E-115B-8615-C35CBD2EBB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/>
              <a:t>What We Talk About When We  Talk About“Learning”</a:t>
            </a:r>
          </a:p>
        </p:txBody>
      </p:sp>
      <p:sp>
        <p:nvSpPr>
          <p:cNvPr id="8196" name="Rectangle 6">
            <a:extLst>
              <a:ext uri="{FF2B5EF4-FFF2-40B4-BE49-F238E27FC236}">
                <a16:creationId xmlns:a16="http://schemas.microsoft.com/office/drawing/2014/main" id="{907689B4-23E2-EFA1-3D6B-700A2E4550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en-US"/>
              <a:t>Learning general models from a data of particular examples </a:t>
            </a:r>
          </a:p>
          <a:p>
            <a:pPr eaLnBrk="1" hangingPunct="1"/>
            <a:r>
              <a:rPr lang="tr-TR" altLang="en-US"/>
              <a:t>Data is cheap and abundant (data warehouses, data marts); knowledge is expensive and scarce. </a:t>
            </a:r>
          </a:p>
          <a:p>
            <a:pPr eaLnBrk="1" hangingPunct="1"/>
            <a:r>
              <a:rPr lang="tr-TR" altLang="en-US"/>
              <a:t>Example in retail: Customer transactions to consumer behavior: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tr-TR" altLang="en-US" sz="2400"/>
              <a:t>	</a:t>
            </a:r>
            <a:r>
              <a:rPr lang="tr-TR" altLang="en-US" i="1"/>
              <a:t>People who bought “Da Vinci Code” also bought “The Five People You Meet in Heaven”  (www.amazon.com)</a:t>
            </a:r>
          </a:p>
          <a:p>
            <a:pPr eaLnBrk="1" hangingPunct="1"/>
            <a:r>
              <a:rPr lang="tr-TR" altLang="en-US"/>
              <a:t>Build a model that is </a:t>
            </a:r>
            <a:r>
              <a:rPr lang="tr-TR" altLang="en-US" i="1">
                <a:solidFill>
                  <a:schemeClr val="bg2"/>
                </a:solidFill>
              </a:rPr>
              <a:t>a good and useful approximation</a:t>
            </a:r>
            <a:r>
              <a:rPr lang="tr-TR" altLang="en-US"/>
              <a:t> to the data.</a:t>
            </a:r>
            <a:r>
              <a:rPr lang="tr-TR" altLang="en-US" i="1"/>
              <a:t> </a:t>
            </a:r>
            <a:r>
              <a:rPr lang="tr-TR" altLang="en-US"/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>
            <a:extLst>
              <a:ext uri="{FF2B5EF4-FFF2-40B4-BE49-F238E27FC236}">
                <a16:creationId xmlns:a16="http://schemas.microsoft.com/office/drawing/2014/main" id="{A53899BD-7C0C-3A86-AFAE-40973B8290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fld id="{1A5A8F9E-54F6-4631-9069-10948B27EA77}" type="slidenum">
              <a:rPr lang="tr-TR" altLang="en-US" sz="1400"/>
              <a:pPr eaLnBrk="1" hangingPunct="1"/>
              <a:t>4</a:t>
            </a:fld>
            <a:endParaRPr lang="tr-TR" altLang="en-US" sz="14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BE74ADD4-15D8-F06D-9314-729DADE5AC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357313"/>
          </a:xfrm>
        </p:spPr>
        <p:txBody>
          <a:bodyPr/>
          <a:lstStyle/>
          <a:p>
            <a:pPr eaLnBrk="1" hangingPunct="1"/>
            <a:r>
              <a:rPr lang="tr-TR" altLang="en-US"/>
              <a:t>Data Mining</a:t>
            </a:r>
            <a:r>
              <a:rPr lang="en-US" altLang="en-US"/>
              <a:t>/KDD</a:t>
            </a:r>
            <a:endParaRPr lang="tr-TR" altLang="en-US"/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32C929F4-F1EE-C04E-7879-32ED7B76E7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928938"/>
            <a:ext cx="8229600" cy="29384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en-US">
                <a:solidFill>
                  <a:schemeClr val="bg2"/>
                </a:solidFill>
              </a:rPr>
              <a:t>Retail:</a:t>
            </a:r>
            <a:r>
              <a:rPr lang="tr-TR" altLang="en-US"/>
              <a:t> Market basket analysis, Customer relationship management (CRM)</a:t>
            </a:r>
          </a:p>
          <a:p>
            <a:pPr eaLnBrk="1" hangingPunct="1">
              <a:lnSpc>
                <a:spcPct val="90000"/>
              </a:lnSpc>
            </a:pPr>
            <a:r>
              <a:rPr lang="tr-TR" altLang="en-US">
                <a:solidFill>
                  <a:schemeClr val="bg2"/>
                </a:solidFill>
              </a:rPr>
              <a:t>Finance:</a:t>
            </a:r>
            <a:r>
              <a:rPr lang="tr-TR" altLang="en-US"/>
              <a:t> Credit scoring, fraud detection</a:t>
            </a:r>
          </a:p>
          <a:p>
            <a:pPr eaLnBrk="1" hangingPunct="1">
              <a:lnSpc>
                <a:spcPct val="90000"/>
              </a:lnSpc>
            </a:pPr>
            <a:r>
              <a:rPr lang="tr-TR" altLang="en-US">
                <a:solidFill>
                  <a:schemeClr val="bg2"/>
                </a:solidFill>
              </a:rPr>
              <a:t>Manufacturing:</a:t>
            </a:r>
            <a:r>
              <a:rPr lang="tr-TR" altLang="en-US"/>
              <a:t> Optimization, troubleshooting</a:t>
            </a:r>
          </a:p>
          <a:p>
            <a:pPr eaLnBrk="1" hangingPunct="1">
              <a:lnSpc>
                <a:spcPct val="90000"/>
              </a:lnSpc>
            </a:pPr>
            <a:r>
              <a:rPr lang="tr-TR" altLang="en-US">
                <a:solidFill>
                  <a:schemeClr val="bg2"/>
                </a:solidFill>
              </a:rPr>
              <a:t>Medicine:</a:t>
            </a:r>
            <a:r>
              <a:rPr lang="tr-TR" altLang="en-US"/>
              <a:t> Medical diagnosis</a:t>
            </a:r>
          </a:p>
          <a:p>
            <a:pPr eaLnBrk="1" hangingPunct="1">
              <a:lnSpc>
                <a:spcPct val="90000"/>
              </a:lnSpc>
            </a:pPr>
            <a:r>
              <a:rPr lang="tr-TR" altLang="en-US">
                <a:solidFill>
                  <a:schemeClr val="bg2"/>
                </a:solidFill>
              </a:rPr>
              <a:t>Telecommunications:</a:t>
            </a:r>
            <a:r>
              <a:rPr lang="tr-TR" altLang="en-US"/>
              <a:t> Quality of service optimization</a:t>
            </a:r>
          </a:p>
          <a:p>
            <a:pPr eaLnBrk="1" hangingPunct="1">
              <a:lnSpc>
                <a:spcPct val="90000"/>
              </a:lnSpc>
            </a:pPr>
            <a:r>
              <a:rPr lang="tr-TR" altLang="en-US">
                <a:solidFill>
                  <a:schemeClr val="bg2"/>
                </a:solidFill>
              </a:rPr>
              <a:t>Bioinformatics:</a:t>
            </a:r>
            <a:r>
              <a:rPr lang="tr-TR" altLang="en-US"/>
              <a:t> Motifs, alignment</a:t>
            </a:r>
          </a:p>
          <a:p>
            <a:pPr eaLnBrk="1" hangingPunct="1">
              <a:lnSpc>
                <a:spcPct val="90000"/>
              </a:lnSpc>
            </a:pPr>
            <a:r>
              <a:rPr lang="tr-TR" altLang="en-US">
                <a:solidFill>
                  <a:schemeClr val="bg2"/>
                </a:solidFill>
              </a:rPr>
              <a:t>Web mining:</a:t>
            </a:r>
            <a:r>
              <a:rPr lang="tr-TR" altLang="en-US"/>
              <a:t> Search engines</a:t>
            </a:r>
          </a:p>
          <a:p>
            <a:pPr eaLnBrk="1" hangingPunct="1">
              <a:lnSpc>
                <a:spcPct val="90000"/>
              </a:lnSpc>
            </a:pPr>
            <a:r>
              <a:rPr lang="tr-TR" altLang="en-US"/>
              <a:t>...</a:t>
            </a:r>
          </a:p>
        </p:txBody>
      </p:sp>
      <p:sp>
        <p:nvSpPr>
          <p:cNvPr id="9221" name="TextBox 5">
            <a:extLst>
              <a:ext uri="{FF2B5EF4-FFF2-40B4-BE49-F238E27FC236}">
                <a16:creationId xmlns:a16="http://schemas.microsoft.com/office/drawing/2014/main" id="{6A13AD04-06E3-3924-5F47-D7B109C717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1143000"/>
            <a:ext cx="696277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r>
              <a:rPr lang="en-US" altLang="en-US" sz="2400" u="sng"/>
              <a:t>Definition</a:t>
            </a:r>
            <a:r>
              <a:rPr lang="en-US" altLang="en-US" sz="2400"/>
              <a:t> := </a:t>
            </a:r>
            <a:r>
              <a:rPr lang="en-US" altLang="en-US" sz="2400" i="1"/>
              <a:t>“KDD is the non-trivial process of </a:t>
            </a:r>
          </a:p>
          <a:p>
            <a:pPr eaLnBrk="1" hangingPunct="1"/>
            <a:r>
              <a:rPr lang="en-US" altLang="en-US" sz="2400" i="1"/>
              <a:t>identifying valid, novel, potentially useful, and </a:t>
            </a:r>
          </a:p>
          <a:p>
            <a:pPr eaLnBrk="1" hangingPunct="1"/>
            <a:r>
              <a:rPr lang="en-US" altLang="en-US" sz="2400" i="1"/>
              <a:t>ultimately understandable patterns in data” </a:t>
            </a:r>
            <a:r>
              <a:rPr lang="en-US" altLang="en-US" sz="2400"/>
              <a:t>(Fayyad</a:t>
            </a:r>
            <a:r>
              <a:rPr lang="en-US" altLang="en-US"/>
              <a:t>)</a:t>
            </a:r>
          </a:p>
        </p:txBody>
      </p:sp>
      <p:sp>
        <p:nvSpPr>
          <p:cNvPr id="9222" name="TextBox 6">
            <a:extLst>
              <a:ext uri="{FF2B5EF4-FFF2-40B4-BE49-F238E27FC236}">
                <a16:creationId xmlns:a16="http://schemas.microsoft.com/office/drawing/2014/main" id="{AD436FB6-F8DB-2796-DA41-CB4DA3973A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2428875"/>
            <a:ext cx="2246312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r>
              <a:rPr lang="en-US" altLang="en-US" sz="2600">
                <a:solidFill>
                  <a:srgbClr val="FF6600"/>
                </a:solidFill>
              </a:rPr>
              <a:t>Applications: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4">
            <a:extLst>
              <a:ext uri="{FF2B5EF4-FFF2-40B4-BE49-F238E27FC236}">
                <a16:creationId xmlns:a16="http://schemas.microsoft.com/office/drawing/2014/main" id="{0A9744AE-3934-E325-6D96-D4732D78C6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fld id="{212C3BFD-BA94-4673-ADE0-A1B08BBA5ABD}" type="slidenum">
              <a:rPr lang="tr-TR" altLang="en-US" sz="1400"/>
              <a:pPr eaLnBrk="1" hangingPunct="1"/>
              <a:t>5</a:t>
            </a:fld>
            <a:endParaRPr lang="tr-TR" altLang="en-US" sz="14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E6C4D376-9542-E4BE-36AC-6B1FC691AA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/>
              <a:t>What is Machine Learning?</a:t>
            </a: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9471E7BF-A159-0FBF-77BE-96CE7CEA59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85875"/>
            <a:ext cx="8229600" cy="4581525"/>
          </a:xfrm>
        </p:spPr>
        <p:txBody>
          <a:bodyPr/>
          <a:lstStyle/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Machine Learning</a:t>
            </a:r>
          </a:p>
          <a:p>
            <a:pPr lvl="1" eaLnBrk="1" hangingPunct="1">
              <a:defRPr/>
            </a:pPr>
            <a:r>
              <a:rPr lang="en-US" dirty="0">
                <a:ea typeface="+mn-ea"/>
                <a:cs typeface="+mn-cs"/>
              </a:rPr>
              <a:t>Study of algorithms that</a:t>
            </a:r>
          </a:p>
          <a:p>
            <a:pPr lvl="1" eaLnBrk="1" hangingPunct="1">
              <a:defRPr/>
            </a:pPr>
            <a:r>
              <a:rPr lang="en-US" dirty="0">
                <a:ea typeface="+mn-ea"/>
                <a:cs typeface="+mn-cs"/>
              </a:rPr>
              <a:t>improve their performance</a:t>
            </a:r>
          </a:p>
          <a:p>
            <a:pPr lvl="1" eaLnBrk="1" hangingPunct="1">
              <a:defRPr/>
            </a:pPr>
            <a:r>
              <a:rPr lang="en-US" dirty="0">
                <a:ea typeface="+mn-ea"/>
                <a:cs typeface="+mn-cs"/>
              </a:rPr>
              <a:t>at some task</a:t>
            </a:r>
          </a:p>
          <a:p>
            <a:pPr lvl="1" eaLnBrk="1" hangingPunct="1">
              <a:defRPr/>
            </a:pPr>
            <a:r>
              <a:rPr lang="en-US" dirty="0">
                <a:ea typeface="+mn-ea"/>
                <a:cs typeface="+mn-cs"/>
              </a:rPr>
              <a:t>with experience</a:t>
            </a:r>
          </a:p>
          <a:p>
            <a:pPr eaLnBrk="1" hangingPunct="1">
              <a:defRPr/>
            </a:pPr>
            <a:r>
              <a:rPr lang="tr-TR" dirty="0"/>
              <a:t>Optimize a performance criterion using example data or past experience.</a:t>
            </a:r>
          </a:p>
          <a:p>
            <a:pPr eaLnBrk="1" hangingPunct="1">
              <a:defRPr/>
            </a:pPr>
            <a:r>
              <a:rPr lang="tr-TR" dirty="0"/>
              <a:t>Role of Statistics: Inference from a sample</a:t>
            </a:r>
          </a:p>
          <a:p>
            <a:pPr eaLnBrk="1" hangingPunct="1">
              <a:defRPr/>
            </a:pPr>
            <a:r>
              <a:rPr lang="tr-TR" dirty="0"/>
              <a:t>Role of Computer science: Efficient algorithms to</a:t>
            </a:r>
          </a:p>
          <a:p>
            <a:pPr lvl="1" eaLnBrk="1" hangingPunct="1">
              <a:defRPr/>
            </a:pPr>
            <a:r>
              <a:rPr lang="tr-TR" sz="2400" dirty="0"/>
              <a:t>Solve the optimization problem</a:t>
            </a:r>
          </a:p>
          <a:p>
            <a:pPr lvl="1" eaLnBrk="1" hangingPunct="1">
              <a:defRPr/>
            </a:pPr>
            <a:r>
              <a:rPr lang="tr-TR" sz="2400" dirty="0"/>
              <a:t>Representing and evaluating the model for inference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3320AD50-2EC0-E9C5-F8D3-6F8770EB7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58175" cy="757238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chemeClr val="tx1"/>
                </a:solidFill>
              </a:rPr>
              <a:t>Growth of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DA4F2-FA5D-65C6-8FBD-CF7DDA351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57313"/>
            <a:ext cx="9144000" cy="4510087"/>
          </a:xfrm>
        </p:spPr>
        <p:txBody>
          <a:bodyPr/>
          <a:lstStyle/>
          <a:p>
            <a:pPr eaLnBrk="1" hangingPunct="1">
              <a:defRPr/>
            </a:pPr>
            <a:r>
              <a:rPr lang="en-US" sz="2000" dirty="0"/>
              <a:t>Machine learning is preferred approach to</a:t>
            </a:r>
          </a:p>
          <a:p>
            <a:pPr lvl="1" eaLnBrk="1" hangingPunct="1">
              <a:defRPr/>
            </a:pPr>
            <a:r>
              <a:rPr lang="en-US" dirty="0">
                <a:ea typeface="+mn-ea"/>
                <a:cs typeface="+mn-cs"/>
              </a:rPr>
              <a:t>Speech recognition, Natural language processing</a:t>
            </a:r>
          </a:p>
          <a:p>
            <a:pPr lvl="1" eaLnBrk="1" hangingPunct="1">
              <a:defRPr/>
            </a:pPr>
            <a:r>
              <a:rPr lang="en-US" dirty="0">
                <a:ea typeface="+mn-ea"/>
                <a:cs typeface="+mn-cs"/>
              </a:rPr>
              <a:t>Computer vision</a:t>
            </a:r>
          </a:p>
          <a:p>
            <a:pPr lvl="1" eaLnBrk="1" hangingPunct="1">
              <a:defRPr/>
            </a:pPr>
            <a:r>
              <a:rPr lang="en-US" dirty="0">
                <a:ea typeface="+mn-ea"/>
                <a:cs typeface="+mn-cs"/>
              </a:rPr>
              <a:t>Medical outcomes analysis</a:t>
            </a:r>
          </a:p>
          <a:p>
            <a:pPr lvl="1" eaLnBrk="1" hangingPunct="1">
              <a:defRPr/>
            </a:pPr>
            <a:r>
              <a:rPr lang="en-US" dirty="0">
                <a:ea typeface="+mn-ea"/>
                <a:cs typeface="+mn-cs"/>
              </a:rPr>
              <a:t>Robot control</a:t>
            </a:r>
          </a:p>
          <a:p>
            <a:pPr lvl="1" eaLnBrk="1" hangingPunct="1">
              <a:defRPr/>
            </a:pPr>
            <a:r>
              <a:rPr lang="en-US" dirty="0">
                <a:ea typeface="+mn-ea"/>
                <a:cs typeface="+mn-cs"/>
              </a:rPr>
              <a:t>Computational biology</a:t>
            </a:r>
          </a:p>
          <a:p>
            <a:pPr eaLnBrk="1" hangingPunct="1">
              <a:defRPr/>
            </a:pPr>
            <a:r>
              <a:rPr lang="en-US" sz="2000" dirty="0"/>
              <a:t>This trend is accelerating</a:t>
            </a:r>
          </a:p>
          <a:p>
            <a:pPr lvl="1" eaLnBrk="1" hangingPunct="1">
              <a:defRPr/>
            </a:pPr>
            <a:r>
              <a:rPr lang="en-US" dirty="0">
                <a:ea typeface="+mn-ea"/>
                <a:cs typeface="+mn-cs"/>
              </a:rPr>
              <a:t>Improved machine learning algorithms</a:t>
            </a:r>
          </a:p>
          <a:p>
            <a:pPr lvl="1" eaLnBrk="1" hangingPunct="1">
              <a:defRPr/>
            </a:pPr>
            <a:r>
              <a:rPr lang="en-US" dirty="0">
                <a:ea typeface="+mn-ea"/>
                <a:cs typeface="+mn-cs"/>
              </a:rPr>
              <a:t>Improved data capture, networking, faster computers</a:t>
            </a:r>
          </a:p>
          <a:p>
            <a:pPr lvl="1" eaLnBrk="1" hangingPunct="1">
              <a:defRPr/>
            </a:pPr>
            <a:r>
              <a:rPr lang="en-US" dirty="0">
                <a:ea typeface="+mn-ea"/>
                <a:cs typeface="+mn-cs"/>
              </a:rPr>
              <a:t>Software too complex to write by hand</a:t>
            </a:r>
          </a:p>
          <a:p>
            <a:pPr lvl="1" eaLnBrk="1" hangingPunct="1">
              <a:defRPr/>
            </a:pPr>
            <a:r>
              <a:rPr lang="en-US" dirty="0">
                <a:ea typeface="+mn-ea"/>
                <a:cs typeface="+mn-cs"/>
              </a:rPr>
              <a:t>New sensors / IO devices</a:t>
            </a:r>
          </a:p>
          <a:p>
            <a:pPr lvl="1" eaLnBrk="1" hangingPunct="1">
              <a:defRPr/>
            </a:pPr>
            <a:r>
              <a:rPr lang="en-US" dirty="0">
                <a:ea typeface="+mn-ea"/>
                <a:cs typeface="+mn-cs"/>
              </a:rPr>
              <a:t>Demand for self-customization to user, environment</a:t>
            </a:r>
          </a:p>
          <a:p>
            <a:pPr lvl="1" eaLnBrk="1" hangingPunct="1">
              <a:defRPr/>
            </a:pPr>
            <a:r>
              <a:rPr lang="en-US" dirty="0">
                <a:ea typeface="+mn-ea"/>
                <a:cs typeface="+mn-cs"/>
              </a:rPr>
              <a:t>It turns out to be difficult to extract knowledge from human </a:t>
            </a:r>
            <a:r>
              <a:rPr lang="en-US" dirty="0" err="1">
                <a:ea typeface="+mn-ea"/>
                <a:cs typeface="+mn-cs"/>
              </a:rPr>
              <a:t>experts</a:t>
            </a:r>
            <a:r>
              <a:rPr lang="en-US" dirty="0" err="1">
                <a:ea typeface="+mn-ea"/>
                <a:cs typeface="+mn-cs"/>
                <a:sym typeface="Wingdings" pitchFamily="2" charset="2"/>
              </a:rPr>
              <a:t></a:t>
            </a:r>
            <a:r>
              <a:rPr lang="en-US" i="1" dirty="0" err="1">
                <a:ea typeface="+mn-ea"/>
                <a:cs typeface="+mn-cs"/>
                <a:sym typeface="Wingdings" pitchFamily="2" charset="2"/>
              </a:rPr>
              <a:t>failure</a:t>
            </a:r>
            <a:r>
              <a:rPr lang="en-US" i="1" dirty="0">
                <a:ea typeface="+mn-ea"/>
                <a:cs typeface="+mn-cs"/>
                <a:sym typeface="Wingdings" pitchFamily="2" charset="2"/>
              </a:rPr>
              <a:t> of expert systems in the 1980’s.</a:t>
            </a:r>
            <a:endParaRPr lang="en-US" i="1" dirty="0"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FB409E-908E-6D9B-B838-FACBF47F006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Alpydin &amp; Ch. Eick: ML Topic1</a:t>
            </a:r>
            <a:endParaRPr lang="tr-TR"/>
          </a:p>
        </p:txBody>
      </p:sp>
      <p:sp>
        <p:nvSpPr>
          <p:cNvPr id="11269" name="Slide Number Placeholder 4">
            <a:extLst>
              <a:ext uri="{FF2B5EF4-FFF2-40B4-BE49-F238E27FC236}">
                <a16:creationId xmlns:a16="http://schemas.microsoft.com/office/drawing/2014/main" id="{7D18E451-81DD-84F0-34A3-5E0240D682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fld id="{517393DF-CC8A-472B-A989-0FC5098071CE}" type="slidenum">
              <a:rPr lang="tr-TR" altLang="en-US" sz="1400"/>
              <a:pPr eaLnBrk="1" hangingPunct="1"/>
              <a:t>6</a:t>
            </a:fld>
            <a:endParaRPr lang="tr-TR" altLang="en-US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>
            <a:extLst>
              <a:ext uri="{FF2B5EF4-FFF2-40B4-BE49-F238E27FC236}">
                <a16:creationId xmlns:a16="http://schemas.microsoft.com/office/drawing/2014/main" id="{6BB7F2F6-0021-4710-D18F-6F46AAF35D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fld id="{FB61101E-9BDE-4011-B967-E0245E3E9F50}" type="slidenum">
              <a:rPr lang="tr-TR" altLang="en-US" sz="1400"/>
              <a:pPr eaLnBrk="1" hangingPunct="1"/>
              <a:t>7</a:t>
            </a:fld>
            <a:endParaRPr lang="tr-TR" altLang="en-US" sz="14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1830BF52-204A-0571-0D65-DD5E994EB9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/>
              <a:t>Applications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7BE49FFB-C3F1-7CD1-5F46-4A16AE800C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en-US"/>
              <a:t>Association</a:t>
            </a:r>
            <a:r>
              <a:rPr lang="en-US" altLang="en-US"/>
              <a:t> Analysis</a:t>
            </a:r>
            <a:endParaRPr lang="tr-TR" altLang="en-US"/>
          </a:p>
          <a:p>
            <a:pPr eaLnBrk="1" hangingPunct="1"/>
            <a:r>
              <a:rPr lang="tr-TR" altLang="en-US"/>
              <a:t>Supervised Learning</a:t>
            </a:r>
          </a:p>
          <a:p>
            <a:pPr lvl="1" eaLnBrk="1" hangingPunct="1"/>
            <a:r>
              <a:rPr lang="tr-TR" altLang="en-US"/>
              <a:t>Classification</a:t>
            </a:r>
          </a:p>
          <a:p>
            <a:pPr lvl="1" eaLnBrk="1" hangingPunct="1"/>
            <a:r>
              <a:rPr lang="tr-TR" altLang="en-US"/>
              <a:t>Regression</a:t>
            </a:r>
            <a:r>
              <a:rPr lang="en-US" altLang="en-US"/>
              <a:t>/Prediction </a:t>
            </a:r>
            <a:endParaRPr lang="tr-TR" altLang="en-US"/>
          </a:p>
          <a:p>
            <a:pPr eaLnBrk="1" hangingPunct="1"/>
            <a:r>
              <a:rPr lang="tr-TR" altLang="en-US"/>
              <a:t>Unsupervised Learning</a:t>
            </a:r>
          </a:p>
          <a:p>
            <a:pPr eaLnBrk="1" hangingPunct="1"/>
            <a:r>
              <a:rPr lang="tr-TR" altLang="en-US"/>
              <a:t>Reinforcement Learning</a:t>
            </a:r>
            <a:endParaRPr lang="en-US" altLang="en-US"/>
          </a:p>
          <a:p>
            <a:pPr eaLnBrk="1" hangingPunct="1">
              <a:buFont typeface="Wingdings" panose="05000000000000000000" pitchFamily="2" charset="2"/>
              <a:buNone/>
            </a:pPr>
            <a:endParaRPr lang="tr-T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>
            <a:extLst>
              <a:ext uri="{FF2B5EF4-FFF2-40B4-BE49-F238E27FC236}">
                <a16:creationId xmlns:a16="http://schemas.microsoft.com/office/drawing/2014/main" id="{6FE07B37-8579-324C-401E-38C68E7605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14425"/>
          </a:xfrm>
        </p:spPr>
        <p:txBody>
          <a:bodyPr/>
          <a:lstStyle/>
          <a:p>
            <a:pPr eaLnBrk="1" hangingPunct="1"/>
            <a:r>
              <a:rPr lang="tr-TR" altLang="en-US"/>
              <a:t>Learning Associations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5D8EBCEA-8F7D-6A09-B6DB-83AED52B3A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71625"/>
            <a:ext cx="8229600" cy="4295775"/>
          </a:xfrm>
        </p:spPr>
        <p:txBody>
          <a:bodyPr/>
          <a:lstStyle/>
          <a:p>
            <a:pPr eaLnBrk="1" hangingPunct="1"/>
            <a:r>
              <a:rPr lang="tr-TR" altLang="en-US"/>
              <a:t>Basket analysis: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en-US"/>
              <a:t>	</a:t>
            </a:r>
            <a:r>
              <a:rPr lang="tr-TR" altLang="en-US" i="1"/>
              <a:t>P </a:t>
            </a:r>
            <a:r>
              <a:rPr lang="tr-TR" altLang="en-US"/>
              <a:t>(</a:t>
            </a:r>
            <a:r>
              <a:rPr lang="tr-TR" altLang="en-US" i="1"/>
              <a:t>Y </a:t>
            </a:r>
            <a:r>
              <a:rPr lang="tr-TR" altLang="en-US"/>
              <a:t>| </a:t>
            </a:r>
            <a:r>
              <a:rPr lang="tr-TR" altLang="en-US" i="1"/>
              <a:t>X </a:t>
            </a:r>
            <a:r>
              <a:rPr lang="tr-TR" altLang="en-US"/>
              <a:t>) probability that somebody who buys </a:t>
            </a:r>
            <a:r>
              <a:rPr lang="tr-TR" altLang="en-US" i="1"/>
              <a:t>X</a:t>
            </a:r>
            <a:r>
              <a:rPr lang="tr-TR" altLang="en-US"/>
              <a:t> also buys </a:t>
            </a:r>
            <a:r>
              <a:rPr lang="tr-TR" altLang="en-US" i="1"/>
              <a:t>Y </a:t>
            </a:r>
            <a:r>
              <a:rPr lang="tr-TR" altLang="en-US"/>
              <a:t>where </a:t>
            </a:r>
            <a:r>
              <a:rPr lang="tr-TR" altLang="en-US" i="1"/>
              <a:t>X</a:t>
            </a:r>
            <a:r>
              <a:rPr lang="tr-TR" altLang="en-US"/>
              <a:t> and </a:t>
            </a:r>
            <a:r>
              <a:rPr lang="tr-TR" altLang="en-US" i="1"/>
              <a:t>Y</a:t>
            </a:r>
            <a:r>
              <a:rPr lang="tr-TR" altLang="en-US"/>
              <a:t> are products/services.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en-US"/>
              <a:t>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en-US"/>
              <a:t>	Example: </a:t>
            </a:r>
            <a:r>
              <a:rPr lang="tr-TR" altLang="en-US" i="1"/>
              <a:t>P </a:t>
            </a:r>
            <a:r>
              <a:rPr lang="tr-TR" altLang="en-US"/>
              <a:t>( chips | beer ) = 0.7</a:t>
            </a:r>
          </a:p>
        </p:txBody>
      </p:sp>
      <p:sp>
        <p:nvSpPr>
          <p:cNvPr id="1029" name="Text Box 4">
            <a:extLst>
              <a:ext uri="{FF2B5EF4-FFF2-40B4-BE49-F238E27FC236}">
                <a16:creationId xmlns:a16="http://schemas.microsoft.com/office/drawing/2014/main" id="{D05124B2-E325-63C3-F821-AC6EFC619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4000500"/>
            <a:ext cx="419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0C6D9C"/>
                </a:solidFill>
              </a:rPr>
              <a:t>Market-Basket transactions</a:t>
            </a:r>
          </a:p>
        </p:txBody>
      </p:sp>
      <p:graphicFrame>
        <p:nvGraphicFramePr>
          <p:cNvPr id="1026" name="Object 5">
            <a:extLst>
              <a:ext uri="{FF2B5EF4-FFF2-40B4-BE49-F238E27FC236}">
                <a16:creationId xmlns:a16="http://schemas.microsoft.com/office/drawing/2014/main" id="{00151850-9A82-024A-E939-2B3E5B291D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0988" y="4325938"/>
          <a:ext cx="4343400" cy="2532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433292" imgH="1998228" progId="Word.Document.8">
                  <p:embed/>
                </p:oleObj>
              </mc:Choice>
              <mc:Fallback>
                <p:oleObj name="Document" r:id="rId2" imgW="3433292" imgH="1998228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88" y="4325938"/>
                        <a:ext cx="4343400" cy="2532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>
            <a:extLst>
              <a:ext uri="{FF2B5EF4-FFF2-40B4-BE49-F238E27FC236}">
                <a16:creationId xmlns:a16="http://schemas.microsoft.com/office/drawing/2014/main" id="{6BD096D7-3118-446F-896C-DA71D5FCC2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fld id="{C0ED07E2-5482-4641-979F-13DAF55B8081}" type="slidenum">
              <a:rPr lang="tr-TR" altLang="en-US" sz="1400"/>
              <a:pPr eaLnBrk="1" hangingPunct="1"/>
              <a:t>9</a:t>
            </a:fld>
            <a:endParaRPr lang="tr-TR" altLang="en-US" sz="1400"/>
          </a:p>
        </p:txBody>
      </p:sp>
      <p:pic>
        <p:nvPicPr>
          <p:cNvPr id="13315" name="Picture 9">
            <a:extLst>
              <a:ext uri="{FF2B5EF4-FFF2-40B4-BE49-F238E27FC236}">
                <a16:creationId xmlns:a16="http://schemas.microsoft.com/office/drawing/2014/main" id="{5A299E29-C926-D1B8-0F83-420471AAA9C1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95738" y="549275"/>
            <a:ext cx="4689475" cy="4464050"/>
          </a:xfrm>
        </p:spPr>
      </p:pic>
      <p:sp>
        <p:nvSpPr>
          <p:cNvPr id="13316" name="Rectangle 2">
            <a:extLst>
              <a:ext uri="{FF2B5EF4-FFF2-40B4-BE49-F238E27FC236}">
                <a16:creationId xmlns:a16="http://schemas.microsoft.com/office/drawing/2014/main" id="{04489D50-22C8-EEC8-48A7-4710A1FA9E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/>
              <a:t>Classification</a:t>
            </a:r>
          </a:p>
        </p:txBody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68C7AB9D-A3A3-178D-CAB6-4AB2DD7006FF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8313" y="1844675"/>
            <a:ext cx="3322637" cy="3168650"/>
          </a:xfrm>
        </p:spPr>
        <p:txBody>
          <a:bodyPr/>
          <a:lstStyle/>
          <a:p>
            <a:pPr eaLnBrk="1" hangingPunct="1"/>
            <a:r>
              <a:rPr lang="tr-TR" altLang="en-US"/>
              <a:t>Example: Credit scoring</a:t>
            </a:r>
          </a:p>
          <a:p>
            <a:pPr eaLnBrk="1" hangingPunct="1"/>
            <a:r>
              <a:rPr lang="tr-TR" altLang="en-US"/>
              <a:t>Differentiating between </a:t>
            </a:r>
            <a:r>
              <a:rPr lang="tr-TR" altLang="en-US">
                <a:solidFill>
                  <a:srgbClr val="FF33CC"/>
                </a:solidFill>
              </a:rPr>
              <a:t>low-risk</a:t>
            </a:r>
            <a:r>
              <a:rPr lang="tr-TR" altLang="en-US"/>
              <a:t> and </a:t>
            </a:r>
            <a:r>
              <a:rPr lang="tr-TR" altLang="en-US">
                <a:solidFill>
                  <a:srgbClr val="FF0000"/>
                </a:solidFill>
              </a:rPr>
              <a:t>high-risk</a:t>
            </a:r>
            <a:r>
              <a:rPr lang="tr-TR" altLang="en-US"/>
              <a:t> customers from their </a:t>
            </a:r>
            <a:r>
              <a:rPr lang="tr-TR" altLang="en-US" i="1"/>
              <a:t>income</a:t>
            </a:r>
            <a:r>
              <a:rPr lang="tr-TR" altLang="en-US"/>
              <a:t> and </a:t>
            </a:r>
            <a:r>
              <a:rPr lang="tr-TR" altLang="en-US" i="1"/>
              <a:t>savings</a:t>
            </a:r>
          </a:p>
        </p:txBody>
      </p:sp>
      <p:sp>
        <p:nvSpPr>
          <p:cNvPr id="13318" name="Rectangle 10">
            <a:extLst>
              <a:ext uri="{FF2B5EF4-FFF2-40B4-BE49-F238E27FC236}">
                <a16:creationId xmlns:a16="http://schemas.microsoft.com/office/drawing/2014/main" id="{1F74E324-319F-C79E-6F0E-143B0A9EA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5157788"/>
            <a:ext cx="777716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tr-TR" altLang="en-US" sz="2400">
                <a:solidFill>
                  <a:srgbClr val="3333FF"/>
                </a:solidFill>
                <a:latin typeface="Lucida Bright" panose="02040602050505020304" pitchFamily="18" charset="0"/>
              </a:rPr>
              <a:t>Discriminant:</a:t>
            </a:r>
            <a:r>
              <a:rPr lang="tr-TR" altLang="en-US" sz="2400">
                <a:latin typeface="Lucida Bright" panose="02040602050505020304" pitchFamily="18" charset="0"/>
              </a:rPr>
              <a:t> IF </a:t>
            </a:r>
            <a:r>
              <a:rPr lang="tr-TR" altLang="en-US" sz="2400" i="1">
                <a:latin typeface="Lucida Bright" panose="02040602050505020304" pitchFamily="18" charset="0"/>
              </a:rPr>
              <a:t>income</a:t>
            </a:r>
            <a:r>
              <a:rPr lang="tr-TR" altLang="en-US" sz="2400">
                <a:latin typeface="Lucida Bright" panose="02040602050505020304" pitchFamily="18" charset="0"/>
              </a:rPr>
              <a:t> &gt; θ</a:t>
            </a:r>
            <a:r>
              <a:rPr lang="tr-TR" altLang="en-US" sz="2400" baseline="-25000">
                <a:latin typeface="Lucida Bright" panose="02040602050505020304" pitchFamily="18" charset="0"/>
              </a:rPr>
              <a:t>1</a:t>
            </a:r>
            <a:r>
              <a:rPr lang="tr-TR" altLang="en-US" sz="2400">
                <a:latin typeface="Lucida Bright" panose="02040602050505020304" pitchFamily="18" charset="0"/>
              </a:rPr>
              <a:t> AND </a:t>
            </a:r>
            <a:r>
              <a:rPr lang="tr-TR" altLang="en-US" sz="2400" i="1">
                <a:latin typeface="Lucida Bright" panose="02040602050505020304" pitchFamily="18" charset="0"/>
              </a:rPr>
              <a:t>savings</a:t>
            </a:r>
            <a:r>
              <a:rPr lang="tr-TR" altLang="en-US" sz="2400">
                <a:latin typeface="Lucida Bright" panose="02040602050505020304" pitchFamily="18" charset="0"/>
              </a:rPr>
              <a:t> &gt; θ</a:t>
            </a:r>
            <a:r>
              <a:rPr lang="tr-TR" altLang="en-US" sz="2400" baseline="-25000">
                <a:latin typeface="Lucida Bright" panose="02040602050505020304" pitchFamily="18" charset="0"/>
              </a:rPr>
              <a:t>2</a:t>
            </a:r>
            <a:r>
              <a:rPr lang="tr-TR" altLang="en-US" sz="2400">
                <a:latin typeface="Lucida Bright" panose="02040602050505020304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tr-TR" altLang="en-US" sz="2400">
                <a:latin typeface="Lucida Bright" panose="02040602050505020304" pitchFamily="18" charset="0"/>
              </a:rPr>
              <a:t>				THEN </a:t>
            </a:r>
            <a:r>
              <a:rPr lang="tr-TR" altLang="en-US" sz="2400">
                <a:solidFill>
                  <a:srgbClr val="FF33CC"/>
                </a:solidFill>
                <a:latin typeface="Lucida Bright" panose="02040602050505020304" pitchFamily="18" charset="0"/>
              </a:rPr>
              <a:t>low-risk </a:t>
            </a:r>
            <a:r>
              <a:rPr lang="tr-TR" altLang="en-US" sz="2400">
                <a:latin typeface="Lucida Bright" panose="02040602050505020304" pitchFamily="18" charset="0"/>
              </a:rPr>
              <a:t>ELSE </a:t>
            </a:r>
            <a:r>
              <a:rPr lang="tr-TR" altLang="en-US" sz="2400">
                <a:solidFill>
                  <a:srgbClr val="FF0000"/>
                </a:solidFill>
                <a:latin typeface="Lucida Bright" panose="02040602050505020304" pitchFamily="18" charset="0"/>
              </a:rPr>
              <a:t>high-risk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7CB3C98-9A9F-755E-F5A6-DFB2B21B8D17}"/>
              </a:ext>
            </a:extLst>
          </p:cNvPr>
          <p:cNvCxnSpPr/>
          <p:nvPr/>
        </p:nvCxnSpPr>
        <p:spPr>
          <a:xfrm rot="10800000" flipV="1">
            <a:off x="1500188" y="5500688"/>
            <a:ext cx="928687" cy="7858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20" name="TextBox 10">
            <a:extLst>
              <a:ext uri="{FF2B5EF4-FFF2-40B4-BE49-F238E27FC236}">
                <a16:creationId xmlns:a16="http://schemas.microsoft.com/office/drawing/2014/main" id="{DFD5BC34-ED93-11EB-4EF8-BCC4018E4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125" y="6286500"/>
            <a:ext cx="922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r>
              <a:rPr lang="en-US" altLang="en-US" sz="2000"/>
              <a:t>Model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0">
      <a:dk1>
        <a:srgbClr val="000000"/>
      </a:dk1>
      <a:lt1>
        <a:srgbClr val="FFFFFF"/>
      </a:lt1>
      <a:dk2>
        <a:srgbClr val="000000"/>
      </a:dk2>
      <a:lt2>
        <a:srgbClr val="FF9900"/>
      </a:lt2>
      <a:accent1>
        <a:srgbClr val="FFCC99"/>
      </a:accent1>
      <a:accent2>
        <a:srgbClr val="FBA313"/>
      </a:accent2>
      <a:accent3>
        <a:srgbClr val="FFFFFF"/>
      </a:accent3>
      <a:accent4>
        <a:srgbClr val="000000"/>
      </a:accent4>
      <a:accent5>
        <a:srgbClr val="FFE2CA"/>
      </a:accent5>
      <a:accent6>
        <a:srgbClr val="E39310"/>
      </a:accent6>
      <a:hlink>
        <a:srgbClr val="CC3300"/>
      </a:hlink>
      <a:folHlink>
        <a:srgbClr val="FCC66E"/>
      </a:folHlink>
    </a:clrScheme>
    <a:fontScheme name="Pixel">
      <a:majorFont>
        <a:latin typeface="Lucida Bright"/>
        <a:ea typeface=""/>
        <a:cs typeface=""/>
      </a:majorFont>
      <a:minorFont>
        <a:latin typeface="Lucida Br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Slit</Template>
  <TotalTime>3372</TotalTime>
  <Words>1274</Words>
  <Application>Microsoft Office PowerPoint</Application>
  <PresentationFormat>On-screen Show (4:3)</PresentationFormat>
  <Paragraphs>187</Paragraphs>
  <Slides>21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Palatino Linotype</vt:lpstr>
      <vt:lpstr>Arial</vt:lpstr>
      <vt:lpstr>Lucida Bright</vt:lpstr>
      <vt:lpstr>Wingdings</vt:lpstr>
      <vt:lpstr>Times New Roman</vt:lpstr>
      <vt:lpstr>Symbol</vt:lpstr>
      <vt:lpstr>Pixel</vt:lpstr>
      <vt:lpstr>Microsoft Word Document</vt:lpstr>
      <vt:lpstr>CHAPTER 1:  Introduction</vt:lpstr>
      <vt:lpstr>Why “Learn”?</vt:lpstr>
      <vt:lpstr>What We Talk About When We  Talk About“Learning”</vt:lpstr>
      <vt:lpstr>Data Mining/KDD</vt:lpstr>
      <vt:lpstr>What is Machine Learning?</vt:lpstr>
      <vt:lpstr>Growth of Machine Learning</vt:lpstr>
      <vt:lpstr>Applications</vt:lpstr>
      <vt:lpstr>Learning Associations</vt:lpstr>
      <vt:lpstr>Classification</vt:lpstr>
      <vt:lpstr>Classification: Applications</vt:lpstr>
      <vt:lpstr>Face Recognition</vt:lpstr>
      <vt:lpstr>Prediction: Regression</vt:lpstr>
      <vt:lpstr>Regression Applications</vt:lpstr>
      <vt:lpstr>Supervised Learning: Uses</vt:lpstr>
      <vt:lpstr>Unsupervised Learning</vt:lpstr>
      <vt:lpstr>Reinforcement Learning</vt:lpstr>
      <vt:lpstr>Resources: Datasets</vt:lpstr>
      <vt:lpstr>Resources: Journals</vt:lpstr>
      <vt:lpstr>Resources: Conferences</vt:lpstr>
      <vt:lpstr> Summary COSC 6342  </vt:lpstr>
      <vt:lpstr> Which Topics Deserve More Coverage —if we had more time?</vt:lpstr>
    </vt:vector>
  </TitlesOfParts>
  <Company>BOGAZICI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ethem</dc:creator>
  <cp:lastModifiedBy>Karunakaran GK</cp:lastModifiedBy>
  <cp:revision>194</cp:revision>
  <dcterms:created xsi:type="dcterms:W3CDTF">2005-01-24T14:46:28Z</dcterms:created>
  <dcterms:modified xsi:type="dcterms:W3CDTF">2025-08-20T08:56:04Z</dcterms:modified>
</cp:coreProperties>
</file>