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70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3550E-632E-4EC5-9DC8-5E14D863C3F9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7F1C2-7912-431C-A413-DF05DCD3C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8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4906-8CF2-4F69-A1E0-DEEC65CF85DD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Data Analysis with Power BI. Comments: vijayreports@live.com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04B4-34EE-4EC5-95CD-140BECC69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8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D004-3AEF-4BC1-9D46-66EB00280071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Data Analysis with Power BI. Comments: vijayreports@live.com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04B4-34EE-4EC5-95CD-140BECC69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0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3963-0926-482F-8F4F-4A8E3073F883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Data Analysis with Power BI. Comments: vijayreports@live.com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04B4-34EE-4EC5-95CD-140BECC69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9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E892-9912-42AD-9E09-41D9B3774C09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Data Analysis with Power BI. Comments: vijayreports@live.com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04B4-34EE-4EC5-95CD-140BECC69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1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729E-0143-4042-A5BE-2D30E3BF24BE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Data Analysis with Power BI. Comments: vijayreports@live.com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04B4-34EE-4EC5-95CD-140BECC69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9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A464-2F86-4470-8912-BF6D584BDDBE}" type="datetime1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Data Analysis with Power BI. Comments: vijayreports@live.com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04B4-34EE-4EC5-95CD-140BECC69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0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6CEE-4D7D-45E6-9793-88DFF6481554}" type="datetime1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Data Analysis with Power BI. Comments: vijayreports@live.com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04B4-34EE-4EC5-95CD-140BECC69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2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4920-5D77-40E9-A9C4-39AA6B6D461F}" type="datetime1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Data Analysis with Power BI. Comments: vijayreports@live.com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04B4-34EE-4EC5-95CD-140BECC69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9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0547-97A1-4D79-B55E-EBDD85796BC7}" type="datetime1">
              <a:rPr lang="en-US" smtClean="0"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Data Analysis with Power BI. Comments: vijayreports@live.com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04B4-34EE-4EC5-95CD-140BECC69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4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0310-00A9-4478-8A1C-003F51A3E95A}" type="datetime1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Data Analysis with Power BI. Comments: vijayreports@live.com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04B4-34EE-4EC5-95CD-140BECC69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0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FEF8-3A9A-4083-8010-4502B399D227}" type="datetime1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Research Data Analysis with Power BI. Comments: vijayreports@live.com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04B4-34EE-4EC5-95CD-140BECC69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4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2A8C2-2AAB-4F29-80AD-ADBF7BA87CA8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Research Data Analysis with Power BI. Comments: vijayreports@live.com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D04B4-34EE-4EC5-95CD-140BECC69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1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bi.microsoft.com/en-us/documentation/powerbi-frequently-asked-questions/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s://powerbi.microsoft.com/en-us/get-starte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owerbi.microsoft.com/en-us/guided-learn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05740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Research Data Analysis </a:t>
            </a:r>
            <a:r>
              <a:rPr lang="en-US" sz="3200" b="1" u="sng" dirty="0" smtClean="0"/>
              <a:t>with Power BI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505200"/>
            <a:ext cx="8382000" cy="2514600"/>
          </a:xfrm>
        </p:spPr>
        <p:txBody>
          <a:bodyPr>
            <a:normAutofit/>
          </a:bodyPr>
          <a:lstStyle/>
          <a:p>
            <a:pPr algn="r"/>
            <a:endParaRPr lang="en-US" sz="2200" dirty="0" smtClean="0"/>
          </a:p>
          <a:p>
            <a:pPr algn="r"/>
            <a:r>
              <a:rPr lang="en-US" sz="2400" dirty="0" smtClean="0"/>
              <a:t>Vijay </a:t>
            </a:r>
            <a:r>
              <a:rPr lang="en-US" sz="2400" dirty="0"/>
              <a:t>Krishnan - Research Scholar, Anna </a:t>
            </a:r>
            <a:r>
              <a:rPr lang="en-US" sz="2400" dirty="0" smtClean="0"/>
              <a:t>University</a:t>
            </a:r>
            <a:endParaRPr lang="en-US" sz="2400" dirty="0"/>
          </a:p>
          <a:p>
            <a:pPr algn="r"/>
            <a:r>
              <a:rPr lang="en-US" sz="2400" dirty="0"/>
              <a:t>Dr. S. Bharanidharan - Computer Scientist, Anna </a:t>
            </a:r>
            <a:r>
              <a:rPr lang="en-US" sz="2400" dirty="0" smtClean="0"/>
              <a:t>University</a:t>
            </a:r>
            <a:endParaRPr lang="en-US" sz="2400" dirty="0"/>
          </a:p>
          <a:p>
            <a:pPr algn="r"/>
            <a:r>
              <a:rPr lang="en-US" sz="2400" b="1" dirty="0" smtClean="0"/>
              <a:t>Dr</a:t>
            </a:r>
            <a:r>
              <a:rPr lang="en-US" sz="2400" b="1" dirty="0"/>
              <a:t>. G. Krishnamoorthy </a:t>
            </a:r>
            <a:r>
              <a:rPr lang="en-US" sz="2400" b="1" dirty="0" smtClean="0"/>
              <a:t>– our Respected Guide </a:t>
            </a:r>
            <a:r>
              <a:rPr lang="en-US" sz="2400" dirty="0" smtClean="0"/>
              <a:t>&amp; </a:t>
            </a:r>
            <a:r>
              <a:rPr lang="en-US" sz="2400" b="1" dirty="0" smtClean="0"/>
              <a:t>Director</a:t>
            </a:r>
            <a:r>
              <a:rPr lang="en-US" sz="2400" dirty="0" smtClean="0"/>
              <a:t>, </a:t>
            </a:r>
          </a:p>
          <a:p>
            <a:pPr algn="r"/>
            <a:r>
              <a:rPr lang="en-US" sz="2400" b="1" dirty="0" smtClean="0"/>
              <a:t>University Library</a:t>
            </a:r>
            <a:r>
              <a:rPr lang="en-US" sz="2400" b="1" dirty="0"/>
              <a:t>. Anna </a:t>
            </a:r>
            <a:r>
              <a:rPr lang="en-US" sz="2400" b="1" dirty="0" smtClean="0"/>
              <a:t>University</a:t>
            </a:r>
            <a:endParaRPr lang="en-US" sz="2400" b="1" dirty="0"/>
          </a:p>
          <a:p>
            <a:endParaRPr lang="en-US" dirty="0"/>
          </a:p>
        </p:txBody>
      </p:sp>
      <p:pic>
        <p:nvPicPr>
          <p:cNvPr id="1026" name="Picture 2" descr="Anna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467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FLIBNET Cent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03896"/>
            <a:ext cx="914400" cy="135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29453"/>
            <a:ext cx="39624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26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Click="0" advTm="20000">
        <p:push dir="u"/>
      </p:transition>
    </mc:Choice>
    <mc:Fallback xmlns="">
      <p:transition advClick="0" advTm="2000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2181"/>
            <a:ext cx="2673926" cy="4274819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sz="4400" u="sng" dirty="0" smtClean="0"/>
              <a:t>Research Data</a:t>
            </a:r>
          </a:p>
          <a:p>
            <a:pPr marL="0" indent="0">
              <a:buNone/>
            </a:pPr>
            <a:r>
              <a:rPr lang="en-US" sz="2400" dirty="0" smtClean="0"/>
              <a:t>Author </a:t>
            </a:r>
            <a:r>
              <a:rPr lang="en-US" sz="2400" dirty="0"/>
              <a:t>Count</a:t>
            </a:r>
          </a:p>
          <a:p>
            <a:pPr marL="0" indent="0">
              <a:buNone/>
            </a:pPr>
            <a:r>
              <a:rPr lang="en-US" sz="2400" dirty="0"/>
              <a:t>Page Count</a:t>
            </a:r>
          </a:p>
          <a:p>
            <a:pPr marL="0" indent="0">
              <a:buNone/>
            </a:pPr>
            <a:r>
              <a:rPr lang="en-US" sz="2400" dirty="0"/>
              <a:t>Subject</a:t>
            </a:r>
          </a:p>
          <a:p>
            <a:pPr marL="0" indent="0">
              <a:buNone/>
            </a:pPr>
            <a:r>
              <a:rPr lang="en-US" sz="2400" dirty="0"/>
              <a:t>Authors</a:t>
            </a:r>
          </a:p>
          <a:p>
            <a:pPr marL="0" indent="0">
              <a:buNone/>
            </a:pPr>
            <a:r>
              <a:rPr lang="en-US" sz="2400" dirty="0"/>
              <a:t>Title</a:t>
            </a:r>
          </a:p>
          <a:p>
            <a:pPr marL="0" indent="0">
              <a:buNone/>
            </a:pPr>
            <a:r>
              <a:rPr lang="en-US" sz="2400" dirty="0"/>
              <a:t>Year</a:t>
            </a:r>
          </a:p>
          <a:p>
            <a:pPr marL="0" indent="0">
              <a:buNone/>
            </a:pPr>
            <a:r>
              <a:rPr lang="en-US" sz="2400" dirty="0"/>
              <a:t>Source title</a:t>
            </a:r>
          </a:p>
          <a:p>
            <a:pPr marL="0" indent="0">
              <a:buNone/>
            </a:pPr>
            <a:r>
              <a:rPr lang="en-US" sz="2400" dirty="0"/>
              <a:t>Cited by</a:t>
            </a:r>
          </a:p>
          <a:p>
            <a:pPr marL="0" indent="0">
              <a:buNone/>
            </a:pPr>
            <a:r>
              <a:rPr lang="en-US" sz="2400" dirty="0"/>
              <a:t>Affiliations</a:t>
            </a:r>
          </a:p>
          <a:p>
            <a:pPr marL="0" indent="0">
              <a:buNone/>
            </a:pPr>
            <a:r>
              <a:rPr lang="en-US" sz="2400" dirty="0"/>
              <a:t>Authors with affiliations</a:t>
            </a:r>
          </a:p>
          <a:p>
            <a:pPr marL="0" indent="0">
              <a:buNone/>
            </a:pPr>
            <a:r>
              <a:rPr lang="en-US" sz="2400" dirty="0"/>
              <a:t>Abstract</a:t>
            </a:r>
          </a:p>
          <a:p>
            <a:pPr marL="0" indent="0">
              <a:buNone/>
            </a:pPr>
            <a:r>
              <a:rPr lang="en-US" sz="2400" dirty="0"/>
              <a:t>Author Keywords</a:t>
            </a:r>
          </a:p>
          <a:p>
            <a:pPr marL="0" indent="0">
              <a:buNone/>
            </a:pPr>
            <a:r>
              <a:rPr lang="en-US" sz="2400" dirty="0"/>
              <a:t>Index Keywords</a:t>
            </a:r>
          </a:p>
          <a:p>
            <a:pPr marL="0" indent="0">
              <a:buNone/>
            </a:pPr>
            <a:r>
              <a:rPr lang="en-US" sz="2400" dirty="0"/>
              <a:t>Publisher</a:t>
            </a:r>
          </a:p>
          <a:p>
            <a:pPr marL="0" indent="0">
              <a:buNone/>
            </a:pPr>
            <a:r>
              <a:rPr lang="en-US" sz="2400" dirty="0"/>
              <a:t>Conference name</a:t>
            </a:r>
          </a:p>
          <a:p>
            <a:pPr marL="0" indent="0">
              <a:buNone/>
            </a:pPr>
            <a:r>
              <a:rPr lang="en-US" sz="2400" dirty="0"/>
              <a:t>Conference date</a:t>
            </a:r>
          </a:p>
          <a:p>
            <a:pPr marL="0" indent="0">
              <a:buNone/>
            </a:pPr>
            <a:r>
              <a:rPr lang="en-US" sz="2400" dirty="0"/>
              <a:t>Conference location</a:t>
            </a:r>
          </a:p>
          <a:p>
            <a:pPr marL="0" indent="0">
              <a:buNone/>
            </a:pPr>
            <a:r>
              <a:rPr lang="en-US" sz="2400" dirty="0"/>
              <a:t>Language of Original Document</a:t>
            </a:r>
          </a:p>
          <a:p>
            <a:pPr marL="0" indent="0">
              <a:buNone/>
            </a:pPr>
            <a:r>
              <a:rPr lang="en-US" sz="2400" dirty="0"/>
              <a:t>Document Type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229600" cy="365125"/>
          </a:xfrm>
        </p:spPr>
        <p:txBody>
          <a:bodyPr/>
          <a:lstStyle/>
          <a:p>
            <a:r>
              <a:rPr lang="en-US" sz="2000" dirty="0" smtClean="0"/>
              <a:t>Research Data Analysis with Power BI. Comments: vijayreports@live.com</a:t>
            </a:r>
            <a:endParaRPr lang="en-US" sz="2000" dirty="0"/>
          </a:p>
        </p:txBody>
      </p:sp>
      <p:pic>
        <p:nvPicPr>
          <p:cNvPr id="6" name="Picture 2" descr="Anna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467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NFLIBNET Cent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03896"/>
            <a:ext cx="914400" cy="135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29453"/>
            <a:ext cx="39624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302281"/>
            <a:ext cx="5216235" cy="40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828801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b="1" u="sng" dirty="0" smtClean="0"/>
              <a:t>STEP 3: Get Data</a:t>
            </a:r>
            <a:r>
              <a:rPr lang="en-US" sz="2400" dirty="0" smtClean="0"/>
              <a:t>(Excel/ SQL/ etc.)</a:t>
            </a:r>
          </a:p>
          <a:p>
            <a:pPr marL="0" indent="0">
              <a:buFont typeface="Arial" pitchFamily="34" charset="0"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368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0"/>
    </mc:Choice>
    <mc:Fallback xmlns="">
      <p:transition spd="slow" advClick="0" advTm="40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229600" cy="365125"/>
          </a:xfrm>
        </p:spPr>
        <p:txBody>
          <a:bodyPr/>
          <a:lstStyle/>
          <a:p>
            <a:r>
              <a:rPr lang="en-US" sz="2000" dirty="0" smtClean="0"/>
              <a:t>Research Data Analysis with Power BI. Comments: vijayreports@live.com</a:t>
            </a:r>
            <a:endParaRPr lang="en-US" sz="2000" dirty="0"/>
          </a:p>
        </p:txBody>
      </p:sp>
      <p:pic>
        <p:nvPicPr>
          <p:cNvPr id="6" name="Picture 2" descr="Anna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467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NFLIBNET Cent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03896"/>
            <a:ext cx="914400" cy="135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29453"/>
            <a:ext cx="39624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828801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b="1" u="sng" dirty="0" smtClean="0"/>
              <a:t>STEP 3: Get Data</a:t>
            </a:r>
            <a:r>
              <a:rPr lang="en-US" sz="2400" dirty="0" smtClean="0"/>
              <a:t>(Excel/ SQL/ etc.)</a:t>
            </a:r>
          </a:p>
          <a:p>
            <a:pPr marL="0" indent="0">
              <a:buFont typeface="Arial" pitchFamily="34" charset="0"/>
              <a:buNone/>
            </a:pPr>
            <a:endParaRPr lang="en-US" sz="24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40606"/>
            <a:ext cx="7086600" cy="39842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28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0"/>
    </mc:Choice>
    <mc:Fallback xmlns="">
      <p:transition spd="slow" advClick="0" advTm="40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229600" cy="365125"/>
          </a:xfrm>
        </p:spPr>
        <p:txBody>
          <a:bodyPr/>
          <a:lstStyle/>
          <a:p>
            <a:r>
              <a:rPr lang="en-US" sz="2000" dirty="0" smtClean="0"/>
              <a:t>Research Data Analysis with Power BI. Comments: vijayreports@live.com</a:t>
            </a:r>
            <a:endParaRPr lang="en-US" sz="2000" dirty="0"/>
          </a:p>
        </p:txBody>
      </p:sp>
      <p:pic>
        <p:nvPicPr>
          <p:cNvPr id="6" name="Picture 2" descr="Anna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467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NFLIBNET Cent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03896"/>
            <a:ext cx="914400" cy="135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29453"/>
            <a:ext cx="39624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828801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b="1" u="sng" dirty="0" smtClean="0"/>
              <a:t>STEP 4: Create Report </a:t>
            </a:r>
            <a:r>
              <a:rPr lang="en-US" sz="2400" dirty="0" smtClean="0"/>
              <a:t>(Automatically or Manually)</a:t>
            </a:r>
          </a:p>
          <a:p>
            <a:pPr marL="0" indent="0">
              <a:buFont typeface="Arial" pitchFamily="34" charset="0"/>
              <a:buNone/>
            </a:pPr>
            <a:endParaRPr lang="en-US" sz="24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8345806" cy="36291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533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0"/>
    </mc:Choice>
    <mc:Fallback xmlns="">
      <p:transition spd="slow" advClick="0" advTm="40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229600" cy="365125"/>
          </a:xfrm>
        </p:spPr>
        <p:txBody>
          <a:bodyPr/>
          <a:lstStyle/>
          <a:p>
            <a:r>
              <a:rPr lang="en-US" sz="2000" dirty="0" smtClean="0"/>
              <a:t>Research Data Analysis with Power BI. Comments: vijayreports@live.com</a:t>
            </a:r>
            <a:endParaRPr lang="en-US" sz="2000" dirty="0"/>
          </a:p>
        </p:txBody>
      </p:sp>
      <p:pic>
        <p:nvPicPr>
          <p:cNvPr id="6" name="Picture 2" descr="Anna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467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NFLIBNET Cent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03896"/>
            <a:ext cx="914400" cy="135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29453"/>
            <a:ext cx="39624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1828800"/>
            <a:ext cx="1676400" cy="4343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b="1" u="sng" dirty="0" smtClean="0"/>
              <a:t>STEP 5: 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View &amp; Share Reports/ Dashboards</a:t>
            </a:r>
          </a:p>
          <a:p>
            <a:pPr marL="0" indent="0">
              <a:buFont typeface="Arial" pitchFamily="34" charset="0"/>
              <a:buNone/>
            </a:pPr>
            <a:endParaRPr lang="en-US" sz="2400" dirty="0" smtClean="0"/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254" y="1828800"/>
            <a:ext cx="6663592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70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0"/>
    </mc:Choice>
    <mc:Fallback xmlns="">
      <p:transition spd="slow" advClick="0" advTm="40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229600" cy="365125"/>
          </a:xfrm>
        </p:spPr>
        <p:txBody>
          <a:bodyPr/>
          <a:lstStyle/>
          <a:p>
            <a:r>
              <a:rPr lang="en-US" sz="2000" dirty="0" smtClean="0"/>
              <a:t>Research Data Analysis with Power BI. Comments: vijayreports@live.com</a:t>
            </a:r>
            <a:endParaRPr lang="en-US" sz="2000" dirty="0"/>
          </a:p>
        </p:txBody>
      </p:sp>
      <p:pic>
        <p:nvPicPr>
          <p:cNvPr id="6" name="Picture 2" descr="Anna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467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NFLIBNET Cent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03896"/>
            <a:ext cx="914400" cy="135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29453"/>
            <a:ext cx="39624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28600" y="1828800"/>
            <a:ext cx="8305800" cy="4343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400" b="1" dirty="0" smtClean="0"/>
              <a:t>Conclusion</a:t>
            </a:r>
          </a:p>
          <a:p>
            <a:r>
              <a:rPr lang="en-US" sz="2400" dirty="0" smtClean="0"/>
              <a:t>Power </a:t>
            </a:r>
            <a:r>
              <a:rPr lang="en-US" sz="2400" dirty="0"/>
              <a:t>BI </a:t>
            </a:r>
            <a:r>
              <a:rPr lang="en-US" sz="2400" dirty="0" smtClean="0"/>
              <a:t>is </a:t>
            </a:r>
            <a:r>
              <a:rPr lang="en-US" sz="2400" dirty="0"/>
              <a:t>a radical approach to simplifying the business intelligence and data analytics </a:t>
            </a:r>
            <a:r>
              <a:rPr lang="en-US" sz="2400" dirty="0" smtClean="0"/>
              <a:t>space</a:t>
            </a:r>
          </a:p>
          <a:p>
            <a:r>
              <a:rPr lang="en-US" sz="2400" dirty="0" smtClean="0"/>
              <a:t>Users can </a:t>
            </a:r>
            <a:r>
              <a:rPr lang="en-US" sz="2400" dirty="0"/>
              <a:t>easily provide data, build reports or have them </a:t>
            </a:r>
            <a:r>
              <a:rPr lang="en-US" sz="2400" u="sng" dirty="0"/>
              <a:t>automatically created</a:t>
            </a:r>
            <a:r>
              <a:rPr lang="en-US" sz="2400" dirty="0"/>
              <a:t>, aggregate them in dashboards, and share it with minimal </a:t>
            </a:r>
            <a:r>
              <a:rPr lang="en-US" sz="2400" dirty="0" smtClean="0"/>
              <a:t>time </a:t>
            </a:r>
            <a:r>
              <a:rPr lang="en-US" sz="2400" dirty="0"/>
              <a:t>and effort. </a:t>
            </a:r>
            <a:endParaRPr lang="en-US" sz="2400" dirty="0" smtClean="0"/>
          </a:p>
          <a:p>
            <a:r>
              <a:rPr lang="en-US" sz="2400" dirty="0" smtClean="0"/>
              <a:t>Delivered </a:t>
            </a:r>
            <a:r>
              <a:rPr lang="en-US" sz="2400" dirty="0"/>
              <a:t>by </a:t>
            </a:r>
            <a:r>
              <a:rPr lang="en-US" sz="2400" dirty="0" smtClean="0"/>
              <a:t>Microsoft</a:t>
            </a:r>
            <a:r>
              <a:rPr lang="en-US" sz="2400" dirty="0"/>
              <a:t>, </a:t>
            </a:r>
            <a:r>
              <a:rPr lang="en-US" sz="2400" dirty="0" smtClean="0"/>
              <a:t>independent </a:t>
            </a:r>
            <a:r>
              <a:rPr lang="en-US" sz="2400" dirty="0"/>
              <a:t>verification by Gartner which has compared the </a:t>
            </a:r>
            <a:r>
              <a:rPr lang="en-US" sz="2400" dirty="0" smtClean="0"/>
              <a:t>competition</a:t>
            </a:r>
          </a:p>
          <a:p>
            <a:pPr marL="0" indent="0" algn="ctr">
              <a:buNone/>
            </a:pPr>
            <a:r>
              <a:rPr lang="en-US" sz="2400" b="1" dirty="0" smtClean="0"/>
              <a:t>Power </a:t>
            </a:r>
            <a:r>
              <a:rPr lang="en-US" sz="2400" b="1" dirty="0"/>
              <a:t>BI is a unique opportunity for research institutions and professionals to </a:t>
            </a:r>
            <a:r>
              <a:rPr lang="en-US" sz="2400" b="1" dirty="0" smtClean="0"/>
              <a:t>fulfill </a:t>
            </a:r>
            <a:r>
              <a:rPr lang="en-US" sz="2400" b="1" dirty="0"/>
              <a:t>their data analysis needs.</a:t>
            </a:r>
          </a:p>
          <a:p>
            <a:pPr marL="0" indent="0" algn="ctr">
              <a:buFont typeface="Arial" pitchFamily="34" charset="0"/>
              <a:buNone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81564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0"/>
    </mc:Choice>
    <mc:Fallback xmlns="">
      <p:transition spd="slow" advClick="0" advTm="40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6574" cy="2590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u="sng" dirty="0" smtClean="0"/>
              <a:t>What is Power BI?</a:t>
            </a:r>
          </a:p>
          <a:p>
            <a:pPr marL="0" indent="0">
              <a:buNone/>
            </a:pPr>
            <a:r>
              <a:rPr lang="en-US" sz="2400" dirty="0" smtClean="0"/>
              <a:t>Power </a:t>
            </a:r>
            <a:r>
              <a:rPr lang="en-US" sz="2400" dirty="0"/>
              <a:t>BI </a:t>
            </a:r>
            <a:r>
              <a:rPr lang="en-US" sz="2400" dirty="0" smtClean="0"/>
              <a:t>is </a:t>
            </a:r>
            <a:r>
              <a:rPr lang="en-US" sz="2400" dirty="0"/>
              <a:t>an online service </a:t>
            </a:r>
          </a:p>
          <a:p>
            <a:r>
              <a:rPr lang="en-US" sz="2400" dirty="0" smtClean="0"/>
              <a:t>Create </a:t>
            </a:r>
            <a:r>
              <a:rPr lang="en-US" sz="2400" dirty="0"/>
              <a:t>&amp; share interactive reports and dashboards within and outside </a:t>
            </a:r>
            <a:r>
              <a:rPr lang="en-US" sz="2400" dirty="0" smtClean="0"/>
              <a:t>organizations</a:t>
            </a:r>
          </a:p>
          <a:p>
            <a:r>
              <a:rPr lang="en-US" sz="2400" dirty="0" smtClean="0"/>
              <a:t>Enables </a:t>
            </a:r>
            <a:r>
              <a:rPr lang="en-US" sz="2400" dirty="0"/>
              <a:t>S</a:t>
            </a:r>
            <a:r>
              <a:rPr lang="en-US" sz="2400" dirty="0" smtClean="0"/>
              <a:t>earching / Transforming / Visualizing data from a wide variety of data sources</a:t>
            </a:r>
          </a:p>
        </p:txBody>
      </p:sp>
      <p:sp>
        <p:nvSpPr>
          <p:cNvPr id="4" name="AutoShape 2" descr="Image result for power b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09998"/>
            <a:ext cx="7623175" cy="21146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229600" cy="365125"/>
          </a:xfrm>
        </p:spPr>
        <p:txBody>
          <a:bodyPr/>
          <a:lstStyle/>
          <a:p>
            <a:r>
              <a:rPr lang="en-US" sz="2000" dirty="0" smtClean="0"/>
              <a:t>Research Data Analysis with Power BI. Comments: vijayreports@live.com</a:t>
            </a:r>
            <a:endParaRPr lang="en-US" sz="2000" dirty="0"/>
          </a:p>
        </p:txBody>
      </p:sp>
      <p:pic>
        <p:nvPicPr>
          <p:cNvPr id="10" name="Picture 2" descr="Anna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467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NFLIBNET Cent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03896"/>
            <a:ext cx="914400" cy="135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29453"/>
            <a:ext cx="39624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95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power b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229600" cy="365125"/>
          </a:xfrm>
        </p:spPr>
        <p:txBody>
          <a:bodyPr/>
          <a:lstStyle/>
          <a:p>
            <a:r>
              <a:rPr lang="en-US" sz="2000" dirty="0" smtClean="0"/>
              <a:t>Research Data Analysis with Power BI. Comments: vijayreports@live.com</a:t>
            </a:r>
            <a:endParaRPr lang="en-US" sz="2000" dirty="0"/>
          </a:p>
        </p:txBody>
      </p:sp>
      <p:pic>
        <p:nvPicPr>
          <p:cNvPr id="10" name="Picture 2" descr="Anna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467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NFLIBNET Cent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03896"/>
            <a:ext cx="914400" cy="135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29453"/>
            <a:ext cx="39624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242" y="1981200"/>
            <a:ext cx="6291391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" y="2057400"/>
            <a:ext cx="18520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Power BI report </a:t>
            </a:r>
            <a:r>
              <a:rPr lang="en-US" sz="2000" dirty="0" smtClean="0"/>
              <a:t>sample from PowerBI.com </a:t>
            </a:r>
          </a:p>
          <a:p>
            <a:endParaRPr lang="en-US" sz="2000" dirty="0"/>
          </a:p>
          <a:p>
            <a:r>
              <a:rPr lang="en-US" sz="2000" b="1" u="sng" dirty="0" smtClean="0"/>
              <a:t>Features</a:t>
            </a:r>
            <a:r>
              <a:rPr lang="en-US" sz="2000" dirty="0" smtClean="0"/>
              <a:t> – </a:t>
            </a:r>
          </a:p>
          <a:p>
            <a:r>
              <a:rPr lang="en-US" sz="2000" b="1" dirty="0" smtClean="0"/>
              <a:t>+ Visualizations </a:t>
            </a:r>
          </a:p>
          <a:p>
            <a:r>
              <a:rPr lang="en-US" sz="2000" dirty="0" smtClean="0"/>
              <a:t>+ Chart types</a:t>
            </a:r>
          </a:p>
          <a:p>
            <a:r>
              <a:rPr lang="en-US" sz="2000" dirty="0" smtClean="0"/>
              <a:t>+ Filters</a:t>
            </a:r>
          </a:p>
          <a:p>
            <a:r>
              <a:rPr lang="en-US" sz="2000" b="1" dirty="0" smtClean="0"/>
              <a:t>+ Interaction</a:t>
            </a:r>
          </a:p>
          <a:p>
            <a:r>
              <a:rPr lang="en-US" sz="2000" dirty="0" smtClean="0"/>
              <a:t>+ Multi-page</a:t>
            </a:r>
          </a:p>
          <a:p>
            <a:r>
              <a:rPr lang="en-US" sz="2000" dirty="0" smtClean="0"/>
              <a:t>+ </a:t>
            </a:r>
            <a:r>
              <a:rPr lang="en-US" sz="2000" b="1" dirty="0" smtClean="0"/>
              <a:t>Automatic Quick Insights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348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u="sng" dirty="0" smtClean="0"/>
              <a:t>Why use Power BI</a:t>
            </a:r>
            <a:r>
              <a:rPr lang="en-US" sz="2400" u="sng" dirty="0" smtClean="0"/>
              <a:t>?</a:t>
            </a:r>
          </a:p>
          <a:p>
            <a:r>
              <a:rPr lang="en-US" sz="2400" dirty="0" smtClean="0"/>
              <a:t>As </a:t>
            </a:r>
            <a:r>
              <a:rPr lang="en-US" sz="2400" dirty="0"/>
              <a:t>of February 2017, </a:t>
            </a:r>
            <a:r>
              <a:rPr lang="en-US" sz="2400" dirty="0" smtClean="0"/>
              <a:t>200,000+ </a:t>
            </a:r>
            <a:r>
              <a:rPr lang="en-US" sz="2400" dirty="0"/>
              <a:t>organizations across 205 countries are using Power BI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 factor in Gartner positioning Microsoft </a:t>
            </a:r>
            <a:r>
              <a:rPr lang="en-US" sz="2400" dirty="0"/>
              <a:t>as a Leader in </a:t>
            </a:r>
            <a:r>
              <a:rPr lang="en-US" sz="2400" dirty="0" smtClean="0"/>
              <a:t>Business </a:t>
            </a:r>
            <a:r>
              <a:rPr lang="en-US" sz="2400" dirty="0"/>
              <a:t>Intelligence and </a:t>
            </a:r>
            <a:r>
              <a:rPr lang="en-US" sz="2400" dirty="0" smtClean="0"/>
              <a:t>Analytics</a:t>
            </a:r>
          </a:p>
          <a:p>
            <a:endParaRPr lang="en-US" sz="2400" dirty="0"/>
          </a:p>
        </p:txBody>
      </p:sp>
      <p:pic>
        <p:nvPicPr>
          <p:cNvPr id="5" name="Picture 2" descr="Anna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467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NFLIBNET Cent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03896"/>
            <a:ext cx="914400" cy="135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29453"/>
            <a:ext cx="39624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229600" cy="365125"/>
          </a:xfrm>
        </p:spPr>
        <p:txBody>
          <a:bodyPr/>
          <a:lstStyle/>
          <a:p>
            <a:r>
              <a:rPr lang="en-US" sz="2000" dirty="0" smtClean="0"/>
              <a:t>Research Data Analysis with Power BI. Comments: vijayreports@live.com</a:t>
            </a:r>
            <a:endParaRPr 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136743"/>
            <a:ext cx="5962650" cy="2178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4683859"/>
            <a:ext cx="1905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Same report can be displayed on Mobiles, Tablets, Laptops and Desktop PCs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287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0"/>
    </mc:Choice>
    <mc:Fallback xmlns="">
      <p:transition spd="slow" advClick="0" advTm="40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u="sng" dirty="0" smtClean="0"/>
              <a:t>Before Artificial Intelligence, reduce Human Errors </a:t>
            </a:r>
            <a:r>
              <a:rPr lang="en-US" sz="2400" b="1" u="sng" dirty="0" smtClean="0">
                <a:sym typeface="Wingdings" pitchFamily="2" charset="2"/>
              </a:rPr>
              <a:t></a:t>
            </a:r>
            <a:endParaRPr lang="en-US" sz="2400" b="1" u="sng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Power </a:t>
            </a:r>
            <a:r>
              <a:rPr lang="en-US" sz="2400" dirty="0"/>
              <a:t>BI </a:t>
            </a:r>
            <a:r>
              <a:rPr lang="en-US" sz="2400" dirty="0" smtClean="0"/>
              <a:t>has an advanced </a:t>
            </a:r>
            <a:r>
              <a:rPr lang="en-US" sz="2400" b="1" dirty="0" smtClean="0"/>
              <a:t>Quick </a:t>
            </a:r>
            <a:r>
              <a:rPr lang="en-US" sz="2400" b="1" dirty="0"/>
              <a:t>Insights </a:t>
            </a:r>
            <a:r>
              <a:rPr lang="en-US" sz="2400" dirty="0" smtClean="0"/>
              <a:t>feature</a:t>
            </a:r>
            <a:endParaRPr lang="en-US" sz="2400" dirty="0"/>
          </a:p>
          <a:p>
            <a:r>
              <a:rPr lang="en-US" sz="2400" dirty="0" smtClean="0"/>
              <a:t>Based </a:t>
            </a:r>
            <a:r>
              <a:rPr lang="en-US" sz="2400" dirty="0"/>
              <a:t>on a set of analytical algorithms</a:t>
            </a:r>
            <a:endParaRPr lang="en-US" sz="2400" u="sng" dirty="0" smtClean="0"/>
          </a:p>
          <a:p>
            <a:r>
              <a:rPr lang="en-US" sz="2400" u="sng" dirty="0" smtClean="0"/>
              <a:t>Automatically</a:t>
            </a:r>
            <a:r>
              <a:rPr lang="en-US" sz="2400" dirty="0" smtClean="0"/>
              <a:t> build reports </a:t>
            </a:r>
            <a:r>
              <a:rPr lang="en-US" sz="2400" dirty="0"/>
              <a:t>based on </a:t>
            </a:r>
            <a:r>
              <a:rPr lang="en-US" sz="2400" dirty="0" smtClean="0"/>
              <a:t>data analysis</a:t>
            </a:r>
          </a:p>
          <a:p>
            <a:r>
              <a:rPr lang="en-US" sz="2400" dirty="0" smtClean="0"/>
              <a:t>No </a:t>
            </a:r>
            <a:r>
              <a:rPr lang="en-US" sz="2400" i="1" dirty="0" smtClean="0"/>
              <a:t>human </a:t>
            </a:r>
            <a:r>
              <a:rPr lang="en-US" sz="2400" i="1" dirty="0"/>
              <a:t>intervention</a:t>
            </a:r>
            <a:r>
              <a:rPr lang="en-US" sz="2400" dirty="0"/>
              <a:t> </a:t>
            </a:r>
            <a:r>
              <a:rPr lang="en-US" sz="2400" dirty="0" smtClean="0"/>
              <a:t>needed, apart from clicking Start </a:t>
            </a:r>
            <a:r>
              <a:rPr lang="en-US" sz="2400" dirty="0" smtClean="0">
                <a:sym typeface="Wingdings" pitchFamily="2" charset="2"/>
              </a:rPr>
              <a:t></a:t>
            </a:r>
            <a:endParaRPr lang="en-US" sz="2400" dirty="0" smtClean="0"/>
          </a:p>
          <a:p>
            <a:r>
              <a:rPr lang="en-US" sz="2400" dirty="0" smtClean="0"/>
              <a:t>Reduce </a:t>
            </a:r>
            <a:r>
              <a:rPr lang="en-US" sz="2400" dirty="0"/>
              <a:t>human </a:t>
            </a:r>
            <a:r>
              <a:rPr lang="en-US" sz="2400" dirty="0" smtClean="0"/>
              <a:t>errors </a:t>
            </a:r>
            <a:r>
              <a:rPr lang="en-US" sz="2400" dirty="0"/>
              <a:t>in statistical calculations </a:t>
            </a:r>
            <a:endParaRPr lang="en-US" sz="2400" dirty="0" smtClean="0"/>
          </a:p>
          <a:p>
            <a:pPr marL="0" indent="0" algn="ctr">
              <a:buNone/>
            </a:pPr>
            <a:r>
              <a:rPr lang="en-US" sz="2400" dirty="0" smtClean="0"/>
              <a:t>=</a:t>
            </a:r>
          </a:p>
          <a:p>
            <a:pPr marL="0" indent="0" algn="ctr">
              <a:buNone/>
            </a:pPr>
            <a:r>
              <a:rPr lang="en-US" sz="2400" b="1" u="sng" dirty="0" smtClean="0"/>
              <a:t>Deliver verifiable </a:t>
            </a:r>
            <a:r>
              <a:rPr lang="en-US" sz="2400" b="1" u="sng" dirty="0"/>
              <a:t>research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229600" cy="365125"/>
          </a:xfrm>
        </p:spPr>
        <p:txBody>
          <a:bodyPr/>
          <a:lstStyle/>
          <a:p>
            <a:r>
              <a:rPr lang="en-US" sz="2000" dirty="0" smtClean="0"/>
              <a:t>Research Data Analysis with Power BI. Comments: vijayreports@live.com</a:t>
            </a:r>
            <a:endParaRPr lang="en-US" sz="2000" dirty="0"/>
          </a:p>
        </p:txBody>
      </p:sp>
      <p:pic>
        <p:nvPicPr>
          <p:cNvPr id="6" name="Picture 2" descr="Anna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467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NFLIBNET Cent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03896"/>
            <a:ext cx="914400" cy="135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29453"/>
            <a:ext cx="39624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18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0"/>
    </mc:Choice>
    <mc:Fallback xmlns="">
      <p:transition spd="slow" advClick="0" advTm="40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Quick Insights: A few Types (created automatically!)</a:t>
            </a:r>
            <a:endParaRPr lang="en-US" sz="2400" b="1" u="sng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229600" cy="365125"/>
          </a:xfrm>
        </p:spPr>
        <p:txBody>
          <a:bodyPr/>
          <a:lstStyle/>
          <a:p>
            <a:r>
              <a:rPr lang="en-US" sz="2000" dirty="0" smtClean="0"/>
              <a:t>Research Data Analysis with Power BI. Comments: vijayreports@live.com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" y="1453515"/>
            <a:ext cx="4307205" cy="1626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45205"/>
            <a:ext cx="3491865" cy="24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26155"/>
            <a:ext cx="3766185" cy="264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363474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30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0"/>
    </mc:Choice>
    <mc:Fallback xmlns="">
      <p:transition spd="slow" advClick="0" advTm="40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21717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u="sng" dirty="0" smtClean="0"/>
              <a:t>Where to get Power BI?</a:t>
            </a:r>
          </a:p>
          <a:p>
            <a:r>
              <a:rPr lang="en-US" sz="2400" u="sng" dirty="0">
                <a:hlinkClick r:id="rId2"/>
              </a:rPr>
              <a:t>https://powerbi.microsoft.com/en-us/get-started</a:t>
            </a:r>
            <a:r>
              <a:rPr lang="en-US" sz="2400" u="sng" dirty="0" smtClean="0">
                <a:hlinkClick r:id="rId2"/>
              </a:rPr>
              <a:t>/</a:t>
            </a:r>
            <a:endParaRPr lang="en-US" sz="2400" u="sng" dirty="0" smtClean="0"/>
          </a:p>
          <a:p>
            <a:r>
              <a:rPr lang="en-US" sz="2400" dirty="0" smtClean="0"/>
              <a:t>FAQ on </a:t>
            </a:r>
            <a:r>
              <a:rPr lang="en-US" sz="2400" dirty="0"/>
              <a:t>software requirements, academic pricing, etc. </a:t>
            </a:r>
            <a:r>
              <a:rPr lang="en-US" sz="2400" dirty="0" smtClean="0">
                <a:hlinkClick r:id="rId3"/>
              </a:rPr>
              <a:t>–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u="sng" dirty="0" smtClean="0">
                <a:hlinkClick r:id="rId3"/>
              </a:rPr>
              <a:t>https</a:t>
            </a:r>
            <a:r>
              <a:rPr lang="en-US" sz="2400" u="sng" dirty="0">
                <a:hlinkClick r:id="rId3"/>
              </a:rPr>
              <a:t>://powerbi.microsoft.com/en-us/documentation/powerbi-frequently-asked-questions/</a:t>
            </a:r>
            <a:endParaRPr lang="en-US" sz="2400" u="sng" dirty="0" smtClean="0"/>
          </a:p>
        </p:txBody>
      </p:sp>
      <p:pic>
        <p:nvPicPr>
          <p:cNvPr id="5" name="Picture 2" descr="Anna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467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NFLIBNET Cent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03896"/>
            <a:ext cx="914400" cy="135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29453"/>
            <a:ext cx="39624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229600" cy="365125"/>
          </a:xfrm>
        </p:spPr>
        <p:txBody>
          <a:bodyPr/>
          <a:lstStyle/>
          <a:p>
            <a:r>
              <a:rPr lang="en-US" sz="2000" dirty="0" smtClean="0"/>
              <a:t>Research Data Analysis with Power BI. Comments: vijayreports@live.com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229100"/>
            <a:ext cx="6749415" cy="2171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82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1"/>
            <a:ext cx="82296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STEP 1: Sign Up </a:t>
            </a:r>
            <a:r>
              <a:rPr lang="en-US" sz="2400" dirty="0" smtClean="0"/>
              <a:t>(with your Office Email address)</a:t>
            </a:r>
          </a:p>
          <a:p>
            <a:pPr marL="0" indent="0" algn="ctr">
              <a:buNone/>
            </a:pPr>
            <a:endParaRPr lang="en-US" sz="2400" dirty="0" smtClean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229600" cy="365125"/>
          </a:xfrm>
        </p:spPr>
        <p:txBody>
          <a:bodyPr/>
          <a:lstStyle/>
          <a:p>
            <a:r>
              <a:rPr lang="en-US" sz="2000" dirty="0" smtClean="0"/>
              <a:t>Research Data Analysis with Power BI. Comments: vijayreports@live.com</a:t>
            </a:r>
            <a:endParaRPr lang="en-US" sz="2000" dirty="0"/>
          </a:p>
        </p:txBody>
      </p:sp>
      <p:pic>
        <p:nvPicPr>
          <p:cNvPr id="6" name="Picture 2" descr="Anna Univer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467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NFLIBNET Cent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03896"/>
            <a:ext cx="914400" cy="135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29453"/>
            <a:ext cx="39624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8223689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954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0"/>
    </mc:Choice>
    <mc:Fallback xmlns="">
      <p:transition spd="slow" advClick="0" advTm="40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2209800" cy="4274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STEP 2: </a:t>
            </a:r>
          </a:p>
          <a:p>
            <a:pPr marL="0" indent="0">
              <a:buNone/>
            </a:pPr>
            <a:r>
              <a:rPr lang="en-US" sz="2400" b="1" u="sng" dirty="0" smtClean="0"/>
              <a:t>Learn Power BI</a:t>
            </a:r>
          </a:p>
          <a:p>
            <a:pPr marL="0" indent="0">
              <a:buNone/>
            </a:pPr>
            <a:r>
              <a:rPr lang="en-US" sz="2400" u="sng" dirty="0">
                <a:hlinkClick r:id="rId2"/>
              </a:rPr>
              <a:t>https://powerbi.microsoft.com/en-us/guided-learning/</a:t>
            </a:r>
            <a:endParaRPr lang="en-US" sz="2400" dirty="0" smtClean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229600" cy="365125"/>
          </a:xfrm>
        </p:spPr>
        <p:txBody>
          <a:bodyPr/>
          <a:lstStyle/>
          <a:p>
            <a:r>
              <a:rPr lang="en-US" sz="2000" dirty="0" smtClean="0"/>
              <a:t>Research Data Analysis with Power BI. Comments: vijayreports@live.com</a:t>
            </a:r>
            <a:endParaRPr lang="en-US" sz="2000" dirty="0"/>
          </a:p>
        </p:txBody>
      </p:sp>
      <p:pic>
        <p:nvPicPr>
          <p:cNvPr id="6" name="Picture 2" descr="Anna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4678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NFLIBNET Cent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03896"/>
            <a:ext cx="914400" cy="135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29453"/>
            <a:ext cx="39624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810833"/>
            <a:ext cx="5257800" cy="44541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60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0"/>
    </mc:Choice>
    <mc:Fallback xmlns="">
      <p:transition spd="slow" advClick="0" advTm="40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537</Words>
  <Application>Microsoft Office PowerPoint</Application>
  <PresentationFormat>On-screen Show (4:3)</PresentationFormat>
  <Paragraphs>84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Research Data Analysis with Power BI</vt:lpstr>
      <vt:lpstr>PowerPoint Presentation</vt:lpstr>
      <vt:lpstr>PowerPoint Presentation</vt:lpstr>
      <vt:lpstr>PowerPoint Presentation</vt:lpstr>
      <vt:lpstr>PowerPoint Presentation</vt:lpstr>
      <vt:lpstr>Quick Insights: A few Types (created automatically!)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Data Analysis  with  Power BI</dc:title>
  <dc:creator>admin</dc:creator>
  <cp:lastModifiedBy>Anna University</cp:lastModifiedBy>
  <cp:revision>20</cp:revision>
  <dcterms:created xsi:type="dcterms:W3CDTF">2017-08-01T09:02:24Z</dcterms:created>
  <dcterms:modified xsi:type="dcterms:W3CDTF">2017-08-02T11:39:00Z</dcterms:modified>
</cp:coreProperties>
</file>