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2" r:id="rId2"/>
  </p:sldMasterIdLst>
  <p:notesMasterIdLst>
    <p:notesMasterId r:id="rId25"/>
  </p:notesMasterIdLst>
  <p:handoutMasterIdLst>
    <p:handoutMasterId r:id="rId26"/>
  </p:handoutMasterIdLst>
  <p:sldIdLst>
    <p:sldId id="430" r:id="rId3"/>
    <p:sldId id="322" r:id="rId4"/>
    <p:sldId id="324" r:id="rId5"/>
    <p:sldId id="362" r:id="rId6"/>
    <p:sldId id="361" r:id="rId7"/>
    <p:sldId id="325" r:id="rId8"/>
    <p:sldId id="418" r:id="rId9"/>
    <p:sldId id="419" r:id="rId10"/>
    <p:sldId id="420" r:id="rId11"/>
    <p:sldId id="421" r:id="rId12"/>
    <p:sldId id="397" r:id="rId13"/>
    <p:sldId id="422" r:id="rId14"/>
    <p:sldId id="423" r:id="rId15"/>
    <p:sldId id="398" r:id="rId16"/>
    <p:sldId id="424" r:id="rId17"/>
    <p:sldId id="425" r:id="rId18"/>
    <p:sldId id="426" r:id="rId19"/>
    <p:sldId id="427" r:id="rId20"/>
    <p:sldId id="428" r:id="rId21"/>
    <p:sldId id="429" r:id="rId22"/>
    <p:sldId id="351" r:id="rId23"/>
    <p:sldId id="431" r:id="rId2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4" autoAdjust="0"/>
    <p:restoredTop sz="77728" autoAdjust="0"/>
  </p:normalViewPr>
  <p:slideViewPr>
    <p:cSldViewPr>
      <p:cViewPr>
        <p:scale>
          <a:sx n="51" d="100"/>
          <a:sy n="51" d="100"/>
        </p:scale>
        <p:origin x="-1548" y="-460"/>
      </p:cViewPr>
      <p:guideLst>
        <p:guide orient="horz" pos="2136"/>
        <p:guide pos="2917"/>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895"/>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1.xml"/><Relationship Id="rId1" Type="http://schemas.openxmlformats.org/officeDocument/2006/relationships/slide" Target="slides/slide6.xml"/><Relationship Id="rId4"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11/19/2022</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2361294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11/19/2022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extLst>
      <p:ext uri="{BB962C8B-B14F-4D97-AF65-F5344CB8AC3E}">
        <p14:creationId xmlns:p14="http://schemas.microsoft.com/office/powerpoint/2010/main" val="5419498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13</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14</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2</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11/19/2022</a:t>
            </a:fld>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3</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11/19/2022</a:t>
            </a:fld>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4</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11/19/2022</a:t>
            </a:fld>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5</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11/19/2022</a:t>
            </a:fld>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11/19/2022</a:t>
            </a:fld>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smtClean="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smtClean="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2754" name="Rectangle 2050"/>
          <p:cNvSpPr>
            <a:spLocks noGrp="1" noChangeArrowheads="1"/>
          </p:cNvSpPr>
          <p:nvPr>
            <p:ph type="ctrTitle"/>
          </p:nvPr>
        </p:nvSpPr>
        <p:spPr>
          <a:xfrm>
            <a:off x="914400" y="685800"/>
            <a:ext cx="7721600" cy="1143000"/>
          </a:xfrm>
        </p:spPr>
        <p:txBody>
          <a:bodyPr/>
          <a:lstStyle>
            <a:lvl1pPr>
              <a:defRPr/>
            </a:lvl1pPr>
          </a:lstStyle>
          <a:p>
            <a:pPr lvl="0"/>
            <a:r>
              <a:rPr lang="en-US" noProof="0" smtClean="0"/>
              <a:t>Click to edit Master title style</a:t>
            </a:r>
            <a:endParaRPr lang="en-US" noProof="0" smtClean="0"/>
          </a:p>
        </p:txBody>
      </p:sp>
      <p:sp>
        <p:nvSpPr>
          <p:cNvPr id="202755" name="Rectangle 2051"/>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en-US" noProof="0" smtClean="0"/>
              <a:t>Click to edit Master subtitle style</a:t>
            </a:r>
            <a:endParaRPr lang="en-US" noProof="0" smtClean="0"/>
          </a:p>
        </p:txBody>
      </p:sp>
      <p:sp>
        <p:nvSpPr>
          <p:cNvPr id="202756" name="Rectangle 2052"/>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fld id="{544213AF-26F6-41FA-8D85-E2C5388D6E58}" type="datetimeFigureOut">
              <a:rPr lang="en-US" smtClean="0"/>
              <a:t>11/19/2022</a:t>
            </a:fld>
            <a:endParaRPr lang="en-US" dirty="0">
              <a:solidFill>
                <a:srgbClr val="FFFFFF"/>
              </a:solidFill>
            </a:endParaRPr>
          </a:p>
        </p:txBody>
      </p:sp>
      <p:sp>
        <p:nvSpPr>
          <p:cNvPr id="202757" name="Rectangle 2053"/>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charset="0"/>
              </a:defRPr>
            </a:lvl1pPr>
          </a:lstStyle>
          <a:p>
            <a:endParaRPr kumimoji="0" lang="en-US">
              <a:solidFill>
                <a:schemeClr val="accent1">
                  <a:tint val="20000"/>
                </a:schemeClr>
              </a:solidFill>
            </a:endParaRPr>
          </a:p>
        </p:txBody>
      </p:sp>
      <p:sp>
        <p:nvSpPr>
          <p:cNvPr id="202758" name="Rectangle 2054"/>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D5BBC35B-A44B-4119-B8DA-DE9E3DFADA20}" type="slidenum">
              <a:rPr kumimoji="0" lang="en-US" smtClean="0"/>
              <a:t>‹#›</a:t>
            </a:fld>
            <a:endParaRPr kumimoji="0" lang="en-US" dirty="0">
              <a:solidFill>
                <a:srgbClr val="FFFFFF"/>
              </a:solidFill>
            </a:endParaRPr>
          </a:p>
        </p:txBody>
      </p:sp>
      <p:pic>
        <p:nvPicPr>
          <p:cNvPr id="202759" name="Picture 2055" descr="A:\paint.GIF"/>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mb/>
  </p:transition>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EDE2762-D309-4A1B-90D4-EE2DB97D9608}" type="slidenum">
              <a:rPr lang="en-US" altLang="en-US" smtClean="0"/>
              <a:t>‹#›</a:t>
            </a:fld>
            <a:endParaRPr lang="en-US" altLang="en-US" dirty="0"/>
          </a:p>
        </p:txBody>
      </p:sp>
    </p:spTree>
    <p:extLst>
      <p:ext uri="{BB962C8B-B14F-4D97-AF65-F5344CB8AC3E}">
        <p14:creationId xmlns:p14="http://schemas.microsoft.com/office/powerpoint/2010/main" val="1229642194"/>
      </p:ext>
    </p:extLst>
  </p:cSld>
  <p:clrMapOvr>
    <a:masterClrMapping/>
  </p:clrMapOvr>
  <p:transition spd="slow">
    <p:comb/>
  </p:transition>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44213AF-26F6-41FA-8D85-E2C5388D6E58}" type="datetimeFigureOut">
              <a:rPr lang="en-US" smtClean="0"/>
              <a:t>11/19/2022</a:t>
            </a:fld>
            <a:endParaRPr lang="en-US"/>
          </a:p>
        </p:txBody>
      </p:sp>
      <p:sp>
        <p:nvSpPr>
          <p:cNvPr id="5" name="Slide Number Placeholder 4"/>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2452642350"/>
      </p:ext>
    </p:extLst>
  </p:cSld>
  <p:clrMapOvr>
    <a:masterClrMapping/>
  </p:clrMapOvr>
  <p:transition spd="slow">
    <p:comb/>
  </p:transition>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544213AF-26F6-41FA-8D85-E2C5388D6E58}" type="datetimeFigureOut">
              <a:rPr lang="en-US" smtClean="0"/>
              <a:t>11/19/2022</a:t>
            </a:fld>
            <a:endParaRPr lang="en-US"/>
          </a:p>
        </p:txBody>
      </p:sp>
      <p:sp>
        <p:nvSpPr>
          <p:cNvPr id="6" name="Slide Number Placeholder 5"/>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4275394762"/>
      </p:ext>
    </p:extLst>
  </p:cSld>
  <p:clrMapOvr>
    <a:masterClrMapping/>
  </p:clrMapOvr>
  <p:transition spd="slow">
    <p:comb/>
  </p:transition>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C346C8A6-4EAA-425C-AD65-FB7185D13849}" type="slidenum">
              <a:rPr lang="en-US" altLang="en-US" smtClean="0"/>
              <a:t>‹#›</a:t>
            </a:fld>
            <a:endParaRPr lang="en-US" altLang="en-US" dirty="0"/>
          </a:p>
        </p:txBody>
      </p:sp>
    </p:spTree>
    <p:extLst>
      <p:ext uri="{BB962C8B-B14F-4D97-AF65-F5344CB8AC3E}">
        <p14:creationId xmlns:p14="http://schemas.microsoft.com/office/powerpoint/2010/main" val="4192882153"/>
      </p:ext>
    </p:extLst>
  </p:cSld>
  <p:clrMapOvr>
    <a:masterClrMapping/>
  </p:clrMapOvr>
  <p:transition spd="slow">
    <p:comb/>
  </p:transition>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2CBE984D-2DD5-4668-BAF8-1C9AC1A13DBC}" type="slidenum">
              <a:rPr lang="en-US" altLang="en-US" smtClean="0"/>
              <a:t>‹#›</a:t>
            </a:fld>
            <a:endParaRPr lang="en-US" altLang="en-US" dirty="0"/>
          </a:p>
        </p:txBody>
      </p:sp>
    </p:spTree>
    <p:extLst>
      <p:ext uri="{BB962C8B-B14F-4D97-AF65-F5344CB8AC3E}">
        <p14:creationId xmlns:p14="http://schemas.microsoft.com/office/powerpoint/2010/main" val="3839178857"/>
      </p:ext>
    </p:extLst>
  </p:cSld>
  <p:clrMapOvr>
    <a:masterClrMapping/>
  </p:clrMapOvr>
  <p:transition spd="slow">
    <p:comb/>
  </p:transition>
  <p:timing>
    <p:tnLst>
      <p:par>
        <p:cTn id="1" dur="indefinite" restart="never" nodeType="tmRoot"/>
      </p:par>
    </p:tnLst>
  </p:timing>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86D207D-9E64-417F-AA84-D9CB1A523B53}" type="slidenum">
              <a:rPr lang="en-US" altLang="en-US" smtClean="0"/>
              <a:t>‹#›</a:t>
            </a:fld>
            <a:endParaRPr lang="en-US" altLang="en-US" dirty="0"/>
          </a:p>
        </p:txBody>
      </p:sp>
    </p:spTree>
    <p:extLst>
      <p:ext uri="{BB962C8B-B14F-4D97-AF65-F5344CB8AC3E}">
        <p14:creationId xmlns:p14="http://schemas.microsoft.com/office/powerpoint/2010/main" val="3592344834"/>
      </p:ext>
    </p:extLst>
  </p:cSld>
  <p:clrMapOvr>
    <a:masterClrMapping/>
  </p:clrMapOvr>
  <p:transition spd="slow">
    <p:comb/>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44213AF-26F6-41FA-8D85-E2C5388D6E58}" type="datetimeFigureOut">
              <a:rPr lang="en-US" smtClean="0"/>
              <a:t>11/19/2022</a:t>
            </a:fld>
            <a:endParaRPr lang="en-US"/>
          </a:p>
        </p:txBody>
      </p:sp>
      <p:sp>
        <p:nvSpPr>
          <p:cNvPr id="6" name="Slide Number Placeholder 5"/>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2639199185"/>
      </p:ext>
    </p:extLst>
  </p:cSld>
  <p:clrMapOvr>
    <a:masterClrMapping/>
  </p:clrMapOvr>
  <p:transition spd="slow">
    <p:comb/>
  </p:transition>
  <p:timing>
    <p:tnLst>
      <p:par>
        <p:cTn id="1" dur="indefinite" restart="never" nodeType="tmRoot"/>
      </p:par>
    </p:tnLst>
  </p:timing>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44213AF-26F6-41FA-8D85-E2C5388D6E58}" type="datetimeFigureOut">
              <a:rPr lang="en-US" smtClean="0"/>
              <a:t>11/19/2022</a:t>
            </a:fld>
            <a:endParaRPr lang="en-US">
              <a:solidFill>
                <a:schemeClr val="tx1"/>
              </a:solidFill>
            </a:endParaRPr>
          </a:p>
        </p:txBody>
      </p:sp>
      <p:sp>
        <p:nvSpPr>
          <p:cNvPr id="6" name="Slide Number Placeholder 5"/>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solidFill>
                <a:schemeClr val="tx1"/>
              </a:solidFill>
            </a:endParaRPr>
          </a:p>
        </p:txBody>
      </p:sp>
    </p:spTree>
    <p:extLst>
      <p:ext uri="{BB962C8B-B14F-4D97-AF65-F5344CB8AC3E}">
        <p14:creationId xmlns:p14="http://schemas.microsoft.com/office/powerpoint/2010/main" val="1251648646"/>
      </p:ext>
    </p:extLst>
  </p:cSld>
  <p:clrMapOvr>
    <a:masterClrMapping/>
  </p:clrMapOvr>
  <p:transition spd="slow">
    <p:comb/>
  </p:transition>
  <p:timing>
    <p:tnLst>
      <p:par>
        <p:cTn id="1" dur="indefinite" restart="never" nodeType="tmRoot"/>
      </p:par>
    </p:tn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4213AF-26F6-41FA-8D85-E2C5388D6E58}" type="datetimeFigureOut">
              <a:rPr lang="en-US" smtClean="0"/>
              <a:t>11/19/2022</a:t>
            </a:fld>
            <a:endParaRPr lang="en-US"/>
          </a:p>
        </p:txBody>
      </p:sp>
      <p:sp>
        <p:nvSpPr>
          <p:cNvPr id="5" name="Slide Number Placeholder 4"/>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2992435660"/>
      </p:ext>
    </p:extLst>
  </p:cSld>
  <p:clrMapOvr>
    <a:masterClrMapping/>
  </p:clrMapOvr>
  <p:transition spd="slow">
    <p:comb/>
  </p:transition>
  <p:timing>
    <p:tnLst>
      <p:par>
        <p:cTn id="1" dur="indefinite" restart="never" nodeType="tmRoot"/>
      </p:par>
    </p:tn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4213AF-26F6-41FA-8D85-E2C5388D6E58}" type="datetimeFigureOut">
              <a:rPr lang="en-US" smtClean="0"/>
              <a:t>11/19/2022</a:t>
            </a:fld>
            <a:endParaRPr lang="en-US"/>
          </a:p>
        </p:txBody>
      </p:sp>
      <p:sp>
        <p:nvSpPr>
          <p:cNvPr id="5" name="Slide Number Placeholder 4"/>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1173774640"/>
      </p:ext>
    </p:extLst>
  </p:cSld>
  <p:clrMapOvr>
    <a:masterClrMapping/>
  </p:clrMapOvr>
  <p:transition spd="slow">
    <p:comb/>
  </p:transition>
  <p:timing>
    <p:tnLst>
      <p:par>
        <p:cTn id="1" dur="indefinite" restart="never" nodeType="tmRoot"/>
      </p:par>
    </p:tnLst>
  </p:timing>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431800" y="6229350"/>
            <a:ext cx="1905000" cy="457200"/>
          </a:xfrm>
        </p:spPr>
        <p:txBody>
          <a:bodyPr/>
          <a:lstStyle>
            <a:lvl1pPr>
              <a:defRPr/>
            </a:lvl1pPr>
          </a:lstStyle>
          <a:p>
            <a:fld id="{B61BEF0D-F0BB-DE4B-95CE-6DB70DBA9567}" type="datetimeFigureOut">
              <a:rPr lang="en-US" smtClean="0"/>
              <a:pPr/>
              <a:t>11/19/2022</a:t>
            </a:fld>
            <a:endParaRPr lang="en-US" dirty="0"/>
          </a:p>
        </p:txBody>
      </p:sp>
      <p:sp>
        <p:nvSpPr>
          <p:cNvPr id="6" name="Slide Number Placeholder 5"/>
          <p:cNvSpPr>
            <a:spLocks noGrp="1"/>
          </p:cNvSpPr>
          <p:nvPr>
            <p:ph type="sldNum" sz="quarter" idx="11"/>
          </p:nvPr>
        </p:nvSpPr>
        <p:spPr>
          <a:xfrm>
            <a:off x="6731000" y="6229350"/>
            <a:ext cx="1905000" cy="457200"/>
          </a:xfrm>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45952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11/19/2022</a:t>
            </a:fld>
            <a:endParaRPr lang="en-US" sz="1000" dirty="0">
              <a:solidFill>
                <a:schemeClr val="tx1"/>
              </a:solidFill>
            </a:endParaRPr>
          </a:p>
        </p:txBody>
      </p:sp>
      <p:sp>
        <p:nvSpPr>
          <p:cNvPr id="4" name="Footer Placeholder 3"/>
          <p:cNvSpPr>
            <a:spLocks noGrp="1"/>
          </p:cNvSpPr>
          <p:nvPr>
            <p:ph type="ftr" sz="quarter" idx="11"/>
          </p:nvPr>
        </p:nvSpPr>
        <p:spPr>
          <a:xfrm>
            <a:off x="508001" y="6041363"/>
            <a:ext cx="4723209" cy="365125"/>
          </a:xfrm>
          <a:prstGeom prst="rect">
            <a:avLst/>
          </a:prstGeom>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01730" name="Rectangle 1026"/>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smtClean="0"/>
          </a:p>
        </p:txBody>
      </p:sp>
      <p:sp>
        <p:nvSpPr>
          <p:cNvPr id="201731" name="Rectangle 1027"/>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201732"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spcBef>
                <a:spcPct val="50000"/>
              </a:spcBef>
              <a:defRPr sz="1400">
                <a:solidFill>
                  <a:schemeClr val="bg2"/>
                </a:solidFill>
                <a:latin typeface="Arial" charset="0"/>
              </a:defRPr>
            </a:lvl1pPr>
          </a:lstStyle>
          <a:p>
            <a:endParaRPr lang="en-US"/>
          </a:p>
        </p:txBody>
      </p:sp>
      <p:sp>
        <p:nvSpPr>
          <p:cNvPr id="201733" name="Rectangle 1029"/>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9AFA2D0C-001A-49D1-86F1-9A1B5BD823B6}" type="slidenum">
              <a:rPr lang="en-US"/>
              <a:pPr/>
              <a:t>‹#›</a:t>
            </a:fld>
            <a:endParaRPr lang="en-US"/>
          </a:p>
        </p:txBody>
      </p:sp>
      <p:pic>
        <p:nvPicPr>
          <p:cNvPr id="201734" name="Picture 1030" descr="A:\paint.GIF"/>
          <p:cNvPicPr>
            <a:picLocks noChangeAspect="1" noChangeArrowheads="1"/>
          </p:cNvPicPr>
          <p:nvPr/>
        </p:nvPicPr>
        <p:blipFill>
          <a:blip r:embed="rId1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90650"/>
            <a:ext cx="8229600"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ransition spd="slow">
    <p:comb/>
  </p:transition>
  <p:timing>
    <p:tnLst>
      <p:par>
        <p:cTn id="1" dur="indefinite" restart="never" nodeType="tmRoot"/>
      </p:par>
    </p:tnLst>
  </p:timing>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logo1"/>
          <p:cNvPicPr>
            <a:picLocks noChangeAspect="1" noChangeArrowheads="1"/>
          </p:cNvPicPr>
          <p:nvPr/>
        </p:nvPicPr>
        <p:blipFill>
          <a:blip r:embed="rId3" cstate="print"/>
          <a:srcRect/>
          <a:stretch>
            <a:fillRect/>
          </a:stretch>
        </p:blipFill>
        <p:spPr bwMode="auto">
          <a:xfrm>
            <a:off x="0" y="413792"/>
            <a:ext cx="1143000" cy="1143000"/>
          </a:xfrm>
          <a:prstGeom prst="rect">
            <a:avLst/>
          </a:prstGeom>
          <a:noFill/>
          <a:ln w="9525">
            <a:noFill/>
            <a:miter lim="800000"/>
            <a:headEnd/>
            <a:tailEnd/>
          </a:ln>
        </p:spPr>
      </p:pic>
      <p:pic>
        <p:nvPicPr>
          <p:cNvPr id="16387" name="Picture 3" descr="strip1"/>
          <p:cNvPicPr>
            <a:picLocks noChangeAspect="1" noChangeArrowheads="1"/>
          </p:cNvPicPr>
          <p:nvPr/>
        </p:nvPicPr>
        <p:blipFill>
          <a:blip r:embed="rId4" cstate="print"/>
          <a:srcRect/>
          <a:stretch>
            <a:fillRect/>
          </a:stretch>
        </p:blipFill>
        <p:spPr bwMode="auto">
          <a:xfrm>
            <a:off x="1066800" y="947192"/>
            <a:ext cx="7620000" cy="76200"/>
          </a:xfrm>
          <a:prstGeom prst="rect">
            <a:avLst/>
          </a:prstGeom>
          <a:noFill/>
          <a:ln w="9525">
            <a:noFill/>
            <a:miter lim="800000"/>
            <a:headEnd/>
            <a:tailEnd/>
          </a:ln>
        </p:spPr>
      </p:pic>
      <p:sp>
        <p:nvSpPr>
          <p:cNvPr id="3076" name="Rectangle 5"/>
          <p:cNvSpPr>
            <a:spLocks noChangeArrowheads="1"/>
          </p:cNvSpPr>
          <p:nvPr/>
        </p:nvSpPr>
        <p:spPr bwMode="auto">
          <a:xfrm>
            <a:off x="1319942" y="76200"/>
            <a:ext cx="7024836" cy="792088"/>
          </a:xfrm>
          <a:prstGeom prst="rect">
            <a:avLst/>
          </a:prstGeom>
          <a:solidFill>
            <a:srgbClr val="FFFFFF"/>
          </a:solidFill>
          <a:ln w="9525">
            <a:noFill/>
            <a:miter lim="800000"/>
            <a:headEnd/>
            <a:tailEnd/>
          </a:ln>
        </p:spPr>
        <p:txBody>
          <a:bodyPr anchor="ctr"/>
          <a:lstStyle/>
          <a:p>
            <a:pPr algn="ctr" eaLnBrk="0" fontAlgn="auto" hangingPunct="0">
              <a:spcBef>
                <a:spcPts val="0"/>
              </a:spcBef>
              <a:spcAft>
                <a:spcPts val="0"/>
              </a:spcAft>
              <a:defRPr/>
            </a:pPr>
            <a:r>
              <a:rPr lang="en-US" sz="2800" b="1" dirty="0" smtClean="0">
                <a:solidFill>
                  <a:srgbClr val="00B0F0"/>
                </a:solidFill>
                <a:latin typeface="Verdana" pitchFamily="34" charset="0"/>
                <a:cs typeface="+mn-cs"/>
              </a:rPr>
              <a:t>StudyMafia</a:t>
            </a:r>
            <a:r>
              <a:rPr lang="en-US" sz="2800" b="1" dirty="0" smtClean="0">
                <a:solidFill>
                  <a:schemeClr val="accent4">
                    <a:lumMod val="25000"/>
                  </a:schemeClr>
                </a:solidFill>
                <a:latin typeface="Verdana" pitchFamily="34" charset="0"/>
                <a:cs typeface="+mn-cs"/>
              </a:rPr>
              <a:t>.Org</a:t>
            </a:r>
            <a:endParaRPr lang="en-US" sz="2800" b="1" dirty="0">
              <a:solidFill>
                <a:schemeClr val="accent4">
                  <a:lumMod val="25000"/>
                </a:schemeClr>
              </a:solidFill>
              <a:latin typeface="Tahoma" pitchFamily="34" charset="0"/>
              <a:cs typeface="+mn-cs"/>
            </a:endParaRPr>
          </a:p>
        </p:txBody>
      </p:sp>
      <p:sp>
        <p:nvSpPr>
          <p:cNvPr id="16389" name="Text Box 9"/>
          <p:cNvSpPr txBox="1">
            <a:spLocks noChangeArrowheads="1"/>
          </p:cNvSpPr>
          <p:nvPr/>
        </p:nvSpPr>
        <p:spPr bwMode="auto">
          <a:xfrm>
            <a:off x="0" y="5535336"/>
            <a:ext cx="9061060" cy="646331"/>
          </a:xfrm>
          <a:prstGeom prst="rect">
            <a:avLst/>
          </a:prstGeom>
          <a:noFill/>
          <a:ln w="9525">
            <a:noFill/>
            <a:miter lim="800000"/>
            <a:headEnd/>
            <a:tailEnd/>
          </a:ln>
        </p:spPr>
        <p:txBody>
          <a:bodyPr wrap="square">
            <a:spAutoFit/>
          </a:bodyPr>
          <a:lstStyle/>
          <a:p>
            <a:pPr eaLnBrk="0" hangingPunct="0">
              <a:spcBef>
                <a:spcPct val="50000"/>
              </a:spcBef>
            </a:pPr>
            <a:r>
              <a:rPr lang="en-US" b="1" dirty="0" smtClean="0">
                <a:latin typeface="+mn-lt"/>
                <a:cs typeface="Times New Roman" pitchFamily="18" charset="0"/>
              </a:rPr>
              <a:t>                       Submitted </a:t>
            </a:r>
            <a:r>
              <a:rPr lang="en-US" b="1" dirty="0">
                <a:latin typeface="+mn-lt"/>
                <a:cs typeface="Times New Roman" pitchFamily="18" charset="0"/>
              </a:rPr>
              <a:t>To:	 </a:t>
            </a:r>
            <a:r>
              <a:rPr lang="en-US" b="1" dirty="0" smtClean="0">
                <a:latin typeface="+mn-lt"/>
                <a:cs typeface="Times New Roman" pitchFamily="18" charset="0"/>
              </a:rPr>
              <a:t>             </a:t>
            </a:r>
            <a:r>
              <a:rPr lang="en-US" b="1" dirty="0">
                <a:latin typeface="+mn-lt"/>
                <a:cs typeface="Times New Roman" pitchFamily="18" charset="0"/>
              </a:rPr>
              <a:t> </a:t>
            </a:r>
            <a:r>
              <a:rPr lang="en-US" b="1" dirty="0" smtClean="0">
                <a:latin typeface="+mn-lt"/>
                <a:cs typeface="Times New Roman" pitchFamily="18" charset="0"/>
              </a:rPr>
              <a:t>                     </a:t>
            </a:r>
            <a:r>
              <a:rPr lang="en-US" b="1" dirty="0" smtClean="0">
                <a:latin typeface="+mn-lt"/>
                <a:cs typeface="Times New Roman" pitchFamily="18" charset="0"/>
              </a:rPr>
              <a:t>Submitted </a:t>
            </a:r>
            <a:r>
              <a:rPr lang="en-US" b="1" dirty="0">
                <a:latin typeface="+mn-lt"/>
                <a:cs typeface="Times New Roman" pitchFamily="18" charset="0"/>
              </a:rPr>
              <a:t>By:</a:t>
            </a:r>
          </a:p>
          <a:p>
            <a:pPr eaLnBrk="0" hangingPunct="0"/>
            <a:r>
              <a:rPr lang="en-US" b="1" dirty="0" smtClean="0">
                <a:latin typeface="+mn-lt"/>
                <a:cs typeface="Times New Roman" pitchFamily="18" charset="0"/>
              </a:rPr>
              <a:t>                       Studymafia.org                                          </a:t>
            </a:r>
            <a:r>
              <a:rPr lang="en-US" b="1" dirty="0" smtClean="0">
                <a:latin typeface="+mn-lt"/>
                <a:cs typeface="Times New Roman" pitchFamily="18" charset="0"/>
              </a:rPr>
              <a:t>Studymafia.org               </a:t>
            </a:r>
            <a:endParaRPr lang="en-US" b="1" dirty="0">
              <a:latin typeface="+mn-lt"/>
              <a:cs typeface="Times New Roman" pitchFamily="18" charset="0"/>
            </a:endParaRPr>
          </a:p>
        </p:txBody>
      </p:sp>
      <p:sp>
        <p:nvSpPr>
          <p:cNvPr id="8" name="Rectangle 7"/>
          <p:cNvSpPr/>
          <p:nvPr/>
        </p:nvSpPr>
        <p:spPr>
          <a:xfrm>
            <a:off x="2400608" y="2184737"/>
            <a:ext cx="4696350" cy="1015663"/>
          </a:xfrm>
          <a:prstGeom prst="rect">
            <a:avLst/>
          </a:prstGeom>
          <a:noFill/>
        </p:spPr>
        <p:txBody>
          <a:bodyPr wrap="none">
            <a:spAutoFit/>
          </a:bodyPr>
          <a:lstStyle/>
          <a:p>
            <a:pPr algn="ctr" fontAlgn="auto">
              <a:spcBef>
                <a:spcPts val="0"/>
              </a:spcBef>
              <a:spcAft>
                <a:spcPts val="0"/>
              </a:spcAft>
              <a:defRPr/>
            </a:pPr>
            <a:r>
              <a:rPr lang="en-US" altLang="en-US" sz="6000" b="1" dirty="0" smtClean="0">
                <a:latin typeface="Times New Roman" pitchFamily="18" charset="0"/>
                <a:cs typeface="Times New Roman" pitchFamily="18" charset="0"/>
              </a:rPr>
              <a:t>Data </a:t>
            </a:r>
            <a:r>
              <a:rPr lang="en-US" altLang="en-US" sz="6000" b="1" dirty="0" smtClean="0">
                <a:solidFill>
                  <a:srgbClr val="FF0000"/>
                </a:solidFill>
                <a:latin typeface="Times New Roman" pitchFamily="18" charset="0"/>
                <a:cs typeface="Times New Roman" pitchFamily="18" charset="0"/>
              </a:rPr>
              <a:t>Analysis</a:t>
            </a:r>
            <a:endParaRPr lang="en-US" sz="60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endParaRPr>
          </a:p>
        </p:txBody>
      </p:sp>
    </p:spTree>
    <p:extLst>
      <p:ext uri="{BB962C8B-B14F-4D97-AF65-F5344CB8AC3E}">
        <p14:creationId xmlns:p14="http://schemas.microsoft.com/office/powerpoint/2010/main" val="108456897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930275" y="1743075"/>
            <a:ext cx="7527925" cy="4276725"/>
          </a:xfrm>
          <a:prstGeom prst="rect">
            <a:avLst/>
          </a:prstGeom>
          <a:noFill/>
        </p:spPr>
        <p:txBody>
          <a:bodyPr wrap="square">
            <a:spAutoFit/>
          </a:bodyPr>
          <a:lstStyle/>
          <a:p>
            <a:pPr marL="0" indent="0">
              <a:buFont typeface="Arial" panose="020B0604020202020204" pitchFamily="34" charset="0"/>
              <a:buNone/>
            </a:pPr>
            <a:r>
              <a:rPr lang="en-US" sz="3200" b="1" dirty="0" smtClean="0"/>
              <a:t>You Get More Accurate Data: </a:t>
            </a:r>
          </a:p>
          <a:p>
            <a:pPr marL="457200" indent="-457200">
              <a:buFont typeface="Arial" panose="020B0604020202020204" pitchFamily="34" charset="0"/>
              <a:buChar char="•"/>
            </a:pPr>
            <a:r>
              <a:rPr lang="en-US" sz="3000" dirty="0" smtClean="0"/>
              <a:t>If you want to make informed decisions, you need data, but there’s more to it. The data in question must be accurate. </a:t>
            </a:r>
          </a:p>
          <a:p>
            <a:pPr marL="457200" indent="-457200">
              <a:buFont typeface="Arial" panose="020B0604020202020204" pitchFamily="34" charset="0"/>
              <a:buChar char="•"/>
            </a:pPr>
            <a:r>
              <a:rPr lang="en-US" sz="3000" dirty="0" smtClean="0"/>
              <a:t>Data analysis helps businesses acquire relevant, accurate information, suitable for developing future marketing strategies, business plans, and realigning the company’s vision or mission.</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Data Analysis Process</a:t>
            </a:r>
          </a:p>
        </p:txBody>
      </p:sp>
      <p:sp>
        <p:nvSpPr>
          <p:cNvPr id="2" name="TextBox 1"/>
          <p:cNvSpPr txBox="1"/>
          <p:nvPr/>
        </p:nvSpPr>
        <p:spPr>
          <a:xfrm>
            <a:off x="989330" y="1676400"/>
            <a:ext cx="7316470" cy="4307840"/>
          </a:xfrm>
          <a:prstGeom prst="rect">
            <a:avLst/>
          </a:prstGeom>
          <a:noFill/>
        </p:spPr>
        <p:txBody>
          <a:bodyPr wrap="square">
            <a:spAutoFit/>
          </a:bodyPr>
          <a:lstStyle/>
          <a:p>
            <a:pPr marL="0" indent="0">
              <a:buFont typeface="Arial" panose="020B0604020202020204" pitchFamily="34" charset="0"/>
              <a:buNone/>
            </a:pPr>
            <a:r>
              <a:rPr lang="en-US" sz="3200" b="1" dirty="0" smtClean="0"/>
              <a:t>Data Requirement Gathering: </a:t>
            </a:r>
          </a:p>
          <a:p>
            <a:pPr marL="514350" indent="-514350">
              <a:buFont typeface="Arial" panose="020B0604020202020204" pitchFamily="34" charset="0"/>
              <a:buChar char="•"/>
            </a:pPr>
            <a:r>
              <a:rPr lang="en-US" sz="3000" dirty="0" smtClean="0"/>
              <a:t>Ask yourself why you’re doing this analysis, what type of data analysis you want to use, and what data you are planning on analyzing.</a:t>
            </a:r>
          </a:p>
          <a:p>
            <a:pPr marL="0" indent="0">
              <a:buFont typeface="Arial" panose="020B0604020202020204" pitchFamily="34" charset="0"/>
              <a:buNone/>
            </a:pPr>
            <a:r>
              <a:rPr lang="en-US" sz="3200" b="1" dirty="0" smtClean="0"/>
              <a:t>Data Collection: </a:t>
            </a:r>
          </a:p>
          <a:p>
            <a:pPr marL="514350" indent="-514350">
              <a:buFont typeface="Arial" panose="020B0604020202020204" pitchFamily="34" charset="0"/>
              <a:buChar char="•"/>
            </a:pPr>
            <a:r>
              <a:rPr lang="en-US" sz="3000" dirty="0" smtClean="0"/>
              <a:t>Guided by the requirements you’ve identified, it’s time to collect the data from your sources.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Data Analysis Process</a:t>
            </a:r>
          </a:p>
        </p:txBody>
      </p:sp>
      <p:sp>
        <p:nvSpPr>
          <p:cNvPr id="2" name="TextBox 1"/>
          <p:cNvSpPr txBox="1"/>
          <p:nvPr/>
        </p:nvSpPr>
        <p:spPr>
          <a:xfrm>
            <a:off x="836930" y="1661795"/>
            <a:ext cx="7316470" cy="4739005"/>
          </a:xfrm>
          <a:prstGeom prst="rect">
            <a:avLst/>
          </a:prstGeom>
          <a:noFill/>
        </p:spPr>
        <p:txBody>
          <a:bodyPr wrap="square">
            <a:spAutoFit/>
          </a:bodyPr>
          <a:lstStyle/>
          <a:p>
            <a:pPr marL="0" indent="0">
              <a:buFont typeface="Arial" panose="020B0604020202020204" pitchFamily="34" charset="0"/>
              <a:buNone/>
            </a:pPr>
            <a:r>
              <a:rPr lang="en-US" sz="3200" b="1" dirty="0" smtClean="0"/>
              <a:t>Data Cleaning: </a:t>
            </a:r>
          </a:p>
          <a:p>
            <a:pPr marL="457200" indent="-457200">
              <a:buFont typeface="Arial" panose="020B0604020202020204" pitchFamily="34" charset="0"/>
              <a:buChar char="•"/>
            </a:pPr>
            <a:r>
              <a:rPr lang="en-US" sz="3000" dirty="0" smtClean="0"/>
              <a:t>Not all of the data you collect will be useful, so it’s time to clean it up. This process is where you remove white spaces, duplicate records, and basic errors.</a:t>
            </a:r>
          </a:p>
          <a:p>
            <a:pPr marL="0" indent="0">
              <a:buFont typeface="Arial" panose="020B0604020202020204" pitchFamily="34" charset="0"/>
              <a:buNone/>
            </a:pPr>
            <a:r>
              <a:rPr lang="en-US" sz="3000" b="1" dirty="0" smtClean="0"/>
              <a:t>Data Analysis: </a:t>
            </a:r>
          </a:p>
          <a:p>
            <a:pPr marL="457200" indent="-457200">
              <a:buFont typeface="Arial" panose="020B0604020202020204" pitchFamily="34" charset="0"/>
              <a:buChar char="•"/>
            </a:pPr>
            <a:r>
              <a:rPr lang="en-US" sz="3000" dirty="0" smtClean="0"/>
              <a:t>Here is where you use data analysis software and other tools to help you interpret and understand the data and arrive at conclusions. </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12</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Data Analysis Process</a:t>
            </a:r>
          </a:p>
        </p:txBody>
      </p:sp>
      <p:sp>
        <p:nvSpPr>
          <p:cNvPr id="2" name="TextBox 1"/>
          <p:cNvSpPr txBox="1"/>
          <p:nvPr/>
        </p:nvSpPr>
        <p:spPr>
          <a:xfrm>
            <a:off x="896620" y="1649095"/>
            <a:ext cx="7866380" cy="4523105"/>
          </a:xfrm>
          <a:prstGeom prst="rect">
            <a:avLst/>
          </a:prstGeom>
          <a:noFill/>
        </p:spPr>
        <p:txBody>
          <a:bodyPr wrap="square">
            <a:spAutoFit/>
          </a:bodyPr>
          <a:lstStyle/>
          <a:p>
            <a:pPr marL="0" indent="0">
              <a:buFont typeface="Arial" panose="020B0604020202020204" pitchFamily="34" charset="0"/>
              <a:buNone/>
            </a:pPr>
            <a:r>
              <a:rPr lang="en-US" sz="3200" b="1" dirty="0" smtClean="0"/>
              <a:t>Data Interpretation: </a:t>
            </a:r>
          </a:p>
          <a:p>
            <a:pPr marL="457200" indent="-457200">
              <a:buFont typeface="Arial" panose="020B0604020202020204" pitchFamily="34" charset="0"/>
              <a:buChar char="•"/>
            </a:pPr>
            <a:r>
              <a:rPr lang="en-US" sz="3200" dirty="0" smtClean="0"/>
              <a:t>Now that you have your results, you need to interpret them and come up with the best courses of action, based on your findings.</a:t>
            </a:r>
          </a:p>
          <a:p>
            <a:pPr marL="457200" indent="-457200">
              <a:buFont typeface="Arial" panose="020B0604020202020204" pitchFamily="34" charset="0"/>
              <a:buNone/>
            </a:pPr>
            <a:r>
              <a:rPr lang="en-US" sz="3200" b="1" dirty="0" smtClean="0"/>
              <a:t>Data Visualization: </a:t>
            </a:r>
          </a:p>
          <a:p>
            <a:pPr marL="457200" indent="-457200">
              <a:buFont typeface="Arial" panose="020B0604020202020204" pitchFamily="34" charset="0"/>
              <a:buChar char="•"/>
            </a:pPr>
            <a:r>
              <a:rPr lang="en-US" sz="3200" dirty="0" smtClean="0"/>
              <a:t>Data visualization is a fancy way of saying, “graphically show your information in a way that people can read and understand it.”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838200" y="1760220"/>
            <a:ext cx="7924800" cy="4030980"/>
          </a:xfrm>
          <a:prstGeom prst="rect">
            <a:avLst/>
          </a:prstGeom>
          <a:noFill/>
        </p:spPr>
        <p:txBody>
          <a:bodyPr wrap="square">
            <a:spAutoFit/>
          </a:bodyPr>
          <a:lstStyle/>
          <a:p>
            <a:pPr marL="0" indent="0">
              <a:buFont typeface="Arial" panose="020B0604020202020204" pitchFamily="34" charset="0"/>
              <a:buNone/>
            </a:pPr>
            <a:r>
              <a:rPr lang="en-US" sz="3200" b="1" dirty="0" smtClean="0"/>
              <a:t>Diagnostic Analysis: </a:t>
            </a:r>
          </a:p>
          <a:p>
            <a:pPr marL="514350" indent="-514350">
              <a:buFont typeface="Arial" panose="020B0604020202020204" pitchFamily="34" charset="0"/>
              <a:buChar char="•"/>
            </a:pPr>
            <a:r>
              <a:rPr lang="en-US" sz="2800" dirty="0" smtClean="0"/>
              <a:t>Diagnostic analysis answers the question, “Why did this happen?” Using insights gained from statistical analysis (more on that later!), analysts use diagnostic analysis to identify patterns in data. Ideally, the analysts find similar patterns that existed in the past, and consequently, use those solutions to resolve the present challenges hopefully.</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838200" y="1684020"/>
            <a:ext cx="7924800" cy="4030980"/>
          </a:xfrm>
          <a:prstGeom prst="rect">
            <a:avLst/>
          </a:prstGeom>
          <a:noFill/>
        </p:spPr>
        <p:txBody>
          <a:bodyPr wrap="square">
            <a:spAutoFit/>
          </a:bodyPr>
          <a:lstStyle/>
          <a:p>
            <a:pPr marL="0" indent="0">
              <a:buFont typeface="Arial" panose="020B0604020202020204" pitchFamily="34" charset="0"/>
              <a:buNone/>
            </a:pPr>
            <a:r>
              <a:rPr lang="en-US" sz="3200" b="1" dirty="0" smtClean="0"/>
              <a:t>Predictive Analysis: </a:t>
            </a:r>
          </a:p>
          <a:p>
            <a:pPr marL="457200" indent="-457200">
              <a:buFont typeface="Arial" panose="020B0604020202020204" pitchFamily="34" charset="0"/>
              <a:buChar char="•"/>
            </a:pPr>
            <a:r>
              <a:rPr lang="en-US" sz="2800" dirty="0" smtClean="0"/>
              <a:t>Predictive analysis answers the question, “What is most likely to happen?” By using patterns found in older data as well as current events, analysts predict future events. </a:t>
            </a:r>
          </a:p>
          <a:p>
            <a:pPr marL="457200" indent="-457200">
              <a:buFont typeface="Arial" panose="020B0604020202020204" pitchFamily="34" charset="0"/>
              <a:buChar char="•"/>
            </a:pPr>
            <a:r>
              <a:rPr lang="en-US" sz="2800" dirty="0" smtClean="0"/>
              <a:t>While there’s no such thing as 100 percent accurate forecasting, the odds improve if the analysts have plenty of detailed information and the discipline to research it thoroughly.</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914400" y="1719580"/>
            <a:ext cx="7924800" cy="3538220"/>
          </a:xfrm>
          <a:prstGeom prst="rect">
            <a:avLst/>
          </a:prstGeom>
          <a:noFill/>
        </p:spPr>
        <p:txBody>
          <a:bodyPr wrap="square">
            <a:spAutoFit/>
          </a:bodyPr>
          <a:lstStyle/>
          <a:p>
            <a:pPr marL="0" indent="0">
              <a:buFont typeface="Arial" panose="020B0604020202020204" pitchFamily="34" charset="0"/>
              <a:buNone/>
            </a:pPr>
            <a:r>
              <a:rPr lang="en-US" sz="3200" b="1" dirty="0" smtClean="0"/>
              <a:t>Prescriptive Analysis: </a:t>
            </a:r>
          </a:p>
          <a:p>
            <a:pPr marL="457200" indent="-457200">
              <a:buFont typeface="Arial" panose="020B0604020202020204" pitchFamily="34" charset="0"/>
              <a:buChar char="•"/>
            </a:pPr>
            <a:r>
              <a:rPr lang="en-US" sz="3200" dirty="0" smtClean="0"/>
              <a:t>Mix all the insights gained from the other data analysis types, and you have prescriptive analysis. </a:t>
            </a:r>
          </a:p>
          <a:p>
            <a:pPr marL="457200" indent="-457200">
              <a:buFont typeface="Arial" panose="020B0604020202020204" pitchFamily="34" charset="0"/>
              <a:buChar char="•"/>
            </a:pPr>
            <a:r>
              <a:rPr lang="en-US" sz="3200" dirty="0" smtClean="0"/>
              <a:t>Sometimes, an issue can’t be solved solely with one analysis type, and instead requires multiple insights.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838200" y="1754505"/>
            <a:ext cx="7924800" cy="3046095"/>
          </a:xfrm>
          <a:prstGeom prst="rect">
            <a:avLst/>
          </a:prstGeom>
          <a:noFill/>
        </p:spPr>
        <p:txBody>
          <a:bodyPr wrap="square">
            <a:spAutoFit/>
          </a:bodyPr>
          <a:lstStyle/>
          <a:p>
            <a:pPr marL="0" indent="0">
              <a:buFont typeface="Arial" panose="020B0604020202020204" pitchFamily="34" charset="0"/>
              <a:buNone/>
            </a:pPr>
            <a:r>
              <a:rPr lang="en-US" sz="3200" b="1" dirty="0" smtClean="0"/>
              <a:t>Statistical Analysis: </a:t>
            </a:r>
          </a:p>
          <a:p>
            <a:pPr marL="457200" indent="-457200">
              <a:buFont typeface="Arial" panose="020B0604020202020204" pitchFamily="34" charset="0"/>
              <a:buChar char="•"/>
            </a:pPr>
            <a:r>
              <a:rPr lang="en-US" sz="3200" dirty="0" smtClean="0"/>
              <a:t>Statistical analysis answers the question, “What happened?” This analysis covers data collection, analysis, modeling, interpretation, and presentation using dashboards.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971550" y="1772285"/>
            <a:ext cx="7639050" cy="4399915"/>
          </a:xfrm>
          <a:prstGeom prst="rect">
            <a:avLst/>
          </a:prstGeom>
          <a:noFill/>
        </p:spPr>
        <p:txBody>
          <a:bodyPr wrap="square">
            <a:spAutoFit/>
          </a:bodyPr>
          <a:lstStyle/>
          <a:p>
            <a:pPr marL="0" indent="0">
              <a:buFont typeface="Arial" panose="020B0604020202020204" pitchFamily="34" charset="0"/>
              <a:buNone/>
            </a:pPr>
            <a:r>
              <a:rPr lang="en-US" sz="2800" b="1" dirty="0" smtClean="0"/>
              <a:t>Qualitative Data Analysis: </a:t>
            </a:r>
            <a:r>
              <a:rPr lang="en-US" sz="2800" dirty="0" smtClean="0"/>
              <a:t>The qualitative data analysis method derives data via words, symbols, pictures, and observations. This method doesn’t use statistics. The most common qualitative methods include:</a:t>
            </a:r>
          </a:p>
          <a:p>
            <a:pPr marL="457200" indent="-457200">
              <a:buFont typeface="Arial" panose="020B0604020202020204" pitchFamily="34" charset="0"/>
              <a:buChar char="•"/>
            </a:pPr>
            <a:r>
              <a:rPr lang="en-US" sz="2800" b="1" dirty="0" smtClean="0"/>
              <a:t>Content Analysis</a:t>
            </a:r>
            <a:r>
              <a:rPr lang="en-US" sz="2800" dirty="0" smtClean="0"/>
              <a:t>, for analyzing behavioral and verbal data.</a:t>
            </a:r>
          </a:p>
          <a:p>
            <a:pPr marL="457200" indent="-457200">
              <a:buFont typeface="Arial" panose="020B0604020202020204" pitchFamily="34" charset="0"/>
              <a:buChar char="•"/>
            </a:pPr>
            <a:r>
              <a:rPr lang="en-US" sz="2800" b="1" dirty="0" smtClean="0"/>
              <a:t>Narrative Analysis, </a:t>
            </a:r>
            <a:r>
              <a:rPr lang="en-US" sz="2800" dirty="0" smtClean="0"/>
              <a:t>for working with data culled from interviews, diaries, surveys.</a:t>
            </a:r>
          </a:p>
          <a:p>
            <a:pPr marL="457200" indent="-457200">
              <a:buFont typeface="Arial" panose="020B0604020202020204" pitchFamily="34" charset="0"/>
              <a:buNone/>
            </a:pPr>
            <a:endParaRPr lang="en-US" sz="2800" dirty="0" smtClean="0"/>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609600" y="1524000"/>
            <a:ext cx="7639050" cy="4831080"/>
          </a:xfrm>
          <a:prstGeom prst="rect">
            <a:avLst/>
          </a:prstGeom>
          <a:noFill/>
        </p:spPr>
        <p:txBody>
          <a:bodyPr wrap="square">
            <a:spAutoFit/>
          </a:bodyPr>
          <a:lstStyle/>
          <a:p>
            <a:pPr marL="0" indent="0">
              <a:buFont typeface="Arial" panose="020B0604020202020204" pitchFamily="34" charset="0"/>
              <a:buNone/>
            </a:pPr>
            <a:r>
              <a:rPr lang="en-US" sz="2800" b="1" smtClean="0"/>
              <a:t>Quantitative Data Analysis:</a:t>
            </a:r>
            <a:r>
              <a:rPr lang="en-US" sz="2800" smtClean="0"/>
              <a:t> Statistical data analysis methods collect raw data and process it into numerical data. Quantitative analysis methods include:</a:t>
            </a:r>
          </a:p>
          <a:p>
            <a:pPr marL="0" indent="0">
              <a:buFont typeface="Arial" panose="020B0604020202020204" pitchFamily="34" charset="0"/>
              <a:buNone/>
            </a:pPr>
            <a:r>
              <a:rPr lang="en-US" sz="2800" b="1" smtClean="0"/>
              <a:t>Hypothesis Testing,</a:t>
            </a:r>
            <a:r>
              <a:rPr lang="en-US" sz="2800" smtClean="0"/>
              <a:t> for assessing the truth of a given hypothesis or theory for a data set or demographic.</a:t>
            </a:r>
          </a:p>
          <a:p>
            <a:pPr marL="0" indent="0">
              <a:buFont typeface="Arial" panose="020B0604020202020204" pitchFamily="34" charset="0"/>
              <a:buNone/>
            </a:pPr>
            <a:r>
              <a:rPr lang="en-US" sz="2800" b="1" smtClean="0"/>
              <a:t>Mean, or average</a:t>
            </a:r>
            <a:r>
              <a:rPr lang="en-US" sz="2800" smtClean="0"/>
              <a:t> determines a subject’s overall trend by dividing the sum of a list of numbers by the number of items on the list.</a:t>
            </a:r>
          </a:p>
          <a:p>
            <a:pPr marL="0" indent="0">
              <a:buFont typeface="Arial" panose="020B0604020202020204" pitchFamily="34" charset="0"/>
              <a:buNone/>
            </a:pPr>
            <a:endParaRPr lang="en-US" sz="2800" smtClean="0"/>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447800" y="304800"/>
            <a:ext cx="609473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b="1" dirty="0" smtClean="0">
                <a:solidFill>
                  <a:srgbClr val="0070C0"/>
                </a:solidFill>
                <a:latin typeface="Times New Roman" panose="02020603050405020304" pitchFamily="18" charset="0"/>
                <a:cs typeface="Times New Roman" panose="02020603050405020304" pitchFamily="18" charset="0"/>
              </a:rPr>
              <a:t>Table Contents</a:t>
            </a:r>
          </a:p>
        </p:txBody>
      </p:sp>
      <p:sp>
        <p:nvSpPr>
          <p:cNvPr id="71685" name="Content Placeholder 2"/>
          <p:cNvSpPr txBox="1"/>
          <p:nvPr/>
        </p:nvSpPr>
        <p:spPr bwMode="auto">
          <a:xfrm>
            <a:off x="533400" y="1676400"/>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pPr>
            <a:r>
              <a:rPr lang="en-IN" altLang="en-US" sz="2600" dirty="0">
                <a:latin typeface="Times New Roman" panose="02020603050405020304" pitchFamily="18" charset="0"/>
                <a:cs typeface="Times New Roman" panose="02020603050405020304" pitchFamily="18" charset="0"/>
              </a:rPr>
              <a:t>Definition</a:t>
            </a:r>
          </a:p>
          <a:p>
            <a:pPr lvl="1" eaLnBrk="1" hangingPunct="1">
              <a:buClr>
                <a:srgbClr val="0039A6"/>
              </a:buClr>
            </a:pPr>
            <a:r>
              <a:rPr lang="en-IN" altLang="en-US" sz="2600" dirty="0">
                <a:latin typeface="Times New Roman" panose="02020603050405020304" pitchFamily="18" charset="0"/>
                <a:cs typeface="Times New Roman" panose="02020603050405020304" pitchFamily="18" charset="0"/>
              </a:rPr>
              <a:t>Introduction</a:t>
            </a:r>
          </a:p>
          <a:p>
            <a:pPr lvl="1" eaLnBrk="1" hangingPunct="1">
              <a:buClr>
                <a:srgbClr val="0039A6"/>
              </a:buClr>
            </a:pPr>
            <a:r>
              <a:rPr lang="en-US" altLang="en-US" sz="2600" dirty="0" smtClean="0">
                <a:solidFill>
                  <a:schemeClr val="tx1"/>
                </a:solidFill>
                <a:latin typeface="Times New Roman" panose="02020603050405020304" pitchFamily="18" charset="0"/>
                <a:cs typeface="Times New Roman" panose="02020603050405020304" pitchFamily="18" charset="0"/>
                <a:sym typeface="+mn-ea"/>
              </a:rPr>
              <a:t>Why is Data Analysis Important?</a:t>
            </a:r>
          </a:p>
          <a:p>
            <a:pPr lvl="1" eaLnBrk="1" hangingPunct="1">
              <a:buClr>
                <a:srgbClr val="0039A6"/>
              </a:buClr>
            </a:pPr>
            <a:r>
              <a:rPr lang="en-US" altLang="en-US" sz="2600" dirty="0" smtClean="0">
                <a:solidFill>
                  <a:schemeClr val="tx1"/>
                </a:solidFill>
                <a:latin typeface="Times New Roman" panose="02020603050405020304" pitchFamily="18" charset="0"/>
                <a:cs typeface="Times New Roman" panose="02020603050405020304" pitchFamily="18" charset="0"/>
                <a:sym typeface="+mn-ea"/>
              </a:rPr>
              <a:t>Data Analysis Process</a:t>
            </a: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pPr>
            <a:r>
              <a:rPr lang="en-IN" altLang="en-US" sz="2600" dirty="0" smtClean="0">
                <a:solidFill>
                  <a:schemeClr val="tx1"/>
                </a:solidFill>
                <a:latin typeface="Times New Roman" panose="02020603050405020304" pitchFamily="18" charset="0"/>
                <a:cs typeface="Times New Roman" panose="02020603050405020304" pitchFamily="18" charset="0"/>
              </a:rPr>
              <a:t>Types of Data Analysis</a:t>
            </a: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pPr>
            <a:r>
              <a:rPr lang="en-IN" altLang="en-US" sz="2600" dirty="0" smtClean="0">
                <a:solidFill>
                  <a:schemeClr val="tx1"/>
                </a:solidFill>
                <a:latin typeface="Times New Roman" panose="02020603050405020304" pitchFamily="18" charset="0"/>
                <a:cs typeface="Times New Roman" panose="02020603050405020304" pitchFamily="18" charset="0"/>
                <a:sym typeface="+mn-ea"/>
              </a:rPr>
              <a:t>Conclusion</a:t>
            </a:r>
            <a:endParaRPr lang="en-IN"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None/>
            </a:pP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marL="457200" lvl="1" indent="0"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a:p>
            <a:pPr marL="457200" lvl="1" indent="0"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2</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BBC35B-A44B-4119-B8DA-DE9E3DFADA20}" type="slidenum">
              <a:rPr kumimoji="0" lang="en-US" smtClean="0"/>
              <a:t>20</a:t>
            </a:fld>
            <a:endParaRPr kumimoji="0" lang="en-US" sz="1000" b="0">
              <a:solidFill>
                <a:schemeClr val="tx1"/>
              </a:solidFill>
            </a:endParaRPr>
          </a:p>
        </p:txBody>
      </p:sp>
      <p:pic>
        <p:nvPicPr>
          <p:cNvPr id="4" name="Picture 3" descr="LifeCycleRefresh_FINAL-2"/>
          <p:cNvPicPr>
            <a:picLocks noChangeAspect="1"/>
          </p:cNvPicPr>
          <p:nvPr/>
        </p:nvPicPr>
        <p:blipFill>
          <a:blip r:embed="rId2"/>
          <a:srcRect t="8509" b="9083"/>
          <a:stretch>
            <a:fillRect/>
          </a:stretch>
        </p:blipFill>
        <p:spPr>
          <a:xfrm>
            <a:off x="733425" y="914400"/>
            <a:ext cx="7953375" cy="4916170"/>
          </a:xfrm>
          <a:prstGeom prst="rect">
            <a:avLst/>
          </a:prstGeom>
        </p:spPr>
      </p:pic>
    </p:spTree>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rgbClr val="0070C0"/>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676525"/>
          </a:xfrm>
          <a:prstGeom prst="rect">
            <a:avLst/>
          </a:prstGeom>
          <a:noFill/>
        </p:spPr>
        <p:txBody>
          <a:bodyPr wrap="square">
            <a:spAutoFit/>
          </a:bodyPr>
          <a:lstStyle/>
          <a:p>
            <a:pPr marL="514350" indent="-514350">
              <a:buFont typeface="Wingdings" panose="05000000000000000000" pitchFamily="2" charset="2"/>
              <a:buChar char="ü"/>
            </a:pPr>
            <a:r>
              <a:rPr lang="en-US" sz="2800" dirty="0" smtClean="0"/>
              <a:t>Data analysis includes the inspection, modification, modeling, and transforming of data as per the need of the research topic. </a:t>
            </a:r>
          </a:p>
          <a:p>
            <a:pPr marL="514350" indent="-514350">
              <a:buFont typeface="Wingdings" panose="05000000000000000000" pitchFamily="2" charset="2"/>
              <a:buChar char="ü"/>
            </a:pPr>
            <a:r>
              <a:rPr lang="en-US" sz="2800" dirty="0" smtClean="0"/>
              <a:t>The conclusion is the final inference drawn from the data analysis, review of literature, and findings.</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rgbClr val="0039A6"/>
                </a:solidFill>
                <a:latin typeface="Myriad Web Pro" charset="0"/>
              </a:rPr>
              <a:t>21</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133600"/>
            <a:ext cx="5943600" cy="2514600"/>
          </a:xfrm>
          <a:noFill/>
        </p:spPr>
        <p:txBody>
          <a:bodyPr>
            <a:normAutofit fontScale="90000"/>
          </a:bodyPr>
          <a:lstStyle/>
          <a:p>
            <a:pPr marL="0" indent="0" algn="ctr"/>
            <a:r>
              <a:rPr lang="en-US" sz="5400" b="1" dirty="0">
                <a:solidFill>
                  <a:srgbClr val="FF0000"/>
                </a:solidFill>
              </a:rPr>
              <a:t>Thanks</a:t>
            </a:r>
            <a:br>
              <a:rPr lang="en-US" sz="5400" b="1" dirty="0">
                <a:solidFill>
                  <a:srgbClr val="FF0000"/>
                </a:solidFill>
              </a:rPr>
            </a:br>
            <a:r>
              <a:rPr lang="en-US" sz="5400" b="1" dirty="0">
                <a:solidFill>
                  <a:srgbClr val="FF0000"/>
                </a:solidFill>
              </a:rPr>
              <a:t>To </a:t>
            </a:r>
            <a:r>
              <a:rPr lang="en-US" sz="5400" b="1" dirty="0">
                <a:solidFill>
                  <a:schemeClr val="bg2">
                    <a:lumMod val="50000"/>
                  </a:schemeClr>
                </a:solidFill>
              </a:rPr>
              <a:t/>
            </a:r>
            <a:br>
              <a:rPr lang="en-US" sz="5400" b="1" dirty="0">
                <a:solidFill>
                  <a:schemeClr val="bg2">
                    <a:lumMod val="50000"/>
                  </a:schemeClr>
                </a:solidFill>
              </a:rPr>
            </a:br>
            <a:r>
              <a:rPr lang="en-US" sz="5400" b="1" dirty="0" smtClean="0">
                <a:solidFill>
                  <a:srgbClr val="0070C0"/>
                </a:solidFill>
              </a:rPr>
              <a:t>StudyMafia</a:t>
            </a:r>
            <a:r>
              <a:rPr lang="en-US" sz="5400" b="1" dirty="0" smtClean="0">
                <a:solidFill>
                  <a:schemeClr val="tx1">
                    <a:lumMod val="75000"/>
                    <a:lumOff val="25000"/>
                  </a:schemeClr>
                </a:solidFill>
              </a:rPr>
              <a:t>.org</a:t>
            </a:r>
            <a:endParaRPr lang="en-US" sz="5400" b="1" dirty="0">
              <a:solidFill>
                <a:schemeClr val="tx1">
                  <a:lumMod val="75000"/>
                  <a:lumOff val="25000"/>
                </a:schemeClr>
              </a:solidFill>
            </a:endParaRPr>
          </a:p>
        </p:txBody>
      </p:sp>
    </p:spTree>
    <p:extLst>
      <p:ext uri="{BB962C8B-B14F-4D97-AF65-F5344CB8AC3E}">
        <p14:creationId xmlns:p14="http://schemas.microsoft.com/office/powerpoint/2010/main" val="174770860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rgbClr val="0070C0"/>
                </a:solidFill>
                <a:latin typeface="Times New Roman" panose="02020603050405020304" pitchFamily="18" charset="0"/>
                <a:cs typeface="Times New Roman" panose="02020603050405020304" pitchFamily="18" charset="0"/>
              </a:rPr>
              <a:t>Definition</a:t>
            </a:r>
            <a:endParaRPr lang="en-US" altLang="en-US" sz="3600" b="1" dirty="0">
              <a:solidFill>
                <a:srgbClr val="0070C0"/>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456915" y="16764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IN" sz="2800" dirty="0" smtClean="0"/>
              <a:t>    </a:t>
            </a:r>
            <a:r>
              <a:rPr sz="2800" dirty="0" smtClean="0"/>
              <a:t>Data analysis is the process of cleaning, changing, and processing raw data, and extracting actionable, relevant information that helps businesses make informed decisions.</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3</a:t>
            </a:fld>
            <a:endParaRPr lang="en-US" altLang="en-US" sz="1400" dirty="0">
              <a:solidFill>
                <a:srgbClr val="0039A6"/>
              </a:solidFill>
              <a:latin typeface="Myriad Web Pro" charset="0"/>
            </a:endParaRP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1_J_EXEmUkOcg-rgzJudUhZQ"/>
          <p:cNvPicPr>
            <a:picLocks noChangeAspect="1"/>
          </p:cNvPicPr>
          <p:nvPr/>
        </p:nvPicPr>
        <p:blipFill>
          <a:blip r:embed="rId3"/>
          <a:stretch>
            <a:fillRect/>
          </a:stretch>
        </p:blipFill>
        <p:spPr>
          <a:xfrm>
            <a:off x="2248535" y="3657600"/>
            <a:ext cx="4799330" cy="2844165"/>
          </a:xfrm>
          <a:prstGeom prst="rect">
            <a:avLst/>
          </a:prstGeom>
        </p:spPr>
      </p:pic>
    </p:spTree>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rgbClr val="0070C0"/>
                </a:solidFill>
                <a:latin typeface="Times New Roman" panose="02020603050405020304" pitchFamily="18" charset="0"/>
                <a:cs typeface="Times New Roman" panose="02020603050405020304" pitchFamily="18" charset="0"/>
              </a:rPr>
              <a:t>Introduction</a:t>
            </a:r>
            <a:endParaRPr lang="en-US" altLang="en-US" sz="3600" b="1" dirty="0">
              <a:solidFill>
                <a:srgbClr val="0070C0"/>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727075" y="1672590"/>
            <a:ext cx="717677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3000" dirty="0" smtClean="0"/>
              <a:t>A simple example of data analysis can be seen whenever we take a decision in our daily lives by evaluating what has happened in the past or what will happen if we make that decision. </a:t>
            </a:r>
          </a:p>
          <a:p>
            <a:r>
              <a:rPr lang="en-US" sz="3000" dirty="0" smtClean="0"/>
              <a:t>Basically, this is the process of analyzing the past or future and making a decision based on that analysis.</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F3A21016-E51D-4AAE-8DF1-DF6B1BFA55A8}" type="slidenum">
              <a:rPr lang="en-US" altLang="en-US" sz="1400" smtClean="0">
                <a:solidFill>
                  <a:srgbClr val="0039A6"/>
                </a:solidFill>
                <a:latin typeface="Myriad Web Pro" charset="0"/>
              </a:rPr>
              <a:t>5</a:t>
            </a:fld>
            <a:endParaRPr lang="en-US" altLang="en-US" sz="1400" dirty="0">
              <a:solidFill>
                <a:srgbClr val="0039A6"/>
              </a:solidFill>
              <a:latin typeface="Myriad Web Pro" charset="0"/>
            </a:endParaRPr>
          </a:p>
        </p:txBody>
      </p:sp>
      <p:pic>
        <p:nvPicPr>
          <p:cNvPr id="2" name="Picture 1" descr="data-analysis-process"/>
          <p:cNvPicPr>
            <a:picLocks noChangeAspect="1"/>
          </p:cNvPicPr>
          <p:nvPr/>
        </p:nvPicPr>
        <p:blipFill>
          <a:blip r:embed="rId3"/>
          <a:srcRect l="-47059" t="-2606"/>
          <a:stretch>
            <a:fillRect/>
          </a:stretch>
        </p:blipFill>
        <p:spPr>
          <a:xfrm>
            <a:off x="-2590800" y="914400"/>
            <a:ext cx="10631805" cy="5257800"/>
          </a:xfrm>
          <a:prstGeom prst="rect">
            <a:avLst/>
          </a:prstGeom>
        </p:spPr>
      </p:pic>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779145" y="1631315"/>
            <a:ext cx="7298055" cy="4769485"/>
          </a:xfrm>
          <a:prstGeom prst="rect">
            <a:avLst/>
          </a:prstGeom>
          <a:noFill/>
        </p:spPr>
        <p:txBody>
          <a:bodyPr wrap="square">
            <a:spAutoFit/>
          </a:bodyPr>
          <a:lstStyle/>
          <a:p>
            <a:pPr marL="0" indent="0">
              <a:buFont typeface="Arial" panose="020B0604020202020204" pitchFamily="34" charset="0"/>
              <a:buNone/>
            </a:pPr>
            <a:r>
              <a:rPr lang="en-US" sz="3200" b="1" dirty="0" smtClean="0"/>
              <a:t>Better Customer Targeting: </a:t>
            </a:r>
          </a:p>
          <a:p>
            <a:pPr marL="514350" indent="-514350">
              <a:buFont typeface="Arial" panose="020B0604020202020204" pitchFamily="34" charset="0"/>
              <a:buChar char="•"/>
            </a:pPr>
            <a:r>
              <a:rPr lang="en-US" sz="3000" dirty="0" smtClean="0"/>
              <a:t>You don’t want to waste your business’s precious time, resources, and money putting together advertising campaigns targeted at demographic groups that have little to no interest in the goods and services you offer. </a:t>
            </a:r>
          </a:p>
          <a:p>
            <a:pPr marL="514350" indent="-514350">
              <a:buFont typeface="Arial" panose="020B0604020202020204" pitchFamily="34" charset="0"/>
              <a:buChar char="•"/>
            </a:pPr>
            <a:r>
              <a:rPr lang="en-US" sz="3000" dirty="0" smtClean="0"/>
              <a:t>Data analysis helps you see where you should be focusing your advertising efforts</a:t>
            </a:r>
            <a:r>
              <a:rPr lang="en-US" sz="3200" dirty="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930275" y="1635760"/>
            <a:ext cx="7527925" cy="4307840"/>
          </a:xfrm>
          <a:prstGeom prst="rect">
            <a:avLst/>
          </a:prstGeom>
          <a:noFill/>
        </p:spPr>
        <p:txBody>
          <a:bodyPr wrap="square">
            <a:spAutoFit/>
          </a:bodyPr>
          <a:lstStyle/>
          <a:p>
            <a:pPr marL="0" indent="0">
              <a:buFont typeface="Arial" panose="020B0604020202020204" pitchFamily="34" charset="0"/>
              <a:buNone/>
            </a:pPr>
            <a:r>
              <a:rPr lang="en-US" sz="3200" b="1" dirty="0" smtClean="0"/>
              <a:t>You Will Know Your Target Customers Better: </a:t>
            </a:r>
          </a:p>
          <a:p>
            <a:pPr marL="457200" indent="-457200">
              <a:buFont typeface="Arial" panose="020B0604020202020204" pitchFamily="34" charset="0"/>
              <a:buChar char="•"/>
            </a:pPr>
            <a:r>
              <a:rPr lang="en-US" sz="3000" dirty="0" smtClean="0"/>
              <a:t>Data analysis tracks how well your products and campaigns are performing within your target demographic. </a:t>
            </a:r>
          </a:p>
          <a:p>
            <a:pPr marL="457200" indent="-457200">
              <a:buFont typeface="Arial" panose="020B0604020202020204" pitchFamily="34" charset="0"/>
              <a:buChar char="•"/>
            </a:pPr>
            <a:r>
              <a:rPr lang="en-US" sz="3000" dirty="0" smtClean="0"/>
              <a:t>Through data analysis, your business can get a better idea of your target audience’s spending habits, disposable income, and most likely areas of interest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1006475" y="1754505"/>
            <a:ext cx="7527925" cy="3046095"/>
          </a:xfrm>
          <a:prstGeom prst="rect">
            <a:avLst/>
          </a:prstGeom>
          <a:noFill/>
        </p:spPr>
        <p:txBody>
          <a:bodyPr wrap="square">
            <a:spAutoFit/>
          </a:bodyPr>
          <a:lstStyle/>
          <a:p>
            <a:pPr marL="0" indent="0">
              <a:buFont typeface="Arial" panose="020B0604020202020204" pitchFamily="34" charset="0"/>
              <a:buNone/>
            </a:pPr>
            <a:r>
              <a:rPr lang="en-US" sz="3200" b="1" dirty="0" smtClean="0"/>
              <a:t>Reduce Operational Costs: </a:t>
            </a:r>
          </a:p>
          <a:p>
            <a:pPr marL="457200" indent="-457200">
              <a:buFont typeface="Arial" panose="020B0604020202020204" pitchFamily="34" charset="0"/>
              <a:buChar char="•"/>
            </a:pPr>
            <a:r>
              <a:rPr lang="en-US" sz="3200" dirty="0" smtClean="0"/>
              <a:t>Data analysis shows you which areas in your business need more resources and money, and which areas are not producing and thus should be scaled back or eliminated outright.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685800" y="1795780"/>
            <a:ext cx="7527925" cy="3538220"/>
          </a:xfrm>
          <a:prstGeom prst="rect">
            <a:avLst/>
          </a:prstGeom>
          <a:noFill/>
        </p:spPr>
        <p:txBody>
          <a:bodyPr wrap="square">
            <a:spAutoFit/>
          </a:bodyPr>
          <a:lstStyle/>
          <a:p>
            <a:pPr marL="0" indent="0">
              <a:buFont typeface="Arial" panose="020B0604020202020204" pitchFamily="34" charset="0"/>
              <a:buNone/>
            </a:pPr>
            <a:r>
              <a:rPr lang="en-US" sz="3200" b="1" dirty="0" smtClean="0"/>
              <a:t>Better Problem-Solving Methods: </a:t>
            </a:r>
          </a:p>
          <a:p>
            <a:pPr marL="457200" indent="-457200">
              <a:buFont typeface="Arial" panose="020B0604020202020204" pitchFamily="34" charset="0"/>
              <a:buChar char="•"/>
            </a:pPr>
            <a:r>
              <a:rPr lang="en-US" sz="3200" dirty="0" smtClean="0"/>
              <a:t>Informed decisions are more likely to be successful decisions. Data provides businesses with information. You can see where this progression is leading. </a:t>
            </a:r>
          </a:p>
          <a:p>
            <a:pPr marL="457200" indent="-457200">
              <a:buFont typeface="Arial" panose="020B0604020202020204" pitchFamily="34" charset="0"/>
              <a:buChar char="•"/>
            </a:pPr>
            <a:r>
              <a:rPr lang="en-US" sz="3200" dirty="0" smtClean="0"/>
              <a:t>Data analysis helps businesses make the right choices and avoid costly pitfalls.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eme2">
  <a:themeElements>
    <a:clrScheme name="TEMPLATE FINAL 12.17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TEMPLATE FINAL 12.17">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600" b="0" i="0" u="none" strike="noStrike" cap="none" normalizeH="0" baseline="0" smtClean="0">
            <a:ln>
              <a:noFill/>
            </a:ln>
            <a:solidFill>
              <a:srgbClr val="FDF6DB"/>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600" b="0" i="0" u="none" strike="noStrike" cap="none" normalizeH="0" baseline="0" smtClean="0">
            <a:ln>
              <a:noFill/>
            </a:ln>
            <a:solidFill>
              <a:srgbClr val="FDF6DB"/>
            </a:solidFill>
            <a:effectLst/>
            <a:latin typeface="Helvetica" pitchFamily="34" charset="0"/>
          </a:defRPr>
        </a:defPPr>
      </a:lstStyle>
    </a:lnDef>
  </a:objectDefaults>
  <a:extraClrSchemeLst>
    <a:extraClrScheme>
      <a:clrScheme name="TEMPLATE FINAL 12.17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TEMPLATE FINAL 12.17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TEMPLATE FINAL 12.17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FINAL 12.17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TEMPLATE FINAL 12.17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TEMPLATE FINAL 12.17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TEMPLATE FINAL 12.17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1071</Words>
  <Application>Microsoft Office PowerPoint</Application>
  <PresentationFormat>On-screen Show (4:3)</PresentationFormat>
  <Paragraphs>295</Paragraphs>
  <Slides>22</Slides>
  <Notes>20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7_SEPDPO</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To  StudyMafia.org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CRP</cp:lastModifiedBy>
  <cp:revision>903</cp:revision>
  <cp:lastPrinted>2014-09-05T11:57:00Z</cp:lastPrinted>
  <dcterms:created xsi:type="dcterms:W3CDTF">2014-04-08T13:15:00Z</dcterms:created>
  <dcterms:modified xsi:type="dcterms:W3CDTF">2022-11-19T09:42:45Z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260F0AA9491E4AFDB198B32DC95C46E1</vt:lpwstr>
  </property>
  <property fmtid="{D5CDD505-2E9C-101B-9397-08002B2CF9AE}" pid="3" name="KSOProductBuildVer">
    <vt:lpwstr>1033-11.2.0.11380</vt:lpwstr>
  </property>
</Properties>
</file>