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4" r:id="rId4"/>
    <p:sldId id="285" r:id="rId5"/>
    <p:sldId id="286" r:id="rId6"/>
    <p:sldId id="273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274" r:id="rId32"/>
    <p:sldId id="275" r:id="rId33"/>
    <p:sldId id="278" r:id="rId34"/>
    <p:sldId id="276" r:id="rId35"/>
    <p:sldId id="282" r:id="rId36"/>
    <p:sldId id="281" r:id="rId37"/>
    <p:sldId id="283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BFA"/>
    <a:srgbClr val="005899"/>
    <a:srgbClr val="000000"/>
    <a:srgbClr val="F5EED6"/>
    <a:srgbClr val="F8F3E6"/>
    <a:srgbClr val="333333"/>
    <a:srgbClr val="3068AE"/>
    <a:srgbClr val="10253F"/>
    <a:srgbClr val="064375"/>
    <a:srgbClr val="055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0" autoAdjust="0"/>
    <p:restoredTop sz="92208" autoAdjust="0"/>
  </p:normalViewPr>
  <p:slideViewPr>
    <p:cSldViewPr>
      <p:cViewPr varScale="1">
        <p:scale>
          <a:sx n="95" d="100"/>
          <a:sy n="95" d="100"/>
        </p:scale>
        <p:origin x="104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4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7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8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9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0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1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2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3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4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5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6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7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8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9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0.xlsx"/></Relationships>
</file>

<file path=ppt/charts/_rels/chart4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1.xlsx"/></Relationships>
</file>

<file path=ppt/charts/_rels/chart4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2.xlsx"/></Relationships>
</file>

<file path=ppt/charts/_rels/chart4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3.xlsx"/></Relationships>
</file>

<file path=ppt/charts/_rels/chart4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4.xlsx"/></Relationships>
</file>

<file path=ppt/charts/_rels/chart4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5.xlsx"/></Relationships>
</file>

<file path=ppt/charts/_rels/chart4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6.xlsx"/></Relationships>
</file>

<file path=ppt/charts/_rels/chart4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7.xlsx"/></Relationships>
</file>

<file path=ppt/charts/_rels/chart4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8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4.xlsx"/></Relationships>
</file>

<file path=ppt/charts/_rels/chart5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9.xlsx"/></Relationships>
</file>

<file path=ppt/charts/_rels/chart5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0.xlsx"/></Relationships>
</file>

<file path=ppt/charts/_rels/chart5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1.xlsx"/></Relationships>
</file>

<file path=ppt/charts/_rels/chart5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2.xlsx"/></Relationships>
</file>

<file path=ppt/charts/_rels/chart5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3.xlsx"/></Relationships>
</file>

<file path=ppt/charts/_rels/chart55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54.xlsx"/></Relationships>
</file>

<file path=ppt/charts/_rels/chart56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55.xlsx"/></Relationships>
</file>

<file path=ppt/charts/_rels/chart57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6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74984264997847E-2"/>
          <c:y val="0"/>
          <c:w val="0.96665003147000428"/>
          <c:h val="0.7887323341478170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Arbitrage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Sheet1!$B$2:$B$2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8-9F48-B428-3CB28DD4E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rgbClr val="005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Sheet1!$C$2:$C$2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8-9F48-B428-3CB28DD4E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Equity &amp; Balanced</c:v>
                </c:pt>
              </c:strCache>
            </c:strRef>
          </c:tx>
          <c:spPr>
            <a:solidFill>
              <a:srgbClr val="5ECBF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Sheet1!$D$2:$D$2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18-9F48-B428-3CB28DD4E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Liquid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Sheet1!$E$2:$E$2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18-9F48-B428-3CB28DD4E7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Ultra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Sheet1!$F$2:$F$2</c:f>
              <c:numCache>
                <c:formatCode>General</c:formatCode>
                <c:ptCount val="1"/>
                <c:pt idx="0">
                  <c:v>680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18-9F48-B428-3CB28DD4E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2050255"/>
        <c:axId val="1106632095"/>
      </c:barChart>
      <c:catAx>
        <c:axId val="106205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6632095"/>
        <c:crosses val="autoZero"/>
        <c:auto val="1"/>
        <c:lblAlgn val="ctr"/>
        <c:lblOffset val="100"/>
        <c:noMultiLvlLbl val="0"/>
      </c:catAx>
      <c:valAx>
        <c:axId val="110663209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6205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0917181330579906"/>
          <c:w val="0.43058825915491961"/>
          <c:h val="0.22907514413796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117</c:v>
                </c:pt>
                <c:pt idx="1">
                  <c:v>Fund 115</c:v>
                </c:pt>
                <c:pt idx="2">
                  <c:v>Fund 118</c:v>
                </c:pt>
                <c:pt idx="3">
                  <c:v>Fund 111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21084</c:v>
                </c:pt>
                <c:pt idx="1">
                  <c:v>25725</c:v>
                </c:pt>
                <c:pt idx="2">
                  <c:v>26015</c:v>
                </c:pt>
                <c:pt idx="3">
                  <c:v>35692</c:v>
                </c:pt>
                <c:pt idx="4">
                  <c:v>42815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115</c:v>
                </c:pt>
                <c:pt idx="1">
                  <c:v>Fund 114</c:v>
                </c:pt>
                <c:pt idx="2">
                  <c:v>Fund 111</c:v>
                </c:pt>
                <c:pt idx="3">
                  <c:v>Fund 116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27016</c:v>
                </c:pt>
                <c:pt idx="1">
                  <c:v>28188</c:v>
                </c:pt>
                <c:pt idx="2">
                  <c:v>37159</c:v>
                </c:pt>
                <c:pt idx="3">
                  <c:v>43268</c:v>
                </c:pt>
                <c:pt idx="4">
                  <c:v>44113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Fund 117</c:v>
                </c:pt>
                <c:pt idx="1">
                  <c:v>Fund 115</c:v>
                </c:pt>
                <c:pt idx="2">
                  <c:v>Fund 111</c:v>
                </c:pt>
                <c:pt idx="3">
                  <c:v>Fund 113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18220</c:v>
                </c:pt>
                <c:pt idx="1">
                  <c:v>27016</c:v>
                </c:pt>
                <c:pt idx="2">
                  <c:v>37159</c:v>
                </c:pt>
                <c:pt idx="3">
                  <c:v>44113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Fund 120</c:v>
                </c:pt>
                <c:pt idx="1">
                  <c:v>Fund 118</c:v>
                </c:pt>
                <c:pt idx="2">
                  <c:v>Fund 119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20088</c:v>
                </c:pt>
                <c:pt idx="1">
                  <c:v>26737</c:v>
                </c:pt>
                <c:pt idx="2">
                  <c:v>40152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Fund 120</c:v>
                </c:pt>
                <c:pt idx="1">
                  <c:v>Fund 118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20088</c:v>
                </c:pt>
                <c:pt idx="1">
                  <c:v>26737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204</c:v>
                </c:pt>
                <c:pt idx="1">
                  <c:v>Fund 201</c:v>
                </c:pt>
                <c:pt idx="2">
                  <c:v>Fund 209</c:v>
                </c:pt>
                <c:pt idx="3">
                  <c:v>Fund 206</c:v>
                </c:pt>
                <c:pt idx="4">
                  <c:v>Fund 203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28305</c:v>
                </c:pt>
                <c:pt idx="1">
                  <c:v>36116</c:v>
                </c:pt>
                <c:pt idx="2">
                  <c:v>39972</c:v>
                </c:pt>
                <c:pt idx="3">
                  <c:v>42417</c:v>
                </c:pt>
                <c:pt idx="4">
                  <c:v>44043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210</c:v>
                </c:pt>
                <c:pt idx="1">
                  <c:v>Fund 205</c:v>
                </c:pt>
                <c:pt idx="2">
                  <c:v>Fund 208</c:v>
                </c:pt>
                <c:pt idx="3">
                  <c:v>Fund 201</c:v>
                </c:pt>
                <c:pt idx="4">
                  <c:v>Fund 203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19192</c:v>
                </c:pt>
                <c:pt idx="1">
                  <c:v>26766</c:v>
                </c:pt>
                <c:pt idx="2">
                  <c:v>26889</c:v>
                </c:pt>
                <c:pt idx="3">
                  <c:v>36116</c:v>
                </c:pt>
                <c:pt idx="4">
                  <c:v>44043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205</c:v>
                </c:pt>
                <c:pt idx="1">
                  <c:v>Fund 201</c:v>
                </c:pt>
                <c:pt idx="2">
                  <c:v>Fund 209</c:v>
                </c:pt>
                <c:pt idx="3">
                  <c:v>Fund 206</c:v>
                </c:pt>
                <c:pt idx="4">
                  <c:v>Fund 203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28364</c:v>
                </c:pt>
                <c:pt idx="1">
                  <c:v>34719</c:v>
                </c:pt>
                <c:pt idx="2">
                  <c:v>40842</c:v>
                </c:pt>
                <c:pt idx="3">
                  <c:v>41366</c:v>
                </c:pt>
                <c:pt idx="4">
                  <c:v>43996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210</c:v>
                </c:pt>
                <c:pt idx="1">
                  <c:v>Fund 208</c:v>
                </c:pt>
                <c:pt idx="2">
                  <c:v>Fund 205</c:v>
                </c:pt>
                <c:pt idx="3">
                  <c:v>Fund 201</c:v>
                </c:pt>
                <c:pt idx="4">
                  <c:v>Fund 203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18618</c:v>
                </c:pt>
                <c:pt idx="1">
                  <c:v>25134</c:v>
                </c:pt>
                <c:pt idx="2">
                  <c:v>28364</c:v>
                </c:pt>
                <c:pt idx="3">
                  <c:v>34719</c:v>
                </c:pt>
                <c:pt idx="4">
                  <c:v>43996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204</c:v>
                </c:pt>
                <c:pt idx="1">
                  <c:v>Fund 201</c:v>
                </c:pt>
                <c:pt idx="2">
                  <c:v>Fund 209</c:v>
                </c:pt>
                <c:pt idx="3">
                  <c:v>Fund 203</c:v>
                </c:pt>
                <c:pt idx="4">
                  <c:v>Fund 206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29807</c:v>
                </c:pt>
                <c:pt idx="1">
                  <c:v>35587</c:v>
                </c:pt>
                <c:pt idx="2">
                  <c:v>41977</c:v>
                </c:pt>
                <c:pt idx="3">
                  <c:v>42470</c:v>
                </c:pt>
                <c:pt idx="4">
                  <c:v>43077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74984264997847E-2"/>
          <c:y val="0"/>
          <c:w val="0.96665003147000428"/>
          <c:h val="0.7887323341478170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Arbitrage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Sheet1!$B$2:$B$2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8-9F48-B428-3CB28DD4E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rgbClr val="005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Sheet1!$C$2:$C$2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8-9F48-B428-3CB28DD4E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Equity &amp; Balanced</c:v>
                </c:pt>
              </c:strCache>
            </c:strRef>
          </c:tx>
          <c:spPr>
            <a:solidFill>
              <a:srgbClr val="5ECBF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Sheet1!$D$2:$D$2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18-9F48-B428-3CB28DD4E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Liquid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Sheet1!$E$2:$E$2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18-9F48-B428-3CB28DD4E7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Ultra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Sheet1!$F$2:$F$2</c:f>
              <c:numCache>
                <c:formatCode>General</c:formatCode>
                <c:ptCount val="1"/>
                <c:pt idx="0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18-9F48-B428-3CB28DD4E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2050255"/>
        <c:axId val="1106632095"/>
      </c:barChart>
      <c:catAx>
        <c:axId val="106205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6632095"/>
        <c:crosses val="autoZero"/>
        <c:auto val="1"/>
        <c:lblAlgn val="ctr"/>
        <c:lblOffset val="100"/>
        <c:noMultiLvlLbl val="0"/>
      </c:catAx>
      <c:valAx>
        <c:axId val="110663209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6205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0917181330579906"/>
          <c:w val="0.43058825915491961"/>
          <c:h val="0.22907514413796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207</c:v>
                </c:pt>
                <c:pt idx="1">
                  <c:v>Fund 205</c:v>
                </c:pt>
                <c:pt idx="2">
                  <c:v>Fund 208</c:v>
                </c:pt>
                <c:pt idx="3">
                  <c:v>Fund 201</c:v>
                </c:pt>
                <c:pt idx="4">
                  <c:v>Fund 203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20022</c:v>
                </c:pt>
                <c:pt idx="1">
                  <c:v>23826</c:v>
                </c:pt>
                <c:pt idx="2">
                  <c:v>24693</c:v>
                </c:pt>
                <c:pt idx="3">
                  <c:v>35587</c:v>
                </c:pt>
                <c:pt idx="4">
                  <c:v>42470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112</c:v>
                </c:pt>
                <c:pt idx="1">
                  <c:v>Fund 114</c:v>
                </c:pt>
                <c:pt idx="2">
                  <c:v>Fund 201</c:v>
                </c:pt>
                <c:pt idx="3">
                  <c:v>Fund 116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28063</c:v>
                </c:pt>
                <c:pt idx="1">
                  <c:v>29001</c:v>
                </c:pt>
                <c:pt idx="2">
                  <c:v>36557</c:v>
                </c:pt>
                <c:pt idx="3">
                  <c:v>41984</c:v>
                </c:pt>
                <c:pt idx="4">
                  <c:v>44366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Fund 117</c:v>
                </c:pt>
                <c:pt idx="1">
                  <c:v>Fund 115</c:v>
                </c:pt>
                <c:pt idx="2">
                  <c:v>Fund 201</c:v>
                </c:pt>
                <c:pt idx="3">
                  <c:v>Fund 113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19961</c:v>
                </c:pt>
                <c:pt idx="1">
                  <c:v>25459</c:v>
                </c:pt>
                <c:pt idx="2">
                  <c:v>36557</c:v>
                </c:pt>
                <c:pt idx="3">
                  <c:v>44366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Fund 120</c:v>
                </c:pt>
                <c:pt idx="1">
                  <c:v>Fund 118</c:v>
                </c:pt>
                <c:pt idx="2">
                  <c:v>Fund 119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16937</c:v>
                </c:pt>
                <c:pt idx="1">
                  <c:v>25437</c:v>
                </c:pt>
                <c:pt idx="2">
                  <c:v>40461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Fund 120</c:v>
                </c:pt>
                <c:pt idx="1">
                  <c:v>Fund 118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16937</c:v>
                </c:pt>
                <c:pt idx="1">
                  <c:v>25437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304</c:v>
                </c:pt>
                <c:pt idx="1">
                  <c:v>Fund 301</c:v>
                </c:pt>
                <c:pt idx="2">
                  <c:v>Fund 306</c:v>
                </c:pt>
                <c:pt idx="3">
                  <c:v>Fund 309</c:v>
                </c:pt>
                <c:pt idx="4">
                  <c:v>Fund 303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27228</c:v>
                </c:pt>
                <c:pt idx="1">
                  <c:v>36498</c:v>
                </c:pt>
                <c:pt idx="2">
                  <c:v>40577</c:v>
                </c:pt>
                <c:pt idx="3">
                  <c:v>42029</c:v>
                </c:pt>
                <c:pt idx="4">
                  <c:v>42219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307</c:v>
                </c:pt>
                <c:pt idx="1">
                  <c:v>Fund 305</c:v>
                </c:pt>
                <c:pt idx="2">
                  <c:v>Fund 308</c:v>
                </c:pt>
                <c:pt idx="3">
                  <c:v>Fund 301</c:v>
                </c:pt>
                <c:pt idx="4">
                  <c:v>Fund 303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20934</c:v>
                </c:pt>
                <c:pt idx="1">
                  <c:v>25366</c:v>
                </c:pt>
                <c:pt idx="2">
                  <c:v>25613</c:v>
                </c:pt>
                <c:pt idx="3">
                  <c:v>36498</c:v>
                </c:pt>
                <c:pt idx="4">
                  <c:v>42219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304</c:v>
                </c:pt>
                <c:pt idx="1">
                  <c:v>Fund 301</c:v>
                </c:pt>
                <c:pt idx="2">
                  <c:v>Fund 303</c:v>
                </c:pt>
                <c:pt idx="3">
                  <c:v>Fund 306</c:v>
                </c:pt>
                <c:pt idx="4">
                  <c:v>Fund 309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28775</c:v>
                </c:pt>
                <c:pt idx="1">
                  <c:v>36081</c:v>
                </c:pt>
                <c:pt idx="2">
                  <c:v>41647</c:v>
                </c:pt>
                <c:pt idx="3">
                  <c:v>42404</c:v>
                </c:pt>
                <c:pt idx="4">
                  <c:v>43320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310</c:v>
                </c:pt>
                <c:pt idx="1">
                  <c:v>Fund 305</c:v>
                </c:pt>
                <c:pt idx="2">
                  <c:v>Fund 308</c:v>
                </c:pt>
                <c:pt idx="3">
                  <c:v>Fund 301</c:v>
                </c:pt>
                <c:pt idx="4">
                  <c:v>Fund 303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17613</c:v>
                </c:pt>
                <c:pt idx="1">
                  <c:v>26146</c:v>
                </c:pt>
                <c:pt idx="2">
                  <c:v>26941</c:v>
                </c:pt>
                <c:pt idx="3">
                  <c:v>36081</c:v>
                </c:pt>
                <c:pt idx="4">
                  <c:v>41647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304</c:v>
                </c:pt>
                <c:pt idx="1">
                  <c:v>Fund 301</c:v>
                </c:pt>
                <c:pt idx="2">
                  <c:v>Fund 306</c:v>
                </c:pt>
                <c:pt idx="3">
                  <c:v>Fund 309</c:v>
                </c:pt>
                <c:pt idx="4">
                  <c:v>Fund 303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28637</c:v>
                </c:pt>
                <c:pt idx="1">
                  <c:v>37108</c:v>
                </c:pt>
                <c:pt idx="2">
                  <c:v>40220</c:v>
                </c:pt>
                <c:pt idx="3">
                  <c:v>40942</c:v>
                </c:pt>
                <c:pt idx="4">
                  <c:v>41535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74984264997847E-2"/>
          <c:y val="0"/>
          <c:w val="0.96665003147000428"/>
          <c:h val="0.7887323341478170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Arbitrage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Sheet1!$B$2:$B$2</c:f>
              <c:numCache>
                <c:formatCode>General</c:formatCode>
                <c:ptCount val="1"/>
                <c:pt idx="0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8-9F48-B428-3CB28DD4E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rgbClr val="005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Sheet1!$C$2:$C$2</c:f>
              <c:numCache>
                <c:formatCode>General</c:formatCode>
                <c:ptCount val="1"/>
                <c:pt idx="0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8-9F48-B428-3CB28DD4E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Equity &amp; Balanced</c:v>
                </c:pt>
              </c:strCache>
            </c:strRef>
          </c:tx>
          <c:spPr>
            <a:solidFill>
              <a:srgbClr val="5ECBF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Sheet1!$D$2:$D$2</c:f>
              <c:numCache>
                <c:formatCode>General</c:formatCode>
                <c:ptCount val="1"/>
                <c:pt idx="0">
                  <c:v>788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18-9F48-B428-3CB28DD4E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Liquid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Sheet1!$E$2:$E$2</c:f>
              <c:numCache>
                <c:formatCode>General</c:formatCode>
                <c:ptCount val="1"/>
                <c:pt idx="0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18-9F48-B428-3CB28DD4E7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Ultra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Sheet1!$F$2:$F$2</c:f>
              <c:numCache>
                <c:formatCode>General</c:formatCode>
                <c:ptCount val="1"/>
                <c:pt idx="0">
                  <c:v>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18-9F48-B428-3CB28DD4E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2050255"/>
        <c:axId val="1106632095"/>
      </c:barChart>
      <c:catAx>
        <c:axId val="106205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6632095"/>
        <c:crosses val="autoZero"/>
        <c:auto val="1"/>
        <c:lblAlgn val="ctr"/>
        <c:lblOffset val="100"/>
        <c:noMultiLvlLbl val="0"/>
      </c:catAx>
      <c:valAx>
        <c:axId val="110663209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6205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0917181330579906"/>
          <c:w val="0.43058825915491961"/>
          <c:h val="0.22907514413796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310</c:v>
                </c:pt>
                <c:pt idx="1">
                  <c:v>Fund 308</c:v>
                </c:pt>
                <c:pt idx="2">
                  <c:v>Fund 305</c:v>
                </c:pt>
                <c:pt idx="3">
                  <c:v>Fund 301</c:v>
                </c:pt>
                <c:pt idx="4">
                  <c:v>Fund 303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19256</c:v>
                </c:pt>
                <c:pt idx="1">
                  <c:v>24410</c:v>
                </c:pt>
                <c:pt idx="2">
                  <c:v>26713</c:v>
                </c:pt>
                <c:pt idx="3">
                  <c:v>37108</c:v>
                </c:pt>
                <c:pt idx="4">
                  <c:v>41535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305</c:v>
                </c:pt>
                <c:pt idx="1">
                  <c:v>Fund 304</c:v>
                </c:pt>
                <c:pt idx="2">
                  <c:v>Fund 301</c:v>
                </c:pt>
                <c:pt idx="3">
                  <c:v>Fund 303</c:v>
                </c:pt>
                <c:pt idx="4">
                  <c:v>Fund 306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27085</c:v>
                </c:pt>
                <c:pt idx="1">
                  <c:v>29453</c:v>
                </c:pt>
                <c:pt idx="2">
                  <c:v>35549</c:v>
                </c:pt>
                <c:pt idx="3">
                  <c:v>41369</c:v>
                </c:pt>
                <c:pt idx="4">
                  <c:v>41960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Fund 307</c:v>
                </c:pt>
                <c:pt idx="1">
                  <c:v>Fund 305</c:v>
                </c:pt>
                <c:pt idx="2">
                  <c:v>Fund 301</c:v>
                </c:pt>
                <c:pt idx="3">
                  <c:v>Fund 303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19857</c:v>
                </c:pt>
                <c:pt idx="1">
                  <c:v>27085</c:v>
                </c:pt>
                <c:pt idx="2">
                  <c:v>35549</c:v>
                </c:pt>
                <c:pt idx="3">
                  <c:v>41369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Fund 310</c:v>
                </c:pt>
                <c:pt idx="1">
                  <c:v>Fund 308</c:v>
                </c:pt>
                <c:pt idx="2">
                  <c:v>Fund 309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18414</c:v>
                </c:pt>
                <c:pt idx="1">
                  <c:v>25817</c:v>
                </c:pt>
                <c:pt idx="2">
                  <c:v>41003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Fund 310</c:v>
                </c:pt>
                <c:pt idx="1">
                  <c:v>Fund 308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18414</c:v>
                </c:pt>
                <c:pt idx="1">
                  <c:v>25817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408</c:v>
                </c:pt>
                <c:pt idx="1">
                  <c:v>Fund 401</c:v>
                </c:pt>
                <c:pt idx="2">
                  <c:v>Fund 409</c:v>
                </c:pt>
                <c:pt idx="3">
                  <c:v>Fund 406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28172</c:v>
                </c:pt>
                <c:pt idx="1">
                  <c:v>37392</c:v>
                </c:pt>
                <c:pt idx="2">
                  <c:v>41464</c:v>
                </c:pt>
                <c:pt idx="3">
                  <c:v>43208</c:v>
                </c:pt>
                <c:pt idx="4">
                  <c:v>43939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407</c:v>
                </c:pt>
                <c:pt idx="1">
                  <c:v>Fund 405</c:v>
                </c:pt>
                <c:pt idx="2">
                  <c:v>Fund 408</c:v>
                </c:pt>
                <c:pt idx="3">
                  <c:v>Fund 401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17447</c:v>
                </c:pt>
                <c:pt idx="1">
                  <c:v>26596</c:v>
                </c:pt>
                <c:pt idx="2">
                  <c:v>28172</c:v>
                </c:pt>
                <c:pt idx="3">
                  <c:v>37392</c:v>
                </c:pt>
                <c:pt idx="4">
                  <c:v>43939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404</c:v>
                </c:pt>
                <c:pt idx="1">
                  <c:v>Fund 401</c:v>
                </c:pt>
                <c:pt idx="2">
                  <c:v>Fund 406</c:v>
                </c:pt>
                <c:pt idx="3">
                  <c:v>Fund 403</c:v>
                </c:pt>
                <c:pt idx="4">
                  <c:v>Fund 409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28029</c:v>
                </c:pt>
                <c:pt idx="1">
                  <c:v>36653</c:v>
                </c:pt>
                <c:pt idx="2">
                  <c:v>42711</c:v>
                </c:pt>
                <c:pt idx="3">
                  <c:v>43602</c:v>
                </c:pt>
                <c:pt idx="4">
                  <c:v>43912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410</c:v>
                </c:pt>
                <c:pt idx="1">
                  <c:v>Fund 408</c:v>
                </c:pt>
                <c:pt idx="2">
                  <c:v>Fund 405</c:v>
                </c:pt>
                <c:pt idx="3">
                  <c:v>Fund 401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18316</c:v>
                </c:pt>
                <c:pt idx="1">
                  <c:v>23852</c:v>
                </c:pt>
                <c:pt idx="2">
                  <c:v>24843</c:v>
                </c:pt>
                <c:pt idx="3">
                  <c:v>36653</c:v>
                </c:pt>
                <c:pt idx="4">
                  <c:v>43602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404</c:v>
                </c:pt>
                <c:pt idx="1">
                  <c:v>Fund 401</c:v>
                </c:pt>
                <c:pt idx="2">
                  <c:v>Fund 409</c:v>
                </c:pt>
                <c:pt idx="3">
                  <c:v>Fund 406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28695</c:v>
                </c:pt>
                <c:pt idx="1">
                  <c:v>36630</c:v>
                </c:pt>
                <c:pt idx="2">
                  <c:v>41070</c:v>
                </c:pt>
                <c:pt idx="3">
                  <c:v>41826</c:v>
                </c:pt>
                <c:pt idx="4">
                  <c:v>42098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74984264997847E-2"/>
          <c:y val="0"/>
          <c:w val="0.96665003147000428"/>
          <c:h val="0.7887323341478170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Arbitrage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Sheet1!$B$2:$B$2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18-9F48-B428-3CB28DD4E7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rgbClr val="005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Sheet1!$C$2:$C$2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18-9F48-B428-3CB28DD4E7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Equity &amp; Balanced</c:v>
                </c:pt>
              </c:strCache>
            </c:strRef>
          </c:tx>
          <c:spPr>
            <a:solidFill>
              <a:srgbClr val="5ECBF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Sheet1!$D$2:$D$2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18-9F48-B428-3CB28DD4E7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Liquid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Sheet1!$E$2:$E$2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18-9F48-B428-3CB28DD4E7C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Ultra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cat>
          <c:val>
            <c:numRef>
              <c:f>Sheet1!$F$2:$F$2</c:f>
              <c:numCache>
                <c:formatCode>General</c:formatCode>
                <c:ptCount val="1"/>
                <c:pt idx="0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818-9F48-B428-3CB28DD4E7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62050255"/>
        <c:axId val="1106632095"/>
      </c:barChart>
      <c:catAx>
        <c:axId val="106205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6632095"/>
        <c:crosses val="autoZero"/>
        <c:auto val="1"/>
        <c:lblAlgn val="ctr"/>
        <c:lblOffset val="100"/>
        <c:noMultiLvlLbl val="0"/>
      </c:catAx>
      <c:valAx>
        <c:axId val="1106632095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062050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60917181330579906"/>
          <c:w val="0.43058825915491961"/>
          <c:h val="0.229075144137962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407</c:v>
                </c:pt>
                <c:pt idx="1">
                  <c:v>Fund 405</c:v>
                </c:pt>
                <c:pt idx="2">
                  <c:v>Fund 408</c:v>
                </c:pt>
                <c:pt idx="3">
                  <c:v>Fund 401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18669</c:v>
                </c:pt>
                <c:pt idx="1">
                  <c:v>23998</c:v>
                </c:pt>
                <c:pt idx="2">
                  <c:v>24987</c:v>
                </c:pt>
                <c:pt idx="3">
                  <c:v>36630</c:v>
                </c:pt>
                <c:pt idx="4">
                  <c:v>42098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402</c:v>
                </c:pt>
                <c:pt idx="1">
                  <c:v>Fund 404</c:v>
                </c:pt>
                <c:pt idx="2">
                  <c:v>Fund 401</c:v>
                </c:pt>
                <c:pt idx="3">
                  <c:v>Fund 403</c:v>
                </c:pt>
                <c:pt idx="4">
                  <c:v>Fund 406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27527</c:v>
                </c:pt>
                <c:pt idx="1">
                  <c:v>28175</c:v>
                </c:pt>
                <c:pt idx="2">
                  <c:v>35732</c:v>
                </c:pt>
                <c:pt idx="3">
                  <c:v>42589</c:v>
                </c:pt>
                <c:pt idx="4">
                  <c:v>42980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Fund 407</c:v>
                </c:pt>
                <c:pt idx="1">
                  <c:v>Fund 405</c:v>
                </c:pt>
                <c:pt idx="2">
                  <c:v>Fund 401</c:v>
                </c:pt>
                <c:pt idx="3">
                  <c:v>Fund 403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17140</c:v>
                </c:pt>
                <c:pt idx="1">
                  <c:v>26320</c:v>
                </c:pt>
                <c:pt idx="2">
                  <c:v>35732</c:v>
                </c:pt>
                <c:pt idx="3">
                  <c:v>42589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Fund 410</c:v>
                </c:pt>
                <c:pt idx="1">
                  <c:v>Fund 408</c:v>
                </c:pt>
                <c:pt idx="2">
                  <c:v>Fund 409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18380</c:v>
                </c:pt>
                <c:pt idx="1">
                  <c:v>25152</c:v>
                </c:pt>
                <c:pt idx="2">
                  <c:v>43033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Fund 410</c:v>
                </c:pt>
                <c:pt idx="1">
                  <c:v>Fund 408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18380</c:v>
                </c:pt>
                <c:pt idx="1">
                  <c:v>25152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404</c:v>
                </c:pt>
                <c:pt idx="1">
                  <c:v>Fund 401</c:v>
                </c:pt>
                <c:pt idx="2">
                  <c:v>Fund 406</c:v>
                </c:pt>
                <c:pt idx="3">
                  <c:v>Fund 409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28656</c:v>
                </c:pt>
                <c:pt idx="1">
                  <c:v>35862</c:v>
                </c:pt>
                <c:pt idx="2">
                  <c:v>39894</c:v>
                </c:pt>
                <c:pt idx="3">
                  <c:v>41474</c:v>
                </c:pt>
                <c:pt idx="4">
                  <c:v>44563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407</c:v>
                </c:pt>
                <c:pt idx="1">
                  <c:v>Fund 408</c:v>
                </c:pt>
                <c:pt idx="2">
                  <c:v>Fund 405</c:v>
                </c:pt>
                <c:pt idx="3">
                  <c:v>Fund 401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19954</c:v>
                </c:pt>
                <c:pt idx="1">
                  <c:v>25039</c:v>
                </c:pt>
                <c:pt idx="2">
                  <c:v>25540</c:v>
                </c:pt>
                <c:pt idx="3">
                  <c:v>35862</c:v>
                </c:pt>
                <c:pt idx="4">
                  <c:v>44563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504</c:v>
                </c:pt>
                <c:pt idx="1">
                  <c:v>Fund 501</c:v>
                </c:pt>
                <c:pt idx="2">
                  <c:v>Fund 506</c:v>
                </c:pt>
                <c:pt idx="3">
                  <c:v>Fund 509</c:v>
                </c:pt>
                <c:pt idx="4">
                  <c:v>Fund 503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28904</c:v>
                </c:pt>
                <c:pt idx="1">
                  <c:v>38174</c:v>
                </c:pt>
                <c:pt idx="2">
                  <c:v>40806</c:v>
                </c:pt>
                <c:pt idx="3">
                  <c:v>41555</c:v>
                </c:pt>
                <c:pt idx="4">
                  <c:v>41966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507</c:v>
                </c:pt>
                <c:pt idx="1">
                  <c:v>Fund 505</c:v>
                </c:pt>
                <c:pt idx="2">
                  <c:v>Fund 508</c:v>
                </c:pt>
                <c:pt idx="3">
                  <c:v>Fund 501</c:v>
                </c:pt>
                <c:pt idx="4">
                  <c:v>Fund 503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19609</c:v>
                </c:pt>
                <c:pt idx="1">
                  <c:v>24908</c:v>
                </c:pt>
                <c:pt idx="2">
                  <c:v>26617</c:v>
                </c:pt>
                <c:pt idx="3">
                  <c:v>38174</c:v>
                </c:pt>
                <c:pt idx="4">
                  <c:v>41966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404</c:v>
                </c:pt>
                <c:pt idx="1">
                  <c:v>Fund 501</c:v>
                </c:pt>
                <c:pt idx="2">
                  <c:v>Fund 409</c:v>
                </c:pt>
                <c:pt idx="3">
                  <c:v>Fund 403</c:v>
                </c:pt>
                <c:pt idx="4">
                  <c:v>Fund 406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28561</c:v>
                </c:pt>
                <c:pt idx="1">
                  <c:v>35799</c:v>
                </c:pt>
                <c:pt idx="2">
                  <c:v>41856</c:v>
                </c:pt>
                <c:pt idx="3">
                  <c:v>42153</c:v>
                </c:pt>
                <c:pt idx="4">
                  <c:v>43793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114</c:v>
                </c:pt>
                <c:pt idx="1">
                  <c:v>Fund 111</c:v>
                </c:pt>
                <c:pt idx="2">
                  <c:v>Fund 119</c:v>
                </c:pt>
                <c:pt idx="3">
                  <c:v>Fund 113</c:v>
                </c:pt>
                <c:pt idx="4">
                  <c:v>Fund 116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28200</c:v>
                </c:pt>
                <c:pt idx="1">
                  <c:v>33957</c:v>
                </c:pt>
                <c:pt idx="2">
                  <c:v>41883</c:v>
                </c:pt>
                <c:pt idx="3">
                  <c:v>41961</c:v>
                </c:pt>
                <c:pt idx="4">
                  <c:v>43015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410</c:v>
                </c:pt>
                <c:pt idx="1">
                  <c:v>Fund 405</c:v>
                </c:pt>
                <c:pt idx="2">
                  <c:v>Fund 408</c:v>
                </c:pt>
                <c:pt idx="3">
                  <c:v>Fund 501</c:v>
                </c:pt>
                <c:pt idx="4">
                  <c:v>Fund 403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20160</c:v>
                </c:pt>
                <c:pt idx="1">
                  <c:v>24471</c:v>
                </c:pt>
                <c:pt idx="2">
                  <c:v>26192</c:v>
                </c:pt>
                <c:pt idx="3">
                  <c:v>35799</c:v>
                </c:pt>
                <c:pt idx="4">
                  <c:v>42153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505</c:v>
                </c:pt>
                <c:pt idx="1">
                  <c:v>Fund 504</c:v>
                </c:pt>
                <c:pt idx="2">
                  <c:v>Fund 501</c:v>
                </c:pt>
                <c:pt idx="3">
                  <c:v>Fund 506</c:v>
                </c:pt>
                <c:pt idx="4">
                  <c:v>Fund 503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26249</c:v>
                </c:pt>
                <c:pt idx="1">
                  <c:v>27960</c:v>
                </c:pt>
                <c:pt idx="2">
                  <c:v>36520</c:v>
                </c:pt>
                <c:pt idx="3">
                  <c:v>39839</c:v>
                </c:pt>
                <c:pt idx="4">
                  <c:v>43702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Fund 507</c:v>
                </c:pt>
                <c:pt idx="1">
                  <c:v>Fund 505</c:v>
                </c:pt>
                <c:pt idx="2">
                  <c:v>Fund 501</c:v>
                </c:pt>
                <c:pt idx="3">
                  <c:v>Fund 503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17826</c:v>
                </c:pt>
                <c:pt idx="1">
                  <c:v>26249</c:v>
                </c:pt>
                <c:pt idx="2">
                  <c:v>36520</c:v>
                </c:pt>
                <c:pt idx="3">
                  <c:v>43702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Fund 510</c:v>
                </c:pt>
                <c:pt idx="1">
                  <c:v>Fund 508</c:v>
                </c:pt>
                <c:pt idx="2">
                  <c:v>Fund 509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18227</c:v>
                </c:pt>
                <c:pt idx="1">
                  <c:v>25932</c:v>
                </c:pt>
                <c:pt idx="2">
                  <c:v>40714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Fund 510</c:v>
                </c:pt>
                <c:pt idx="1">
                  <c:v>Fund 508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18227</c:v>
                </c:pt>
                <c:pt idx="1">
                  <c:v>25932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rgbClr val="005899"/>
              </a:solidFill>
              <a:ln w="9525">
                <a:solidFill>
                  <a:schemeClr val="bg1"/>
                </a:solidFill>
              </a:ln>
              <a:effectLst/>
            </c:spPr>
          </c:marker>
          <c:dPt>
            <c:idx val="1"/>
            <c:marker>
              <c:symbol val="circle"/>
              <c:size val="9"/>
              <c:spPr>
                <a:solidFill>
                  <a:srgbClr val="005899"/>
                </a:solidFill>
                <a:ln w="9525">
                  <a:solidFill>
                    <a:schemeClr val="bg1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rgbClr val="0058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5707-BA4E-B78F-DD98AB66742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b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Sheet1!$A$2:$A$14</c:f>
              <c:numCache>
                <c:formatCode>mmm\-yy</c:formatCode>
                <c:ptCount val="13"/>
                <c:pt idx="0">
                  <c:v>43831</c:v>
                </c:pt>
                <c:pt idx="1">
                  <c:v>43862</c:v>
                </c:pt>
                <c:pt idx="2">
                  <c:v>43891</c:v>
                </c:pt>
                <c:pt idx="3">
                  <c:v>43922</c:v>
                </c:pt>
                <c:pt idx="4">
                  <c:v>43952</c:v>
                </c:pt>
                <c:pt idx="5">
                  <c:v>43983</c:v>
                </c:pt>
                <c:pt idx="6">
                  <c:v>44013</c:v>
                </c:pt>
                <c:pt idx="7">
                  <c:v>44044</c:v>
                </c:pt>
                <c:pt idx="8">
                  <c:v>44075</c:v>
                </c:pt>
                <c:pt idx="9">
                  <c:v>44105</c:v>
                </c:pt>
                <c:pt idx="10">
                  <c:v>44136</c:v>
                </c:pt>
                <c:pt idx="11">
                  <c:v>44166</c:v>
                </c:pt>
                <c:pt idx="12">
                  <c:v>44197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60</c:v>
                </c:pt>
                <c:pt idx="1">
                  <c:v>45</c:v>
                </c:pt>
                <c:pt idx="2">
                  <c:v>43</c:v>
                </c:pt>
                <c:pt idx="3">
                  <c:v>10</c:v>
                </c:pt>
                <c:pt idx="4">
                  <c:v>12</c:v>
                </c:pt>
                <c:pt idx="5">
                  <c:v>32</c:v>
                </c:pt>
                <c:pt idx="6">
                  <c:v>24</c:v>
                </c:pt>
                <c:pt idx="7">
                  <c:v>28</c:v>
                </c:pt>
                <c:pt idx="8">
                  <c:v>24</c:v>
                </c:pt>
                <c:pt idx="9">
                  <c:v>56</c:v>
                </c:pt>
                <c:pt idx="10">
                  <c:v>32</c:v>
                </c:pt>
                <c:pt idx="11">
                  <c:v>78</c:v>
                </c:pt>
                <c:pt idx="12">
                  <c:v>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707-BA4E-B78F-DD98AB667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3995311"/>
        <c:axId val="1103996959"/>
      </c:lineChart>
      <c:dateAx>
        <c:axId val="1103995311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3996959"/>
        <c:crosses val="autoZero"/>
        <c:auto val="1"/>
        <c:lblOffset val="100"/>
        <c:baseTimeUnit val="months"/>
      </c:dateAx>
      <c:valAx>
        <c:axId val="11039969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0399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Grossers 5</c:v>
                </c:pt>
                <c:pt idx="1">
                  <c:v>Grossers 4</c:v>
                </c:pt>
                <c:pt idx="2">
                  <c:v>Grossers 2</c:v>
                </c:pt>
                <c:pt idx="3">
                  <c:v>Grossers 3</c:v>
                </c:pt>
                <c:pt idx="4">
                  <c:v>Grossers 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Redeemers 5</c:v>
                </c:pt>
                <c:pt idx="1">
                  <c:v>Redeemers 4</c:v>
                </c:pt>
                <c:pt idx="2">
                  <c:v>Redeemers 2</c:v>
                </c:pt>
                <c:pt idx="3">
                  <c:v>Redeemers 3</c:v>
                </c:pt>
                <c:pt idx="4">
                  <c:v>Redeemers 1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5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120</c:v>
                </c:pt>
                <c:pt idx="1">
                  <c:v>Fund 115</c:v>
                </c:pt>
                <c:pt idx="2">
                  <c:v>Fund 118</c:v>
                </c:pt>
                <c:pt idx="3">
                  <c:v>Fund 111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18251</c:v>
                </c:pt>
                <c:pt idx="1">
                  <c:v>24054</c:v>
                </c:pt>
                <c:pt idx="2">
                  <c:v>26316</c:v>
                </c:pt>
                <c:pt idx="3">
                  <c:v>33957</c:v>
                </c:pt>
                <c:pt idx="4">
                  <c:v>41961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114</c:v>
                </c:pt>
                <c:pt idx="1">
                  <c:v>Fund 111</c:v>
                </c:pt>
                <c:pt idx="2">
                  <c:v>Fund 116</c:v>
                </c:pt>
                <c:pt idx="3">
                  <c:v>Fund 119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29491</c:v>
                </c:pt>
                <c:pt idx="1">
                  <c:v>33995</c:v>
                </c:pt>
                <c:pt idx="2">
                  <c:v>39831</c:v>
                </c:pt>
                <c:pt idx="3">
                  <c:v>40422</c:v>
                </c:pt>
                <c:pt idx="4">
                  <c:v>43271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117</c:v>
                </c:pt>
                <c:pt idx="1">
                  <c:v>Fund 115</c:v>
                </c:pt>
                <c:pt idx="2">
                  <c:v>Fund 118</c:v>
                </c:pt>
                <c:pt idx="3">
                  <c:v>Fund 111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19656</c:v>
                </c:pt>
                <c:pt idx="1">
                  <c:v>23887</c:v>
                </c:pt>
                <c:pt idx="2">
                  <c:v>25239</c:v>
                </c:pt>
                <c:pt idx="3">
                  <c:v>33995</c:v>
                </c:pt>
                <c:pt idx="4">
                  <c:v>43271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Sales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Fund 114</c:v>
                </c:pt>
                <c:pt idx="1">
                  <c:v>Fund 111</c:v>
                </c:pt>
                <c:pt idx="2">
                  <c:v>Fund 116</c:v>
                </c:pt>
                <c:pt idx="3">
                  <c:v>Fund 119</c:v>
                </c:pt>
                <c:pt idx="4">
                  <c:v>Fund 113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29355</c:v>
                </c:pt>
                <c:pt idx="1">
                  <c:v>35692</c:v>
                </c:pt>
                <c:pt idx="2">
                  <c:v>40285</c:v>
                </c:pt>
                <c:pt idx="3">
                  <c:v>40429</c:v>
                </c:pt>
                <c:pt idx="4">
                  <c:v>42815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1A-4247-B818-DF6D82040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5"/>
        <c:axId val="1103812287"/>
        <c:axId val="1102539343"/>
      </c:barChart>
      <c:catAx>
        <c:axId val="1103812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2539343"/>
        <c:crosses val="autoZero"/>
        <c:auto val="1"/>
        <c:lblAlgn val="ctr"/>
        <c:lblOffset val="100"/>
        <c:noMultiLvlLbl val="0"/>
      </c:catAx>
      <c:valAx>
        <c:axId val="11025393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03812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6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69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6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672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5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89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49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8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7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2974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76AE0-441D-4565-B8C9-5A07567364F5}" type="datetimeFigureOut">
              <a:rPr lang="en-IN" smtClean="0"/>
              <a:t>08-02-2022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27CC-2BF8-4FFC-8F1A-0FEF23D888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1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chart" Target="../charts/chart13.xml"/><Relationship Id="rId11" Type="http://schemas.openxmlformats.org/officeDocument/2006/relationships/chart" Target="../charts/chart14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chart" Target="../charts/chart15.xml"/><Relationship Id="rId11" Type="http://schemas.openxmlformats.org/officeDocument/2006/relationships/chart" Target="../charts/chart16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chart" Target="../charts/chart17.xml"/><Relationship Id="rId11" Type="http://schemas.openxmlformats.org/officeDocument/2006/relationships/chart" Target="../charts/chart18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chart" Target="../charts/chart19.xml"/><Relationship Id="rId11" Type="http://schemas.openxmlformats.org/officeDocument/2006/relationships/chart" Target="../charts/chart20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chart" Target="../charts/chart21.xml"/><Relationship Id="rId11" Type="http://schemas.openxmlformats.org/officeDocument/2006/relationships/chart" Target="../charts/chart22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1.xml"/><Relationship Id="rId6" Type="http://schemas.openxmlformats.org/officeDocument/2006/relationships/slide" Target="slide12.xml"/><Relationship Id="rId7" Type="http://schemas.openxmlformats.org/officeDocument/2006/relationships/slide" Target="slide13.xml"/><Relationship Id="rId8" Type="http://schemas.openxmlformats.org/officeDocument/2006/relationships/slide" Target="slide14.xml"/><Relationship Id="rId9" Type="http://schemas.openxmlformats.org/officeDocument/2006/relationships/slide" Target="slide15.xml"/><Relationship Id="rId10" Type="http://schemas.openxmlformats.org/officeDocument/2006/relationships/chart" Target="../charts/chart23.xml"/><Relationship Id="rId11" Type="http://schemas.openxmlformats.org/officeDocument/2006/relationships/chart" Target="../charts/chart24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Relationship Id="rId9" Type="http://schemas.openxmlformats.org/officeDocument/2006/relationships/slide" Target="slide20.xml"/><Relationship Id="rId10" Type="http://schemas.openxmlformats.org/officeDocument/2006/relationships/chart" Target="../charts/chart25.xml"/><Relationship Id="rId11" Type="http://schemas.openxmlformats.org/officeDocument/2006/relationships/chart" Target="../charts/chart26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Relationship Id="rId9" Type="http://schemas.openxmlformats.org/officeDocument/2006/relationships/slide" Target="slide20.xml"/><Relationship Id="rId10" Type="http://schemas.openxmlformats.org/officeDocument/2006/relationships/chart" Target="../charts/chart27.xml"/><Relationship Id="rId11" Type="http://schemas.openxmlformats.org/officeDocument/2006/relationships/chart" Target="../charts/chart28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Relationship Id="rId9" Type="http://schemas.openxmlformats.org/officeDocument/2006/relationships/slide" Target="slide20.xml"/><Relationship Id="rId10" Type="http://schemas.openxmlformats.org/officeDocument/2006/relationships/chart" Target="../charts/chart29.xml"/><Relationship Id="rId11" Type="http://schemas.openxmlformats.org/officeDocument/2006/relationships/chart" Target="../charts/chart30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Relationship Id="rId9" Type="http://schemas.openxmlformats.org/officeDocument/2006/relationships/slide" Target="slide20.xml"/><Relationship Id="rId10" Type="http://schemas.openxmlformats.org/officeDocument/2006/relationships/chart" Target="../charts/chart31.xml"/><Relationship Id="rId11" Type="http://schemas.openxmlformats.org/officeDocument/2006/relationships/chart" Target="../charts/chart32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.xml"/><Relationship Id="rId6" Type="http://schemas.openxmlformats.org/officeDocument/2006/relationships/chart" Target="../charts/chart1.xml"/><Relationship Id="rId7" Type="http://schemas.openxmlformats.org/officeDocument/2006/relationships/slide" Target="slide6.xml"/><Relationship Id="rId8" Type="http://schemas.openxmlformats.org/officeDocument/2006/relationships/slide" Target="slide31.xml"/><Relationship Id="rId9" Type="http://schemas.openxmlformats.org/officeDocument/2006/relationships/slide" Target="slide32.xml"/><Relationship Id="rId10" Type="http://schemas.openxmlformats.org/officeDocument/2006/relationships/slide" Target="slide34.xml"/><Relationship Id="rId11" Type="http://schemas.openxmlformats.org/officeDocument/2006/relationships/slide" Target="slide33.xml"/><Relationship Id="rId12" Type="http://schemas.openxmlformats.org/officeDocument/2006/relationships/slide" Target="slide35.xml"/><Relationship Id="rId13" Type="http://schemas.openxmlformats.org/officeDocument/2006/relationships/slide" Target="slide3.xml"/><Relationship Id="rId14" Type="http://schemas.openxmlformats.org/officeDocument/2006/relationships/slide" Target="slide4.xml"/><Relationship Id="rId15" Type="http://schemas.openxmlformats.org/officeDocument/2006/relationships/slide" Target="slide5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16.xml"/><Relationship Id="rId6" Type="http://schemas.openxmlformats.org/officeDocument/2006/relationships/slide" Target="slide17.xml"/><Relationship Id="rId7" Type="http://schemas.openxmlformats.org/officeDocument/2006/relationships/slide" Target="slide18.xml"/><Relationship Id="rId8" Type="http://schemas.openxmlformats.org/officeDocument/2006/relationships/slide" Target="slide19.xml"/><Relationship Id="rId9" Type="http://schemas.openxmlformats.org/officeDocument/2006/relationships/slide" Target="slide20.xml"/><Relationship Id="rId10" Type="http://schemas.openxmlformats.org/officeDocument/2006/relationships/chart" Target="../charts/chart33.xml"/><Relationship Id="rId11" Type="http://schemas.openxmlformats.org/officeDocument/2006/relationships/chart" Target="../charts/chart34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23.xml"/><Relationship Id="rId8" Type="http://schemas.openxmlformats.org/officeDocument/2006/relationships/slide" Target="slide24.xml"/><Relationship Id="rId9" Type="http://schemas.openxmlformats.org/officeDocument/2006/relationships/slide" Target="slide25.xml"/><Relationship Id="rId10" Type="http://schemas.openxmlformats.org/officeDocument/2006/relationships/chart" Target="../charts/chart35.xml"/><Relationship Id="rId11" Type="http://schemas.openxmlformats.org/officeDocument/2006/relationships/chart" Target="../charts/chart36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23.xml"/><Relationship Id="rId8" Type="http://schemas.openxmlformats.org/officeDocument/2006/relationships/slide" Target="slide24.xml"/><Relationship Id="rId9" Type="http://schemas.openxmlformats.org/officeDocument/2006/relationships/slide" Target="slide25.xml"/><Relationship Id="rId10" Type="http://schemas.openxmlformats.org/officeDocument/2006/relationships/chart" Target="../charts/chart37.xml"/><Relationship Id="rId11" Type="http://schemas.openxmlformats.org/officeDocument/2006/relationships/chart" Target="../charts/chart38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23.xml"/><Relationship Id="rId8" Type="http://schemas.openxmlformats.org/officeDocument/2006/relationships/slide" Target="slide24.xml"/><Relationship Id="rId9" Type="http://schemas.openxmlformats.org/officeDocument/2006/relationships/slide" Target="slide25.xml"/><Relationship Id="rId10" Type="http://schemas.openxmlformats.org/officeDocument/2006/relationships/chart" Target="../charts/chart39.xml"/><Relationship Id="rId11" Type="http://schemas.openxmlformats.org/officeDocument/2006/relationships/chart" Target="../charts/chart40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23.xml"/><Relationship Id="rId8" Type="http://schemas.openxmlformats.org/officeDocument/2006/relationships/slide" Target="slide24.xml"/><Relationship Id="rId9" Type="http://schemas.openxmlformats.org/officeDocument/2006/relationships/slide" Target="slide25.xml"/><Relationship Id="rId10" Type="http://schemas.openxmlformats.org/officeDocument/2006/relationships/chart" Target="../charts/chart41.xml"/><Relationship Id="rId11" Type="http://schemas.openxmlformats.org/officeDocument/2006/relationships/chart" Target="../charts/chart42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1.xml"/><Relationship Id="rId6" Type="http://schemas.openxmlformats.org/officeDocument/2006/relationships/slide" Target="slide22.xml"/><Relationship Id="rId7" Type="http://schemas.openxmlformats.org/officeDocument/2006/relationships/slide" Target="slide23.xml"/><Relationship Id="rId8" Type="http://schemas.openxmlformats.org/officeDocument/2006/relationships/slide" Target="slide24.xml"/><Relationship Id="rId9" Type="http://schemas.openxmlformats.org/officeDocument/2006/relationships/slide" Target="slide25.xml"/><Relationship Id="rId10" Type="http://schemas.openxmlformats.org/officeDocument/2006/relationships/chart" Target="../charts/chart43.xml"/><Relationship Id="rId11" Type="http://schemas.openxmlformats.org/officeDocument/2006/relationships/chart" Target="../charts/chart44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6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chart" Target="../charts/chart45.xml"/><Relationship Id="rId11" Type="http://schemas.openxmlformats.org/officeDocument/2006/relationships/chart" Target="../charts/chart46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6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chart" Target="../charts/chart47.xml"/><Relationship Id="rId11" Type="http://schemas.openxmlformats.org/officeDocument/2006/relationships/chart" Target="../charts/chart48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6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chart" Target="../charts/chart49.xml"/><Relationship Id="rId11" Type="http://schemas.openxmlformats.org/officeDocument/2006/relationships/chart" Target="../charts/chart50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6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chart" Target="../charts/chart51.xml"/><Relationship Id="rId11" Type="http://schemas.openxmlformats.org/officeDocument/2006/relationships/chart" Target="../charts/chart52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.xml"/><Relationship Id="rId6" Type="http://schemas.openxmlformats.org/officeDocument/2006/relationships/chart" Target="../charts/chart2.xml"/><Relationship Id="rId7" Type="http://schemas.openxmlformats.org/officeDocument/2006/relationships/slide" Target="slide6.xml"/><Relationship Id="rId8" Type="http://schemas.openxmlformats.org/officeDocument/2006/relationships/slide" Target="slide31.xml"/><Relationship Id="rId9" Type="http://schemas.openxmlformats.org/officeDocument/2006/relationships/slide" Target="slide32.xml"/><Relationship Id="rId10" Type="http://schemas.openxmlformats.org/officeDocument/2006/relationships/slide" Target="slide34.xml"/><Relationship Id="rId11" Type="http://schemas.openxmlformats.org/officeDocument/2006/relationships/slide" Target="slide33.xml"/><Relationship Id="rId12" Type="http://schemas.openxmlformats.org/officeDocument/2006/relationships/slide" Target="slide35.xml"/><Relationship Id="rId13" Type="http://schemas.openxmlformats.org/officeDocument/2006/relationships/slide" Target="slide3.xml"/><Relationship Id="rId14" Type="http://schemas.openxmlformats.org/officeDocument/2006/relationships/slide" Target="slide4.xml"/><Relationship Id="rId15" Type="http://schemas.openxmlformats.org/officeDocument/2006/relationships/slide" Target="slide5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6.xml"/><Relationship Id="rId6" Type="http://schemas.openxmlformats.org/officeDocument/2006/relationships/slide" Target="slide27.xml"/><Relationship Id="rId7" Type="http://schemas.openxmlformats.org/officeDocument/2006/relationships/slide" Target="slide28.xml"/><Relationship Id="rId8" Type="http://schemas.openxmlformats.org/officeDocument/2006/relationships/slide" Target="slide29.xml"/><Relationship Id="rId9" Type="http://schemas.openxmlformats.org/officeDocument/2006/relationships/slide" Target="slide30.xml"/><Relationship Id="rId10" Type="http://schemas.openxmlformats.org/officeDocument/2006/relationships/chart" Target="../charts/chart53.xml"/><Relationship Id="rId11" Type="http://schemas.openxmlformats.org/officeDocument/2006/relationships/chart" Target="../charts/chart54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6.xml"/><Relationship Id="rId19" Type="http://schemas.openxmlformats.org/officeDocument/2006/relationships/slide" Target="slide11.xml"/><Relationship Id="rId20" Type="http://schemas.openxmlformats.org/officeDocument/2006/relationships/slide" Target="slide16.xml"/><Relationship Id="rId21" Type="http://schemas.openxmlformats.org/officeDocument/2006/relationships/slide" Target="slide2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chart" Target="../charts/chart55.xml"/><Relationship Id="rId6" Type="http://schemas.openxmlformats.org/officeDocument/2006/relationships/slide" Target="slide6.xml"/><Relationship Id="rId7" Type="http://schemas.openxmlformats.org/officeDocument/2006/relationships/slide" Target="slide2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2.xml"/><Relationship Id="rId7" Type="http://schemas.openxmlformats.org/officeDocument/2006/relationships/slide" Target="slide31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2.xml"/><Relationship Id="rId7" Type="http://schemas.openxmlformats.org/officeDocument/2006/relationships/slide" Target="slide31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slide" Target="slide6.xml"/><Relationship Id="rId7" Type="http://schemas.openxmlformats.org/officeDocument/2006/relationships/slide" Target="slide31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slide" Target="slide6.xml"/><Relationship Id="rId7" Type="http://schemas.openxmlformats.org/officeDocument/2006/relationships/slide" Target="slide31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2.xml"/><Relationship Id="rId3" Type="http://schemas.openxmlformats.org/officeDocument/2006/relationships/slide" Target="slide1.xml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6" Type="http://schemas.openxmlformats.org/officeDocument/2006/relationships/slide" Target="slide6.xml"/><Relationship Id="rId7" Type="http://schemas.openxmlformats.org/officeDocument/2006/relationships/slide" Target="slide31.xml"/><Relationship Id="rId8" Type="http://schemas.openxmlformats.org/officeDocument/2006/relationships/slide" Target="slide32.xml"/><Relationship Id="rId9" Type="http://schemas.openxmlformats.org/officeDocument/2006/relationships/slide" Target="slide34.xml"/><Relationship Id="rId10" Type="http://schemas.openxmlformats.org/officeDocument/2006/relationships/slide" Target="slide33.xml"/><Relationship Id="rId11" Type="http://schemas.openxmlformats.org/officeDocument/2006/relationships/slide" Target="slide35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31.xml"/><Relationship Id="rId6" Type="http://schemas.openxmlformats.org/officeDocument/2006/relationships/chart" Target="../charts/chart56.xml"/><Relationship Id="rId7" Type="http://schemas.openxmlformats.org/officeDocument/2006/relationships/chart" Target="../charts/chart57.xml"/><Relationship Id="rId8" Type="http://schemas.openxmlformats.org/officeDocument/2006/relationships/slide" Target="slide2.xml"/><Relationship Id="rId9" Type="http://schemas.openxmlformats.org/officeDocument/2006/relationships/slide" Target="slide32.xml"/><Relationship Id="rId10" Type="http://schemas.openxmlformats.org/officeDocument/2006/relationships/slide" Target="slide34.xml"/><Relationship Id="rId11" Type="http://schemas.openxmlformats.org/officeDocument/2006/relationships/slide" Target="slide33.xml"/><Relationship Id="rId12" Type="http://schemas.openxmlformats.org/officeDocument/2006/relationships/slide" Target="slide3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.xml"/><Relationship Id="rId6" Type="http://schemas.openxmlformats.org/officeDocument/2006/relationships/chart" Target="../charts/chart3.xml"/><Relationship Id="rId7" Type="http://schemas.openxmlformats.org/officeDocument/2006/relationships/slide" Target="slide6.xml"/><Relationship Id="rId8" Type="http://schemas.openxmlformats.org/officeDocument/2006/relationships/slide" Target="slide31.xml"/><Relationship Id="rId9" Type="http://schemas.openxmlformats.org/officeDocument/2006/relationships/slide" Target="slide32.xml"/><Relationship Id="rId10" Type="http://schemas.openxmlformats.org/officeDocument/2006/relationships/slide" Target="slide34.xml"/><Relationship Id="rId11" Type="http://schemas.openxmlformats.org/officeDocument/2006/relationships/slide" Target="slide33.xml"/><Relationship Id="rId12" Type="http://schemas.openxmlformats.org/officeDocument/2006/relationships/slide" Target="slide35.xml"/><Relationship Id="rId13" Type="http://schemas.openxmlformats.org/officeDocument/2006/relationships/slide" Target="slide3.xml"/><Relationship Id="rId14" Type="http://schemas.openxmlformats.org/officeDocument/2006/relationships/slide" Target="slide4.xml"/><Relationship Id="rId15" Type="http://schemas.openxmlformats.org/officeDocument/2006/relationships/slide" Target="slide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2.xml"/><Relationship Id="rId6" Type="http://schemas.openxmlformats.org/officeDocument/2006/relationships/chart" Target="../charts/chart4.xml"/><Relationship Id="rId7" Type="http://schemas.openxmlformats.org/officeDocument/2006/relationships/slide" Target="slide6.xml"/><Relationship Id="rId8" Type="http://schemas.openxmlformats.org/officeDocument/2006/relationships/slide" Target="slide31.xml"/><Relationship Id="rId9" Type="http://schemas.openxmlformats.org/officeDocument/2006/relationships/slide" Target="slide32.xml"/><Relationship Id="rId10" Type="http://schemas.openxmlformats.org/officeDocument/2006/relationships/slide" Target="slide34.xml"/><Relationship Id="rId11" Type="http://schemas.openxmlformats.org/officeDocument/2006/relationships/slide" Target="slide33.xml"/><Relationship Id="rId12" Type="http://schemas.openxmlformats.org/officeDocument/2006/relationships/slide" Target="slide35.xml"/><Relationship Id="rId13" Type="http://schemas.openxmlformats.org/officeDocument/2006/relationships/slide" Target="slide3.xml"/><Relationship Id="rId14" Type="http://schemas.openxmlformats.org/officeDocument/2006/relationships/slide" Target="slide4.xml"/><Relationship Id="rId15" Type="http://schemas.openxmlformats.org/officeDocument/2006/relationships/slide" Target="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chart" Target="../charts/chart5.xml"/><Relationship Id="rId11" Type="http://schemas.openxmlformats.org/officeDocument/2006/relationships/chart" Target="../charts/chart6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chart" Target="../charts/chart7.xml"/><Relationship Id="rId11" Type="http://schemas.openxmlformats.org/officeDocument/2006/relationships/chart" Target="../charts/chart8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chart" Target="../charts/chart9.xml"/><Relationship Id="rId11" Type="http://schemas.openxmlformats.org/officeDocument/2006/relationships/chart" Target="../charts/chart10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1.xml"/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chart" Target="../charts/chart11.xml"/><Relationship Id="rId11" Type="http://schemas.openxmlformats.org/officeDocument/2006/relationships/chart" Target="../charts/chart12.xml"/><Relationship Id="rId12" Type="http://schemas.openxmlformats.org/officeDocument/2006/relationships/slide" Target="slide2.xml"/><Relationship Id="rId13" Type="http://schemas.openxmlformats.org/officeDocument/2006/relationships/slide" Target="slide31.xml"/><Relationship Id="rId14" Type="http://schemas.openxmlformats.org/officeDocument/2006/relationships/slide" Target="slide32.xml"/><Relationship Id="rId15" Type="http://schemas.openxmlformats.org/officeDocument/2006/relationships/slide" Target="slide34.xml"/><Relationship Id="rId16" Type="http://schemas.openxmlformats.org/officeDocument/2006/relationships/slide" Target="slide33.xml"/><Relationship Id="rId17" Type="http://schemas.openxmlformats.org/officeDocument/2006/relationships/slide" Target="slide35.xml"/><Relationship Id="rId18" Type="http://schemas.openxmlformats.org/officeDocument/2006/relationships/slide" Target="slide11.xml"/><Relationship Id="rId19" Type="http://schemas.openxmlformats.org/officeDocument/2006/relationships/slide" Target="slide16.xml"/><Relationship Id="rId20" Type="http://schemas.openxmlformats.org/officeDocument/2006/relationships/slide" Target="slide21.xml"/><Relationship Id="rId21" Type="http://schemas.openxmlformats.org/officeDocument/2006/relationships/slide" Target="slide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indoor, baby bed&#10;&#10;Description automatically generated">
            <a:extLst>
              <a:ext uri="{FF2B5EF4-FFF2-40B4-BE49-F238E27FC236}">
                <a16:creationId xmlns:a16="http://schemas.microsoft.com/office/drawing/2014/main" id="{C8DD967F-CEE5-4548-A75F-F7B9F3EC01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272"/>
            <a:ext cx="9607889" cy="523604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FB14333-8921-FC46-B654-88F3D5F4A94A}"/>
              </a:ext>
            </a:extLst>
          </p:cNvPr>
          <p:cNvSpPr/>
          <p:nvPr/>
        </p:nvSpPr>
        <p:spPr>
          <a:xfrm>
            <a:off x="0" y="0"/>
            <a:ext cx="9540552" cy="5143500"/>
          </a:xfrm>
          <a:prstGeom prst="rect">
            <a:avLst/>
          </a:prstGeom>
          <a:solidFill>
            <a:schemeClr val="tx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71774D-3196-C64F-A01F-2CCAE8B77B0E}"/>
              </a:ext>
            </a:extLst>
          </p:cNvPr>
          <p:cNvSpPr/>
          <p:nvPr/>
        </p:nvSpPr>
        <p:spPr>
          <a:xfrm>
            <a:off x="395536" y="2490206"/>
            <a:ext cx="69456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6400" b="1" dirty="0">
                <a:solidFill>
                  <a:schemeClr val="bg1"/>
                </a:solidFill>
              </a:rPr>
              <a:t>ஆயு.எம் – விற்பனை அறிக்கை</a:t>
            </a:r>
          </a:p>
        </p:txBody>
      </p:sp>
    </p:spTree>
    <p:extLst>
      <p:ext uri="{BB962C8B-B14F-4D97-AF65-F5344CB8AC3E}">
        <p14:creationId xmlns:p14="http://schemas.microsoft.com/office/powerpoint/2010/main" val="2372167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86,977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23,341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17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85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34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170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55,726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51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255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82,835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19%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23,341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17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85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34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170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55,726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51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255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dirty="0"/>
              <a:t>முழு விநியோகஸ்தர்கள்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sum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7</a:t>
            </a:r>
            <a:endParaRPr lang="en-US" sz="2500" b="1" dirty="0"/>
          </a:p>
        </p:txBody>
      </p:sp>
      <p:sp>
        <p:nvSpPr>
          <p:cNvPr id="81" name="perc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-77%</a:t>
            </a:r>
            <a:r>
              <a:rPr lang="en-US" sz="1050" b="1" dirty="0"/>
              <a:t>அம்மா மாற்றம்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ஆயு விற்பனை அறிக்கை: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36" name="Rectangle: Rounded Corners 7">
            <a:extLst>
              <a:ext uri="{FF2B5EF4-FFF2-40B4-BE49-F238E27FC236}">
                <a16:creationId xmlns:a16="http://schemas.microsoft.com/office/drawing/2014/main" id="{2C947096-CD86-8A40-8833-2D63122AC55F}"/>
              </a:ext>
            </a:extLst>
          </p:cNvPr>
          <p:cNvSpPr/>
          <p:nvPr/>
        </p:nvSpPr>
        <p:spPr>
          <a:xfrm>
            <a:off x="2435212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37" name="Google Shape;85;p14">
            <a:extLst>
              <a:ext uri="{FF2B5EF4-FFF2-40B4-BE49-F238E27FC236}">
                <a16:creationId xmlns:a16="http://schemas.microsoft.com/office/drawing/2014/main" id="{591B2FC5-0081-C741-A7EB-10828CC0125B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AUM நிர்வகிக்கப்பட்டது</a:t>
            </a:r>
          </a:p>
        </p:txBody>
      </p:sp>
      <p:sp>
        <p:nvSpPr>
          <p:cNvPr id="138" name="Round Same-side Corner of Rectangle 22">
            <a:extLst>
              <a:ext uri="{FF2B5EF4-FFF2-40B4-BE49-F238E27FC236}">
                <a16:creationId xmlns:a16="http://schemas.microsoft.com/office/drawing/2014/main" id="{A21CDC59-9DA1-A34C-9BBE-B1C4BA381751}"/>
              </a:ext>
            </a:extLst>
          </p:cNvPr>
          <p:cNvSpPr/>
          <p:nvPr/>
        </p:nvSpPr>
        <p:spPr>
          <a:xfrm>
            <a:off x="2435212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sum-aum">
            <a:extLst>
              <a:ext uri="{FF2B5EF4-FFF2-40B4-BE49-F238E27FC236}">
                <a16:creationId xmlns:a16="http://schemas.microsoft.com/office/drawing/2014/main" id="{625F5C23-8916-294D-862A-CF9A8E9BD65C}"/>
              </a:ext>
            </a:extLst>
          </p:cNvPr>
          <p:cNvSpPr txBox="1"/>
          <p:nvPr/>
        </p:nvSpPr>
        <p:spPr>
          <a:xfrm>
            <a:off x="2597206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IN" sz="2500" dirty="0"/>
              <a:t>INR 26 கோடி</a:t>
            </a:r>
          </a:p>
        </p:txBody>
      </p:sp>
      <p:sp>
        <p:nvSpPr>
          <p:cNvPr id="140" name="perc-aum">
            <a:extLst>
              <a:ext uri="{FF2B5EF4-FFF2-40B4-BE49-F238E27FC236}">
                <a16:creationId xmlns:a16="http://schemas.microsoft.com/office/drawing/2014/main" id="{0AA5983D-4B9B-DD4A-9DA0-5FA4C26F8C4F}"/>
              </a:ext>
            </a:extLst>
          </p:cNvPr>
          <p:cNvSpPr txBox="1"/>
          <p:nvPr/>
        </p:nvSpPr>
        <p:spPr>
          <a:xfrm>
            <a:off x="2597206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914%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42" name="Rectangle: Rounded Corners 7">
            <a:extLst>
              <a:ext uri="{FF2B5EF4-FFF2-40B4-BE49-F238E27FC236}">
                <a16:creationId xmlns:a16="http://schemas.microsoft.com/office/drawing/2014/main" id="{1C206DA8-3BDB-324F-8C49-596D639D4915}"/>
              </a:ext>
            </a:extLst>
          </p:cNvPr>
          <p:cNvSpPr/>
          <p:nvPr/>
        </p:nvSpPr>
        <p:spPr>
          <a:xfrm>
            <a:off x="4646249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3" name="Google Shape;85;p14">
            <a:extLst>
              <a:ext uri="{FF2B5EF4-FFF2-40B4-BE49-F238E27FC236}">
                <a16:creationId xmlns:a16="http://schemas.microsoft.com/office/drawing/2014/main" id="{4B7A709A-5447-054B-807A-ECDF0500D8D7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44" name="Round Same-side Corner of Rectangle 22">
            <a:extLst>
              <a:ext uri="{FF2B5EF4-FFF2-40B4-BE49-F238E27FC236}">
                <a16:creationId xmlns:a16="http://schemas.microsoft.com/office/drawing/2014/main" id="{E144A243-510B-F948-B28D-F3C903C16DF4}"/>
              </a:ext>
            </a:extLst>
          </p:cNvPr>
          <p:cNvSpPr/>
          <p:nvPr/>
        </p:nvSpPr>
        <p:spPr>
          <a:xfrm>
            <a:off x="4646249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sum-gross_sale">
            <a:extLst>
              <a:ext uri="{FF2B5EF4-FFF2-40B4-BE49-F238E27FC236}">
                <a16:creationId xmlns:a16="http://schemas.microsoft.com/office/drawing/2014/main" id="{74F7756C-8320-3D45-B32B-FD35B5CF52D4}"/>
              </a:ext>
            </a:extLst>
          </p:cNvPr>
          <p:cNvSpPr txBox="1"/>
          <p:nvPr/>
        </p:nvSpPr>
        <p:spPr>
          <a:xfrm>
            <a:off x="4808243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61 லட்சம்</a:t>
            </a:r>
          </a:p>
        </p:txBody>
      </p:sp>
      <p:sp>
        <p:nvSpPr>
          <p:cNvPr id="146" name="perc-gross_sale">
            <a:extLst>
              <a:ext uri="{FF2B5EF4-FFF2-40B4-BE49-F238E27FC236}">
                <a16:creationId xmlns:a16="http://schemas.microsoft.com/office/drawing/2014/main" id="{A26D19C6-200C-A140-ABFD-F1497EF9B3EA}"/>
              </a:ext>
            </a:extLst>
          </p:cNvPr>
          <p:cNvSpPr txBox="1"/>
          <p:nvPr/>
        </p:nvSpPr>
        <p:spPr>
          <a:xfrm>
            <a:off x="4808243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1,339%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8185A50F-3C55-D74F-BBFC-CA7B95297FC4}"/>
              </a:ext>
            </a:extLst>
          </p:cNvPr>
          <p:cNvSpPr/>
          <p:nvPr/>
        </p:nvSpPr>
        <p:spPr>
          <a:xfrm>
            <a:off x="6857286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9" name="Google Shape;85;p14">
            <a:extLst>
              <a:ext uri="{FF2B5EF4-FFF2-40B4-BE49-F238E27FC236}">
                <a16:creationId xmlns:a16="http://schemas.microsoft.com/office/drawing/2014/main" id="{FF8DF1CD-D1D1-D146-9911-5E4984DB5776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50" name="Round Same-side Corner of Rectangle 22">
            <a:extLst>
              <a:ext uri="{FF2B5EF4-FFF2-40B4-BE49-F238E27FC236}">
                <a16:creationId xmlns:a16="http://schemas.microsoft.com/office/drawing/2014/main" id="{240532D0-AD00-5740-BC5B-1D17147D99C7}"/>
              </a:ext>
            </a:extLst>
          </p:cNvPr>
          <p:cNvSpPr/>
          <p:nvPr/>
        </p:nvSpPr>
        <p:spPr>
          <a:xfrm>
            <a:off x="6857286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1" name="sum-net_sale">
            <a:extLst>
              <a:ext uri="{FF2B5EF4-FFF2-40B4-BE49-F238E27FC236}">
                <a16:creationId xmlns:a16="http://schemas.microsoft.com/office/drawing/2014/main" id="{150F5213-B852-194F-885B-CA082D3B29A0}"/>
              </a:ext>
            </a:extLst>
          </p:cNvPr>
          <p:cNvSpPr txBox="1"/>
          <p:nvPr/>
        </p:nvSpPr>
        <p:spPr>
          <a:xfrm>
            <a:off x="7019280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16 லட்சம்</a:t>
            </a:r>
          </a:p>
        </p:txBody>
      </p:sp>
      <p:sp>
        <p:nvSpPr>
          <p:cNvPr id="152" name="perc-net_sale">
            <a:extLst>
              <a:ext uri="{FF2B5EF4-FFF2-40B4-BE49-F238E27FC236}">
                <a16:creationId xmlns:a16="http://schemas.microsoft.com/office/drawing/2014/main" id="{3C63D478-53F2-6E4E-9F06-7A4D449064C7}"/>
              </a:ext>
            </a:extLst>
          </p:cNvPr>
          <p:cNvSpPr txBox="1"/>
          <p:nvPr/>
        </p:nvSpPr>
        <p:spPr>
          <a:xfrm>
            <a:off x="7019280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973%</a:t>
            </a:r>
            <a:r>
              <a:rPr lang="en-US" sz="1050" b="1" dirty="0"/>
              <a:t>மாமா மாற்று</a:t>
            </a:r>
          </a:p>
        </p:txBody>
      </p:sp>
      <p:sp>
        <p:nvSpPr>
          <p:cNvPr id="154" name="Rectangle: Rounded Corners 7">
            <a:extLst>
              <a:ext uri="{FF2B5EF4-FFF2-40B4-BE49-F238E27FC236}">
                <a16:creationId xmlns:a16="http://schemas.microsoft.com/office/drawing/2014/main" id="{53B46C8E-9065-D34E-B456-5E4502691476}"/>
              </a:ext>
            </a:extLst>
          </p:cNvPr>
          <p:cNvSpPr/>
          <p:nvPr/>
        </p:nvSpPr>
        <p:spPr>
          <a:xfrm>
            <a:off x="224175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55" name="Google Shape;85;p14">
            <a:extLst>
              <a:ext uri="{FF2B5EF4-FFF2-40B4-BE49-F238E27FC236}">
                <a16:creationId xmlns:a16="http://schemas.microsoft.com/office/drawing/2014/main" id="{3A7019D3-B119-2247-B738-18D49A148C49}"/>
              </a:ext>
            </a:extLst>
          </p:cNvPr>
          <p:cNvSpPr txBox="1"/>
          <p:nvPr/>
        </p:nvSpPr>
        <p:spPr>
          <a:xfrm>
            <a:off x="386169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எண்ணிக்கை</a:t>
            </a:r>
          </a:p>
        </p:txBody>
      </p:sp>
      <p:sp>
        <p:nvSpPr>
          <p:cNvPr id="156" name="Round Same-side Corner of Rectangle 22">
            <a:extLst>
              <a:ext uri="{FF2B5EF4-FFF2-40B4-BE49-F238E27FC236}">
                <a16:creationId xmlns:a16="http://schemas.microsoft.com/office/drawing/2014/main" id="{889FBE41-7206-FD49-8EF5-FACFB926493A}"/>
              </a:ext>
            </a:extLst>
          </p:cNvPr>
          <p:cNvSpPr/>
          <p:nvPr/>
        </p:nvSpPr>
        <p:spPr>
          <a:xfrm>
            <a:off x="224175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7" name="sum-sip_count">
            <a:extLst>
              <a:ext uri="{FF2B5EF4-FFF2-40B4-BE49-F238E27FC236}">
                <a16:creationId xmlns:a16="http://schemas.microsoft.com/office/drawing/2014/main" id="{5D8BA03B-0D7B-5648-98E6-C199AD3D7382}"/>
              </a:ext>
            </a:extLst>
          </p:cNvPr>
          <p:cNvSpPr txBox="1"/>
          <p:nvPr/>
        </p:nvSpPr>
        <p:spPr>
          <a:xfrm>
            <a:off x="386169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1360</a:t>
            </a:r>
            <a:endParaRPr lang="en-US" sz="2500" b="1" dirty="0"/>
          </a:p>
        </p:txBody>
      </p:sp>
      <p:sp>
        <p:nvSpPr>
          <p:cNvPr id="158" name="perc-sip_count">
            <a:extLst>
              <a:ext uri="{FF2B5EF4-FFF2-40B4-BE49-F238E27FC236}">
                <a16:creationId xmlns:a16="http://schemas.microsoft.com/office/drawing/2014/main" id="{3C7DA142-CF32-2C43-9789-E1BF5B0455AD}"/>
              </a:ext>
            </a:extLst>
          </p:cNvPr>
          <p:cNvSpPr txBox="1"/>
          <p:nvPr/>
        </p:nvSpPr>
        <p:spPr>
          <a:xfrm>
            <a:off x="386169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1,136%</a:t>
            </a:r>
            <a:r>
              <a:rPr lang="en-US" sz="1050" b="1" dirty="0"/>
              <a:t>அம்மா மாற்றம்</a:t>
            </a:r>
          </a:p>
        </p:txBody>
      </p:sp>
      <p:sp>
        <p:nvSpPr>
          <p:cNvPr id="160" name="Rectangle: Rounded Corners 7">
            <a:extLst>
              <a:ext uri="{FF2B5EF4-FFF2-40B4-BE49-F238E27FC236}">
                <a16:creationId xmlns:a16="http://schemas.microsoft.com/office/drawing/2014/main" id="{420E3B96-8A1E-F248-AA71-1616554C0C15}"/>
              </a:ext>
            </a:extLst>
          </p:cNvPr>
          <p:cNvSpPr/>
          <p:nvPr/>
        </p:nvSpPr>
        <p:spPr>
          <a:xfrm>
            <a:off x="2435212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1" name="Google Shape;85;p14">
            <a:extLst>
              <a:ext uri="{FF2B5EF4-FFF2-40B4-BE49-F238E27FC236}">
                <a16:creationId xmlns:a16="http://schemas.microsoft.com/office/drawing/2014/main" id="{D169B1FC-DCBC-AD46-8634-143C53305BCB}"/>
              </a:ext>
            </a:extLst>
          </p:cNvPr>
          <p:cNvSpPr txBox="1"/>
          <p:nvPr/>
        </p:nvSpPr>
        <p:spPr>
          <a:xfrm>
            <a:off x="2597206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தொகை (புதிய)</a:t>
            </a:r>
          </a:p>
        </p:txBody>
      </p:sp>
      <p:sp>
        <p:nvSpPr>
          <p:cNvPr id="162" name="Round Same-side Corner of Rectangle 22">
            <a:extLst>
              <a:ext uri="{FF2B5EF4-FFF2-40B4-BE49-F238E27FC236}">
                <a16:creationId xmlns:a16="http://schemas.microsoft.com/office/drawing/2014/main" id="{5B1B5ACB-A595-594F-B94A-87AD6ABB2733}"/>
              </a:ext>
            </a:extLst>
          </p:cNvPr>
          <p:cNvSpPr/>
          <p:nvPr/>
        </p:nvSpPr>
        <p:spPr>
          <a:xfrm>
            <a:off x="2435212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sum-sip_amt">
            <a:extLst>
              <a:ext uri="{FF2B5EF4-FFF2-40B4-BE49-F238E27FC236}">
                <a16:creationId xmlns:a16="http://schemas.microsoft.com/office/drawing/2014/main" id="{B436F5F7-4271-BF49-B624-549CFB75E7DA}"/>
              </a:ext>
            </a:extLst>
          </p:cNvPr>
          <p:cNvSpPr txBox="1"/>
          <p:nvPr/>
        </p:nvSpPr>
        <p:spPr>
          <a:xfrm>
            <a:off x="2597206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16 லட்சம்</a:t>
            </a:r>
            <a:endParaRPr lang="en-US" sz="2500" b="1" dirty="0"/>
          </a:p>
        </p:txBody>
      </p:sp>
      <p:sp>
        <p:nvSpPr>
          <p:cNvPr id="164" name="perc-sip_amt">
            <a:extLst>
              <a:ext uri="{FF2B5EF4-FFF2-40B4-BE49-F238E27FC236}">
                <a16:creationId xmlns:a16="http://schemas.microsoft.com/office/drawing/2014/main" id="{2CB9CF7B-3E45-024A-A11D-4CA17EB6847C}"/>
              </a:ext>
            </a:extLst>
          </p:cNvPr>
          <p:cNvSpPr txBox="1"/>
          <p:nvPr/>
        </p:nvSpPr>
        <p:spPr>
          <a:xfrm>
            <a:off x="2597206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1,308%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66" name="Rectangle: Rounded Corners 7">
            <a:extLst>
              <a:ext uri="{FF2B5EF4-FFF2-40B4-BE49-F238E27FC236}">
                <a16:creationId xmlns:a16="http://schemas.microsoft.com/office/drawing/2014/main" id="{4DE4DD76-942D-7D40-B310-398BF8E9C657}"/>
              </a:ext>
            </a:extLst>
          </p:cNvPr>
          <p:cNvSpPr/>
          <p:nvPr/>
        </p:nvSpPr>
        <p:spPr>
          <a:xfrm>
            <a:off x="4646249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7" name="Google Shape;85;p14">
            <a:extLst>
              <a:ext uri="{FF2B5EF4-FFF2-40B4-BE49-F238E27FC236}">
                <a16:creationId xmlns:a16="http://schemas.microsoft.com/office/drawing/2014/main" id="{87EA1C99-ED77-6A47-9C60-FE80091F6B2A}"/>
              </a:ext>
            </a:extLst>
          </p:cNvPr>
          <p:cNvSpPr txBox="1"/>
          <p:nvPr/>
        </p:nvSpPr>
        <p:spPr>
          <a:xfrm>
            <a:off x="4808243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AUM</a:t>
            </a:r>
          </a:p>
        </p:txBody>
      </p:sp>
      <p:sp>
        <p:nvSpPr>
          <p:cNvPr id="168" name="Round Same-side Corner of Rectangle 22">
            <a:extLst>
              <a:ext uri="{FF2B5EF4-FFF2-40B4-BE49-F238E27FC236}">
                <a16:creationId xmlns:a16="http://schemas.microsoft.com/office/drawing/2014/main" id="{DACDA88C-E019-2749-BA7D-1BEAE9E09EE9}"/>
              </a:ext>
            </a:extLst>
          </p:cNvPr>
          <p:cNvSpPr/>
          <p:nvPr/>
        </p:nvSpPr>
        <p:spPr>
          <a:xfrm>
            <a:off x="4646249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sum-sip_aum">
            <a:extLst>
              <a:ext uri="{FF2B5EF4-FFF2-40B4-BE49-F238E27FC236}">
                <a16:creationId xmlns:a16="http://schemas.microsoft.com/office/drawing/2014/main" id="{7893854A-99A5-4D40-BEE0-5BCD90392847}"/>
              </a:ext>
            </a:extLst>
          </p:cNvPr>
          <p:cNvSpPr txBox="1"/>
          <p:nvPr/>
        </p:nvSpPr>
        <p:spPr>
          <a:xfrm>
            <a:off x="4808243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10 Cr. = ரூ. 10 கோடி</a:t>
            </a:r>
            <a:endParaRPr lang="en-US" sz="2500" b="1" dirty="0"/>
          </a:p>
        </p:txBody>
      </p:sp>
      <p:sp>
        <p:nvSpPr>
          <p:cNvPr id="170" name="perc-sip_aum">
            <a:extLst>
              <a:ext uri="{FF2B5EF4-FFF2-40B4-BE49-F238E27FC236}">
                <a16:creationId xmlns:a16="http://schemas.microsoft.com/office/drawing/2014/main" id="{CA8CC57C-191E-0C4D-825E-CFD4AE270B64}"/>
              </a:ext>
            </a:extLst>
          </p:cNvPr>
          <p:cNvSpPr txBox="1"/>
          <p:nvPr/>
        </p:nvSpPr>
        <p:spPr>
          <a:xfrm>
            <a:off x="4808243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1,112%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72" name="Rectangle: Rounded Corners 7">
            <a:extLst>
              <a:ext uri="{FF2B5EF4-FFF2-40B4-BE49-F238E27FC236}">
                <a16:creationId xmlns:a16="http://schemas.microsoft.com/office/drawing/2014/main" id="{BD23478A-9FC7-7243-ACE2-28D8C38E083F}"/>
              </a:ext>
            </a:extLst>
          </p:cNvPr>
          <p:cNvSpPr/>
          <p:nvPr/>
        </p:nvSpPr>
        <p:spPr>
          <a:xfrm>
            <a:off x="6857286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73" name="Google Shape;85;p14">
            <a:extLst>
              <a:ext uri="{FF2B5EF4-FFF2-40B4-BE49-F238E27FC236}">
                <a16:creationId xmlns:a16="http://schemas.microsoft.com/office/drawing/2014/main" id="{4FF68037-405F-7E40-913E-003945D90009}"/>
              </a:ext>
            </a:extLst>
          </p:cNvPr>
          <p:cNvSpPr txBox="1"/>
          <p:nvPr/>
        </p:nvSpPr>
        <p:spPr>
          <a:xfrm>
            <a:off x="7019280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முழு புதிய</a:t>
            </a:r>
            <a:r>
              <a:rPr lang="en-IN" sz="1200" dirty="0" err="1"/>
              <a:t>கடன்கள்</a:t>
            </a:r>
            <a:endParaRPr lang="en-IN" sz="1200" dirty="0"/>
          </a:p>
        </p:txBody>
      </p:sp>
      <p:sp>
        <p:nvSpPr>
          <p:cNvPr id="174" name="Round Same-side Corner of Rectangle 22">
            <a:extLst>
              <a:ext uri="{FF2B5EF4-FFF2-40B4-BE49-F238E27FC236}">
                <a16:creationId xmlns:a16="http://schemas.microsoft.com/office/drawing/2014/main" id="{5140F7FF-CB05-014A-8654-8453792E90A1}"/>
              </a:ext>
            </a:extLst>
          </p:cNvPr>
          <p:cNvSpPr/>
          <p:nvPr/>
        </p:nvSpPr>
        <p:spPr>
          <a:xfrm>
            <a:off x="6857286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sum-new_txns">
            <a:extLst>
              <a:ext uri="{FF2B5EF4-FFF2-40B4-BE49-F238E27FC236}">
                <a16:creationId xmlns:a16="http://schemas.microsoft.com/office/drawing/2014/main" id="{D1F4B155-3A35-0446-BF1F-C1F0C572A734}"/>
              </a:ext>
            </a:extLst>
          </p:cNvPr>
          <p:cNvSpPr txBox="1"/>
          <p:nvPr/>
        </p:nvSpPr>
        <p:spPr>
          <a:xfrm>
            <a:off x="7019280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1250</a:t>
            </a:r>
            <a:endParaRPr lang="en-US" sz="2500" b="1" dirty="0"/>
          </a:p>
        </p:txBody>
      </p:sp>
      <p:sp>
        <p:nvSpPr>
          <p:cNvPr id="176" name="perc-new_txns">
            <a:extLst>
              <a:ext uri="{FF2B5EF4-FFF2-40B4-BE49-F238E27FC236}">
                <a16:creationId xmlns:a16="http://schemas.microsoft.com/office/drawing/2014/main" id="{03424FBA-D770-2C4A-904F-3DE1243C6768}"/>
              </a:ext>
            </a:extLst>
          </p:cNvPr>
          <p:cNvSpPr txBox="1"/>
          <p:nvPr/>
        </p:nvSpPr>
        <p:spPr>
          <a:xfrm>
            <a:off x="7019280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1,136%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19" name="Radiotext-Current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343062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100" b="1" dirty="0">
                <a:solidFill>
                  <a:srgbClr val="000000"/>
                </a:solidFill>
              </a:rPr>
              <a:t>இந்த மாதம்</a:t>
            </a:r>
          </a:p>
        </p:txBody>
      </p:sp>
      <p:sp>
        <p:nvSpPr>
          <p:cNvPr id="121" name="Radio-Current Month-2">
            <a:hlinkClick r:id="rId5" action="ppaction://hlinksldjump"/>
          </p:cNvPr>
          <p:cNvSpPr/>
          <p:nvPr/>
        </p:nvSpPr>
        <p:spPr>
          <a:xfrm>
            <a:off x="224175" y="854314"/>
            <a:ext cx="144000" cy="14400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Previous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545123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கடந்த மாதம்</a:t>
            </a:r>
          </a:p>
        </p:txBody>
      </p:sp>
      <p:sp>
        <p:nvSpPr>
          <p:cNvPr id="178" name="Radiotext-FYTD">
            <a:extLst>
              <a:ext uri="{FF2B5EF4-FFF2-40B4-BE49-F238E27FC236}">
                <a16:creationId xmlns:a16="http://schemas.microsoft.com/office/drawing/2014/main" id="{658D12AF-CA27-2241-A669-8D35B3F74A80}"/>
              </a:ext>
            </a:extLst>
          </p:cNvPr>
          <p:cNvSpPr/>
          <p:nvPr/>
        </p:nvSpPr>
        <p:spPr>
          <a:xfrm>
            <a:off x="2723582" y="817057"/>
            <a:ext cx="50405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2024 ஆம் ஆண்டு வரை</a:t>
            </a:r>
          </a:p>
        </p:txBody>
      </p:sp>
      <p:sp>
        <p:nvSpPr>
          <p:cNvPr id="183" name="Radiotext-Previous FY">
            <a:extLst>
              <a:ext uri="{FF2B5EF4-FFF2-40B4-BE49-F238E27FC236}">
                <a16:creationId xmlns:a16="http://schemas.microsoft.com/office/drawing/2014/main" id="{13763DA3-F449-8C4E-9B24-5939BCA6F828}"/>
              </a:ext>
            </a:extLst>
          </p:cNvPr>
          <p:cNvSpPr/>
          <p:nvPr/>
        </p:nvSpPr>
        <p:spPr>
          <a:xfrm>
            <a:off x="3301059" y="817057"/>
            <a:ext cx="847539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முன்னைய விதியாண்டு</a:t>
            </a:r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4188578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பொருளாதார வகைப்பாடு</a:t>
            </a:r>
          </a:p>
        </p:txBody>
      </p:sp>
      <p:graphicFrame>
        <p:nvGraphicFramePr>
          <p:cNvPr id="12" name="asset_chart">
            <a:extLst>
              <a:ext uri="{FF2B5EF4-FFF2-40B4-BE49-F238E27FC236}">
                <a16:creationId xmlns:a16="http://schemas.microsoft.com/office/drawing/2014/main" id="{B5F4B33E-3FDD-6146-B7A6-CB101C13A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55919"/>
              </p:ext>
            </p:extLst>
          </p:nvPr>
        </p:nvGraphicFramePr>
        <p:xfrm>
          <a:off x="71774" y="4328714"/>
          <a:ext cx="9072226" cy="9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7" name="Rectangle: Rounded Corners 7">
            <a:extLst>
              <a:ext uri="{FF2B5EF4-FFF2-40B4-BE49-F238E27FC236}">
                <a16:creationId xmlns:a16="http://schemas.microsoft.com/office/drawing/2014/main" id="{0C9B02E5-D0BF-474C-A1E3-3CE25578A5D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22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60F4F7D-BA76-FB42-B9AE-BF1AB46EEF82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EEC2D21-8D68-1D45-B6E3-64188255B938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2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1314675-CE78-1542-92B0-BD1D6D54A14E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2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BE404FCF-A55F-2C4C-9CE2-2D0902D93D3D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சந்தேஷம்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C903029-C1C4-AB44-8083-7758C2296FFC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8355A57-FF02-194E-AB92-A0E75106B68A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சாதனையுடன்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Radio-Previous Month-3">
            <a:hlinkClick r:id="rId13" action="ppaction://hlinksldjump"/>
            <a:extLst>
              <a:ext uri="{FF2B5EF4-FFF2-40B4-BE49-F238E27FC236}">
                <a16:creationId xmlns:a16="http://schemas.microsoft.com/office/drawing/2014/main" id="{FE545277-E147-4D3A-84A2-CD7500219A95}"/>
              </a:ext>
            </a:extLst>
          </p:cNvPr>
          <p:cNvSpPr/>
          <p:nvPr/>
        </p:nvSpPr>
        <p:spPr>
          <a:xfrm>
            <a:off x="1475672" y="85404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adio-FYTD-4">
            <a:hlinkClick r:id="rId14" action="ppaction://hlinksldjump"/>
            <a:extLst>
              <a:ext uri="{FF2B5EF4-FFF2-40B4-BE49-F238E27FC236}">
                <a16:creationId xmlns:a16="http://schemas.microsoft.com/office/drawing/2014/main" id="{975C7F4F-2C38-46A6-B6DA-BB67CEE4F2DF}"/>
              </a:ext>
            </a:extLst>
          </p:cNvPr>
          <p:cNvSpPr/>
          <p:nvPr/>
        </p:nvSpPr>
        <p:spPr>
          <a:xfrm>
            <a:off x="2627800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adio-Previous FY-5">
            <a:hlinkClick r:id="rId15" action="ppaction://hlinksldjump"/>
            <a:extLst>
              <a:ext uri="{FF2B5EF4-FFF2-40B4-BE49-F238E27FC236}">
                <a16:creationId xmlns:a16="http://schemas.microsoft.com/office/drawing/2014/main" id="{53759138-CDDC-42A9-9820-4F81BB8F176D}"/>
              </a:ext>
            </a:extLst>
          </p:cNvPr>
          <p:cNvSpPr/>
          <p:nvPr/>
        </p:nvSpPr>
        <p:spPr>
          <a:xfrm>
            <a:off x="3203848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3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85,234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23,341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17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85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34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170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55,726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51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255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86,565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23,341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17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85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34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170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55,726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51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255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dirty="0"/>
              <a:t>முழு விநியோகஸ்தர்கள்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sum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30</a:t>
            </a:r>
            <a:endParaRPr lang="en-US" sz="2500" b="1" dirty="0"/>
          </a:p>
        </p:txBody>
      </p:sp>
      <p:sp>
        <p:nvSpPr>
          <p:cNvPr id="81" name="perc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-3%</a:t>
            </a:r>
            <a:r>
              <a:rPr lang="en-US" sz="1050" b="1" dirty="0"/>
              <a:t>தாய் மாற்றம்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ஆயு விற்பனை அறிக்கை: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36" name="Rectangle: Rounded Corners 7">
            <a:extLst>
              <a:ext uri="{FF2B5EF4-FFF2-40B4-BE49-F238E27FC236}">
                <a16:creationId xmlns:a16="http://schemas.microsoft.com/office/drawing/2014/main" id="{2C947096-CD86-8A40-8833-2D63122AC55F}"/>
              </a:ext>
            </a:extLst>
          </p:cNvPr>
          <p:cNvSpPr/>
          <p:nvPr/>
        </p:nvSpPr>
        <p:spPr>
          <a:xfrm>
            <a:off x="2435212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37" name="Google Shape;85;p14">
            <a:extLst>
              <a:ext uri="{FF2B5EF4-FFF2-40B4-BE49-F238E27FC236}">
                <a16:creationId xmlns:a16="http://schemas.microsoft.com/office/drawing/2014/main" id="{591B2FC5-0081-C741-A7EB-10828CC0125B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AUM நிர்வகிக்கப்படுகிறது</a:t>
            </a:r>
          </a:p>
        </p:txBody>
      </p:sp>
      <p:sp>
        <p:nvSpPr>
          <p:cNvPr id="138" name="Round Same-side Corner of Rectangle 22">
            <a:extLst>
              <a:ext uri="{FF2B5EF4-FFF2-40B4-BE49-F238E27FC236}">
                <a16:creationId xmlns:a16="http://schemas.microsoft.com/office/drawing/2014/main" id="{A21CDC59-9DA1-A34C-9BBE-B1C4BA381751}"/>
              </a:ext>
            </a:extLst>
          </p:cNvPr>
          <p:cNvSpPr/>
          <p:nvPr/>
        </p:nvSpPr>
        <p:spPr>
          <a:xfrm>
            <a:off x="2435212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sum-aum">
            <a:extLst>
              <a:ext uri="{FF2B5EF4-FFF2-40B4-BE49-F238E27FC236}">
                <a16:creationId xmlns:a16="http://schemas.microsoft.com/office/drawing/2014/main" id="{625F5C23-8916-294D-862A-CF9A8E9BD65C}"/>
              </a:ext>
            </a:extLst>
          </p:cNvPr>
          <p:cNvSpPr txBox="1"/>
          <p:nvPr/>
        </p:nvSpPr>
        <p:spPr>
          <a:xfrm>
            <a:off x="2597206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IN" sz="2500" dirty="0"/>
              <a:t>INR 3 கோடி</a:t>
            </a:r>
          </a:p>
        </p:txBody>
      </p:sp>
      <p:sp>
        <p:nvSpPr>
          <p:cNvPr id="140" name="perc-aum">
            <a:extLst>
              <a:ext uri="{FF2B5EF4-FFF2-40B4-BE49-F238E27FC236}">
                <a16:creationId xmlns:a16="http://schemas.microsoft.com/office/drawing/2014/main" id="{0AA5983D-4B9B-DD4A-9DA0-5FA4C26F8C4F}"/>
              </a:ext>
            </a:extLst>
          </p:cNvPr>
          <p:cNvSpPr txBox="1"/>
          <p:nvPr/>
        </p:nvSpPr>
        <p:spPr>
          <a:xfrm>
            <a:off x="2597206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957%</a:t>
            </a:r>
            <a:r>
              <a:rPr lang="en-US" sz="1050" b="1" dirty="0"/>
              <a:t>அம்மா மாற்றம்</a:t>
            </a:r>
          </a:p>
        </p:txBody>
      </p:sp>
      <p:sp>
        <p:nvSpPr>
          <p:cNvPr id="142" name="Rectangle: Rounded Corners 7">
            <a:extLst>
              <a:ext uri="{FF2B5EF4-FFF2-40B4-BE49-F238E27FC236}">
                <a16:creationId xmlns:a16="http://schemas.microsoft.com/office/drawing/2014/main" id="{1C206DA8-3BDB-324F-8C49-596D639D4915}"/>
              </a:ext>
            </a:extLst>
          </p:cNvPr>
          <p:cNvSpPr/>
          <p:nvPr/>
        </p:nvSpPr>
        <p:spPr>
          <a:xfrm>
            <a:off x="4646249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3" name="Google Shape;85;p14">
            <a:extLst>
              <a:ext uri="{FF2B5EF4-FFF2-40B4-BE49-F238E27FC236}">
                <a16:creationId xmlns:a16="http://schemas.microsoft.com/office/drawing/2014/main" id="{4B7A709A-5447-054B-807A-ECDF0500D8D7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44" name="Round Same-side Corner of Rectangle 22">
            <a:extLst>
              <a:ext uri="{FF2B5EF4-FFF2-40B4-BE49-F238E27FC236}">
                <a16:creationId xmlns:a16="http://schemas.microsoft.com/office/drawing/2014/main" id="{E144A243-510B-F948-B28D-F3C903C16DF4}"/>
              </a:ext>
            </a:extLst>
          </p:cNvPr>
          <p:cNvSpPr/>
          <p:nvPr/>
        </p:nvSpPr>
        <p:spPr>
          <a:xfrm>
            <a:off x="4646249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sum-gross_sale">
            <a:extLst>
              <a:ext uri="{FF2B5EF4-FFF2-40B4-BE49-F238E27FC236}">
                <a16:creationId xmlns:a16="http://schemas.microsoft.com/office/drawing/2014/main" id="{74F7756C-8320-3D45-B32B-FD35B5CF52D4}"/>
              </a:ext>
            </a:extLst>
          </p:cNvPr>
          <p:cNvSpPr txBox="1"/>
          <p:nvPr/>
        </p:nvSpPr>
        <p:spPr>
          <a:xfrm>
            <a:off x="4808243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4 லட்சம்</a:t>
            </a:r>
          </a:p>
        </p:txBody>
      </p:sp>
      <p:sp>
        <p:nvSpPr>
          <p:cNvPr id="146" name="perc-gross_sale">
            <a:extLst>
              <a:ext uri="{FF2B5EF4-FFF2-40B4-BE49-F238E27FC236}">
                <a16:creationId xmlns:a16="http://schemas.microsoft.com/office/drawing/2014/main" id="{A26D19C6-200C-A140-ABFD-F1497EF9B3EA}"/>
              </a:ext>
            </a:extLst>
          </p:cNvPr>
          <p:cNvSpPr txBox="1"/>
          <p:nvPr/>
        </p:nvSpPr>
        <p:spPr>
          <a:xfrm>
            <a:off x="4808243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1,064%</a:t>
            </a:r>
            <a:r>
              <a:rPr lang="en-US" sz="1050" b="1" dirty="0"/>
              <a:t>அம்மா மாற்றம்</a:t>
            </a: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8185A50F-3C55-D74F-BBFC-CA7B95297FC4}"/>
              </a:ext>
            </a:extLst>
          </p:cNvPr>
          <p:cNvSpPr/>
          <p:nvPr/>
        </p:nvSpPr>
        <p:spPr>
          <a:xfrm>
            <a:off x="6857286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9" name="Google Shape;85;p14">
            <a:extLst>
              <a:ext uri="{FF2B5EF4-FFF2-40B4-BE49-F238E27FC236}">
                <a16:creationId xmlns:a16="http://schemas.microsoft.com/office/drawing/2014/main" id="{FF8DF1CD-D1D1-D146-9911-5E4984DB5776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50" name="Round Same-side Corner of Rectangle 22">
            <a:extLst>
              <a:ext uri="{FF2B5EF4-FFF2-40B4-BE49-F238E27FC236}">
                <a16:creationId xmlns:a16="http://schemas.microsoft.com/office/drawing/2014/main" id="{240532D0-AD00-5740-BC5B-1D17147D99C7}"/>
              </a:ext>
            </a:extLst>
          </p:cNvPr>
          <p:cNvSpPr/>
          <p:nvPr/>
        </p:nvSpPr>
        <p:spPr>
          <a:xfrm>
            <a:off x="6857286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1" name="sum-net_sale">
            <a:extLst>
              <a:ext uri="{FF2B5EF4-FFF2-40B4-BE49-F238E27FC236}">
                <a16:creationId xmlns:a16="http://schemas.microsoft.com/office/drawing/2014/main" id="{150F5213-B852-194F-885B-CA082D3B29A0}"/>
              </a:ext>
            </a:extLst>
          </p:cNvPr>
          <p:cNvSpPr txBox="1"/>
          <p:nvPr/>
        </p:nvSpPr>
        <p:spPr>
          <a:xfrm>
            <a:off x="7019280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இருப்பு 1 லட்சம்</a:t>
            </a:r>
          </a:p>
        </p:txBody>
      </p:sp>
      <p:sp>
        <p:nvSpPr>
          <p:cNvPr id="152" name="perc-net_sale">
            <a:extLst>
              <a:ext uri="{FF2B5EF4-FFF2-40B4-BE49-F238E27FC236}">
                <a16:creationId xmlns:a16="http://schemas.microsoft.com/office/drawing/2014/main" id="{3C63D478-53F2-6E4E-9F06-7A4D449064C7}"/>
              </a:ext>
            </a:extLst>
          </p:cNvPr>
          <p:cNvSpPr txBox="1"/>
          <p:nvPr/>
        </p:nvSpPr>
        <p:spPr>
          <a:xfrm>
            <a:off x="7019280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967%</a:t>
            </a:r>
            <a:r>
              <a:rPr lang="en-US" sz="1050" b="1" dirty="0"/>
              <a:t>மாமா மாற்று</a:t>
            </a:r>
          </a:p>
        </p:txBody>
      </p:sp>
      <p:sp>
        <p:nvSpPr>
          <p:cNvPr id="154" name="Rectangle: Rounded Corners 7">
            <a:extLst>
              <a:ext uri="{FF2B5EF4-FFF2-40B4-BE49-F238E27FC236}">
                <a16:creationId xmlns:a16="http://schemas.microsoft.com/office/drawing/2014/main" id="{53B46C8E-9065-D34E-B456-5E4502691476}"/>
              </a:ext>
            </a:extLst>
          </p:cNvPr>
          <p:cNvSpPr/>
          <p:nvPr/>
        </p:nvSpPr>
        <p:spPr>
          <a:xfrm>
            <a:off x="224175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55" name="Google Shape;85;p14">
            <a:extLst>
              <a:ext uri="{FF2B5EF4-FFF2-40B4-BE49-F238E27FC236}">
                <a16:creationId xmlns:a16="http://schemas.microsoft.com/office/drawing/2014/main" id="{3A7019D3-B119-2247-B738-18D49A148C49}"/>
              </a:ext>
            </a:extLst>
          </p:cNvPr>
          <p:cNvSpPr txBox="1"/>
          <p:nvPr/>
        </p:nvSpPr>
        <p:spPr>
          <a:xfrm>
            <a:off x="386169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எண்ணிக்கை</a:t>
            </a:r>
          </a:p>
        </p:txBody>
      </p:sp>
      <p:sp>
        <p:nvSpPr>
          <p:cNvPr id="156" name="Round Same-side Corner of Rectangle 22">
            <a:extLst>
              <a:ext uri="{FF2B5EF4-FFF2-40B4-BE49-F238E27FC236}">
                <a16:creationId xmlns:a16="http://schemas.microsoft.com/office/drawing/2014/main" id="{889FBE41-7206-FD49-8EF5-FACFB926493A}"/>
              </a:ext>
            </a:extLst>
          </p:cNvPr>
          <p:cNvSpPr/>
          <p:nvPr/>
        </p:nvSpPr>
        <p:spPr>
          <a:xfrm>
            <a:off x="224175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7" name="sum-sip_count">
            <a:extLst>
              <a:ext uri="{FF2B5EF4-FFF2-40B4-BE49-F238E27FC236}">
                <a16:creationId xmlns:a16="http://schemas.microsoft.com/office/drawing/2014/main" id="{5D8BA03B-0D7B-5648-98E6-C199AD3D7382}"/>
              </a:ext>
            </a:extLst>
          </p:cNvPr>
          <p:cNvSpPr txBox="1"/>
          <p:nvPr/>
        </p:nvSpPr>
        <p:spPr>
          <a:xfrm>
            <a:off x="386169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110</a:t>
            </a:r>
            <a:endParaRPr lang="en-US" sz="2500" b="1" dirty="0"/>
          </a:p>
        </p:txBody>
      </p:sp>
      <p:sp>
        <p:nvSpPr>
          <p:cNvPr id="158" name="perc-sip_count">
            <a:extLst>
              <a:ext uri="{FF2B5EF4-FFF2-40B4-BE49-F238E27FC236}">
                <a16:creationId xmlns:a16="http://schemas.microsoft.com/office/drawing/2014/main" id="{3C7DA142-CF32-2C43-9789-E1BF5B0455AD}"/>
              </a:ext>
            </a:extLst>
          </p:cNvPr>
          <p:cNvSpPr txBox="1"/>
          <p:nvPr/>
        </p:nvSpPr>
        <p:spPr>
          <a:xfrm>
            <a:off x="386169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1,000%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60" name="Rectangle: Rounded Corners 7">
            <a:extLst>
              <a:ext uri="{FF2B5EF4-FFF2-40B4-BE49-F238E27FC236}">
                <a16:creationId xmlns:a16="http://schemas.microsoft.com/office/drawing/2014/main" id="{420E3B96-8A1E-F248-AA71-1616554C0C15}"/>
              </a:ext>
            </a:extLst>
          </p:cNvPr>
          <p:cNvSpPr/>
          <p:nvPr/>
        </p:nvSpPr>
        <p:spPr>
          <a:xfrm>
            <a:off x="2435212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1" name="Google Shape;85;p14">
            <a:extLst>
              <a:ext uri="{FF2B5EF4-FFF2-40B4-BE49-F238E27FC236}">
                <a16:creationId xmlns:a16="http://schemas.microsoft.com/office/drawing/2014/main" id="{D169B1FC-DCBC-AD46-8634-143C53305BCB}"/>
              </a:ext>
            </a:extLst>
          </p:cNvPr>
          <p:cNvSpPr txBox="1"/>
          <p:nvPr/>
        </p:nvSpPr>
        <p:spPr>
          <a:xfrm>
            <a:off x="2597206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தொகை (புதிய)</a:t>
            </a:r>
          </a:p>
        </p:txBody>
      </p:sp>
      <p:sp>
        <p:nvSpPr>
          <p:cNvPr id="162" name="Round Same-side Corner of Rectangle 22">
            <a:extLst>
              <a:ext uri="{FF2B5EF4-FFF2-40B4-BE49-F238E27FC236}">
                <a16:creationId xmlns:a16="http://schemas.microsoft.com/office/drawing/2014/main" id="{5B1B5ACB-A595-594F-B94A-87AD6ABB2733}"/>
              </a:ext>
            </a:extLst>
          </p:cNvPr>
          <p:cNvSpPr/>
          <p:nvPr/>
        </p:nvSpPr>
        <p:spPr>
          <a:xfrm>
            <a:off x="2435212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sum-sip_amt">
            <a:extLst>
              <a:ext uri="{FF2B5EF4-FFF2-40B4-BE49-F238E27FC236}">
                <a16:creationId xmlns:a16="http://schemas.microsoft.com/office/drawing/2014/main" id="{B436F5F7-4271-BF49-B624-549CFB75E7DA}"/>
              </a:ext>
            </a:extLst>
          </p:cNvPr>
          <p:cNvSpPr txBox="1"/>
          <p:nvPr/>
        </p:nvSpPr>
        <p:spPr>
          <a:xfrm>
            <a:off x="2597206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இருப்பு 1 லட்சம்</a:t>
            </a:r>
            <a:endParaRPr lang="en-US" sz="2500" b="1" dirty="0"/>
          </a:p>
        </p:txBody>
      </p:sp>
      <p:sp>
        <p:nvSpPr>
          <p:cNvPr id="164" name="perc-sip_amt">
            <a:extLst>
              <a:ext uri="{FF2B5EF4-FFF2-40B4-BE49-F238E27FC236}">
                <a16:creationId xmlns:a16="http://schemas.microsoft.com/office/drawing/2014/main" id="{2CB9CF7B-3E45-024A-A11D-4CA17EB6847C}"/>
              </a:ext>
            </a:extLst>
          </p:cNvPr>
          <p:cNvSpPr txBox="1"/>
          <p:nvPr/>
        </p:nvSpPr>
        <p:spPr>
          <a:xfrm>
            <a:off x="2597206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892%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66" name="Rectangle: Rounded Corners 7">
            <a:extLst>
              <a:ext uri="{FF2B5EF4-FFF2-40B4-BE49-F238E27FC236}">
                <a16:creationId xmlns:a16="http://schemas.microsoft.com/office/drawing/2014/main" id="{4DE4DD76-942D-7D40-B310-398BF8E9C657}"/>
              </a:ext>
            </a:extLst>
          </p:cNvPr>
          <p:cNvSpPr/>
          <p:nvPr/>
        </p:nvSpPr>
        <p:spPr>
          <a:xfrm>
            <a:off x="4646249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7" name="Google Shape;85;p14">
            <a:extLst>
              <a:ext uri="{FF2B5EF4-FFF2-40B4-BE49-F238E27FC236}">
                <a16:creationId xmlns:a16="http://schemas.microsoft.com/office/drawing/2014/main" id="{87EA1C99-ED77-6A47-9C60-FE80091F6B2A}"/>
              </a:ext>
            </a:extLst>
          </p:cNvPr>
          <p:cNvSpPr txBox="1"/>
          <p:nvPr/>
        </p:nvSpPr>
        <p:spPr>
          <a:xfrm>
            <a:off x="4808243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AUM</a:t>
            </a:r>
          </a:p>
        </p:txBody>
      </p:sp>
      <p:sp>
        <p:nvSpPr>
          <p:cNvPr id="168" name="Round Same-side Corner of Rectangle 22">
            <a:extLst>
              <a:ext uri="{FF2B5EF4-FFF2-40B4-BE49-F238E27FC236}">
                <a16:creationId xmlns:a16="http://schemas.microsoft.com/office/drawing/2014/main" id="{DACDA88C-E019-2749-BA7D-1BEAE9E09EE9}"/>
              </a:ext>
            </a:extLst>
          </p:cNvPr>
          <p:cNvSpPr/>
          <p:nvPr/>
        </p:nvSpPr>
        <p:spPr>
          <a:xfrm>
            <a:off x="4646249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sum-sip_aum">
            <a:extLst>
              <a:ext uri="{FF2B5EF4-FFF2-40B4-BE49-F238E27FC236}">
                <a16:creationId xmlns:a16="http://schemas.microsoft.com/office/drawing/2014/main" id="{7893854A-99A5-4D40-BEE0-5BCD90392847}"/>
              </a:ext>
            </a:extLst>
          </p:cNvPr>
          <p:cNvSpPr txBox="1"/>
          <p:nvPr/>
        </p:nvSpPr>
        <p:spPr>
          <a:xfrm>
            <a:off x="4808243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86 லட்சம்</a:t>
            </a:r>
            <a:endParaRPr lang="en-US" sz="2500" b="1" dirty="0"/>
          </a:p>
        </p:txBody>
      </p:sp>
      <p:sp>
        <p:nvSpPr>
          <p:cNvPr id="170" name="perc-sip_aum">
            <a:extLst>
              <a:ext uri="{FF2B5EF4-FFF2-40B4-BE49-F238E27FC236}">
                <a16:creationId xmlns:a16="http://schemas.microsoft.com/office/drawing/2014/main" id="{CA8CC57C-191E-0C4D-825E-CFD4AE270B64}"/>
              </a:ext>
            </a:extLst>
          </p:cNvPr>
          <p:cNvSpPr txBox="1"/>
          <p:nvPr/>
        </p:nvSpPr>
        <p:spPr>
          <a:xfrm>
            <a:off x="4808243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1,028%</a:t>
            </a:r>
            <a:r>
              <a:rPr lang="en-US" sz="1050" b="1" dirty="0"/>
              <a:t>மாமா மாற்றம்</a:t>
            </a:r>
          </a:p>
        </p:txBody>
      </p:sp>
      <p:sp>
        <p:nvSpPr>
          <p:cNvPr id="172" name="Rectangle: Rounded Corners 7">
            <a:extLst>
              <a:ext uri="{FF2B5EF4-FFF2-40B4-BE49-F238E27FC236}">
                <a16:creationId xmlns:a16="http://schemas.microsoft.com/office/drawing/2014/main" id="{BD23478A-9FC7-7243-ACE2-28D8C38E083F}"/>
              </a:ext>
            </a:extLst>
          </p:cNvPr>
          <p:cNvSpPr/>
          <p:nvPr/>
        </p:nvSpPr>
        <p:spPr>
          <a:xfrm>
            <a:off x="6857286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73" name="Google Shape;85;p14">
            <a:extLst>
              <a:ext uri="{FF2B5EF4-FFF2-40B4-BE49-F238E27FC236}">
                <a16:creationId xmlns:a16="http://schemas.microsoft.com/office/drawing/2014/main" id="{4FF68037-405F-7E40-913E-003945D90009}"/>
              </a:ext>
            </a:extLst>
          </p:cNvPr>
          <p:cNvSpPr txBox="1"/>
          <p:nvPr/>
        </p:nvSpPr>
        <p:spPr>
          <a:xfrm>
            <a:off x="7019280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முழு புதிய</a:t>
            </a:r>
            <a:r>
              <a:rPr lang="en-IN" sz="1200" dirty="0" err="1"/>
              <a:t>கடன்கள்</a:t>
            </a:r>
            <a:endParaRPr lang="en-IN" sz="1200" dirty="0"/>
          </a:p>
        </p:txBody>
      </p:sp>
      <p:sp>
        <p:nvSpPr>
          <p:cNvPr id="174" name="Round Same-side Corner of Rectangle 22">
            <a:extLst>
              <a:ext uri="{FF2B5EF4-FFF2-40B4-BE49-F238E27FC236}">
                <a16:creationId xmlns:a16="http://schemas.microsoft.com/office/drawing/2014/main" id="{5140F7FF-CB05-014A-8654-8453792E90A1}"/>
              </a:ext>
            </a:extLst>
          </p:cNvPr>
          <p:cNvSpPr/>
          <p:nvPr/>
        </p:nvSpPr>
        <p:spPr>
          <a:xfrm>
            <a:off x="6857286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sum-new_txns">
            <a:extLst>
              <a:ext uri="{FF2B5EF4-FFF2-40B4-BE49-F238E27FC236}">
                <a16:creationId xmlns:a16="http://schemas.microsoft.com/office/drawing/2014/main" id="{D1F4B155-3A35-0446-BF1F-C1F0C572A734}"/>
              </a:ext>
            </a:extLst>
          </p:cNvPr>
          <p:cNvSpPr txBox="1"/>
          <p:nvPr/>
        </p:nvSpPr>
        <p:spPr>
          <a:xfrm>
            <a:off x="7019280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100</a:t>
            </a:r>
            <a:endParaRPr lang="en-US" sz="2500" b="1" dirty="0"/>
          </a:p>
        </p:txBody>
      </p:sp>
      <p:sp>
        <p:nvSpPr>
          <p:cNvPr id="176" name="perc-new_txns">
            <a:extLst>
              <a:ext uri="{FF2B5EF4-FFF2-40B4-BE49-F238E27FC236}">
                <a16:creationId xmlns:a16="http://schemas.microsoft.com/office/drawing/2014/main" id="{03424FBA-D770-2C4A-904F-3DE1243C6768}"/>
              </a:ext>
            </a:extLst>
          </p:cNvPr>
          <p:cNvSpPr txBox="1"/>
          <p:nvPr/>
        </p:nvSpPr>
        <p:spPr>
          <a:xfrm>
            <a:off x="7019280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1,000%</a:t>
            </a:r>
            <a:r>
              <a:rPr lang="en-US" sz="1050" b="1" dirty="0"/>
              <a:t>அம்மா மாற்றம்</a:t>
            </a:r>
          </a:p>
        </p:txBody>
      </p:sp>
      <p:sp>
        <p:nvSpPr>
          <p:cNvPr id="119" name="Radiotext-Current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343062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இந்த மாதம்</a:t>
            </a:r>
          </a:p>
        </p:txBody>
      </p:sp>
      <p:sp>
        <p:nvSpPr>
          <p:cNvPr id="121" name="Radio-Current Month-2">
            <a:hlinkClick r:id="rId5" action="ppaction://hlinksldjump"/>
          </p:cNvPr>
          <p:cNvSpPr/>
          <p:nvPr/>
        </p:nvSpPr>
        <p:spPr>
          <a:xfrm>
            <a:off x="224175" y="85431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Previous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545123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rgbClr val="000000"/>
                </a:solidFill>
              </a:rPr>
              <a:t>முந்தைய மாதம்</a:t>
            </a:r>
          </a:p>
        </p:txBody>
      </p:sp>
      <p:sp>
        <p:nvSpPr>
          <p:cNvPr id="178" name="Radiotext-FYTD">
            <a:extLst>
              <a:ext uri="{FF2B5EF4-FFF2-40B4-BE49-F238E27FC236}">
                <a16:creationId xmlns:a16="http://schemas.microsoft.com/office/drawing/2014/main" id="{658D12AF-CA27-2241-A669-8D35B3F74A80}"/>
              </a:ext>
            </a:extLst>
          </p:cNvPr>
          <p:cNvSpPr/>
          <p:nvPr/>
        </p:nvSpPr>
        <p:spPr>
          <a:xfrm>
            <a:off x="2723582" y="817057"/>
            <a:ext cx="50405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இந்த ஆண்டு வரை</a:t>
            </a:r>
          </a:p>
        </p:txBody>
      </p:sp>
      <p:sp>
        <p:nvSpPr>
          <p:cNvPr id="183" name="Radiotext-Previous FY">
            <a:extLst>
              <a:ext uri="{FF2B5EF4-FFF2-40B4-BE49-F238E27FC236}">
                <a16:creationId xmlns:a16="http://schemas.microsoft.com/office/drawing/2014/main" id="{13763DA3-F449-8C4E-9B24-5939BCA6F828}"/>
              </a:ext>
            </a:extLst>
          </p:cNvPr>
          <p:cNvSpPr/>
          <p:nvPr/>
        </p:nvSpPr>
        <p:spPr>
          <a:xfrm>
            <a:off x="3301059" y="817057"/>
            <a:ext cx="847539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முன்னைய விதியாண்டு</a:t>
            </a:r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4188578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பொருளாதார வகைப்பாடு</a:t>
            </a:r>
          </a:p>
        </p:txBody>
      </p:sp>
      <p:graphicFrame>
        <p:nvGraphicFramePr>
          <p:cNvPr id="12" name="asset_chart">
            <a:extLst>
              <a:ext uri="{FF2B5EF4-FFF2-40B4-BE49-F238E27FC236}">
                <a16:creationId xmlns:a16="http://schemas.microsoft.com/office/drawing/2014/main" id="{B5F4B33E-3FDD-6146-B7A6-CB101C13A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55919"/>
              </p:ext>
            </p:extLst>
          </p:nvPr>
        </p:nvGraphicFramePr>
        <p:xfrm>
          <a:off x="71774" y="4328714"/>
          <a:ext cx="9072226" cy="9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7" name="Rectangle: Rounded Corners 7">
            <a:extLst>
              <a:ext uri="{FF2B5EF4-FFF2-40B4-BE49-F238E27FC236}">
                <a16:creationId xmlns:a16="http://schemas.microsoft.com/office/drawing/2014/main" id="{0C9B02E5-D0BF-474C-A1E3-3CE25578A5D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22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60F4F7D-BA76-FB42-B9AE-BF1AB46EEF82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EEC2D21-8D68-1D45-B6E3-64188255B938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2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1314675-CE78-1542-92B0-BD1D6D54A14E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2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BE404FCF-A55F-2C4C-9CE2-2D0902D93D3D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சந்தேஷம்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நிறுவன மேலாண்மை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C903029-C1C4-AB44-8083-7758C2296FFC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8355A57-FF02-194E-AB92-A0E75106B68A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சாதனையைப் போல்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Radio-Previous Month-3">
            <a:hlinkClick r:id="rId13" action="ppaction://hlinksldjump"/>
            <a:extLst>
              <a:ext uri="{FF2B5EF4-FFF2-40B4-BE49-F238E27FC236}">
                <a16:creationId xmlns:a16="http://schemas.microsoft.com/office/drawing/2014/main" id="{FE545277-E147-4D3A-84A2-CD7500219A95}"/>
              </a:ext>
            </a:extLst>
          </p:cNvPr>
          <p:cNvSpPr/>
          <p:nvPr/>
        </p:nvSpPr>
        <p:spPr>
          <a:xfrm>
            <a:off x="1475672" y="854048"/>
            <a:ext cx="144000" cy="14400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adio-FYTD-4">
            <a:hlinkClick r:id="rId14" action="ppaction://hlinksldjump"/>
            <a:extLst>
              <a:ext uri="{FF2B5EF4-FFF2-40B4-BE49-F238E27FC236}">
                <a16:creationId xmlns:a16="http://schemas.microsoft.com/office/drawing/2014/main" id="{975C7F4F-2C38-46A6-B6DA-BB67CEE4F2DF}"/>
              </a:ext>
            </a:extLst>
          </p:cNvPr>
          <p:cNvSpPr/>
          <p:nvPr/>
        </p:nvSpPr>
        <p:spPr>
          <a:xfrm>
            <a:off x="2627800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adio-Previous FY-5">
            <a:hlinkClick r:id="rId15" action="ppaction://hlinksldjump"/>
            <a:extLst>
              <a:ext uri="{FF2B5EF4-FFF2-40B4-BE49-F238E27FC236}">
                <a16:creationId xmlns:a16="http://schemas.microsoft.com/office/drawing/2014/main" id="{53759138-CDDC-42A9-9820-4F81BB8F176D}"/>
              </a:ext>
            </a:extLst>
          </p:cNvPr>
          <p:cNvSpPr/>
          <p:nvPr/>
        </p:nvSpPr>
        <p:spPr>
          <a:xfrm>
            <a:off x="3203848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84,873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23,341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17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85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34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170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1180358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Report Header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4475F835-6AC1-AC46-B376-518BFA108F1E}"/>
              </a:ext>
            </a:extLst>
          </p:cNvPr>
          <p:cNvGrpSpPr/>
          <p:nvPr/>
        </p:nvGrpSpPr>
        <p:grpSpPr>
          <a:xfrm>
            <a:off x="1170993" y="828142"/>
            <a:ext cx="1426213" cy="213989"/>
            <a:chOff x="1170993" y="828142"/>
            <a:chExt cx="1426213" cy="213989"/>
          </a:xfrm>
        </p:grpSpPr>
        <p:sp>
          <p:nvSpPr>
            <p:cNvPr id="209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F6B21B4D-E26B-0247-A3E2-A20735AB239C}"/>
                </a:ext>
              </a:extLst>
            </p:cNvPr>
            <p:cNvSpPr/>
            <p:nvPr/>
          </p:nvSpPr>
          <p:spPr>
            <a:xfrm>
              <a:off x="1170993" y="828142"/>
              <a:ext cx="1426213" cy="2139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r>
                <a:rPr lang="en-IN" sz="1000" dirty="0">
                  <a:solidFill>
                    <a:schemeClr val="tx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Equity</a:t>
              </a:r>
              <a:endParaRPr lang="en-US" sz="10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0" name="Triangle 209">
              <a:extLst>
                <a:ext uri="{FF2B5EF4-FFF2-40B4-BE49-F238E27FC236}">
                  <a16:creationId xmlns:a16="http://schemas.microsoft.com/office/drawing/2014/main" id="{15F809CA-8CF4-274E-9F5E-9FC045E601ED}"/>
                </a:ext>
              </a:extLst>
            </p:cNvPr>
            <p:cNvSpPr/>
            <p:nvPr/>
          </p:nvSpPr>
          <p:spPr>
            <a:xfrm flipV="1">
              <a:off x="2429177" y="910099"/>
              <a:ext cx="79209" cy="6207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Google Shape;85;p14">
            <a:extLst>
              <a:ext uri="{FF2B5EF4-FFF2-40B4-BE49-F238E27FC236}">
                <a16:creationId xmlns:a16="http://schemas.microsoft.com/office/drawing/2014/main" id="{26F72C98-C3D0-9E47-87F2-BC2ADC9FF1A3}"/>
              </a:ext>
            </a:extLst>
          </p:cNvPr>
          <p:cNvSpPr txBox="1"/>
          <p:nvPr/>
        </p:nvSpPr>
        <p:spPr>
          <a:xfrm>
            <a:off x="178865" y="822692"/>
            <a:ext cx="942399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algn="r">
              <a:defRPr sz="1000" b="1"/>
            </a:lvl1pPr>
          </a:lstStyle>
          <a:p>
            <a:r>
              <a:rPr lang="en-US" dirty="0"/>
              <a:t>Select </a:t>
            </a:r>
            <a:r>
              <a:rPr lang="en-IN" dirty="0"/>
              <a:t>Parameter</a:t>
            </a:r>
            <a:endParaRPr lang="en-US" dirty="0"/>
          </a:p>
        </p:txBody>
      </p:sp>
      <p:sp>
        <p:nvSpPr>
          <p:cNvPr id="215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5317A5-486F-2646-BD01-88F49A26A9B6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45FC9EA-D45A-0D4C-A2F9-E8A026DD9439}"/>
              </a:ext>
            </a:extLst>
          </p:cNvPr>
          <p:cNvGrpSpPr/>
          <p:nvPr/>
        </p:nvGrpSpPr>
        <p:grpSpPr>
          <a:xfrm>
            <a:off x="2668557" y="828142"/>
            <a:ext cx="1426213" cy="213989"/>
            <a:chOff x="2668557" y="828142"/>
            <a:chExt cx="1426213" cy="213989"/>
          </a:xfrm>
        </p:grpSpPr>
        <p:sp>
          <p:nvSpPr>
            <p:cNvPr id="84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85E59676-3A99-B541-B98E-0DEFC6FCA2A4}"/>
                </a:ext>
              </a:extLst>
            </p:cNvPr>
            <p:cNvSpPr/>
            <p:nvPr/>
          </p:nvSpPr>
          <p:spPr>
            <a:xfrm>
              <a:off x="2668557" y="828142"/>
              <a:ext cx="1426213" cy="2139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r>
                <a:rPr lang="en-IN" sz="1000" dirty="0">
                  <a:solidFill>
                    <a:schemeClr val="tx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Gross Sales</a:t>
              </a:r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6C46F602-AE8F-9F46-9866-5E0AB07F069A}"/>
                </a:ext>
              </a:extLst>
            </p:cNvPr>
            <p:cNvSpPr/>
            <p:nvPr/>
          </p:nvSpPr>
          <p:spPr>
            <a:xfrm flipV="1">
              <a:off x="3926741" y="910099"/>
              <a:ext cx="79209" cy="6207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F2C7817-DE70-6D46-A86B-73263D91E42B}"/>
              </a:ext>
            </a:extLst>
          </p:cNvPr>
          <p:cNvGrpSpPr/>
          <p:nvPr/>
        </p:nvGrpSpPr>
        <p:grpSpPr>
          <a:xfrm>
            <a:off x="4166120" y="828142"/>
            <a:ext cx="1426213" cy="213989"/>
            <a:chOff x="4166120" y="828142"/>
            <a:chExt cx="1426213" cy="213989"/>
          </a:xfrm>
        </p:grpSpPr>
        <p:sp>
          <p:nvSpPr>
            <p:cNvPr id="87" name="Rectangle: Rounded Corners 7">
              <a:hlinkClick r:id="" action="ppaction://noaction" highlightClick="1"/>
              <a:extLst>
                <a:ext uri="{FF2B5EF4-FFF2-40B4-BE49-F238E27FC236}">
                  <a16:creationId xmlns:a16="http://schemas.microsoft.com/office/drawing/2014/main" id="{40982FFA-DB31-BC43-A8A2-EBC610CD6ABE}"/>
                </a:ext>
              </a:extLst>
            </p:cNvPr>
            <p:cNvSpPr/>
            <p:nvPr/>
          </p:nvSpPr>
          <p:spPr>
            <a:xfrm>
              <a:off x="4166120" y="828142"/>
              <a:ext cx="1426213" cy="213989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r>
                <a:rPr lang="en-IN" sz="1000" dirty="0">
                  <a:solidFill>
                    <a:schemeClr val="tx1"/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L12M</a:t>
              </a:r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4D3AB4C3-1374-0045-A070-F9FD7DB72783}"/>
                </a:ext>
              </a:extLst>
            </p:cNvPr>
            <p:cNvSpPr/>
            <p:nvPr/>
          </p:nvSpPr>
          <p:spPr>
            <a:xfrm flipV="1">
              <a:off x="5424304" y="910099"/>
              <a:ext cx="79209" cy="62076"/>
            </a:xfrm>
            <a:prstGeom prst="triangl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81711BB-451A-D944-9F29-2796390A0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7838917"/>
              </p:ext>
            </p:extLst>
          </p:nvPr>
        </p:nvGraphicFramePr>
        <p:xfrm>
          <a:off x="54136" y="1490968"/>
          <a:ext cx="8982360" cy="35338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3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FE009050-E002-1D49-85B5-1E9A01628D1A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FD355EC6-E143-CB40-B253-E861EAAB0FF3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6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3926A446-9CDC-DD4B-8F13-C0F12AA3F400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27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FE7CD1C-6BD9-A64D-941C-4962AF0348D4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A2CCE4F-6D73-DA40-A28B-46EC0C1D1EF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9C7AC219-7B07-D846-ABE9-CB2D407CEFDA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6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1D76E6BA-0566-EF4A-BACC-116D1E618012}"/>
              </a:ext>
            </a:extLst>
          </p:cNvPr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930297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Book Activation</a:t>
            </a: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59069BAF-1BBA-0A4D-B004-9353314257C5}"/>
              </a:ext>
            </a:extLst>
          </p:cNvPr>
          <p:cNvSpPr/>
          <p:nvPr/>
        </p:nvSpPr>
        <p:spPr>
          <a:xfrm>
            <a:off x="224175" y="1248671"/>
            <a:ext cx="1730961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841D4264-69D2-E84D-B565-6B6CAB837E17}"/>
              </a:ext>
            </a:extLst>
          </p:cNvPr>
          <p:cNvSpPr/>
          <p:nvPr/>
        </p:nvSpPr>
        <p:spPr>
          <a:xfrm>
            <a:off x="2055899" y="1248671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Total ARNS</a:t>
            </a:r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0AF53BC-4B80-F84F-B36F-B4373D3654E4}"/>
              </a:ext>
            </a:extLst>
          </p:cNvPr>
          <p:cNvSpPr/>
          <p:nvPr/>
        </p:nvSpPr>
        <p:spPr>
          <a:xfrm>
            <a:off x="3799181" y="1248671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</a:t>
            </a:r>
          </a:p>
        </p:txBody>
      </p:sp>
      <p:sp>
        <p:nvSpPr>
          <p:cNvPr id="33" name="Rectangle: Rounded Corners 7">
            <a:extLst>
              <a:ext uri="{FF2B5EF4-FFF2-40B4-BE49-F238E27FC236}">
                <a16:creationId xmlns:a16="http://schemas.microsoft.com/office/drawing/2014/main" id="{EABD4616-619A-954E-8D4D-B7264A3879F6}"/>
              </a:ext>
            </a:extLst>
          </p:cNvPr>
          <p:cNvSpPr/>
          <p:nvPr/>
        </p:nvSpPr>
        <p:spPr>
          <a:xfrm>
            <a:off x="7285742" y="1248671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FYTD</a:t>
            </a:r>
          </a:p>
        </p:txBody>
      </p: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58F127D6-164B-5C4A-8050-BB10A802C282}"/>
              </a:ext>
            </a:extLst>
          </p:cNvPr>
          <p:cNvSpPr/>
          <p:nvPr/>
        </p:nvSpPr>
        <p:spPr>
          <a:xfrm>
            <a:off x="5542462" y="1248671"/>
            <a:ext cx="164251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Previous Month</a:t>
            </a:r>
          </a:p>
        </p:txBody>
      </p:sp>
      <p:sp>
        <p:nvSpPr>
          <p:cNvPr id="96" name="Rectangle: Rounded Corners 7">
            <a:extLst>
              <a:ext uri="{FF2B5EF4-FFF2-40B4-BE49-F238E27FC236}">
                <a16:creationId xmlns:a16="http://schemas.microsoft.com/office/drawing/2014/main" id="{7C68C4DA-DF49-9C46-AFF5-2BB7225ADFF8}"/>
              </a:ext>
            </a:extLst>
          </p:cNvPr>
          <p:cNvSpPr/>
          <p:nvPr/>
        </p:nvSpPr>
        <p:spPr>
          <a:xfrm>
            <a:off x="224173" y="1506413"/>
            <a:ext cx="1721160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 A</a:t>
            </a:r>
            <a:endParaRPr lang="en-US" sz="900" b="1" dirty="0">
              <a:solidFill>
                <a:srgbClr val="005899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7" name="Rectangle: Rounded Corners 7">
            <a:extLst>
              <a:ext uri="{FF2B5EF4-FFF2-40B4-BE49-F238E27FC236}">
                <a16:creationId xmlns:a16="http://schemas.microsoft.com/office/drawing/2014/main" id="{0656B030-ED7D-5B4E-90DB-0E77C487E74D}"/>
              </a:ext>
            </a:extLst>
          </p:cNvPr>
          <p:cNvSpPr/>
          <p:nvPr/>
        </p:nvSpPr>
        <p:spPr>
          <a:xfrm>
            <a:off x="2065197" y="1506413"/>
            <a:ext cx="1633219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98" name="Rectangle: Rounded Corners 7">
            <a:extLst>
              <a:ext uri="{FF2B5EF4-FFF2-40B4-BE49-F238E27FC236}">
                <a16:creationId xmlns:a16="http://schemas.microsoft.com/office/drawing/2014/main" id="{C3868B5C-4020-1044-A465-920D381E931B}"/>
              </a:ext>
            </a:extLst>
          </p:cNvPr>
          <p:cNvSpPr/>
          <p:nvPr/>
        </p:nvSpPr>
        <p:spPr>
          <a:xfrm>
            <a:off x="3808479" y="1506413"/>
            <a:ext cx="1633219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99" name="Rectangle: Rounded Corners 7">
            <a:extLst>
              <a:ext uri="{FF2B5EF4-FFF2-40B4-BE49-F238E27FC236}">
                <a16:creationId xmlns:a16="http://schemas.microsoft.com/office/drawing/2014/main" id="{C7198B04-871B-4840-B2C3-85CDC6DA6408}"/>
              </a:ext>
            </a:extLst>
          </p:cNvPr>
          <p:cNvSpPr/>
          <p:nvPr/>
        </p:nvSpPr>
        <p:spPr>
          <a:xfrm>
            <a:off x="7295040" y="1506413"/>
            <a:ext cx="1633219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100" name="Rectangle: Rounded Corners 7">
            <a:extLst>
              <a:ext uri="{FF2B5EF4-FFF2-40B4-BE49-F238E27FC236}">
                <a16:creationId xmlns:a16="http://schemas.microsoft.com/office/drawing/2014/main" id="{844814E1-5536-DB4C-BCF4-E435F1DED806}"/>
              </a:ext>
            </a:extLst>
          </p:cNvPr>
          <p:cNvSpPr/>
          <p:nvPr/>
        </p:nvSpPr>
        <p:spPr>
          <a:xfrm>
            <a:off x="5551760" y="1506413"/>
            <a:ext cx="1633219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102" name="Rectangle: Rounded Corners 7">
            <a:extLst>
              <a:ext uri="{FF2B5EF4-FFF2-40B4-BE49-F238E27FC236}">
                <a16:creationId xmlns:a16="http://schemas.microsoft.com/office/drawing/2014/main" id="{DBB21D02-9DFC-AE46-9F49-04F1A2BABBC3}"/>
              </a:ext>
            </a:extLst>
          </p:cNvPr>
          <p:cNvSpPr/>
          <p:nvPr/>
        </p:nvSpPr>
        <p:spPr>
          <a:xfrm>
            <a:off x="224173" y="1838166"/>
            <a:ext cx="1721160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 B</a:t>
            </a:r>
          </a:p>
        </p:txBody>
      </p:sp>
      <p:sp>
        <p:nvSpPr>
          <p:cNvPr id="104" name="Rectangle: Rounded Corners 7">
            <a:extLst>
              <a:ext uri="{FF2B5EF4-FFF2-40B4-BE49-F238E27FC236}">
                <a16:creationId xmlns:a16="http://schemas.microsoft.com/office/drawing/2014/main" id="{102ECA84-BBDE-9049-90B6-9A33D0905390}"/>
              </a:ext>
            </a:extLst>
          </p:cNvPr>
          <p:cNvSpPr/>
          <p:nvPr/>
        </p:nvSpPr>
        <p:spPr>
          <a:xfrm>
            <a:off x="2065197" y="1838166"/>
            <a:ext cx="1633219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05" name="Rectangle: Rounded Corners 7">
            <a:extLst>
              <a:ext uri="{FF2B5EF4-FFF2-40B4-BE49-F238E27FC236}">
                <a16:creationId xmlns:a16="http://schemas.microsoft.com/office/drawing/2014/main" id="{678A980A-C500-4247-87C2-BE99CABC4F7D}"/>
              </a:ext>
            </a:extLst>
          </p:cNvPr>
          <p:cNvSpPr/>
          <p:nvPr/>
        </p:nvSpPr>
        <p:spPr>
          <a:xfrm>
            <a:off x="3808479" y="1838166"/>
            <a:ext cx="1633219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06" name="Rectangle: Rounded Corners 7">
            <a:extLst>
              <a:ext uri="{FF2B5EF4-FFF2-40B4-BE49-F238E27FC236}">
                <a16:creationId xmlns:a16="http://schemas.microsoft.com/office/drawing/2014/main" id="{478C9BA5-D34D-9B48-9671-2E6AD1CCCE1C}"/>
              </a:ext>
            </a:extLst>
          </p:cNvPr>
          <p:cNvSpPr/>
          <p:nvPr/>
        </p:nvSpPr>
        <p:spPr>
          <a:xfrm>
            <a:off x="7295040" y="1838166"/>
            <a:ext cx="1633219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07" name="Rectangle: Rounded Corners 7">
            <a:extLst>
              <a:ext uri="{FF2B5EF4-FFF2-40B4-BE49-F238E27FC236}">
                <a16:creationId xmlns:a16="http://schemas.microsoft.com/office/drawing/2014/main" id="{E16C8133-9BB6-E34C-A4AD-40CEBE98E16C}"/>
              </a:ext>
            </a:extLst>
          </p:cNvPr>
          <p:cNvSpPr/>
          <p:nvPr/>
        </p:nvSpPr>
        <p:spPr>
          <a:xfrm>
            <a:off x="5551760" y="1838166"/>
            <a:ext cx="1633219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13" name="Rectangle: Rounded Corners 7">
            <a:extLst>
              <a:ext uri="{FF2B5EF4-FFF2-40B4-BE49-F238E27FC236}">
                <a16:creationId xmlns:a16="http://schemas.microsoft.com/office/drawing/2014/main" id="{B6743324-2832-6C4F-92E4-4EAA71D701F5}"/>
              </a:ext>
            </a:extLst>
          </p:cNvPr>
          <p:cNvSpPr/>
          <p:nvPr/>
        </p:nvSpPr>
        <p:spPr>
          <a:xfrm>
            <a:off x="224173" y="2169919"/>
            <a:ext cx="1721160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 C</a:t>
            </a:r>
            <a:endParaRPr lang="en-US" sz="900" b="1" dirty="0">
              <a:solidFill>
                <a:srgbClr val="005899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4" name="Rectangle: Rounded Corners 7">
            <a:extLst>
              <a:ext uri="{FF2B5EF4-FFF2-40B4-BE49-F238E27FC236}">
                <a16:creationId xmlns:a16="http://schemas.microsoft.com/office/drawing/2014/main" id="{B0ACE44D-D7EB-6244-BBDF-17E13B8395B8}"/>
              </a:ext>
            </a:extLst>
          </p:cNvPr>
          <p:cNvSpPr/>
          <p:nvPr/>
        </p:nvSpPr>
        <p:spPr>
          <a:xfrm>
            <a:off x="2065197" y="2169919"/>
            <a:ext cx="1633219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90</a:t>
            </a:r>
          </a:p>
        </p:txBody>
      </p:sp>
      <p:sp>
        <p:nvSpPr>
          <p:cNvPr id="115" name="Rectangle: Rounded Corners 7">
            <a:extLst>
              <a:ext uri="{FF2B5EF4-FFF2-40B4-BE49-F238E27FC236}">
                <a16:creationId xmlns:a16="http://schemas.microsoft.com/office/drawing/2014/main" id="{D409FF4B-EBBA-6240-8916-3A963D3EBA1B}"/>
              </a:ext>
            </a:extLst>
          </p:cNvPr>
          <p:cNvSpPr/>
          <p:nvPr/>
        </p:nvSpPr>
        <p:spPr>
          <a:xfrm>
            <a:off x="3808479" y="2169919"/>
            <a:ext cx="1633219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16" name="Rectangle: Rounded Corners 7">
            <a:extLst>
              <a:ext uri="{FF2B5EF4-FFF2-40B4-BE49-F238E27FC236}">
                <a16:creationId xmlns:a16="http://schemas.microsoft.com/office/drawing/2014/main" id="{1CC26455-8888-984F-A878-0A847BF6985C}"/>
              </a:ext>
            </a:extLst>
          </p:cNvPr>
          <p:cNvSpPr/>
          <p:nvPr/>
        </p:nvSpPr>
        <p:spPr>
          <a:xfrm>
            <a:off x="7295040" y="2169919"/>
            <a:ext cx="1633219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17" name="Rectangle: Rounded Corners 7">
            <a:extLst>
              <a:ext uri="{FF2B5EF4-FFF2-40B4-BE49-F238E27FC236}">
                <a16:creationId xmlns:a16="http://schemas.microsoft.com/office/drawing/2014/main" id="{26B7A470-1A40-2C4A-AB3A-5CFC9C110BB7}"/>
              </a:ext>
            </a:extLst>
          </p:cNvPr>
          <p:cNvSpPr/>
          <p:nvPr/>
        </p:nvSpPr>
        <p:spPr>
          <a:xfrm>
            <a:off x="5551760" y="2169919"/>
            <a:ext cx="1633219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19" name="Rectangle: Rounded Corners 7">
            <a:extLst>
              <a:ext uri="{FF2B5EF4-FFF2-40B4-BE49-F238E27FC236}">
                <a16:creationId xmlns:a16="http://schemas.microsoft.com/office/drawing/2014/main" id="{8ADE4D8D-7628-1047-AA79-B45D0FFEAB2E}"/>
              </a:ext>
            </a:extLst>
          </p:cNvPr>
          <p:cNvSpPr/>
          <p:nvPr/>
        </p:nvSpPr>
        <p:spPr>
          <a:xfrm>
            <a:off x="224173" y="2501672"/>
            <a:ext cx="1721160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 D</a:t>
            </a:r>
          </a:p>
        </p:txBody>
      </p:sp>
      <p:sp>
        <p:nvSpPr>
          <p:cNvPr id="120" name="Rectangle: Rounded Corners 7">
            <a:extLst>
              <a:ext uri="{FF2B5EF4-FFF2-40B4-BE49-F238E27FC236}">
                <a16:creationId xmlns:a16="http://schemas.microsoft.com/office/drawing/2014/main" id="{40F3B42D-F7D1-8640-B31B-88809B12EF45}"/>
              </a:ext>
            </a:extLst>
          </p:cNvPr>
          <p:cNvSpPr/>
          <p:nvPr/>
        </p:nvSpPr>
        <p:spPr>
          <a:xfrm>
            <a:off x="2065197" y="2501672"/>
            <a:ext cx="1633219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140</a:t>
            </a:r>
          </a:p>
        </p:txBody>
      </p:sp>
      <p:sp>
        <p:nvSpPr>
          <p:cNvPr id="121" name="Rectangle: Rounded Corners 7">
            <a:extLst>
              <a:ext uri="{FF2B5EF4-FFF2-40B4-BE49-F238E27FC236}">
                <a16:creationId xmlns:a16="http://schemas.microsoft.com/office/drawing/2014/main" id="{CB2C39A2-8B1E-1049-B40A-5C1A26B83AFA}"/>
              </a:ext>
            </a:extLst>
          </p:cNvPr>
          <p:cNvSpPr/>
          <p:nvPr/>
        </p:nvSpPr>
        <p:spPr>
          <a:xfrm>
            <a:off x="3808479" y="2501672"/>
            <a:ext cx="1633219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22" name="Rectangle: Rounded Corners 7">
            <a:extLst>
              <a:ext uri="{FF2B5EF4-FFF2-40B4-BE49-F238E27FC236}">
                <a16:creationId xmlns:a16="http://schemas.microsoft.com/office/drawing/2014/main" id="{6505B1D7-3E76-8543-B652-8EA5260E1DD2}"/>
              </a:ext>
            </a:extLst>
          </p:cNvPr>
          <p:cNvSpPr/>
          <p:nvPr/>
        </p:nvSpPr>
        <p:spPr>
          <a:xfrm>
            <a:off x="7295040" y="2501672"/>
            <a:ext cx="1633219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23" name="Rectangle: Rounded Corners 7">
            <a:extLst>
              <a:ext uri="{FF2B5EF4-FFF2-40B4-BE49-F238E27FC236}">
                <a16:creationId xmlns:a16="http://schemas.microsoft.com/office/drawing/2014/main" id="{73348424-CE97-AF40-A121-96C0C43358AA}"/>
              </a:ext>
            </a:extLst>
          </p:cNvPr>
          <p:cNvSpPr/>
          <p:nvPr/>
        </p:nvSpPr>
        <p:spPr>
          <a:xfrm>
            <a:off x="5551760" y="2501672"/>
            <a:ext cx="1633219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31" name="Rectangle: Rounded Corners 7">
            <a:extLst>
              <a:ext uri="{FF2B5EF4-FFF2-40B4-BE49-F238E27FC236}">
                <a16:creationId xmlns:a16="http://schemas.microsoft.com/office/drawing/2014/main" id="{1D136A1C-56B9-3046-86AD-85BF0E4227B4}"/>
              </a:ext>
            </a:extLst>
          </p:cNvPr>
          <p:cNvSpPr/>
          <p:nvPr/>
        </p:nvSpPr>
        <p:spPr>
          <a:xfrm>
            <a:off x="224175" y="3097955"/>
            <a:ext cx="1730961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133" name="Rectangle: Rounded Corners 7">
            <a:extLst>
              <a:ext uri="{FF2B5EF4-FFF2-40B4-BE49-F238E27FC236}">
                <a16:creationId xmlns:a16="http://schemas.microsoft.com/office/drawing/2014/main" id="{B720E53E-F2A7-C449-BA41-F6C254D113BF}"/>
              </a:ext>
            </a:extLst>
          </p:cNvPr>
          <p:cNvSpPr/>
          <p:nvPr/>
        </p:nvSpPr>
        <p:spPr>
          <a:xfrm>
            <a:off x="2055899" y="3097955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Total ARNS</a:t>
            </a:r>
          </a:p>
        </p:txBody>
      </p:sp>
      <p:sp>
        <p:nvSpPr>
          <p:cNvPr id="135" name="Rectangle: Rounded Corners 7">
            <a:extLst>
              <a:ext uri="{FF2B5EF4-FFF2-40B4-BE49-F238E27FC236}">
                <a16:creationId xmlns:a16="http://schemas.microsoft.com/office/drawing/2014/main" id="{EDC248DA-3AE5-EA48-BA92-9BC77EE80A09}"/>
              </a:ext>
            </a:extLst>
          </p:cNvPr>
          <p:cNvSpPr/>
          <p:nvPr/>
        </p:nvSpPr>
        <p:spPr>
          <a:xfrm>
            <a:off x="3799181" y="3097955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</a:t>
            </a:r>
          </a:p>
        </p:txBody>
      </p:sp>
      <p:sp>
        <p:nvSpPr>
          <p:cNvPr id="136" name="Rectangle: Rounded Corners 7">
            <a:extLst>
              <a:ext uri="{FF2B5EF4-FFF2-40B4-BE49-F238E27FC236}">
                <a16:creationId xmlns:a16="http://schemas.microsoft.com/office/drawing/2014/main" id="{6EC66348-3606-A644-A4F6-3C35878BDA1E}"/>
              </a:ext>
            </a:extLst>
          </p:cNvPr>
          <p:cNvSpPr/>
          <p:nvPr/>
        </p:nvSpPr>
        <p:spPr>
          <a:xfrm>
            <a:off x="7285742" y="3097955"/>
            <a:ext cx="1642517" cy="20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FYTD</a:t>
            </a:r>
          </a:p>
        </p:txBody>
      </p:sp>
      <p:sp>
        <p:nvSpPr>
          <p:cNvPr id="137" name="Rectangle: Rounded Corners 7">
            <a:extLst>
              <a:ext uri="{FF2B5EF4-FFF2-40B4-BE49-F238E27FC236}">
                <a16:creationId xmlns:a16="http://schemas.microsoft.com/office/drawing/2014/main" id="{C6B0C6EB-F085-7B4B-A11F-436A6E52EEAE}"/>
              </a:ext>
            </a:extLst>
          </p:cNvPr>
          <p:cNvSpPr/>
          <p:nvPr/>
        </p:nvSpPr>
        <p:spPr>
          <a:xfrm>
            <a:off x="5542462" y="3097955"/>
            <a:ext cx="164251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Previous Month</a:t>
            </a:r>
          </a:p>
        </p:txBody>
      </p:sp>
      <p:sp>
        <p:nvSpPr>
          <p:cNvPr id="139" name="Rectangle: Rounded Corners 7">
            <a:extLst>
              <a:ext uri="{FF2B5EF4-FFF2-40B4-BE49-F238E27FC236}">
                <a16:creationId xmlns:a16="http://schemas.microsoft.com/office/drawing/2014/main" id="{C43ABF4E-100B-F544-9EF0-49E253CF2F9E}"/>
              </a:ext>
            </a:extLst>
          </p:cNvPr>
          <p:cNvSpPr/>
          <p:nvPr/>
        </p:nvSpPr>
        <p:spPr>
          <a:xfrm>
            <a:off x="224175" y="3356905"/>
            <a:ext cx="1730961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Diamond</a:t>
            </a:r>
          </a:p>
        </p:txBody>
      </p:sp>
      <p:sp>
        <p:nvSpPr>
          <p:cNvPr id="140" name="Rectangle: Rounded Corners 7">
            <a:extLst>
              <a:ext uri="{FF2B5EF4-FFF2-40B4-BE49-F238E27FC236}">
                <a16:creationId xmlns:a16="http://schemas.microsoft.com/office/drawing/2014/main" id="{EB860635-53AB-8941-A2B3-872AC0D9F6DE}"/>
              </a:ext>
            </a:extLst>
          </p:cNvPr>
          <p:cNvSpPr/>
          <p:nvPr/>
        </p:nvSpPr>
        <p:spPr>
          <a:xfrm>
            <a:off x="2055899" y="3356905"/>
            <a:ext cx="1642517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41" name="Rectangle: Rounded Corners 7">
            <a:extLst>
              <a:ext uri="{FF2B5EF4-FFF2-40B4-BE49-F238E27FC236}">
                <a16:creationId xmlns:a16="http://schemas.microsoft.com/office/drawing/2014/main" id="{E1B10C76-A2BC-BC42-A9BD-A8DA42446EF0}"/>
              </a:ext>
            </a:extLst>
          </p:cNvPr>
          <p:cNvSpPr/>
          <p:nvPr/>
        </p:nvSpPr>
        <p:spPr>
          <a:xfrm>
            <a:off x="3799181" y="3356905"/>
            <a:ext cx="1642517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142" name="Rectangle: Rounded Corners 7">
            <a:extLst>
              <a:ext uri="{FF2B5EF4-FFF2-40B4-BE49-F238E27FC236}">
                <a16:creationId xmlns:a16="http://schemas.microsoft.com/office/drawing/2014/main" id="{CF56D35C-5078-BE4F-8040-85DA9B27C265}"/>
              </a:ext>
            </a:extLst>
          </p:cNvPr>
          <p:cNvSpPr/>
          <p:nvPr/>
        </p:nvSpPr>
        <p:spPr>
          <a:xfrm>
            <a:off x="7285742" y="3356905"/>
            <a:ext cx="1642517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143" name="Rectangle: Rounded Corners 7">
            <a:extLst>
              <a:ext uri="{FF2B5EF4-FFF2-40B4-BE49-F238E27FC236}">
                <a16:creationId xmlns:a16="http://schemas.microsoft.com/office/drawing/2014/main" id="{26D998D4-7ADA-D446-8AB0-C938E9CBF1D3}"/>
              </a:ext>
            </a:extLst>
          </p:cNvPr>
          <p:cNvSpPr/>
          <p:nvPr/>
        </p:nvSpPr>
        <p:spPr>
          <a:xfrm>
            <a:off x="5542462" y="3356905"/>
            <a:ext cx="1642517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35%</a:t>
            </a:r>
          </a:p>
        </p:txBody>
      </p:sp>
      <p:sp>
        <p:nvSpPr>
          <p:cNvPr id="145" name="Rectangle: Rounded Corners 7">
            <a:extLst>
              <a:ext uri="{FF2B5EF4-FFF2-40B4-BE49-F238E27FC236}">
                <a16:creationId xmlns:a16="http://schemas.microsoft.com/office/drawing/2014/main" id="{F7969457-54AD-CD4A-81AE-61819433BA93}"/>
              </a:ext>
            </a:extLst>
          </p:cNvPr>
          <p:cNvSpPr/>
          <p:nvPr/>
        </p:nvSpPr>
        <p:spPr>
          <a:xfrm>
            <a:off x="224175" y="3689866"/>
            <a:ext cx="1730961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Platinum</a:t>
            </a:r>
          </a:p>
        </p:txBody>
      </p:sp>
      <p:sp>
        <p:nvSpPr>
          <p:cNvPr id="146" name="Rectangle: Rounded Corners 7">
            <a:extLst>
              <a:ext uri="{FF2B5EF4-FFF2-40B4-BE49-F238E27FC236}">
                <a16:creationId xmlns:a16="http://schemas.microsoft.com/office/drawing/2014/main" id="{E907CAEE-EC62-384D-AD83-E4BC42E29053}"/>
              </a:ext>
            </a:extLst>
          </p:cNvPr>
          <p:cNvSpPr/>
          <p:nvPr/>
        </p:nvSpPr>
        <p:spPr>
          <a:xfrm>
            <a:off x="2055899" y="3689866"/>
            <a:ext cx="1642517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147" name="Rectangle: Rounded Corners 7">
            <a:extLst>
              <a:ext uri="{FF2B5EF4-FFF2-40B4-BE49-F238E27FC236}">
                <a16:creationId xmlns:a16="http://schemas.microsoft.com/office/drawing/2014/main" id="{0207DE7E-4F99-9444-8E17-02370F7C0AC1}"/>
              </a:ext>
            </a:extLst>
          </p:cNvPr>
          <p:cNvSpPr/>
          <p:nvPr/>
        </p:nvSpPr>
        <p:spPr>
          <a:xfrm>
            <a:off x="3799181" y="3689866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B38CC254-13E4-484F-879F-7644CBB82E6D}"/>
              </a:ext>
            </a:extLst>
          </p:cNvPr>
          <p:cNvSpPr/>
          <p:nvPr/>
        </p:nvSpPr>
        <p:spPr>
          <a:xfrm>
            <a:off x="7285742" y="3689866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49" name="Rectangle: Rounded Corners 7">
            <a:extLst>
              <a:ext uri="{FF2B5EF4-FFF2-40B4-BE49-F238E27FC236}">
                <a16:creationId xmlns:a16="http://schemas.microsoft.com/office/drawing/2014/main" id="{B1EE783C-09EA-B147-BD1E-40748317F8AE}"/>
              </a:ext>
            </a:extLst>
          </p:cNvPr>
          <p:cNvSpPr/>
          <p:nvPr/>
        </p:nvSpPr>
        <p:spPr>
          <a:xfrm>
            <a:off x="5542462" y="3689866"/>
            <a:ext cx="1642517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51" name="Rectangle: Rounded Corners 7">
            <a:extLst>
              <a:ext uri="{FF2B5EF4-FFF2-40B4-BE49-F238E27FC236}">
                <a16:creationId xmlns:a16="http://schemas.microsoft.com/office/drawing/2014/main" id="{9BA8ACD6-6303-774A-BC9F-FBB6A9246D2E}"/>
              </a:ext>
            </a:extLst>
          </p:cNvPr>
          <p:cNvSpPr/>
          <p:nvPr/>
        </p:nvSpPr>
        <p:spPr>
          <a:xfrm>
            <a:off x="224175" y="4022827"/>
            <a:ext cx="1730961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Gold</a:t>
            </a:r>
          </a:p>
        </p:txBody>
      </p:sp>
      <p:sp>
        <p:nvSpPr>
          <p:cNvPr id="152" name="Rectangle: Rounded Corners 7">
            <a:extLst>
              <a:ext uri="{FF2B5EF4-FFF2-40B4-BE49-F238E27FC236}">
                <a16:creationId xmlns:a16="http://schemas.microsoft.com/office/drawing/2014/main" id="{AE851AB3-DBBA-A443-B2A4-F6C2DFD9B50E}"/>
              </a:ext>
            </a:extLst>
          </p:cNvPr>
          <p:cNvSpPr/>
          <p:nvPr/>
        </p:nvSpPr>
        <p:spPr>
          <a:xfrm>
            <a:off x="2055899" y="4022827"/>
            <a:ext cx="1642517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90</a:t>
            </a:r>
          </a:p>
        </p:txBody>
      </p:sp>
      <p:sp>
        <p:nvSpPr>
          <p:cNvPr id="153" name="Rectangle: Rounded Corners 7">
            <a:extLst>
              <a:ext uri="{FF2B5EF4-FFF2-40B4-BE49-F238E27FC236}">
                <a16:creationId xmlns:a16="http://schemas.microsoft.com/office/drawing/2014/main" id="{BFA5D351-9BA3-144D-8863-B57D82DE4F7D}"/>
              </a:ext>
            </a:extLst>
          </p:cNvPr>
          <p:cNvSpPr/>
          <p:nvPr/>
        </p:nvSpPr>
        <p:spPr>
          <a:xfrm>
            <a:off x="3799181" y="4022827"/>
            <a:ext cx="1642517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54" name="Rectangle: Rounded Corners 7">
            <a:extLst>
              <a:ext uri="{FF2B5EF4-FFF2-40B4-BE49-F238E27FC236}">
                <a16:creationId xmlns:a16="http://schemas.microsoft.com/office/drawing/2014/main" id="{C05E3EAC-70F5-E04B-A2B8-9F9B192B0F5B}"/>
              </a:ext>
            </a:extLst>
          </p:cNvPr>
          <p:cNvSpPr/>
          <p:nvPr/>
        </p:nvSpPr>
        <p:spPr>
          <a:xfrm>
            <a:off x="7285742" y="4022827"/>
            <a:ext cx="1642517" cy="2810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55" name="Rectangle: Rounded Corners 7">
            <a:extLst>
              <a:ext uri="{FF2B5EF4-FFF2-40B4-BE49-F238E27FC236}">
                <a16:creationId xmlns:a16="http://schemas.microsoft.com/office/drawing/2014/main" id="{30870D53-B053-A240-9F09-D63C710B05C5}"/>
              </a:ext>
            </a:extLst>
          </p:cNvPr>
          <p:cNvSpPr/>
          <p:nvPr/>
        </p:nvSpPr>
        <p:spPr>
          <a:xfrm>
            <a:off x="5542462" y="4022827"/>
            <a:ext cx="1642517" cy="2880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157" name="Rectangle: Rounded Corners 7">
            <a:extLst>
              <a:ext uri="{FF2B5EF4-FFF2-40B4-BE49-F238E27FC236}">
                <a16:creationId xmlns:a16="http://schemas.microsoft.com/office/drawing/2014/main" id="{DB41E96C-B8BB-4940-9042-CFF117C7939C}"/>
              </a:ext>
            </a:extLst>
          </p:cNvPr>
          <p:cNvSpPr/>
          <p:nvPr/>
        </p:nvSpPr>
        <p:spPr>
          <a:xfrm>
            <a:off x="224175" y="4355788"/>
            <a:ext cx="1730961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Silver</a:t>
            </a:r>
          </a:p>
        </p:txBody>
      </p:sp>
      <p:sp>
        <p:nvSpPr>
          <p:cNvPr id="158" name="Rectangle: Rounded Corners 7">
            <a:extLst>
              <a:ext uri="{FF2B5EF4-FFF2-40B4-BE49-F238E27FC236}">
                <a16:creationId xmlns:a16="http://schemas.microsoft.com/office/drawing/2014/main" id="{82F35292-D228-6643-AFA4-3B3EFBBAEF6E}"/>
              </a:ext>
            </a:extLst>
          </p:cNvPr>
          <p:cNvSpPr/>
          <p:nvPr/>
        </p:nvSpPr>
        <p:spPr>
          <a:xfrm>
            <a:off x="2055899" y="4355788"/>
            <a:ext cx="1642517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140</a:t>
            </a:r>
          </a:p>
        </p:txBody>
      </p:sp>
      <p:sp>
        <p:nvSpPr>
          <p:cNvPr id="159" name="Rectangle: Rounded Corners 7">
            <a:extLst>
              <a:ext uri="{FF2B5EF4-FFF2-40B4-BE49-F238E27FC236}">
                <a16:creationId xmlns:a16="http://schemas.microsoft.com/office/drawing/2014/main" id="{CA6CC208-DE0D-CA49-9E25-3A70281AB794}"/>
              </a:ext>
            </a:extLst>
          </p:cNvPr>
          <p:cNvSpPr/>
          <p:nvPr/>
        </p:nvSpPr>
        <p:spPr>
          <a:xfrm>
            <a:off x="3799181" y="4355788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60" name="Rectangle: Rounded Corners 7">
            <a:extLst>
              <a:ext uri="{FF2B5EF4-FFF2-40B4-BE49-F238E27FC236}">
                <a16:creationId xmlns:a16="http://schemas.microsoft.com/office/drawing/2014/main" id="{AEF84D72-7FE8-C24E-87D6-5AC9C895F170}"/>
              </a:ext>
            </a:extLst>
          </p:cNvPr>
          <p:cNvSpPr/>
          <p:nvPr/>
        </p:nvSpPr>
        <p:spPr>
          <a:xfrm>
            <a:off x="7285742" y="4355788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61" name="Rectangle: Rounded Corners 7">
            <a:extLst>
              <a:ext uri="{FF2B5EF4-FFF2-40B4-BE49-F238E27FC236}">
                <a16:creationId xmlns:a16="http://schemas.microsoft.com/office/drawing/2014/main" id="{A72B11BC-5275-364A-B029-A92F493EE466}"/>
              </a:ext>
            </a:extLst>
          </p:cNvPr>
          <p:cNvSpPr/>
          <p:nvPr/>
        </p:nvSpPr>
        <p:spPr>
          <a:xfrm>
            <a:off x="5542462" y="4355788"/>
            <a:ext cx="1642517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63" name="Rectangle: Rounded Corners 7">
            <a:extLst>
              <a:ext uri="{FF2B5EF4-FFF2-40B4-BE49-F238E27FC236}">
                <a16:creationId xmlns:a16="http://schemas.microsoft.com/office/drawing/2014/main" id="{37805D01-BFF4-3E42-86F3-8B085B83E4E6}"/>
              </a:ext>
            </a:extLst>
          </p:cNvPr>
          <p:cNvSpPr/>
          <p:nvPr/>
        </p:nvSpPr>
        <p:spPr>
          <a:xfrm>
            <a:off x="224175" y="4688749"/>
            <a:ext cx="1730961" cy="288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900" b="1" dirty="0">
                <a:solidFill>
                  <a:srgbClr val="005899"/>
                </a:solidFill>
                <a:ea typeface="Roboto" panose="02000000000000000000" pitchFamily="2" charset="0"/>
                <a:cs typeface="Arial" panose="020B0604020202020204" pitchFamily="34" charset="0"/>
              </a:rPr>
              <a:t>Special Category</a:t>
            </a:r>
          </a:p>
        </p:txBody>
      </p:sp>
      <p:sp>
        <p:nvSpPr>
          <p:cNvPr id="164" name="Rectangle: Rounded Corners 7">
            <a:extLst>
              <a:ext uri="{FF2B5EF4-FFF2-40B4-BE49-F238E27FC236}">
                <a16:creationId xmlns:a16="http://schemas.microsoft.com/office/drawing/2014/main" id="{7DC36AC2-1879-A24B-90D4-4AC69EE5BE24}"/>
              </a:ext>
            </a:extLst>
          </p:cNvPr>
          <p:cNvSpPr/>
          <p:nvPr/>
        </p:nvSpPr>
        <p:spPr>
          <a:xfrm>
            <a:off x="2055899" y="4688749"/>
            <a:ext cx="1642517" cy="28101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165" name="Rectangle: Rounded Corners 7">
            <a:extLst>
              <a:ext uri="{FF2B5EF4-FFF2-40B4-BE49-F238E27FC236}">
                <a16:creationId xmlns:a16="http://schemas.microsoft.com/office/drawing/2014/main" id="{62E7635B-697C-CF41-AFE0-F4CB885436FE}"/>
              </a:ext>
            </a:extLst>
          </p:cNvPr>
          <p:cNvSpPr/>
          <p:nvPr/>
        </p:nvSpPr>
        <p:spPr>
          <a:xfrm>
            <a:off x="3799181" y="4688749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66" name="Rectangle: Rounded Corners 7">
            <a:extLst>
              <a:ext uri="{FF2B5EF4-FFF2-40B4-BE49-F238E27FC236}">
                <a16:creationId xmlns:a16="http://schemas.microsoft.com/office/drawing/2014/main" id="{954D1EC2-A6AA-2C4E-B253-0F1F369CDEB9}"/>
              </a:ext>
            </a:extLst>
          </p:cNvPr>
          <p:cNvSpPr/>
          <p:nvPr/>
        </p:nvSpPr>
        <p:spPr>
          <a:xfrm>
            <a:off x="7285742" y="4688749"/>
            <a:ext cx="1642517" cy="28101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67" name="Rectangle: Rounded Corners 7">
            <a:extLst>
              <a:ext uri="{FF2B5EF4-FFF2-40B4-BE49-F238E27FC236}">
                <a16:creationId xmlns:a16="http://schemas.microsoft.com/office/drawing/2014/main" id="{9D5F531C-F897-DB49-A883-DA24FF851141}"/>
              </a:ext>
            </a:extLst>
          </p:cNvPr>
          <p:cNvSpPr/>
          <p:nvPr/>
        </p:nvSpPr>
        <p:spPr>
          <a:xfrm>
            <a:off x="5542462" y="4688749"/>
            <a:ext cx="1642517" cy="288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10%</a:t>
            </a:r>
          </a:p>
        </p:txBody>
      </p:sp>
      <p:sp>
        <p:nvSpPr>
          <p:cNvPr id="176" name="Rectangle: Rounded Corners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52A0E67-7020-D642-9F90-8BF0B0F7CB80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7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E658FFB-15B8-F444-ACBA-5C13500B199E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178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0BE4AA4-9408-6141-ACD5-E39191BB802A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9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1FF95E94-3A1F-2647-A0FC-D7C5299B140D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80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576A99D5-3369-154B-B37D-456EAB73675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D111846A-DAEF-C54A-9A33-E4F1F1E33399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2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71E434B2-642B-FA4A-A43D-30290B27ECD2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259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1D76E6BA-0566-EF4A-BACC-116D1E618012}"/>
              </a:ext>
            </a:extLst>
          </p:cNvPr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930297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Download Actionable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534E42-6566-F54D-B00F-096C13C5E4F1}"/>
              </a:ext>
            </a:extLst>
          </p:cNvPr>
          <p:cNvGrpSpPr/>
          <p:nvPr/>
        </p:nvGrpSpPr>
        <p:grpSpPr>
          <a:xfrm>
            <a:off x="224173" y="1248670"/>
            <a:ext cx="8704086" cy="2547215"/>
            <a:chOff x="224173" y="1248670"/>
            <a:chExt cx="8704086" cy="2547215"/>
          </a:xfrm>
        </p:grpSpPr>
        <p:sp>
          <p:nvSpPr>
            <p:cNvPr id="168" name="Rectangle: Rounded Corners 7">
              <a:extLst>
                <a:ext uri="{FF2B5EF4-FFF2-40B4-BE49-F238E27FC236}">
                  <a16:creationId xmlns:a16="http://schemas.microsoft.com/office/drawing/2014/main" id="{C2CD61D4-D93E-DD4A-A87C-C30716FBED79}"/>
                </a:ext>
              </a:extLst>
            </p:cNvPr>
            <p:cNvSpPr/>
            <p:nvPr/>
          </p:nvSpPr>
          <p:spPr>
            <a:xfrm>
              <a:off x="224173" y="1248670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2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Low SIP Market Share</a:t>
              </a:r>
            </a:p>
          </p:txBody>
        </p:sp>
        <p:sp>
          <p:nvSpPr>
            <p:cNvPr id="169" name="Rectangle: Rounded Corners 7">
              <a:extLst>
                <a:ext uri="{FF2B5EF4-FFF2-40B4-BE49-F238E27FC236}">
                  <a16:creationId xmlns:a16="http://schemas.microsoft.com/office/drawing/2014/main" id="{8613751D-4938-7049-846E-E75032BB5BB9}"/>
                </a:ext>
              </a:extLst>
            </p:cNvPr>
            <p:cNvSpPr/>
            <p:nvPr/>
          </p:nvSpPr>
          <p:spPr>
            <a:xfrm>
              <a:off x="224173" y="1690911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2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Low Gross Sales Market Share</a:t>
              </a:r>
            </a:p>
          </p:txBody>
        </p:sp>
        <p:sp>
          <p:nvSpPr>
            <p:cNvPr id="170" name="Rectangle: Rounded Corners 7">
              <a:extLst>
                <a:ext uri="{FF2B5EF4-FFF2-40B4-BE49-F238E27FC236}">
                  <a16:creationId xmlns:a16="http://schemas.microsoft.com/office/drawing/2014/main" id="{8156B60D-E036-8D4D-B08B-0CF022C2DE8A}"/>
                </a:ext>
              </a:extLst>
            </p:cNvPr>
            <p:cNvSpPr/>
            <p:nvPr/>
          </p:nvSpPr>
          <p:spPr>
            <a:xfrm>
              <a:off x="224173" y="2133151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3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High SIP volume in industry</a:t>
              </a:r>
            </a:p>
          </p:txBody>
        </p:sp>
        <p:sp>
          <p:nvSpPr>
            <p:cNvPr id="171" name="Rectangle: Rounded Corners 7">
              <a:extLst>
                <a:ext uri="{FF2B5EF4-FFF2-40B4-BE49-F238E27FC236}">
                  <a16:creationId xmlns:a16="http://schemas.microsoft.com/office/drawing/2014/main" id="{AD2EBE49-3CE3-EF43-BCAD-6653331E88EA}"/>
                </a:ext>
              </a:extLst>
            </p:cNvPr>
            <p:cNvSpPr/>
            <p:nvPr/>
          </p:nvSpPr>
          <p:spPr>
            <a:xfrm>
              <a:off x="224173" y="2575392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3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100 Cr+ IFAs in your book</a:t>
              </a:r>
            </a:p>
          </p:txBody>
        </p:sp>
        <p:sp>
          <p:nvSpPr>
            <p:cNvPr id="172" name="Rectangle: Rounded Corners 7">
              <a:extLst>
                <a:ext uri="{FF2B5EF4-FFF2-40B4-BE49-F238E27FC236}">
                  <a16:creationId xmlns:a16="http://schemas.microsoft.com/office/drawing/2014/main" id="{3A07A1D3-10F7-3644-A0A0-C4F8E50BA78A}"/>
                </a:ext>
              </a:extLst>
            </p:cNvPr>
            <p:cNvSpPr/>
            <p:nvPr/>
          </p:nvSpPr>
          <p:spPr>
            <a:xfrm>
              <a:off x="224173" y="3017633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3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Top 200 Equity IFAs in your book</a:t>
              </a:r>
            </a:p>
          </p:txBody>
        </p:sp>
        <p:sp>
          <p:nvSpPr>
            <p:cNvPr id="173" name="Rectangle: Rounded Corners 7">
              <a:extLst>
                <a:ext uri="{FF2B5EF4-FFF2-40B4-BE49-F238E27FC236}">
                  <a16:creationId xmlns:a16="http://schemas.microsoft.com/office/drawing/2014/main" id="{0190AC58-69CF-514C-9FD5-25A9F28F411E}"/>
                </a:ext>
              </a:extLst>
            </p:cNvPr>
            <p:cNvSpPr/>
            <p:nvPr/>
          </p:nvSpPr>
          <p:spPr>
            <a:xfrm>
              <a:off x="224173" y="3459872"/>
              <a:ext cx="8704086" cy="336013"/>
            </a:xfrm>
            <a:prstGeom prst="roundRect">
              <a:avLst>
                <a:gd name="adj" fmla="val 19149"/>
              </a:avLst>
            </a:prstGeom>
            <a:solidFill>
              <a:schemeClr val="bg1"/>
            </a:solidFill>
            <a:ln w="635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0" tIns="34290" rIns="68580" bIns="36000" rtlCol="0" anchor="ctr"/>
            <a:lstStyle/>
            <a:p>
              <a:pPr marL="47625"/>
              <a:r>
                <a:rPr lang="en-IN" sz="1400" b="1" dirty="0">
                  <a:solidFill>
                    <a:schemeClr val="accent3">
                      <a:lumMod val="75000"/>
                    </a:schemeClr>
                  </a:solidFill>
                  <a:ea typeface="Roboto" panose="02000000000000000000" pitchFamily="2" charset="0"/>
                  <a:cs typeface="Arial" panose="020B0604020202020204" pitchFamily="34" charset="0"/>
                </a:rPr>
                <a:t>Top 200 Debt IFAs in your book</a:t>
              </a:r>
            </a:p>
          </p:txBody>
        </p:sp>
      </p:grpSp>
      <p:sp>
        <p:nvSpPr>
          <p:cNvPr id="176" name="Rectangle: Rounded Corners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52A0E67-7020-D642-9F90-8BF0B0F7CB80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77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6E658FFB-15B8-F444-ACBA-5C13500B199E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178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0BE4AA4-9408-6141-ACD5-E39191BB802A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80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8B33A786-5117-074C-ABCE-ADC79D70B443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81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B3715FA-857A-3D42-B8C9-022A735A4B0B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from Supervisory</a:t>
            </a:r>
          </a:p>
        </p:txBody>
      </p:sp>
      <p:sp>
        <p:nvSpPr>
          <p:cNvPr id="82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81641113-80EE-634F-A5FC-AABBA2757214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</a:p>
        </p:txBody>
      </p:sp>
      <p:sp>
        <p:nvSpPr>
          <p:cNvPr id="8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29EB19C3-DAE6-094D-9169-FFA671E48C37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14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1D76E6BA-0566-EF4A-BACC-116D1E618012}"/>
              </a:ext>
            </a:extLst>
          </p:cNvPr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930297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Messages</a:t>
            </a:r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59069BAF-1BBA-0A4D-B004-9353314257C5}"/>
              </a:ext>
            </a:extLst>
          </p:cNvPr>
          <p:cNvSpPr/>
          <p:nvPr/>
        </p:nvSpPr>
        <p:spPr>
          <a:xfrm>
            <a:off x="224174" y="1248671"/>
            <a:ext cx="8704085" cy="559849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108000" rIns="68580" bIns="36000" rtlCol="0" anchor="t"/>
          <a:lstStyle/>
          <a:p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Zonal Head:</a:t>
            </a:r>
          </a:p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Check your 100 Cr+ GS market share for number. Work on low MS cases for December</a:t>
            </a:r>
          </a:p>
        </p:txBody>
      </p:sp>
      <p:sp>
        <p:nvSpPr>
          <p:cNvPr id="79" name="Rectangle: Rounded Corners 7">
            <a:extLst>
              <a:ext uri="{FF2B5EF4-FFF2-40B4-BE49-F238E27FC236}">
                <a16:creationId xmlns:a16="http://schemas.microsoft.com/office/drawing/2014/main" id="{15894BF2-ED7C-234E-B00B-5D58B36FCBA2}"/>
              </a:ext>
            </a:extLst>
          </p:cNvPr>
          <p:cNvSpPr/>
          <p:nvPr/>
        </p:nvSpPr>
        <p:spPr>
          <a:xfrm>
            <a:off x="611771" y="1925532"/>
            <a:ext cx="8316487" cy="559849"/>
          </a:xfrm>
          <a:prstGeom prst="roundRect">
            <a:avLst>
              <a:gd name="adj" fmla="val 2991"/>
            </a:avLst>
          </a:prstGeom>
          <a:solidFill>
            <a:srgbClr val="F5EED6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108000" rIns="68580" bIns="36000" rtlCol="0" anchor="t"/>
          <a:lstStyle/>
          <a:p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My </a:t>
            </a:r>
            <a:r>
              <a:rPr lang="en-US" sz="1050" b="1" dirty="0" err="1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Responce</a:t>
            </a:r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dolor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sit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amet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consectetur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adipiscing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elit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sed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do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eiusmod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tempor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incididunt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ut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labore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et dolore magna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aliqua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 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1" name="Rectangle: Rounded Corners 7">
            <a:extLst>
              <a:ext uri="{FF2B5EF4-FFF2-40B4-BE49-F238E27FC236}">
                <a16:creationId xmlns:a16="http://schemas.microsoft.com/office/drawing/2014/main" id="{C0945422-3CAE-7B4E-9C42-C9ACBC449BB4}"/>
              </a:ext>
            </a:extLst>
          </p:cNvPr>
          <p:cNvSpPr/>
          <p:nvPr/>
        </p:nvSpPr>
        <p:spPr>
          <a:xfrm>
            <a:off x="224174" y="2602393"/>
            <a:ext cx="8704085" cy="559849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108000" rIns="68580" bIns="36000" rtlCol="0" anchor="t"/>
          <a:lstStyle/>
          <a:p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Business Head:</a:t>
            </a:r>
          </a:p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dolor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sit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amet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consectetur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adipiscing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elit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sed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do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eiusmod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tempor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incididunt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ut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labore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et dolore magna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aliqua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 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2" name="Rectangle: Rounded Corners 7">
            <a:extLst>
              <a:ext uri="{FF2B5EF4-FFF2-40B4-BE49-F238E27FC236}">
                <a16:creationId xmlns:a16="http://schemas.microsoft.com/office/drawing/2014/main" id="{9CE86A4F-636D-EC48-A96A-DB0FE5075D45}"/>
              </a:ext>
            </a:extLst>
          </p:cNvPr>
          <p:cNvSpPr/>
          <p:nvPr/>
        </p:nvSpPr>
        <p:spPr>
          <a:xfrm>
            <a:off x="224174" y="3279254"/>
            <a:ext cx="8704085" cy="559849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108000" rIns="68580" bIns="36000" rtlCol="0" anchor="t"/>
          <a:lstStyle/>
          <a:p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State Head:</a:t>
            </a:r>
          </a:p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dolor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sit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amet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consectetur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adipiscing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elit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sed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do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eiusmod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tempor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incididunt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ut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labore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et dolore magna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aliqua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 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3" name="Rectangle: Rounded Corners 7">
            <a:extLst>
              <a:ext uri="{FF2B5EF4-FFF2-40B4-BE49-F238E27FC236}">
                <a16:creationId xmlns:a16="http://schemas.microsoft.com/office/drawing/2014/main" id="{7AB5A888-3B2B-CE43-B992-320BADA2892D}"/>
              </a:ext>
            </a:extLst>
          </p:cNvPr>
          <p:cNvSpPr/>
          <p:nvPr/>
        </p:nvSpPr>
        <p:spPr>
          <a:xfrm>
            <a:off x="611771" y="3956117"/>
            <a:ext cx="8316487" cy="559849"/>
          </a:xfrm>
          <a:prstGeom prst="roundRect">
            <a:avLst>
              <a:gd name="adj" fmla="val 2991"/>
            </a:avLst>
          </a:prstGeom>
          <a:solidFill>
            <a:srgbClr val="F5EED6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108000" rIns="68580" bIns="36000" rtlCol="0" anchor="t"/>
          <a:lstStyle/>
          <a:p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My </a:t>
            </a:r>
            <a:r>
              <a:rPr lang="en-US" sz="1050" b="1" dirty="0" err="1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Responce</a:t>
            </a:r>
            <a:r>
              <a:rPr lang="en-US" sz="1050" b="1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Lorem ipsum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dolor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sit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amet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consectetur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adipiscing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elit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,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sed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do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eiusmod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tempor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incididunt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ut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labore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 et dolore magna </a:t>
            </a:r>
            <a:r>
              <a:rPr lang="en-IN" sz="1050" dirty="0" err="1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aliqua</a:t>
            </a:r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  <a:ea typeface="Roboto" panose="02000000000000000000" pitchFamily="2" charset="0"/>
                <a:cs typeface="Arial" panose="020B0604020202020204" pitchFamily="34" charset="0"/>
              </a:rPr>
              <a:t>. </a:t>
            </a:r>
            <a:endParaRPr lang="en-US" sz="1050" dirty="0">
              <a:solidFill>
                <a:schemeClr val="tx1">
                  <a:lumMod val="50000"/>
                  <a:lumOff val="50000"/>
                </a:schemeClr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5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0002195-9E5F-3C46-838F-116CC762ECAB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6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7BDA3E8-2A21-C44F-A7AE-C0FF16380641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F52DA324-DCA7-F94D-860D-40DC12A60DEA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37E0455B-9DC7-7144-875A-B235B0CE7BD0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from Supervisory</a:t>
            </a:r>
          </a:p>
        </p:txBody>
      </p:sp>
      <p:sp>
        <p:nvSpPr>
          <p:cNvPr id="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113328A8-22DB-FC40-955C-C2E8C70CE1D0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B4348E3-79DD-9E4F-9784-3D0735B00C5D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90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1D76E6BA-0566-EF4A-BACC-116D1E618012}"/>
              </a:ext>
            </a:extLst>
          </p:cNvPr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930297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Target vs Achievement</a:t>
            </a:r>
          </a:p>
        </p:txBody>
      </p:sp>
      <p:sp>
        <p:nvSpPr>
          <p:cNvPr id="85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0002195-9E5F-3C46-838F-116CC762ECAB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6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7BDA3E8-2A21-C44F-A7AE-C0FF16380641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2B8BE52-417E-A446-919E-CEF39C4C1982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CF16DAA-B294-8245-AD5C-8518ECD89C7C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A90A18AC-177D-C24D-8BAD-30A208B7A43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D61132A-1923-B74B-9249-49DF412B7046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vs Achievement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D667C33-8FE4-104B-A6FE-E5ABD83F4981}"/>
              </a:ext>
            </a:extLst>
          </p:cNvPr>
          <p:cNvSpPr/>
          <p:nvPr/>
        </p:nvSpPr>
        <p:spPr>
          <a:xfrm>
            <a:off x="5940152" y="1294107"/>
            <a:ext cx="299404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Monthly run rate needed to achieve target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127D29-B29A-A046-86D0-82A1CE04C12E}"/>
              </a:ext>
            </a:extLst>
          </p:cNvPr>
          <p:cNvSpPr/>
          <p:nvPr/>
        </p:nvSpPr>
        <p:spPr>
          <a:xfrm>
            <a:off x="4564125" y="1294107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IN" sz="1200" b="1" dirty="0">
                <a:solidFill>
                  <a:schemeClr val="tx1"/>
                </a:solidFill>
              </a:rPr>
              <a:t>% Age Achieved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2BF9406-D9E2-FD40-A1DB-8AE08CEEADC7}"/>
              </a:ext>
            </a:extLst>
          </p:cNvPr>
          <p:cNvSpPr/>
          <p:nvPr/>
        </p:nvSpPr>
        <p:spPr>
          <a:xfrm>
            <a:off x="3188098" y="1294107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IN" sz="1200" b="1" dirty="0">
                <a:solidFill>
                  <a:schemeClr val="tx1"/>
                </a:solidFill>
              </a:rPr>
              <a:t>Achieved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958388-A635-2040-B662-C974F7B09EEE}"/>
              </a:ext>
            </a:extLst>
          </p:cNvPr>
          <p:cNvSpPr/>
          <p:nvPr/>
        </p:nvSpPr>
        <p:spPr>
          <a:xfrm>
            <a:off x="1812071" y="1294107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IN" sz="1200" b="1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148245E-9BB9-B449-867E-86057557586E}"/>
              </a:ext>
            </a:extLst>
          </p:cNvPr>
          <p:cNvSpPr/>
          <p:nvPr/>
        </p:nvSpPr>
        <p:spPr>
          <a:xfrm>
            <a:off x="224175" y="1810154"/>
            <a:ext cx="1533890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IN" sz="1200" b="1" dirty="0">
                <a:solidFill>
                  <a:schemeClr val="tx1"/>
                </a:solidFill>
              </a:rPr>
              <a:t>Gross Sales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AAF9732-EC86-C04C-92F6-3C7E158335EF}"/>
              </a:ext>
            </a:extLst>
          </p:cNvPr>
          <p:cNvSpPr/>
          <p:nvPr/>
        </p:nvSpPr>
        <p:spPr>
          <a:xfrm>
            <a:off x="5940152" y="1810154"/>
            <a:ext cx="299404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INR 1000 Cr. per month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F1576C8-9EDE-954F-8EAD-3B8AE14833A0}"/>
              </a:ext>
            </a:extLst>
          </p:cNvPr>
          <p:cNvSpPr/>
          <p:nvPr/>
        </p:nvSpPr>
        <p:spPr>
          <a:xfrm>
            <a:off x="4564125" y="1810154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75%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A13694E-5D10-E74E-BF0F-75BB03889188}"/>
              </a:ext>
            </a:extLst>
          </p:cNvPr>
          <p:cNvSpPr/>
          <p:nvPr/>
        </p:nvSpPr>
        <p:spPr>
          <a:xfrm>
            <a:off x="3188098" y="1810154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INR 600 Cr.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5643892-05AB-604F-B2B3-543589DF51E0}"/>
              </a:ext>
            </a:extLst>
          </p:cNvPr>
          <p:cNvSpPr/>
          <p:nvPr/>
        </p:nvSpPr>
        <p:spPr>
          <a:xfrm>
            <a:off x="1812071" y="1810154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rgbClr val="000000"/>
                </a:solidFill>
              </a:rPr>
              <a:t>INR 800 Cr.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4C8CA26-8383-5441-914B-50BDED4D7C5A}"/>
              </a:ext>
            </a:extLst>
          </p:cNvPr>
          <p:cNvSpPr/>
          <p:nvPr/>
        </p:nvSpPr>
        <p:spPr>
          <a:xfrm>
            <a:off x="224175" y="2326202"/>
            <a:ext cx="1533890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IN" sz="1200" b="1" dirty="0">
                <a:solidFill>
                  <a:schemeClr val="tx1"/>
                </a:solidFill>
              </a:rPr>
              <a:t>Net Sales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203DC83-A983-694E-9B7F-82DF8D7223C8}"/>
              </a:ext>
            </a:extLst>
          </p:cNvPr>
          <p:cNvSpPr/>
          <p:nvPr/>
        </p:nvSpPr>
        <p:spPr>
          <a:xfrm>
            <a:off x="5940152" y="2326202"/>
            <a:ext cx="299404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">
              <a:defRPr/>
            </a:pPr>
            <a:r>
              <a:rPr lang="en-IN" sz="1200" dirty="0">
                <a:solidFill>
                  <a:srgbClr val="000000"/>
                </a:solidFill>
              </a:rPr>
              <a:t>INR 125 Cr. per month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3CE19F9F-A2B5-3A4C-93D2-3CF66D796F69}"/>
              </a:ext>
            </a:extLst>
          </p:cNvPr>
          <p:cNvSpPr/>
          <p:nvPr/>
        </p:nvSpPr>
        <p:spPr>
          <a:xfrm>
            <a:off x="4564125" y="232620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37.5%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CF96E83-FA70-CB45-9DDE-631EE1AC9946}"/>
              </a:ext>
            </a:extLst>
          </p:cNvPr>
          <p:cNvSpPr/>
          <p:nvPr/>
        </p:nvSpPr>
        <p:spPr>
          <a:xfrm>
            <a:off x="3188098" y="232620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INR 150 Cr.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C14290-DACC-C340-A5B4-6759036188E3}"/>
              </a:ext>
            </a:extLst>
          </p:cNvPr>
          <p:cNvSpPr/>
          <p:nvPr/>
        </p:nvSpPr>
        <p:spPr>
          <a:xfrm>
            <a:off x="1812071" y="232620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INR 400 Cr.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C56EBC0-57D7-CC49-B330-5D0B541DCB28}"/>
              </a:ext>
            </a:extLst>
          </p:cNvPr>
          <p:cNvSpPr/>
          <p:nvPr/>
        </p:nvSpPr>
        <p:spPr>
          <a:xfrm>
            <a:off x="224175" y="2840552"/>
            <a:ext cx="1533890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en-IN" sz="1200" b="1" dirty="0">
                <a:solidFill>
                  <a:schemeClr val="tx1"/>
                </a:solidFill>
              </a:rPr>
              <a:t>New SIP Count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DAE050E-4F58-CA43-ABB9-B09D8687A7F8}"/>
              </a:ext>
            </a:extLst>
          </p:cNvPr>
          <p:cNvSpPr/>
          <p:nvPr/>
        </p:nvSpPr>
        <p:spPr>
          <a:xfrm>
            <a:off x="5940152" y="2840552"/>
            <a:ext cx="299404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2C774E6-7BC7-DA45-93E2-ABADF4E0B0FB}"/>
              </a:ext>
            </a:extLst>
          </p:cNvPr>
          <p:cNvSpPr/>
          <p:nvPr/>
        </p:nvSpPr>
        <p:spPr>
          <a:xfrm>
            <a:off x="4564125" y="284055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80%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B4DE1B1-C6D6-1548-84EB-FA9EF46A55BF}"/>
              </a:ext>
            </a:extLst>
          </p:cNvPr>
          <p:cNvSpPr/>
          <p:nvPr/>
        </p:nvSpPr>
        <p:spPr>
          <a:xfrm>
            <a:off x="3188098" y="284055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IN" sz="1200" dirty="0">
                <a:solidFill>
                  <a:srgbClr val="000000"/>
                </a:solidFill>
              </a:rPr>
              <a:t>8000</a:t>
            </a:r>
            <a:endParaRPr lang="en-IN" sz="1200" b="1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02C5B63-E6A2-DE41-A2A6-C8779E19919F}"/>
              </a:ext>
            </a:extLst>
          </p:cNvPr>
          <p:cNvSpPr/>
          <p:nvPr/>
        </p:nvSpPr>
        <p:spPr>
          <a:xfrm>
            <a:off x="1812071" y="2840552"/>
            <a:ext cx="1322021" cy="464046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"/>
            <a:r>
              <a:rPr lang="en-IN" sz="1200" dirty="0">
                <a:solidFill>
                  <a:srgbClr val="000000"/>
                </a:solidFill>
              </a:rPr>
              <a:t>10000</a:t>
            </a:r>
          </a:p>
        </p:txBody>
      </p:sp>
    </p:spTree>
    <p:extLst>
      <p:ext uri="{BB962C8B-B14F-4D97-AF65-F5344CB8AC3E}">
        <p14:creationId xmlns:p14="http://schemas.microsoft.com/office/powerpoint/2010/main" val="3914636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 173">
            <a:extLst>
              <a:ext uri="{FF2B5EF4-FFF2-40B4-BE49-F238E27FC236}">
                <a16:creationId xmlns:a16="http://schemas.microsoft.com/office/drawing/2014/main" id="{1D76E6BA-0566-EF4A-BACC-116D1E618012}"/>
              </a:ext>
            </a:extLst>
          </p:cNvPr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7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3" action="ppaction://hlinksldjump" highlightClick="1"/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930297"/>
            <a:ext cx="3060614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US" sz="1400" b="1" dirty="0">
                <a:solidFill>
                  <a:schemeClr val="tx1"/>
                </a:solidFill>
              </a:rPr>
              <a:t> MS Change - Advanced/Declined</a:t>
            </a:r>
          </a:p>
        </p:txBody>
      </p:sp>
      <p:sp>
        <p:nvSpPr>
          <p:cNvPr id="85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80002195-9E5F-3C46-838F-116CC762ECAB}"/>
              </a:ext>
            </a:extLst>
          </p:cNvPr>
          <p:cNvSpPr/>
          <p:nvPr/>
        </p:nvSpPr>
        <p:spPr>
          <a:xfrm>
            <a:off x="1076556" y="460956"/>
            <a:ext cx="76571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MS Change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86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17BDA3E8-2A21-C44F-A7AE-C0FF16380641}"/>
              </a:ext>
            </a:extLst>
          </p:cNvPr>
          <p:cNvSpPr/>
          <p:nvPr/>
        </p:nvSpPr>
        <p:spPr>
          <a:xfrm>
            <a:off x="3780838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2B8BE52-417E-A446-919E-CEF39C4C1982}"/>
              </a:ext>
            </a:extLst>
          </p:cNvPr>
          <p:cNvSpPr/>
          <p:nvPr/>
        </p:nvSpPr>
        <p:spPr>
          <a:xfrm>
            <a:off x="5112664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SIP Registrations</a:t>
            </a:r>
          </a:p>
        </p:txBody>
      </p:sp>
      <p:sp>
        <p:nvSpPr>
          <p:cNvPr id="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DCF16DAA-B294-8245-AD5C-8518ECD89C7C}"/>
              </a:ext>
            </a:extLst>
          </p:cNvPr>
          <p:cNvSpPr/>
          <p:nvPr/>
        </p:nvSpPr>
        <p:spPr>
          <a:xfrm>
            <a:off x="6881444" y="459923"/>
            <a:ext cx="69555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Messages</a:t>
            </a:r>
          </a:p>
        </p:txBody>
      </p:sp>
      <p:sp>
        <p:nvSpPr>
          <p:cNvPr id="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A90A18AC-177D-C24D-8BAD-30A208B7A43D}"/>
              </a:ext>
            </a:extLst>
          </p:cNvPr>
          <p:cNvSpPr/>
          <p:nvPr/>
        </p:nvSpPr>
        <p:spPr>
          <a:xfrm>
            <a:off x="6082784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</a:p>
        </p:txBody>
      </p:sp>
      <p:sp>
        <p:nvSpPr>
          <p:cNvPr id="26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D61132A-1923-B74B-9249-49DF412B7046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vs Achievement</a:t>
            </a:r>
          </a:p>
        </p:txBody>
      </p:sp>
      <p:sp>
        <p:nvSpPr>
          <p:cNvPr id="18" name="Rectangle: Rounded Corners 7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1F82F4E9-9E60-1A4B-855C-4AC538B3039E}"/>
              </a:ext>
            </a:extLst>
          </p:cNvPr>
          <p:cNvSpPr/>
          <p:nvPr/>
        </p:nvSpPr>
        <p:spPr>
          <a:xfrm>
            <a:off x="1875217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EDC47EA-51B6-D54B-9524-71F715F8F5E4}"/>
              </a:ext>
            </a:extLst>
          </p:cNvPr>
          <p:cNvSpPr/>
          <p:nvPr/>
        </p:nvSpPr>
        <p:spPr>
          <a:xfrm>
            <a:off x="1208774" y="1271310"/>
            <a:ext cx="7732201" cy="4127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Apr-21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A96A315-8889-E247-A250-E73661D980B2}"/>
              </a:ext>
            </a:extLst>
          </p:cNvPr>
          <p:cNvSpPr/>
          <p:nvPr/>
        </p:nvSpPr>
        <p:spPr>
          <a:xfrm>
            <a:off x="215741" y="1707654"/>
            <a:ext cx="971883" cy="3240355"/>
          </a:xfrm>
          <a:prstGeom prst="roundRect">
            <a:avLst>
              <a:gd name="adj" fmla="val 6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May-21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57B0348-1C45-BB47-B0F4-51482FD27BFC}"/>
              </a:ext>
            </a:extLst>
          </p:cNvPr>
          <p:cNvSpPr/>
          <p:nvPr/>
        </p:nvSpPr>
        <p:spPr>
          <a:xfrm>
            <a:off x="1208774" y="1707654"/>
            <a:ext cx="2412043" cy="464046"/>
          </a:xfrm>
          <a:prstGeom prst="roundRect">
            <a:avLst>
              <a:gd name="adj" fmla="val 1052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Market Share Bucket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142D53D-83BC-7041-970A-BF99395E1C7E}"/>
              </a:ext>
            </a:extLst>
          </p:cNvPr>
          <p:cNvSpPr/>
          <p:nvPr/>
        </p:nvSpPr>
        <p:spPr>
          <a:xfrm>
            <a:off x="1208775" y="2191515"/>
            <a:ext cx="1274994" cy="464046"/>
          </a:xfrm>
          <a:prstGeom prst="roundRect">
            <a:avLst>
              <a:gd name="adj" fmla="val 1052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89C05E1-B682-8F45-86ED-FD12ADCE8E81}"/>
              </a:ext>
            </a:extLst>
          </p:cNvPr>
          <p:cNvSpPr/>
          <p:nvPr/>
        </p:nvSpPr>
        <p:spPr>
          <a:xfrm>
            <a:off x="1208775" y="2675378"/>
            <a:ext cx="1274994" cy="464046"/>
          </a:xfrm>
          <a:prstGeom prst="roundRect">
            <a:avLst>
              <a:gd name="adj" fmla="val 105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FE6716E6-215B-8442-8823-342EA4CC07AA}"/>
              </a:ext>
            </a:extLst>
          </p:cNvPr>
          <p:cNvSpPr/>
          <p:nvPr/>
        </p:nvSpPr>
        <p:spPr>
          <a:xfrm>
            <a:off x="1208775" y="3159240"/>
            <a:ext cx="1274994" cy="464046"/>
          </a:xfrm>
          <a:prstGeom prst="roundRect">
            <a:avLst>
              <a:gd name="adj" fmla="val 10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Medium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CF52A80-C94B-5444-98B2-28AF249DEE8D}"/>
              </a:ext>
            </a:extLst>
          </p:cNvPr>
          <p:cNvSpPr/>
          <p:nvPr/>
        </p:nvSpPr>
        <p:spPr>
          <a:xfrm>
            <a:off x="1208775" y="3643102"/>
            <a:ext cx="1274994" cy="464046"/>
          </a:xfrm>
          <a:prstGeom prst="roundRect">
            <a:avLst>
              <a:gd name="adj" fmla="val 1052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High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C61D964-D585-4745-B799-0F0E8A63CD8F}"/>
              </a:ext>
            </a:extLst>
          </p:cNvPr>
          <p:cNvSpPr/>
          <p:nvPr/>
        </p:nvSpPr>
        <p:spPr>
          <a:xfrm>
            <a:off x="1208775" y="4126964"/>
            <a:ext cx="1274994" cy="464046"/>
          </a:xfrm>
          <a:prstGeom prst="roundRect">
            <a:avLst>
              <a:gd name="adj" fmla="val 105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Total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776C3A2-0BD8-F445-BEE0-675726E5FE98}"/>
              </a:ext>
            </a:extLst>
          </p:cNvPr>
          <p:cNvSpPr/>
          <p:nvPr/>
        </p:nvSpPr>
        <p:spPr>
          <a:xfrm>
            <a:off x="1208775" y="4610825"/>
            <a:ext cx="2412042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000000"/>
                </a:solidFill>
              </a:rPr>
              <a:t>Not Exist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08E91E49-FCA5-0149-80B4-7385EDF7C783}"/>
              </a:ext>
            </a:extLst>
          </p:cNvPr>
          <p:cNvSpPr/>
          <p:nvPr/>
        </p:nvSpPr>
        <p:spPr>
          <a:xfrm>
            <a:off x="2499258" y="2191515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578FAD0-5FE3-4B4E-8BA2-1DB348A25C33}"/>
              </a:ext>
            </a:extLst>
          </p:cNvPr>
          <p:cNvSpPr/>
          <p:nvPr/>
        </p:nvSpPr>
        <p:spPr>
          <a:xfrm>
            <a:off x="2499258" y="2432362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6D1013D-5BE2-5A43-B72B-BA9554C3B3F8}"/>
              </a:ext>
            </a:extLst>
          </p:cNvPr>
          <p:cNvSpPr/>
          <p:nvPr/>
        </p:nvSpPr>
        <p:spPr>
          <a:xfrm>
            <a:off x="2499258" y="2675378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3BE4242-BDA2-C940-A5BD-D0AE4AD98240}"/>
              </a:ext>
            </a:extLst>
          </p:cNvPr>
          <p:cNvSpPr/>
          <p:nvPr/>
        </p:nvSpPr>
        <p:spPr>
          <a:xfrm>
            <a:off x="2499258" y="2916225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F94AF02-763E-D048-BD28-CC0E497FFA95}"/>
              </a:ext>
            </a:extLst>
          </p:cNvPr>
          <p:cNvSpPr/>
          <p:nvPr/>
        </p:nvSpPr>
        <p:spPr>
          <a:xfrm>
            <a:off x="2499258" y="3159240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A4F66A-B24B-B844-8E5B-1CE4B65A01C0}"/>
              </a:ext>
            </a:extLst>
          </p:cNvPr>
          <p:cNvSpPr/>
          <p:nvPr/>
        </p:nvSpPr>
        <p:spPr>
          <a:xfrm>
            <a:off x="2499258" y="3400087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D0E33AC6-D7F1-494F-8672-D96428CF835B}"/>
              </a:ext>
            </a:extLst>
          </p:cNvPr>
          <p:cNvSpPr/>
          <p:nvPr/>
        </p:nvSpPr>
        <p:spPr>
          <a:xfrm>
            <a:off x="2499258" y="3643102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1075570-D575-504B-8C9C-256E327549DD}"/>
              </a:ext>
            </a:extLst>
          </p:cNvPr>
          <p:cNvSpPr/>
          <p:nvPr/>
        </p:nvSpPr>
        <p:spPr>
          <a:xfrm>
            <a:off x="2499258" y="3883949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48274ACF-B953-E84F-AAAB-737EA4B41B47}"/>
              </a:ext>
            </a:extLst>
          </p:cNvPr>
          <p:cNvSpPr/>
          <p:nvPr/>
        </p:nvSpPr>
        <p:spPr>
          <a:xfrm>
            <a:off x="2499258" y="4126963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</a:t>
            </a:r>
            <a:endParaRPr lang="en-US" sz="11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A01EF2FF-2F9D-6F4C-B661-FFEC8CE6B8A6}"/>
              </a:ext>
            </a:extLst>
          </p:cNvPr>
          <p:cNvSpPr/>
          <p:nvPr/>
        </p:nvSpPr>
        <p:spPr>
          <a:xfrm>
            <a:off x="2499258" y="4367810"/>
            <a:ext cx="1121559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New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D99BD3-0408-BC48-B429-BCAF594EE9EA}"/>
              </a:ext>
            </a:extLst>
          </p:cNvPr>
          <p:cNvSpPr/>
          <p:nvPr/>
        </p:nvSpPr>
        <p:spPr>
          <a:xfrm>
            <a:off x="3644665" y="1707654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Nil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8948C1C-3F1B-204D-B020-F3F22822E307}"/>
              </a:ext>
            </a:extLst>
          </p:cNvPr>
          <p:cNvSpPr/>
          <p:nvPr/>
        </p:nvSpPr>
        <p:spPr>
          <a:xfrm>
            <a:off x="3644665" y="194850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1AF31808-AE41-144E-B90A-BC062F60F66A}"/>
              </a:ext>
            </a:extLst>
          </p:cNvPr>
          <p:cNvSpPr/>
          <p:nvPr/>
        </p:nvSpPr>
        <p:spPr>
          <a:xfrm>
            <a:off x="4707467" y="1707654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Low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7D4D4638-FF28-004F-B210-2F6AE4637F2A}"/>
              </a:ext>
            </a:extLst>
          </p:cNvPr>
          <p:cNvSpPr/>
          <p:nvPr/>
        </p:nvSpPr>
        <p:spPr>
          <a:xfrm>
            <a:off x="4707467" y="194850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25064DF-30FC-904E-A829-C38C9194AD09}"/>
              </a:ext>
            </a:extLst>
          </p:cNvPr>
          <p:cNvSpPr/>
          <p:nvPr/>
        </p:nvSpPr>
        <p:spPr>
          <a:xfrm>
            <a:off x="5770269" y="1707654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Medium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D711A323-7806-B244-8689-599E0DEF14DC}"/>
              </a:ext>
            </a:extLst>
          </p:cNvPr>
          <p:cNvSpPr/>
          <p:nvPr/>
        </p:nvSpPr>
        <p:spPr>
          <a:xfrm>
            <a:off x="5770269" y="194850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076428A-A048-514D-A84F-82E54934094E}"/>
              </a:ext>
            </a:extLst>
          </p:cNvPr>
          <p:cNvSpPr/>
          <p:nvPr/>
        </p:nvSpPr>
        <p:spPr>
          <a:xfrm>
            <a:off x="6833071" y="1707654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High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7481083E-1CC4-9143-B48C-F07964FD1645}"/>
              </a:ext>
            </a:extLst>
          </p:cNvPr>
          <p:cNvSpPr/>
          <p:nvPr/>
        </p:nvSpPr>
        <p:spPr>
          <a:xfrm>
            <a:off x="6833071" y="194850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7A381AAA-6858-F149-81E8-CB2E758210CB}"/>
              </a:ext>
            </a:extLst>
          </p:cNvPr>
          <p:cNvSpPr/>
          <p:nvPr/>
        </p:nvSpPr>
        <p:spPr>
          <a:xfrm>
            <a:off x="7895875" y="1707654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Total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D1A6789-258B-1547-9DE7-FD999C5489E5}"/>
              </a:ext>
            </a:extLst>
          </p:cNvPr>
          <p:cNvSpPr/>
          <p:nvPr/>
        </p:nvSpPr>
        <p:spPr>
          <a:xfrm>
            <a:off x="7895875" y="194850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F48F132A-5C3F-1747-8796-1BD2795DB8DB}"/>
              </a:ext>
            </a:extLst>
          </p:cNvPr>
          <p:cNvSpPr/>
          <p:nvPr/>
        </p:nvSpPr>
        <p:spPr>
          <a:xfrm>
            <a:off x="3644665" y="21925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96046AD-D975-FF45-9514-D420DEECB90B}"/>
              </a:ext>
            </a:extLst>
          </p:cNvPr>
          <p:cNvSpPr/>
          <p:nvPr/>
        </p:nvSpPr>
        <p:spPr>
          <a:xfrm>
            <a:off x="3644665" y="24334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4279E2D-A256-D247-A7AE-CAE698B34FC1}"/>
              </a:ext>
            </a:extLst>
          </p:cNvPr>
          <p:cNvSpPr/>
          <p:nvPr/>
        </p:nvSpPr>
        <p:spPr>
          <a:xfrm>
            <a:off x="4707467" y="21925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FA8AA44-93C9-1746-8395-C84BB906AE87}"/>
              </a:ext>
            </a:extLst>
          </p:cNvPr>
          <p:cNvSpPr/>
          <p:nvPr/>
        </p:nvSpPr>
        <p:spPr>
          <a:xfrm>
            <a:off x="4707467" y="24334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8A98FD6-69B3-2C43-83C7-900F21169D61}"/>
              </a:ext>
            </a:extLst>
          </p:cNvPr>
          <p:cNvSpPr/>
          <p:nvPr/>
        </p:nvSpPr>
        <p:spPr>
          <a:xfrm>
            <a:off x="5770269" y="21925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5E4142E-B19F-294D-A440-B184C4C5A7A0}"/>
              </a:ext>
            </a:extLst>
          </p:cNvPr>
          <p:cNvSpPr/>
          <p:nvPr/>
        </p:nvSpPr>
        <p:spPr>
          <a:xfrm>
            <a:off x="5770269" y="24334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430A3D2-9ABA-2D41-8B13-D088EAADAF92}"/>
              </a:ext>
            </a:extLst>
          </p:cNvPr>
          <p:cNvSpPr/>
          <p:nvPr/>
        </p:nvSpPr>
        <p:spPr>
          <a:xfrm>
            <a:off x="6833071" y="21925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DFE46707-6410-464D-A320-F0EAF64EB296}"/>
              </a:ext>
            </a:extLst>
          </p:cNvPr>
          <p:cNvSpPr/>
          <p:nvPr/>
        </p:nvSpPr>
        <p:spPr>
          <a:xfrm>
            <a:off x="6833071" y="24334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F6D059D1-BFB7-1847-A4EF-42CA8E3C83C4}"/>
              </a:ext>
            </a:extLst>
          </p:cNvPr>
          <p:cNvSpPr/>
          <p:nvPr/>
        </p:nvSpPr>
        <p:spPr>
          <a:xfrm>
            <a:off x="7895875" y="21925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2-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E986700-DAC7-1543-BE61-BDA75313C4FF}"/>
              </a:ext>
            </a:extLst>
          </p:cNvPr>
          <p:cNvSpPr/>
          <p:nvPr/>
        </p:nvSpPr>
        <p:spPr>
          <a:xfrm>
            <a:off x="7895875" y="24334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E320C10-BC9D-AA4F-B1C0-E3EFA8EBEC7D}"/>
              </a:ext>
            </a:extLst>
          </p:cNvPr>
          <p:cNvSpPr/>
          <p:nvPr/>
        </p:nvSpPr>
        <p:spPr>
          <a:xfrm>
            <a:off x="3644665" y="267747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E6EACB0-AD42-C24F-8CE9-C3A363C206B1}"/>
              </a:ext>
            </a:extLst>
          </p:cNvPr>
          <p:cNvSpPr/>
          <p:nvPr/>
        </p:nvSpPr>
        <p:spPr>
          <a:xfrm>
            <a:off x="3644665" y="291831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415E7006-272D-9745-8C78-9FA90619E92D}"/>
              </a:ext>
            </a:extLst>
          </p:cNvPr>
          <p:cNvSpPr/>
          <p:nvPr/>
        </p:nvSpPr>
        <p:spPr>
          <a:xfrm>
            <a:off x="4707467" y="267747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44A516A-7E48-6048-818F-CBA2A314E366}"/>
              </a:ext>
            </a:extLst>
          </p:cNvPr>
          <p:cNvSpPr/>
          <p:nvPr/>
        </p:nvSpPr>
        <p:spPr>
          <a:xfrm>
            <a:off x="4707467" y="291831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3487495-1515-4642-B0B0-62B4C4812AB2}"/>
              </a:ext>
            </a:extLst>
          </p:cNvPr>
          <p:cNvSpPr/>
          <p:nvPr/>
        </p:nvSpPr>
        <p:spPr>
          <a:xfrm>
            <a:off x="5770269" y="267747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5082BAD1-21DF-EC46-AAD9-1E026EE137B7}"/>
              </a:ext>
            </a:extLst>
          </p:cNvPr>
          <p:cNvSpPr/>
          <p:nvPr/>
        </p:nvSpPr>
        <p:spPr>
          <a:xfrm>
            <a:off x="5770269" y="291831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BD8BBE51-13E1-ED44-A5ED-B5FD0D24B284}"/>
              </a:ext>
            </a:extLst>
          </p:cNvPr>
          <p:cNvSpPr/>
          <p:nvPr/>
        </p:nvSpPr>
        <p:spPr>
          <a:xfrm>
            <a:off x="6833071" y="267747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AD63BBD-EC5B-7644-A0E9-692B154DF59A}"/>
              </a:ext>
            </a:extLst>
          </p:cNvPr>
          <p:cNvSpPr/>
          <p:nvPr/>
        </p:nvSpPr>
        <p:spPr>
          <a:xfrm>
            <a:off x="6833071" y="291831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3AC285F-AE68-F741-8113-2BE9120EA85F}"/>
              </a:ext>
            </a:extLst>
          </p:cNvPr>
          <p:cNvSpPr/>
          <p:nvPr/>
        </p:nvSpPr>
        <p:spPr>
          <a:xfrm>
            <a:off x="7895875" y="267747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A7133025-9B08-8B41-8106-39F69245BE80}"/>
              </a:ext>
            </a:extLst>
          </p:cNvPr>
          <p:cNvSpPr/>
          <p:nvPr/>
        </p:nvSpPr>
        <p:spPr>
          <a:xfrm>
            <a:off x="7895875" y="291831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F4A91390-2EF0-2D46-89C4-51195AA37A27}"/>
              </a:ext>
            </a:extLst>
          </p:cNvPr>
          <p:cNvSpPr/>
          <p:nvPr/>
        </p:nvSpPr>
        <p:spPr>
          <a:xfrm>
            <a:off x="3644665" y="316238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-3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7B05498A-08AE-274A-A727-45704A57A58C}"/>
              </a:ext>
            </a:extLst>
          </p:cNvPr>
          <p:cNvSpPr/>
          <p:nvPr/>
        </p:nvSpPr>
        <p:spPr>
          <a:xfrm>
            <a:off x="3644665" y="3403228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B68A415-62F8-BD42-952B-C7A3590B0680}"/>
              </a:ext>
            </a:extLst>
          </p:cNvPr>
          <p:cNvSpPr/>
          <p:nvPr/>
        </p:nvSpPr>
        <p:spPr>
          <a:xfrm>
            <a:off x="4707467" y="316238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766A82F5-8FA1-1A4A-8C3B-6833BF8D000B}"/>
              </a:ext>
            </a:extLst>
          </p:cNvPr>
          <p:cNvSpPr/>
          <p:nvPr/>
        </p:nvSpPr>
        <p:spPr>
          <a:xfrm>
            <a:off x="4707467" y="3403228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B0125D63-9BD3-3548-95F1-8616AFBC6A90}"/>
              </a:ext>
            </a:extLst>
          </p:cNvPr>
          <p:cNvSpPr/>
          <p:nvPr/>
        </p:nvSpPr>
        <p:spPr>
          <a:xfrm>
            <a:off x="5770269" y="316238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BD0DB820-8BC6-4A4A-8E40-0D672E819661}"/>
              </a:ext>
            </a:extLst>
          </p:cNvPr>
          <p:cNvSpPr/>
          <p:nvPr/>
        </p:nvSpPr>
        <p:spPr>
          <a:xfrm>
            <a:off x="5770269" y="3403228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C90FF1F1-EFBD-0243-8F94-688729A717DB}"/>
              </a:ext>
            </a:extLst>
          </p:cNvPr>
          <p:cNvSpPr/>
          <p:nvPr/>
        </p:nvSpPr>
        <p:spPr>
          <a:xfrm>
            <a:off x="6833071" y="316238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30</a:t>
            </a: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48120458-83D9-4B4A-B6DD-779161EF37BC}"/>
              </a:ext>
            </a:extLst>
          </p:cNvPr>
          <p:cNvSpPr/>
          <p:nvPr/>
        </p:nvSpPr>
        <p:spPr>
          <a:xfrm>
            <a:off x="6833071" y="3403228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3D925BBB-0958-4F48-9AEA-BB1B4ACCF31B}"/>
              </a:ext>
            </a:extLst>
          </p:cNvPr>
          <p:cNvSpPr/>
          <p:nvPr/>
        </p:nvSpPr>
        <p:spPr>
          <a:xfrm>
            <a:off x="7895875" y="3162381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33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1685DFF-4154-5E4D-A070-2247E068FFA1}"/>
              </a:ext>
            </a:extLst>
          </p:cNvPr>
          <p:cNvSpPr/>
          <p:nvPr/>
        </p:nvSpPr>
        <p:spPr>
          <a:xfrm>
            <a:off x="7895875" y="3403228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D28E0CF6-A86E-064A-ADEF-CCAEDD705324}"/>
              </a:ext>
            </a:extLst>
          </p:cNvPr>
          <p:cNvSpPr/>
          <p:nvPr/>
        </p:nvSpPr>
        <p:spPr>
          <a:xfrm>
            <a:off x="3644665" y="364310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FE6808BC-7E7E-7A4C-BABD-9894B1D8740F}"/>
              </a:ext>
            </a:extLst>
          </p:cNvPr>
          <p:cNvSpPr/>
          <p:nvPr/>
        </p:nvSpPr>
        <p:spPr>
          <a:xfrm>
            <a:off x="3644665" y="388394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DCE4F3F8-CD5B-7548-BDE0-2D40E5B29116}"/>
              </a:ext>
            </a:extLst>
          </p:cNvPr>
          <p:cNvSpPr/>
          <p:nvPr/>
        </p:nvSpPr>
        <p:spPr>
          <a:xfrm>
            <a:off x="4707467" y="364310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E491445D-862E-1746-AEC3-07C9037C1217}"/>
              </a:ext>
            </a:extLst>
          </p:cNvPr>
          <p:cNvSpPr/>
          <p:nvPr/>
        </p:nvSpPr>
        <p:spPr>
          <a:xfrm>
            <a:off x="4707467" y="388394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6FD4DC95-FC9A-6A47-839F-ED2B565DA294}"/>
              </a:ext>
            </a:extLst>
          </p:cNvPr>
          <p:cNvSpPr/>
          <p:nvPr/>
        </p:nvSpPr>
        <p:spPr>
          <a:xfrm>
            <a:off x="5770269" y="364310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FCED70F-078B-CB46-B143-E3B19320D83F}"/>
              </a:ext>
            </a:extLst>
          </p:cNvPr>
          <p:cNvSpPr/>
          <p:nvPr/>
        </p:nvSpPr>
        <p:spPr>
          <a:xfrm>
            <a:off x="5770269" y="388394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05067BFF-9EEB-034D-97F4-0CE9BBE0C38D}"/>
              </a:ext>
            </a:extLst>
          </p:cNvPr>
          <p:cNvSpPr/>
          <p:nvPr/>
        </p:nvSpPr>
        <p:spPr>
          <a:xfrm>
            <a:off x="6833071" y="364310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0456E4E-9922-E540-A15D-B1E29F5ED44C}"/>
              </a:ext>
            </a:extLst>
          </p:cNvPr>
          <p:cNvSpPr/>
          <p:nvPr/>
        </p:nvSpPr>
        <p:spPr>
          <a:xfrm>
            <a:off x="6833071" y="388394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A55CD74-0B96-664C-86A4-2EF64933ED6F}"/>
              </a:ext>
            </a:extLst>
          </p:cNvPr>
          <p:cNvSpPr/>
          <p:nvPr/>
        </p:nvSpPr>
        <p:spPr>
          <a:xfrm>
            <a:off x="7895875" y="3643102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39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5E991595-37B7-F84E-BBD3-0CFC3DC2B81F}"/>
              </a:ext>
            </a:extLst>
          </p:cNvPr>
          <p:cNvSpPr/>
          <p:nvPr/>
        </p:nvSpPr>
        <p:spPr>
          <a:xfrm>
            <a:off x="7895875" y="3883949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0D566EE9-9CE1-1641-92AF-4D22B467FC31}"/>
              </a:ext>
            </a:extLst>
          </p:cNvPr>
          <p:cNvSpPr/>
          <p:nvPr/>
        </p:nvSpPr>
        <p:spPr>
          <a:xfrm>
            <a:off x="3644665" y="41269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A02494E1-8764-1C4C-AE4A-236EFEE56CAD}"/>
              </a:ext>
            </a:extLst>
          </p:cNvPr>
          <p:cNvSpPr/>
          <p:nvPr/>
        </p:nvSpPr>
        <p:spPr>
          <a:xfrm>
            <a:off x="3644665" y="43678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36" name="Rounded Rectangle 135">
            <a:extLst>
              <a:ext uri="{FF2B5EF4-FFF2-40B4-BE49-F238E27FC236}">
                <a16:creationId xmlns:a16="http://schemas.microsoft.com/office/drawing/2014/main" id="{AD478D38-FA53-A940-ABCC-9D3B21FE4AE1}"/>
              </a:ext>
            </a:extLst>
          </p:cNvPr>
          <p:cNvSpPr/>
          <p:nvPr/>
        </p:nvSpPr>
        <p:spPr>
          <a:xfrm>
            <a:off x="4707467" y="41269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3D4A270D-51A7-5C45-9B07-C1444372E92E}"/>
              </a:ext>
            </a:extLst>
          </p:cNvPr>
          <p:cNvSpPr/>
          <p:nvPr/>
        </p:nvSpPr>
        <p:spPr>
          <a:xfrm>
            <a:off x="4707467" y="43678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9F30A27E-E714-5648-A144-F23E2D799AE8}"/>
              </a:ext>
            </a:extLst>
          </p:cNvPr>
          <p:cNvSpPr/>
          <p:nvPr/>
        </p:nvSpPr>
        <p:spPr>
          <a:xfrm>
            <a:off x="5770269" y="41269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ADE64A8-B7A5-5247-8ED9-F92396F84838}"/>
              </a:ext>
            </a:extLst>
          </p:cNvPr>
          <p:cNvSpPr/>
          <p:nvPr/>
        </p:nvSpPr>
        <p:spPr>
          <a:xfrm>
            <a:off x="5770269" y="43678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047EAC99-3904-AE43-93C1-5D4306A46C1C}"/>
              </a:ext>
            </a:extLst>
          </p:cNvPr>
          <p:cNvSpPr/>
          <p:nvPr/>
        </p:nvSpPr>
        <p:spPr>
          <a:xfrm>
            <a:off x="6833071" y="41269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368C321A-D255-AE4A-83A5-FE3CBA857A7B}"/>
              </a:ext>
            </a:extLst>
          </p:cNvPr>
          <p:cNvSpPr/>
          <p:nvPr/>
        </p:nvSpPr>
        <p:spPr>
          <a:xfrm>
            <a:off x="6833071" y="43678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B026EB88-18CF-7F44-83E5-7169640E4478}"/>
              </a:ext>
            </a:extLst>
          </p:cNvPr>
          <p:cNvSpPr/>
          <p:nvPr/>
        </p:nvSpPr>
        <p:spPr>
          <a:xfrm>
            <a:off x="7895875" y="4126963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D39DA784-2381-1546-82AB-7431861CF6D7}"/>
              </a:ext>
            </a:extLst>
          </p:cNvPr>
          <p:cNvSpPr/>
          <p:nvPr/>
        </p:nvSpPr>
        <p:spPr>
          <a:xfrm>
            <a:off x="7895875" y="4367810"/>
            <a:ext cx="1045100" cy="223200"/>
          </a:xfrm>
          <a:prstGeom prst="roundRect">
            <a:avLst>
              <a:gd name="adj" fmla="val 1052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58549BD3-0059-C24F-830C-ECD73E9C7D73}"/>
              </a:ext>
            </a:extLst>
          </p:cNvPr>
          <p:cNvSpPr/>
          <p:nvPr/>
        </p:nvSpPr>
        <p:spPr>
          <a:xfrm>
            <a:off x="3644665" y="4610826"/>
            <a:ext cx="1045100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5D9578FB-BC70-234F-9BCF-64FF7538CC66}"/>
              </a:ext>
            </a:extLst>
          </p:cNvPr>
          <p:cNvSpPr/>
          <p:nvPr/>
        </p:nvSpPr>
        <p:spPr>
          <a:xfrm>
            <a:off x="4707467" y="4610826"/>
            <a:ext cx="1045100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C155D6F8-63C6-C34A-8CF4-7C6117C9C4C6}"/>
              </a:ext>
            </a:extLst>
          </p:cNvPr>
          <p:cNvSpPr/>
          <p:nvPr/>
        </p:nvSpPr>
        <p:spPr>
          <a:xfrm>
            <a:off x="5770269" y="4610826"/>
            <a:ext cx="1045100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F4A61A1-343A-7648-9C35-6B70F89AC87F}"/>
              </a:ext>
            </a:extLst>
          </p:cNvPr>
          <p:cNvSpPr/>
          <p:nvPr/>
        </p:nvSpPr>
        <p:spPr>
          <a:xfrm>
            <a:off x="6833071" y="4610826"/>
            <a:ext cx="1045100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-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BE4DC97C-6DDC-AA49-A703-04BFCAAF5371}"/>
              </a:ext>
            </a:extLst>
          </p:cNvPr>
          <p:cNvSpPr/>
          <p:nvPr/>
        </p:nvSpPr>
        <p:spPr>
          <a:xfrm>
            <a:off x="7895875" y="4610826"/>
            <a:ext cx="1045100" cy="338400"/>
          </a:xfrm>
          <a:prstGeom prst="roundRect">
            <a:avLst>
              <a:gd name="adj" fmla="val 10526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424275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20Cr.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6.7% </a:t>
            </a:r>
            <a:r>
              <a:rPr lang="en-IN" sz="1050" dirty="0"/>
              <a:t>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300Cr.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Feb 2021</a:t>
            </a:r>
          </a:p>
        </p:txBody>
      </p:sp>
      <p:sp>
        <p:nvSpPr>
          <p:cNvPr id="121" name="Oval 120"/>
          <p:cNvSpPr/>
          <p:nvPr/>
        </p:nvSpPr>
        <p:spPr>
          <a:xfrm>
            <a:off x="35496" y="88285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IN" sz="1000" b="1" dirty="0">
                <a:solidFill>
                  <a:schemeClr val="bg1">
                    <a:lumMod val="65000"/>
                  </a:schemeClr>
                </a:solidFill>
              </a:rPr>
              <a:t> 1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3Cr.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C00000"/>
                </a:solidFill>
              </a:rPr>
              <a:t>2% </a:t>
            </a:r>
            <a:r>
              <a:rPr lang="en-IN" sz="1050" dirty="0"/>
              <a:t>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150Cr.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150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10% </a:t>
            </a:r>
            <a:r>
              <a:rPr lang="en-IN" sz="1050" dirty="0"/>
              <a:t>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1500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80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2.3% </a:t>
            </a:r>
            <a:r>
              <a:rPr lang="en-IN" sz="1050" dirty="0"/>
              <a:t>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500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/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/>
          <p:nvPr/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  <p:sp>
        <p:nvSpPr>
          <p:cNvPr id="114" name="Radiotext-Week 2">
            <a:extLst>
              <a:ext uri="{FF2B5EF4-FFF2-40B4-BE49-F238E27FC236}">
                <a16:creationId xmlns:a16="http://schemas.microsoft.com/office/drawing/2014/main" id="{43216DB5-085B-47AA-85D2-0118867B87CA}"/>
              </a:ext>
            </a:extLst>
          </p:cNvPr>
          <p:cNvSpPr/>
          <p:nvPr/>
        </p:nvSpPr>
        <p:spPr>
          <a:xfrm>
            <a:off x="1195195" y="820676"/>
            <a:ext cx="577720" cy="2368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IN" sz="1000" b="1" dirty="0">
                <a:solidFill>
                  <a:schemeClr val="bg1">
                    <a:lumMod val="65000"/>
                  </a:schemeClr>
                </a:solidFill>
              </a:rPr>
              <a:t> 2</a:t>
            </a:r>
          </a:p>
        </p:txBody>
      </p:sp>
      <p:sp>
        <p:nvSpPr>
          <p:cNvPr id="115" name="Radio-Week 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1F47273-009D-4C1A-BD76-710FA2E6D5FF}"/>
              </a:ext>
            </a:extLst>
          </p:cNvPr>
          <p:cNvSpPr/>
          <p:nvPr/>
        </p:nvSpPr>
        <p:spPr>
          <a:xfrm>
            <a:off x="1162708" y="910429"/>
            <a:ext cx="93663" cy="9445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adiotext-Week 3">
            <a:extLst>
              <a:ext uri="{FF2B5EF4-FFF2-40B4-BE49-F238E27FC236}">
                <a16:creationId xmlns:a16="http://schemas.microsoft.com/office/drawing/2014/main" id="{B779483D-02F9-43A1-BF11-094B70D37590}"/>
              </a:ext>
            </a:extLst>
          </p:cNvPr>
          <p:cNvSpPr/>
          <p:nvPr/>
        </p:nvSpPr>
        <p:spPr>
          <a:xfrm>
            <a:off x="1700463" y="824908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IN" sz="1000" b="1" dirty="0">
                <a:solidFill>
                  <a:schemeClr val="bg1">
                    <a:lumMod val="65000"/>
                  </a:schemeClr>
                </a:solidFill>
              </a:rPr>
              <a:t> 3</a:t>
            </a:r>
          </a:p>
        </p:txBody>
      </p:sp>
      <p:sp>
        <p:nvSpPr>
          <p:cNvPr id="125" name="Radio-Week 3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766721EE-024E-4DDE-8450-50207B83817E}"/>
              </a:ext>
            </a:extLst>
          </p:cNvPr>
          <p:cNvSpPr/>
          <p:nvPr/>
        </p:nvSpPr>
        <p:spPr>
          <a:xfrm>
            <a:off x="1667976" y="905984"/>
            <a:ext cx="93663" cy="85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adiotext-Week 4">
            <a:extLst>
              <a:ext uri="{FF2B5EF4-FFF2-40B4-BE49-F238E27FC236}">
                <a16:creationId xmlns:a16="http://schemas.microsoft.com/office/drawing/2014/main" id="{52AC2232-17E5-4500-A023-8351D59EB2EF}"/>
              </a:ext>
            </a:extLst>
          </p:cNvPr>
          <p:cNvSpPr/>
          <p:nvPr/>
        </p:nvSpPr>
        <p:spPr>
          <a:xfrm>
            <a:off x="2205428" y="826928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IN" sz="1000" b="1" dirty="0">
                <a:solidFill>
                  <a:schemeClr val="bg1">
                    <a:lumMod val="65000"/>
                  </a:schemeClr>
                </a:solidFill>
              </a:rPr>
              <a:t> 4</a:t>
            </a:r>
          </a:p>
        </p:txBody>
      </p:sp>
      <p:sp>
        <p:nvSpPr>
          <p:cNvPr id="130" name="Radio-Week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507BDF3E-CCBF-46A2-85A5-197ED7C7B92F}"/>
              </a:ext>
            </a:extLst>
          </p:cNvPr>
          <p:cNvSpPr/>
          <p:nvPr/>
        </p:nvSpPr>
        <p:spPr>
          <a:xfrm>
            <a:off x="2172941" y="908004"/>
            <a:ext cx="93663" cy="85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Radiotext-Week 5">
            <a:extLst>
              <a:ext uri="{FF2B5EF4-FFF2-40B4-BE49-F238E27FC236}">
                <a16:creationId xmlns:a16="http://schemas.microsoft.com/office/drawing/2014/main" id="{6F8727C5-A36E-44D6-983D-299EABF89D6B}"/>
              </a:ext>
            </a:extLst>
          </p:cNvPr>
          <p:cNvSpPr/>
          <p:nvPr/>
        </p:nvSpPr>
        <p:spPr>
          <a:xfrm>
            <a:off x="2707353" y="824907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</a:t>
            </a:r>
            <a:r>
              <a:rPr lang="en-IN" sz="1000" b="1" dirty="0">
                <a:solidFill>
                  <a:schemeClr val="bg1">
                    <a:lumMod val="65000"/>
                  </a:schemeClr>
                </a:solidFill>
              </a:rPr>
              <a:t> 5</a:t>
            </a:r>
          </a:p>
        </p:txBody>
      </p:sp>
      <p:sp>
        <p:nvSpPr>
          <p:cNvPr id="133" name="Radio-Week 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28A47D3D-5D7E-4D1A-A8A6-7FE877BC62EC}"/>
              </a:ext>
            </a:extLst>
          </p:cNvPr>
          <p:cNvSpPr/>
          <p:nvPr/>
        </p:nvSpPr>
        <p:spPr>
          <a:xfrm>
            <a:off x="2674866" y="905983"/>
            <a:ext cx="93663" cy="8532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0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dirty="0"/>
              <a:t>முழு விநியோகஸ்தர்கள்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sum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151</a:t>
            </a:r>
            <a:endParaRPr lang="en-US" sz="2500" b="1" dirty="0"/>
          </a:p>
        </p:txBody>
      </p:sp>
      <p:sp>
        <p:nvSpPr>
          <p:cNvPr id="81" name="perc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A500"/>
                </a:solidFill>
              </a:rPr>
              <a:t>0%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என் விற்பனை திட்டமிடுபவர்: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36" name="Rectangle: Rounded Corners 7">
            <a:extLst>
              <a:ext uri="{FF2B5EF4-FFF2-40B4-BE49-F238E27FC236}">
                <a16:creationId xmlns:a16="http://schemas.microsoft.com/office/drawing/2014/main" id="{2C947096-CD86-8A40-8833-2D63122AC55F}"/>
              </a:ext>
            </a:extLst>
          </p:cNvPr>
          <p:cNvSpPr/>
          <p:nvPr/>
        </p:nvSpPr>
        <p:spPr>
          <a:xfrm>
            <a:off x="2435212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37" name="Google Shape;85;p14">
            <a:extLst>
              <a:ext uri="{FF2B5EF4-FFF2-40B4-BE49-F238E27FC236}">
                <a16:creationId xmlns:a16="http://schemas.microsoft.com/office/drawing/2014/main" id="{591B2FC5-0081-C741-A7EB-10828CC0125B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AUM மேலாண்மை</a:t>
            </a:r>
          </a:p>
        </p:txBody>
      </p:sp>
      <p:sp>
        <p:nvSpPr>
          <p:cNvPr id="138" name="Round Same-side Corner of Rectangle 22">
            <a:extLst>
              <a:ext uri="{FF2B5EF4-FFF2-40B4-BE49-F238E27FC236}">
                <a16:creationId xmlns:a16="http://schemas.microsoft.com/office/drawing/2014/main" id="{A21CDC59-9DA1-A34C-9BBE-B1C4BA381751}"/>
              </a:ext>
            </a:extLst>
          </p:cNvPr>
          <p:cNvSpPr/>
          <p:nvPr/>
        </p:nvSpPr>
        <p:spPr>
          <a:xfrm>
            <a:off x="2435212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sum-aum">
            <a:extLst>
              <a:ext uri="{FF2B5EF4-FFF2-40B4-BE49-F238E27FC236}">
                <a16:creationId xmlns:a16="http://schemas.microsoft.com/office/drawing/2014/main" id="{625F5C23-8916-294D-862A-CF9A8E9BD65C}"/>
              </a:ext>
            </a:extLst>
          </p:cNvPr>
          <p:cNvSpPr txBox="1"/>
          <p:nvPr/>
        </p:nvSpPr>
        <p:spPr>
          <a:xfrm>
            <a:off x="2597206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IN" sz="2500" dirty="0"/>
              <a:t>INR 30 Cr. = 30 கோடி</a:t>
            </a:r>
          </a:p>
        </p:txBody>
      </p:sp>
      <p:sp>
        <p:nvSpPr>
          <p:cNvPr id="140" name="perc-aum">
            <a:extLst>
              <a:ext uri="{FF2B5EF4-FFF2-40B4-BE49-F238E27FC236}">
                <a16:creationId xmlns:a16="http://schemas.microsoft.com/office/drawing/2014/main" id="{0AA5983D-4B9B-DD4A-9DA0-5FA4C26F8C4F}"/>
              </a:ext>
            </a:extLst>
          </p:cNvPr>
          <p:cNvSpPr txBox="1"/>
          <p:nvPr/>
        </p:nvSpPr>
        <p:spPr>
          <a:xfrm>
            <a:off x="2597206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1,006%</a:t>
            </a:r>
            <a:r>
              <a:rPr lang="en-US" sz="1050" b="1" dirty="0"/>
              <a:t>ஆண்டுக்கு ஆண்டு மாற்றம்</a:t>
            </a:r>
          </a:p>
        </p:txBody>
      </p:sp>
      <p:sp>
        <p:nvSpPr>
          <p:cNvPr id="142" name="Rectangle: Rounded Corners 7">
            <a:extLst>
              <a:ext uri="{FF2B5EF4-FFF2-40B4-BE49-F238E27FC236}">
                <a16:creationId xmlns:a16="http://schemas.microsoft.com/office/drawing/2014/main" id="{1C206DA8-3BDB-324F-8C49-596D639D4915}"/>
              </a:ext>
            </a:extLst>
          </p:cNvPr>
          <p:cNvSpPr/>
          <p:nvPr/>
        </p:nvSpPr>
        <p:spPr>
          <a:xfrm>
            <a:off x="4646249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3" name="Google Shape;85;p14">
            <a:extLst>
              <a:ext uri="{FF2B5EF4-FFF2-40B4-BE49-F238E27FC236}">
                <a16:creationId xmlns:a16="http://schemas.microsoft.com/office/drawing/2014/main" id="{4B7A709A-5447-054B-807A-ECDF0500D8D7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44" name="Round Same-side Corner of Rectangle 22">
            <a:extLst>
              <a:ext uri="{FF2B5EF4-FFF2-40B4-BE49-F238E27FC236}">
                <a16:creationId xmlns:a16="http://schemas.microsoft.com/office/drawing/2014/main" id="{E144A243-510B-F948-B28D-F3C903C16DF4}"/>
              </a:ext>
            </a:extLst>
          </p:cNvPr>
          <p:cNvSpPr/>
          <p:nvPr/>
        </p:nvSpPr>
        <p:spPr>
          <a:xfrm>
            <a:off x="4646249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sum-gross_sale">
            <a:extLst>
              <a:ext uri="{FF2B5EF4-FFF2-40B4-BE49-F238E27FC236}">
                <a16:creationId xmlns:a16="http://schemas.microsoft.com/office/drawing/2014/main" id="{74F7756C-8320-3D45-B32B-FD35B5CF52D4}"/>
              </a:ext>
            </a:extLst>
          </p:cNvPr>
          <p:cNvSpPr txBox="1"/>
          <p:nvPr/>
        </p:nvSpPr>
        <p:spPr>
          <a:xfrm>
            <a:off x="4808243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68 லட்சம்</a:t>
            </a:r>
          </a:p>
        </p:txBody>
      </p:sp>
      <p:sp>
        <p:nvSpPr>
          <p:cNvPr id="146" name="perc-gross_sale">
            <a:extLst>
              <a:ext uri="{FF2B5EF4-FFF2-40B4-BE49-F238E27FC236}">
                <a16:creationId xmlns:a16="http://schemas.microsoft.com/office/drawing/2014/main" id="{A26D19C6-200C-A140-ABFD-F1497EF9B3EA}"/>
              </a:ext>
            </a:extLst>
          </p:cNvPr>
          <p:cNvSpPr txBox="1"/>
          <p:nvPr/>
        </p:nvSpPr>
        <p:spPr>
          <a:xfrm>
            <a:off x="4808243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1,446%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8185A50F-3C55-D74F-BBFC-CA7B95297FC4}"/>
              </a:ext>
            </a:extLst>
          </p:cNvPr>
          <p:cNvSpPr/>
          <p:nvPr/>
        </p:nvSpPr>
        <p:spPr>
          <a:xfrm>
            <a:off x="6857286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9" name="Google Shape;85;p14">
            <a:extLst>
              <a:ext uri="{FF2B5EF4-FFF2-40B4-BE49-F238E27FC236}">
                <a16:creationId xmlns:a16="http://schemas.microsoft.com/office/drawing/2014/main" id="{FF8DF1CD-D1D1-D146-9911-5E4984DB5776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50" name="Round Same-side Corner of Rectangle 22">
            <a:extLst>
              <a:ext uri="{FF2B5EF4-FFF2-40B4-BE49-F238E27FC236}">
                <a16:creationId xmlns:a16="http://schemas.microsoft.com/office/drawing/2014/main" id="{240532D0-AD00-5740-BC5B-1D17147D99C7}"/>
              </a:ext>
            </a:extLst>
          </p:cNvPr>
          <p:cNvSpPr/>
          <p:nvPr/>
        </p:nvSpPr>
        <p:spPr>
          <a:xfrm>
            <a:off x="6857286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1" name="sum-net_sale">
            <a:extLst>
              <a:ext uri="{FF2B5EF4-FFF2-40B4-BE49-F238E27FC236}">
                <a16:creationId xmlns:a16="http://schemas.microsoft.com/office/drawing/2014/main" id="{150F5213-B852-194F-885B-CA082D3B29A0}"/>
              </a:ext>
            </a:extLst>
          </p:cNvPr>
          <p:cNvSpPr txBox="1"/>
          <p:nvPr/>
        </p:nvSpPr>
        <p:spPr>
          <a:xfrm>
            <a:off x="7019280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18 லட்சம்</a:t>
            </a:r>
          </a:p>
        </p:txBody>
      </p:sp>
      <p:sp>
        <p:nvSpPr>
          <p:cNvPr id="152" name="perc-net_sale">
            <a:extLst>
              <a:ext uri="{FF2B5EF4-FFF2-40B4-BE49-F238E27FC236}">
                <a16:creationId xmlns:a16="http://schemas.microsoft.com/office/drawing/2014/main" id="{3C63D478-53F2-6E4E-9F06-7A4D449064C7}"/>
              </a:ext>
            </a:extLst>
          </p:cNvPr>
          <p:cNvSpPr txBox="1"/>
          <p:nvPr/>
        </p:nvSpPr>
        <p:spPr>
          <a:xfrm>
            <a:off x="7019280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1,008%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54" name="Rectangle: Rounded Corners 7">
            <a:extLst>
              <a:ext uri="{FF2B5EF4-FFF2-40B4-BE49-F238E27FC236}">
                <a16:creationId xmlns:a16="http://schemas.microsoft.com/office/drawing/2014/main" id="{53B46C8E-9065-D34E-B456-5E4502691476}"/>
              </a:ext>
            </a:extLst>
          </p:cNvPr>
          <p:cNvSpPr/>
          <p:nvPr/>
        </p:nvSpPr>
        <p:spPr>
          <a:xfrm>
            <a:off x="224175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55" name="Google Shape;85;p14">
            <a:extLst>
              <a:ext uri="{FF2B5EF4-FFF2-40B4-BE49-F238E27FC236}">
                <a16:creationId xmlns:a16="http://schemas.microsoft.com/office/drawing/2014/main" id="{3A7019D3-B119-2247-B738-18D49A148C49}"/>
              </a:ext>
            </a:extLst>
          </p:cNvPr>
          <p:cNvSpPr txBox="1"/>
          <p:nvPr/>
        </p:nvSpPr>
        <p:spPr>
          <a:xfrm>
            <a:off x="386169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எண்ணிக்கை</a:t>
            </a:r>
          </a:p>
        </p:txBody>
      </p:sp>
      <p:sp>
        <p:nvSpPr>
          <p:cNvPr id="156" name="Round Same-side Corner of Rectangle 22">
            <a:extLst>
              <a:ext uri="{FF2B5EF4-FFF2-40B4-BE49-F238E27FC236}">
                <a16:creationId xmlns:a16="http://schemas.microsoft.com/office/drawing/2014/main" id="{889FBE41-7206-FD49-8EF5-FACFB926493A}"/>
              </a:ext>
            </a:extLst>
          </p:cNvPr>
          <p:cNvSpPr/>
          <p:nvPr/>
        </p:nvSpPr>
        <p:spPr>
          <a:xfrm>
            <a:off x="224175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7" name="sum-sip_count">
            <a:extLst>
              <a:ext uri="{FF2B5EF4-FFF2-40B4-BE49-F238E27FC236}">
                <a16:creationId xmlns:a16="http://schemas.microsoft.com/office/drawing/2014/main" id="{5D8BA03B-0D7B-5648-98E6-C199AD3D7382}"/>
              </a:ext>
            </a:extLst>
          </p:cNvPr>
          <p:cNvSpPr txBox="1"/>
          <p:nvPr/>
        </p:nvSpPr>
        <p:spPr>
          <a:xfrm>
            <a:off x="386169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1540</a:t>
            </a:r>
            <a:endParaRPr lang="en-US" sz="2500" b="1" dirty="0"/>
          </a:p>
        </p:txBody>
      </p:sp>
      <p:sp>
        <p:nvSpPr>
          <p:cNvPr id="158" name="perc-sip_count">
            <a:extLst>
              <a:ext uri="{FF2B5EF4-FFF2-40B4-BE49-F238E27FC236}">
                <a16:creationId xmlns:a16="http://schemas.microsoft.com/office/drawing/2014/main" id="{3C7DA142-CF32-2C43-9789-E1BF5B0455AD}"/>
              </a:ext>
            </a:extLst>
          </p:cNvPr>
          <p:cNvSpPr txBox="1"/>
          <p:nvPr/>
        </p:nvSpPr>
        <p:spPr>
          <a:xfrm>
            <a:off x="386169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1,183%</a:t>
            </a:r>
            <a:r>
              <a:rPr lang="en-US" sz="1050" b="1" dirty="0"/>
              <a:t>ஆண்டுக்கு ஆண்டான மாற்றம்</a:t>
            </a:r>
          </a:p>
        </p:txBody>
      </p:sp>
      <p:sp>
        <p:nvSpPr>
          <p:cNvPr id="160" name="Rectangle: Rounded Corners 7">
            <a:extLst>
              <a:ext uri="{FF2B5EF4-FFF2-40B4-BE49-F238E27FC236}">
                <a16:creationId xmlns:a16="http://schemas.microsoft.com/office/drawing/2014/main" id="{420E3B96-8A1E-F248-AA71-1616554C0C15}"/>
              </a:ext>
            </a:extLst>
          </p:cNvPr>
          <p:cNvSpPr/>
          <p:nvPr/>
        </p:nvSpPr>
        <p:spPr>
          <a:xfrm>
            <a:off x="2435212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1" name="Google Shape;85;p14">
            <a:extLst>
              <a:ext uri="{FF2B5EF4-FFF2-40B4-BE49-F238E27FC236}">
                <a16:creationId xmlns:a16="http://schemas.microsoft.com/office/drawing/2014/main" id="{D169B1FC-DCBC-AD46-8634-143C53305BCB}"/>
              </a:ext>
            </a:extLst>
          </p:cNvPr>
          <p:cNvSpPr txBox="1"/>
          <p:nvPr/>
        </p:nvSpPr>
        <p:spPr>
          <a:xfrm>
            <a:off x="2597206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தொகை (புதிய)</a:t>
            </a:r>
          </a:p>
        </p:txBody>
      </p:sp>
      <p:sp>
        <p:nvSpPr>
          <p:cNvPr id="162" name="Round Same-side Corner of Rectangle 22">
            <a:extLst>
              <a:ext uri="{FF2B5EF4-FFF2-40B4-BE49-F238E27FC236}">
                <a16:creationId xmlns:a16="http://schemas.microsoft.com/office/drawing/2014/main" id="{5B1B5ACB-A595-594F-B94A-87AD6ABB2733}"/>
              </a:ext>
            </a:extLst>
          </p:cNvPr>
          <p:cNvSpPr/>
          <p:nvPr/>
        </p:nvSpPr>
        <p:spPr>
          <a:xfrm>
            <a:off x="2435212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sum-sip_amt">
            <a:extLst>
              <a:ext uri="{FF2B5EF4-FFF2-40B4-BE49-F238E27FC236}">
                <a16:creationId xmlns:a16="http://schemas.microsoft.com/office/drawing/2014/main" id="{B436F5F7-4271-BF49-B624-549CFB75E7DA}"/>
              </a:ext>
            </a:extLst>
          </p:cNvPr>
          <p:cNvSpPr txBox="1"/>
          <p:nvPr/>
        </p:nvSpPr>
        <p:spPr>
          <a:xfrm>
            <a:off x="2597206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18 லட்சம்</a:t>
            </a:r>
            <a:endParaRPr lang="en-US" sz="2500" b="1" dirty="0"/>
          </a:p>
        </p:txBody>
      </p:sp>
      <p:sp>
        <p:nvSpPr>
          <p:cNvPr id="164" name="perc-sip_amt">
            <a:extLst>
              <a:ext uri="{FF2B5EF4-FFF2-40B4-BE49-F238E27FC236}">
                <a16:creationId xmlns:a16="http://schemas.microsoft.com/office/drawing/2014/main" id="{2CB9CF7B-3E45-024A-A11D-4CA17EB6847C}"/>
              </a:ext>
            </a:extLst>
          </p:cNvPr>
          <p:cNvSpPr txBox="1"/>
          <p:nvPr/>
        </p:nvSpPr>
        <p:spPr>
          <a:xfrm>
            <a:off x="2597206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1,288%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66" name="Rectangle: Rounded Corners 7">
            <a:extLst>
              <a:ext uri="{FF2B5EF4-FFF2-40B4-BE49-F238E27FC236}">
                <a16:creationId xmlns:a16="http://schemas.microsoft.com/office/drawing/2014/main" id="{4DE4DD76-942D-7D40-B310-398BF8E9C657}"/>
              </a:ext>
            </a:extLst>
          </p:cNvPr>
          <p:cNvSpPr/>
          <p:nvPr/>
        </p:nvSpPr>
        <p:spPr>
          <a:xfrm>
            <a:off x="4646249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7" name="Google Shape;85;p14">
            <a:extLst>
              <a:ext uri="{FF2B5EF4-FFF2-40B4-BE49-F238E27FC236}">
                <a16:creationId xmlns:a16="http://schemas.microsoft.com/office/drawing/2014/main" id="{87EA1C99-ED77-6A47-9C60-FE80091F6B2A}"/>
              </a:ext>
            </a:extLst>
          </p:cNvPr>
          <p:cNvSpPr txBox="1"/>
          <p:nvPr/>
        </p:nvSpPr>
        <p:spPr>
          <a:xfrm>
            <a:off x="4808243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AUM</a:t>
            </a:r>
          </a:p>
        </p:txBody>
      </p:sp>
      <p:sp>
        <p:nvSpPr>
          <p:cNvPr id="168" name="Round Same-side Corner of Rectangle 22">
            <a:extLst>
              <a:ext uri="{FF2B5EF4-FFF2-40B4-BE49-F238E27FC236}">
                <a16:creationId xmlns:a16="http://schemas.microsoft.com/office/drawing/2014/main" id="{DACDA88C-E019-2749-BA7D-1BEAE9E09EE9}"/>
              </a:ext>
            </a:extLst>
          </p:cNvPr>
          <p:cNvSpPr/>
          <p:nvPr/>
        </p:nvSpPr>
        <p:spPr>
          <a:xfrm>
            <a:off x="4646249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sum-sip_aum">
            <a:extLst>
              <a:ext uri="{FF2B5EF4-FFF2-40B4-BE49-F238E27FC236}">
                <a16:creationId xmlns:a16="http://schemas.microsoft.com/office/drawing/2014/main" id="{7893854A-99A5-4D40-BEE0-5BCD90392847}"/>
              </a:ext>
            </a:extLst>
          </p:cNvPr>
          <p:cNvSpPr txBox="1"/>
          <p:nvPr/>
        </p:nvSpPr>
        <p:spPr>
          <a:xfrm>
            <a:off x="4808243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12 Cr. = ரூ. 12 கோடி</a:t>
            </a:r>
            <a:endParaRPr lang="en-US" sz="2500" b="1" dirty="0"/>
          </a:p>
        </p:txBody>
      </p:sp>
      <p:sp>
        <p:nvSpPr>
          <p:cNvPr id="170" name="perc-sip_aum">
            <a:extLst>
              <a:ext uri="{FF2B5EF4-FFF2-40B4-BE49-F238E27FC236}">
                <a16:creationId xmlns:a16="http://schemas.microsoft.com/office/drawing/2014/main" id="{CA8CC57C-191E-0C4D-825E-CFD4AE270B64}"/>
              </a:ext>
            </a:extLst>
          </p:cNvPr>
          <p:cNvSpPr txBox="1"/>
          <p:nvPr/>
        </p:nvSpPr>
        <p:spPr>
          <a:xfrm>
            <a:off x="4808243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1,241%</a:t>
            </a:r>
            <a:r>
              <a:rPr lang="en-US" sz="1050" b="1" dirty="0"/>
              <a:t>வருடத்திற்கு வருடம் மாற்றம்</a:t>
            </a:r>
          </a:p>
        </p:txBody>
      </p:sp>
      <p:sp>
        <p:nvSpPr>
          <p:cNvPr id="172" name="Rectangle: Rounded Corners 7">
            <a:extLst>
              <a:ext uri="{FF2B5EF4-FFF2-40B4-BE49-F238E27FC236}">
                <a16:creationId xmlns:a16="http://schemas.microsoft.com/office/drawing/2014/main" id="{BD23478A-9FC7-7243-ACE2-28D8C38E083F}"/>
              </a:ext>
            </a:extLst>
          </p:cNvPr>
          <p:cNvSpPr/>
          <p:nvPr/>
        </p:nvSpPr>
        <p:spPr>
          <a:xfrm>
            <a:off x="6857286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73" name="Google Shape;85;p14">
            <a:extLst>
              <a:ext uri="{FF2B5EF4-FFF2-40B4-BE49-F238E27FC236}">
                <a16:creationId xmlns:a16="http://schemas.microsoft.com/office/drawing/2014/main" id="{4FF68037-405F-7E40-913E-003945D90009}"/>
              </a:ext>
            </a:extLst>
          </p:cNvPr>
          <p:cNvSpPr txBox="1"/>
          <p:nvPr/>
        </p:nvSpPr>
        <p:spPr>
          <a:xfrm>
            <a:off x="7019280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முழு புதிது</a:t>
            </a:r>
            <a:r>
              <a:rPr lang="en-IN" sz="1200" dirty="0" err="1"/>
              <a:t>கடன்கள்</a:t>
            </a:r>
            <a:endParaRPr lang="en-IN" sz="1200" dirty="0"/>
          </a:p>
        </p:txBody>
      </p:sp>
      <p:sp>
        <p:nvSpPr>
          <p:cNvPr id="174" name="Round Same-side Corner of Rectangle 22">
            <a:extLst>
              <a:ext uri="{FF2B5EF4-FFF2-40B4-BE49-F238E27FC236}">
                <a16:creationId xmlns:a16="http://schemas.microsoft.com/office/drawing/2014/main" id="{5140F7FF-CB05-014A-8654-8453792E90A1}"/>
              </a:ext>
            </a:extLst>
          </p:cNvPr>
          <p:cNvSpPr/>
          <p:nvPr/>
        </p:nvSpPr>
        <p:spPr>
          <a:xfrm>
            <a:off x="6857286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sum-new_txns">
            <a:extLst>
              <a:ext uri="{FF2B5EF4-FFF2-40B4-BE49-F238E27FC236}">
                <a16:creationId xmlns:a16="http://schemas.microsoft.com/office/drawing/2014/main" id="{D1F4B155-3A35-0446-BF1F-C1F0C572A734}"/>
              </a:ext>
            </a:extLst>
          </p:cNvPr>
          <p:cNvSpPr txBox="1"/>
          <p:nvPr/>
        </p:nvSpPr>
        <p:spPr>
          <a:xfrm>
            <a:off x="7019280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1420</a:t>
            </a:r>
            <a:endParaRPr lang="en-US" sz="2500" b="1" dirty="0"/>
          </a:p>
        </p:txBody>
      </p:sp>
      <p:sp>
        <p:nvSpPr>
          <p:cNvPr id="176" name="perc-new_txns">
            <a:extLst>
              <a:ext uri="{FF2B5EF4-FFF2-40B4-BE49-F238E27FC236}">
                <a16:creationId xmlns:a16="http://schemas.microsoft.com/office/drawing/2014/main" id="{03424FBA-D770-2C4A-904F-3DE1243C6768}"/>
              </a:ext>
            </a:extLst>
          </p:cNvPr>
          <p:cNvSpPr txBox="1"/>
          <p:nvPr/>
        </p:nvSpPr>
        <p:spPr>
          <a:xfrm>
            <a:off x="7019280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1,183%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19" name="Radiotext-Current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343062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இந்த மாதம்</a:t>
            </a:r>
          </a:p>
        </p:txBody>
      </p:sp>
      <p:sp>
        <p:nvSpPr>
          <p:cNvPr id="121" name="Radio-Current Month-2">
            <a:hlinkClick r:id="rId5" action="ppaction://hlinksldjump"/>
          </p:cNvPr>
          <p:cNvSpPr/>
          <p:nvPr/>
        </p:nvSpPr>
        <p:spPr>
          <a:xfrm>
            <a:off x="224175" y="85431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Previous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545123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முந்தைய மாதம்</a:t>
            </a:r>
          </a:p>
        </p:txBody>
      </p:sp>
      <p:sp>
        <p:nvSpPr>
          <p:cNvPr id="178" name="Radiotext-FYTD">
            <a:extLst>
              <a:ext uri="{FF2B5EF4-FFF2-40B4-BE49-F238E27FC236}">
                <a16:creationId xmlns:a16="http://schemas.microsoft.com/office/drawing/2014/main" id="{658D12AF-CA27-2241-A669-8D35B3F74A80}"/>
              </a:ext>
            </a:extLst>
          </p:cNvPr>
          <p:cNvSpPr/>
          <p:nvPr/>
        </p:nvSpPr>
        <p:spPr>
          <a:xfrm>
            <a:off x="2723582" y="817057"/>
            <a:ext cx="50405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rgbClr val="000000"/>
                </a:solidFill>
              </a:rPr>
              <a:t>இந்த ஆண்டு வரை</a:t>
            </a:r>
          </a:p>
        </p:txBody>
      </p:sp>
      <p:sp>
        <p:nvSpPr>
          <p:cNvPr id="183" name="Radiotext-Previous FY">
            <a:extLst>
              <a:ext uri="{FF2B5EF4-FFF2-40B4-BE49-F238E27FC236}">
                <a16:creationId xmlns:a16="http://schemas.microsoft.com/office/drawing/2014/main" id="{13763DA3-F449-8C4E-9B24-5939BCA6F828}"/>
              </a:ext>
            </a:extLst>
          </p:cNvPr>
          <p:cNvSpPr/>
          <p:nvPr/>
        </p:nvSpPr>
        <p:spPr>
          <a:xfrm>
            <a:off x="3301059" y="817057"/>
            <a:ext cx="847539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முன்னைய விதியாண்டு</a:t>
            </a:r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4188578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பொருளாதார வகைப்பாடு</a:t>
            </a:r>
          </a:p>
        </p:txBody>
      </p:sp>
      <p:graphicFrame>
        <p:nvGraphicFramePr>
          <p:cNvPr id="12" name="asset_chart">
            <a:extLst>
              <a:ext uri="{FF2B5EF4-FFF2-40B4-BE49-F238E27FC236}">
                <a16:creationId xmlns:a16="http://schemas.microsoft.com/office/drawing/2014/main" id="{B5F4B33E-3FDD-6146-B7A6-CB101C13A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55919"/>
              </p:ext>
            </p:extLst>
          </p:nvPr>
        </p:nvGraphicFramePr>
        <p:xfrm>
          <a:off x="71774" y="4328714"/>
          <a:ext cx="9072226" cy="9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7" name="Rectangle: Rounded Corners 7">
            <a:extLst>
              <a:ext uri="{FF2B5EF4-FFF2-40B4-BE49-F238E27FC236}">
                <a16:creationId xmlns:a16="http://schemas.microsoft.com/office/drawing/2014/main" id="{0C9B02E5-D0BF-474C-A1E3-3CE25578A5D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22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60F4F7D-BA76-FB42-B9AE-BF1AB46EEF82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EEC2D21-8D68-1D45-B6E3-64188255B938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2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1314675-CE78-1542-92B0-BD1D6D54A14E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2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BE404FCF-A55F-2C4C-9CE2-2D0902D93D3D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சந்தேஷம்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C903029-C1C4-AB44-8083-7758C2296FFC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8355A57-FF02-194E-AB92-A0E75106B68A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சாதனையுடன்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Radio-Previous Month-3">
            <a:hlinkClick r:id="rId13" action="ppaction://hlinksldjump"/>
            <a:extLst>
              <a:ext uri="{FF2B5EF4-FFF2-40B4-BE49-F238E27FC236}">
                <a16:creationId xmlns:a16="http://schemas.microsoft.com/office/drawing/2014/main" id="{FE545277-E147-4D3A-84A2-CD7500219A95}"/>
              </a:ext>
            </a:extLst>
          </p:cNvPr>
          <p:cNvSpPr/>
          <p:nvPr/>
        </p:nvSpPr>
        <p:spPr>
          <a:xfrm>
            <a:off x="1475672" y="85404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adio-FYTD-4">
            <a:hlinkClick r:id="rId14" action="ppaction://hlinksldjump"/>
            <a:extLst>
              <a:ext uri="{FF2B5EF4-FFF2-40B4-BE49-F238E27FC236}">
                <a16:creationId xmlns:a16="http://schemas.microsoft.com/office/drawing/2014/main" id="{975C7F4F-2C38-46A6-B6DA-BB67CEE4F2DF}"/>
              </a:ext>
            </a:extLst>
          </p:cNvPr>
          <p:cNvSpPr/>
          <p:nvPr/>
        </p:nvSpPr>
        <p:spPr>
          <a:xfrm>
            <a:off x="2627800" y="843558"/>
            <a:ext cx="144000" cy="14400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adio-Previous FY-5">
            <a:hlinkClick r:id="rId15" action="ppaction://hlinksldjump"/>
            <a:extLst>
              <a:ext uri="{FF2B5EF4-FFF2-40B4-BE49-F238E27FC236}">
                <a16:creationId xmlns:a16="http://schemas.microsoft.com/office/drawing/2014/main" id="{53759138-CDDC-42A9-9820-4F81BB8F176D}"/>
              </a:ext>
            </a:extLst>
          </p:cNvPr>
          <p:cNvSpPr/>
          <p:nvPr/>
        </p:nvSpPr>
        <p:spPr>
          <a:xfrm>
            <a:off x="3203848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dirty="0"/>
              <a:t>முழு விநியோகஸ்தர்கள்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sum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151</a:t>
            </a:r>
            <a:endParaRPr lang="en-US" sz="2500" b="1" dirty="0"/>
          </a:p>
        </p:txBody>
      </p:sp>
      <p:sp>
        <p:nvSpPr>
          <p:cNvPr id="81" name="perc-distributor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A500"/>
                </a:solidFill>
              </a:rPr>
              <a:t>0%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என் விற்பனை திட்டமிடுபவர்: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36" name="Rectangle: Rounded Corners 7">
            <a:extLst>
              <a:ext uri="{FF2B5EF4-FFF2-40B4-BE49-F238E27FC236}">
                <a16:creationId xmlns:a16="http://schemas.microsoft.com/office/drawing/2014/main" id="{2C947096-CD86-8A40-8833-2D63122AC55F}"/>
              </a:ext>
            </a:extLst>
          </p:cNvPr>
          <p:cNvSpPr/>
          <p:nvPr/>
        </p:nvSpPr>
        <p:spPr>
          <a:xfrm>
            <a:off x="2435212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37" name="Google Shape;85;p14">
            <a:extLst>
              <a:ext uri="{FF2B5EF4-FFF2-40B4-BE49-F238E27FC236}">
                <a16:creationId xmlns:a16="http://schemas.microsoft.com/office/drawing/2014/main" id="{591B2FC5-0081-C741-A7EB-10828CC0125B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AUM நிர்வகிக்கப்படுகிறது</a:t>
            </a:r>
          </a:p>
        </p:txBody>
      </p:sp>
      <p:sp>
        <p:nvSpPr>
          <p:cNvPr id="138" name="Round Same-side Corner of Rectangle 22">
            <a:extLst>
              <a:ext uri="{FF2B5EF4-FFF2-40B4-BE49-F238E27FC236}">
                <a16:creationId xmlns:a16="http://schemas.microsoft.com/office/drawing/2014/main" id="{A21CDC59-9DA1-A34C-9BBE-B1C4BA381751}"/>
              </a:ext>
            </a:extLst>
          </p:cNvPr>
          <p:cNvSpPr/>
          <p:nvPr/>
        </p:nvSpPr>
        <p:spPr>
          <a:xfrm>
            <a:off x="2435212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9" name="sum-aum">
            <a:extLst>
              <a:ext uri="{FF2B5EF4-FFF2-40B4-BE49-F238E27FC236}">
                <a16:creationId xmlns:a16="http://schemas.microsoft.com/office/drawing/2014/main" id="{625F5C23-8916-294D-862A-CF9A8E9BD65C}"/>
              </a:ext>
            </a:extLst>
          </p:cNvPr>
          <p:cNvSpPr txBox="1"/>
          <p:nvPr/>
        </p:nvSpPr>
        <p:spPr>
          <a:xfrm>
            <a:off x="2597206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3600" b="1"/>
            </a:lvl1pPr>
          </a:lstStyle>
          <a:p>
            <a:r>
              <a:rPr lang="en-IN" sz="2500" dirty="0"/>
              <a:t>INR 3 கோடி</a:t>
            </a:r>
          </a:p>
        </p:txBody>
      </p:sp>
      <p:sp>
        <p:nvSpPr>
          <p:cNvPr id="140" name="perc-aum">
            <a:extLst>
              <a:ext uri="{FF2B5EF4-FFF2-40B4-BE49-F238E27FC236}">
                <a16:creationId xmlns:a16="http://schemas.microsoft.com/office/drawing/2014/main" id="{0AA5983D-4B9B-DD4A-9DA0-5FA4C26F8C4F}"/>
              </a:ext>
            </a:extLst>
          </p:cNvPr>
          <p:cNvSpPr txBox="1"/>
          <p:nvPr/>
        </p:nvSpPr>
        <p:spPr>
          <a:xfrm>
            <a:off x="2597206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-1%</a:t>
            </a:r>
            <a:r>
              <a:rPr lang="en-US" sz="1050" b="1" dirty="0"/>
              <a:t>வருடாந்தர மாற்றம்</a:t>
            </a:r>
          </a:p>
        </p:txBody>
      </p:sp>
      <p:sp>
        <p:nvSpPr>
          <p:cNvPr id="142" name="Rectangle: Rounded Corners 7">
            <a:extLst>
              <a:ext uri="{FF2B5EF4-FFF2-40B4-BE49-F238E27FC236}">
                <a16:creationId xmlns:a16="http://schemas.microsoft.com/office/drawing/2014/main" id="{1C206DA8-3BDB-324F-8C49-596D639D4915}"/>
              </a:ext>
            </a:extLst>
          </p:cNvPr>
          <p:cNvSpPr/>
          <p:nvPr/>
        </p:nvSpPr>
        <p:spPr>
          <a:xfrm>
            <a:off x="4646249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3" name="Google Shape;85;p14">
            <a:extLst>
              <a:ext uri="{FF2B5EF4-FFF2-40B4-BE49-F238E27FC236}">
                <a16:creationId xmlns:a16="http://schemas.microsoft.com/office/drawing/2014/main" id="{4B7A709A-5447-054B-807A-ECDF0500D8D7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44" name="Round Same-side Corner of Rectangle 22">
            <a:extLst>
              <a:ext uri="{FF2B5EF4-FFF2-40B4-BE49-F238E27FC236}">
                <a16:creationId xmlns:a16="http://schemas.microsoft.com/office/drawing/2014/main" id="{E144A243-510B-F948-B28D-F3C903C16DF4}"/>
              </a:ext>
            </a:extLst>
          </p:cNvPr>
          <p:cNvSpPr/>
          <p:nvPr/>
        </p:nvSpPr>
        <p:spPr>
          <a:xfrm>
            <a:off x="4646249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5" name="sum-gross_sale">
            <a:extLst>
              <a:ext uri="{FF2B5EF4-FFF2-40B4-BE49-F238E27FC236}">
                <a16:creationId xmlns:a16="http://schemas.microsoft.com/office/drawing/2014/main" id="{74F7756C-8320-3D45-B32B-FD35B5CF52D4}"/>
              </a:ext>
            </a:extLst>
          </p:cNvPr>
          <p:cNvSpPr txBox="1"/>
          <p:nvPr/>
        </p:nvSpPr>
        <p:spPr>
          <a:xfrm>
            <a:off x="4808243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INR 4 லட்சம்</a:t>
            </a:r>
          </a:p>
        </p:txBody>
      </p:sp>
      <p:sp>
        <p:nvSpPr>
          <p:cNvPr id="146" name="perc-gross_sale">
            <a:extLst>
              <a:ext uri="{FF2B5EF4-FFF2-40B4-BE49-F238E27FC236}">
                <a16:creationId xmlns:a16="http://schemas.microsoft.com/office/drawing/2014/main" id="{A26D19C6-200C-A140-ABFD-F1497EF9B3EA}"/>
              </a:ext>
            </a:extLst>
          </p:cNvPr>
          <p:cNvSpPr txBox="1"/>
          <p:nvPr/>
        </p:nvSpPr>
        <p:spPr>
          <a:xfrm>
            <a:off x="4808243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-5%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48" name="Rectangle: Rounded Corners 7">
            <a:extLst>
              <a:ext uri="{FF2B5EF4-FFF2-40B4-BE49-F238E27FC236}">
                <a16:creationId xmlns:a16="http://schemas.microsoft.com/office/drawing/2014/main" id="{8185A50F-3C55-D74F-BBFC-CA7B95297FC4}"/>
              </a:ext>
            </a:extLst>
          </p:cNvPr>
          <p:cNvSpPr/>
          <p:nvPr/>
        </p:nvSpPr>
        <p:spPr>
          <a:xfrm>
            <a:off x="6857286" y="113159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49" name="Google Shape;85;p14">
            <a:extLst>
              <a:ext uri="{FF2B5EF4-FFF2-40B4-BE49-F238E27FC236}">
                <a16:creationId xmlns:a16="http://schemas.microsoft.com/office/drawing/2014/main" id="{FF8DF1CD-D1D1-D146-9911-5E4984DB5776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விற்பனை</a:t>
            </a:r>
          </a:p>
        </p:txBody>
      </p:sp>
      <p:sp>
        <p:nvSpPr>
          <p:cNvPr id="150" name="Round Same-side Corner of Rectangle 22">
            <a:extLst>
              <a:ext uri="{FF2B5EF4-FFF2-40B4-BE49-F238E27FC236}">
                <a16:creationId xmlns:a16="http://schemas.microsoft.com/office/drawing/2014/main" id="{240532D0-AD00-5740-BC5B-1D17147D99C7}"/>
              </a:ext>
            </a:extLst>
          </p:cNvPr>
          <p:cNvSpPr/>
          <p:nvPr/>
        </p:nvSpPr>
        <p:spPr>
          <a:xfrm>
            <a:off x="6857286" y="215738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1" name="sum-net_sale">
            <a:extLst>
              <a:ext uri="{FF2B5EF4-FFF2-40B4-BE49-F238E27FC236}">
                <a16:creationId xmlns:a16="http://schemas.microsoft.com/office/drawing/2014/main" id="{150F5213-B852-194F-885B-CA082D3B29A0}"/>
              </a:ext>
            </a:extLst>
          </p:cNvPr>
          <p:cNvSpPr txBox="1"/>
          <p:nvPr/>
        </p:nvSpPr>
        <p:spPr>
          <a:xfrm>
            <a:off x="7019280" y="159201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r>
              <a:rPr lang="en-IN" sz="2500" dirty="0"/>
              <a:t>இரு லட்சம் ரூபாய்</a:t>
            </a:r>
          </a:p>
        </p:txBody>
      </p:sp>
      <p:sp>
        <p:nvSpPr>
          <p:cNvPr id="152" name="perc-net_sale">
            <a:extLst>
              <a:ext uri="{FF2B5EF4-FFF2-40B4-BE49-F238E27FC236}">
                <a16:creationId xmlns:a16="http://schemas.microsoft.com/office/drawing/2014/main" id="{3C63D478-53F2-6E4E-9F06-7A4D449064C7}"/>
              </a:ext>
            </a:extLst>
          </p:cNvPr>
          <p:cNvSpPr txBox="1"/>
          <p:nvPr/>
        </p:nvSpPr>
        <p:spPr>
          <a:xfrm>
            <a:off x="7019280" y="217387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-1%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54" name="Rectangle: Rounded Corners 7">
            <a:extLst>
              <a:ext uri="{FF2B5EF4-FFF2-40B4-BE49-F238E27FC236}">
                <a16:creationId xmlns:a16="http://schemas.microsoft.com/office/drawing/2014/main" id="{53B46C8E-9065-D34E-B456-5E4502691476}"/>
              </a:ext>
            </a:extLst>
          </p:cNvPr>
          <p:cNvSpPr/>
          <p:nvPr/>
        </p:nvSpPr>
        <p:spPr>
          <a:xfrm>
            <a:off x="224175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55" name="Google Shape;85;p14">
            <a:extLst>
              <a:ext uri="{FF2B5EF4-FFF2-40B4-BE49-F238E27FC236}">
                <a16:creationId xmlns:a16="http://schemas.microsoft.com/office/drawing/2014/main" id="{3A7019D3-B119-2247-B738-18D49A148C49}"/>
              </a:ext>
            </a:extLst>
          </p:cNvPr>
          <p:cNvSpPr txBox="1"/>
          <p:nvPr/>
        </p:nvSpPr>
        <p:spPr>
          <a:xfrm>
            <a:off x="386169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எண்ணிக்கை</a:t>
            </a:r>
          </a:p>
        </p:txBody>
      </p:sp>
      <p:sp>
        <p:nvSpPr>
          <p:cNvPr id="156" name="Round Same-side Corner of Rectangle 22">
            <a:extLst>
              <a:ext uri="{FF2B5EF4-FFF2-40B4-BE49-F238E27FC236}">
                <a16:creationId xmlns:a16="http://schemas.microsoft.com/office/drawing/2014/main" id="{889FBE41-7206-FD49-8EF5-FACFB926493A}"/>
              </a:ext>
            </a:extLst>
          </p:cNvPr>
          <p:cNvSpPr/>
          <p:nvPr/>
        </p:nvSpPr>
        <p:spPr>
          <a:xfrm>
            <a:off x="224175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7" name="sum-sip_count">
            <a:extLst>
              <a:ext uri="{FF2B5EF4-FFF2-40B4-BE49-F238E27FC236}">
                <a16:creationId xmlns:a16="http://schemas.microsoft.com/office/drawing/2014/main" id="{5D8BA03B-0D7B-5648-98E6-C199AD3D7382}"/>
              </a:ext>
            </a:extLst>
          </p:cNvPr>
          <p:cNvSpPr txBox="1"/>
          <p:nvPr/>
        </p:nvSpPr>
        <p:spPr>
          <a:xfrm>
            <a:off x="386169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120</a:t>
            </a:r>
            <a:endParaRPr lang="en-US" sz="2500" b="1" dirty="0"/>
          </a:p>
        </p:txBody>
      </p:sp>
      <p:sp>
        <p:nvSpPr>
          <p:cNvPr id="158" name="perc-sip_count">
            <a:extLst>
              <a:ext uri="{FF2B5EF4-FFF2-40B4-BE49-F238E27FC236}">
                <a16:creationId xmlns:a16="http://schemas.microsoft.com/office/drawing/2014/main" id="{3C7DA142-CF32-2C43-9789-E1BF5B0455AD}"/>
              </a:ext>
            </a:extLst>
          </p:cNvPr>
          <p:cNvSpPr txBox="1"/>
          <p:nvPr/>
        </p:nvSpPr>
        <p:spPr>
          <a:xfrm>
            <a:off x="386169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A500"/>
                </a:solidFill>
              </a:rPr>
              <a:t>0%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60" name="Rectangle: Rounded Corners 7">
            <a:extLst>
              <a:ext uri="{FF2B5EF4-FFF2-40B4-BE49-F238E27FC236}">
                <a16:creationId xmlns:a16="http://schemas.microsoft.com/office/drawing/2014/main" id="{420E3B96-8A1E-F248-AA71-1616554C0C15}"/>
              </a:ext>
            </a:extLst>
          </p:cNvPr>
          <p:cNvSpPr/>
          <p:nvPr/>
        </p:nvSpPr>
        <p:spPr>
          <a:xfrm>
            <a:off x="2435212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1" name="Google Shape;85;p14">
            <a:extLst>
              <a:ext uri="{FF2B5EF4-FFF2-40B4-BE49-F238E27FC236}">
                <a16:creationId xmlns:a16="http://schemas.microsoft.com/office/drawing/2014/main" id="{D169B1FC-DCBC-AD46-8634-143C53305BCB}"/>
              </a:ext>
            </a:extLst>
          </p:cNvPr>
          <p:cNvSpPr txBox="1"/>
          <p:nvPr/>
        </p:nvSpPr>
        <p:spPr>
          <a:xfrm>
            <a:off x="2597206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தொகை (புதிய)</a:t>
            </a:r>
          </a:p>
        </p:txBody>
      </p:sp>
      <p:sp>
        <p:nvSpPr>
          <p:cNvPr id="162" name="Round Same-side Corner of Rectangle 22">
            <a:extLst>
              <a:ext uri="{FF2B5EF4-FFF2-40B4-BE49-F238E27FC236}">
                <a16:creationId xmlns:a16="http://schemas.microsoft.com/office/drawing/2014/main" id="{5B1B5ACB-A595-594F-B94A-87AD6ABB2733}"/>
              </a:ext>
            </a:extLst>
          </p:cNvPr>
          <p:cNvSpPr/>
          <p:nvPr/>
        </p:nvSpPr>
        <p:spPr>
          <a:xfrm>
            <a:off x="2435212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3" name="sum-sip_amt">
            <a:extLst>
              <a:ext uri="{FF2B5EF4-FFF2-40B4-BE49-F238E27FC236}">
                <a16:creationId xmlns:a16="http://schemas.microsoft.com/office/drawing/2014/main" id="{B436F5F7-4271-BF49-B624-549CFB75E7DA}"/>
              </a:ext>
            </a:extLst>
          </p:cNvPr>
          <p:cNvSpPr txBox="1"/>
          <p:nvPr/>
        </p:nvSpPr>
        <p:spPr>
          <a:xfrm>
            <a:off x="2597206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இருப்பு லட்சம்</a:t>
            </a:r>
            <a:endParaRPr lang="en-US" sz="2500" b="1" dirty="0"/>
          </a:p>
        </p:txBody>
      </p:sp>
      <p:sp>
        <p:nvSpPr>
          <p:cNvPr id="164" name="perc-sip_amt">
            <a:extLst>
              <a:ext uri="{FF2B5EF4-FFF2-40B4-BE49-F238E27FC236}">
                <a16:creationId xmlns:a16="http://schemas.microsoft.com/office/drawing/2014/main" id="{2CB9CF7B-3E45-024A-A11D-4CA17EB6847C}"/>
              </a:ext>
            </a:extLst>
          </p:cNvPr>
          <p:cNvSpPr txBox="1"/>
          <p:nvPr/>
        </p:nvSpPr>
        <p:spPr>
          <a:xfrm>
            <a:off x="2597206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-5%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66" name="Rectangle: Rounded Corners 7">
            <a:extLst>
              <a:ext uri="{FF2B5EF4-FFF2-40B4-BE49-F238E27FC236}">
                <a16:creationId xmlns:a16="http://schemas.microsoft.com/office/drawing/2014/main" id="{4DE4DD76-942D-7D40-B310-398BF8E9C657}"/>
              </a:ext>
            </a:extLst>
          </p:cNvPr>
          <p:cNvSpPr/>
          <p:nvPr/>
        </p:nvSpPr>
        <p:spPr>
          <a:xfrm>
            <a:off x="4646249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67" name="Google Shape;85;p14">
            <a:extLst>
              <a:ext uri="{FF2B5EF4-FFF2-40B4-BE49-F238E27FC236}">
                <a16:creationId xmlns:a16="http://schemas.microsoft.com/office/drawing/2014/main" id="{87EA1C99-ED77-6A47-9C60-FE80091F6B2A}"/>
              </a:ext>
            </a:extLst>
          </p:cNvPr>
          <p:cNvSpPr txBox="1"/>
          <p:nvPr/>
        </p:nvSpPr>
        <p:spPr>
          <a:xfrm>
            <a:off x="4808243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மொத்த SIP AUM</a:t>
            </a:r>
          </a:p>
        </p:txBody>
      </p:sp>
      <p:sp>
        <p:nvSpPr>
          <p:cNvPr id="168" name="Round Same-side Corner of Rectangle 22">
            <a:extLst>
              <a:ext uri="{FF2B5EF4-FFF2-40B4-BE49-F238E27FC236}">
                <a16:creationId xmlns:a16="http://schemas.microsoft.com/office/drawing/2014/main" id="{DACDA88C-E019-2749-BA7D-1BEAE9E09EE9}"/>
              </a:ext>
            </a:extLst>
          </p:cNvPr>
          <p:cNvSpPr/>
          <p:nvPr/>
        </p:nvSpPr>
        <p:spPr>
          <a:xfrm>
            <a:off x="4646249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" name="sum-sip_aum">
            <a:extLst>
              <a:ext uri="{FF2B5EF4-FFF2-40B4-BE49-F238E27FC236}">
                <a16:creationId xmlns:a16="http://schemas.microsoft.com/office/drawing/2014/main" id="{7893854A-99A5-4D40-BEE0-5BCD90392847}"/>
              </a:ext>
            </a:extLst>
          </p:cNvPr>
          <p:cNvSpPr txBox="1"/>
          <p:nvPr/>
        </p:nvSpPr>
        <p:spPr>
          <a:xfrm>
            <a:off x="4808243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INR 88 லட்சம்</a:t>
            </a:r>
            <a:endParaRPr lang="en-US" sz="2500" b="1" dirty="0"/>
          </a:p>
        </p:txBody>
      </p:sp>
      <p:sp>
        <p:nvSpPr>
          <p:cNvPr id="170" name="perc-sip_aum">
            <a:extLst>
              <a:ext uri="{FF2B5EF4-FFF2-40B4-BE49-F238E27FC236}">
                <a16:creationId xmlns:a16="http://schemas.microsoft.com/office/drawing/2014/main" id="{CA8CC57C-191E-0C4D-825E-CFD4AE270B64}"/>
              </a:ext>
            </a:extLst>
          </p:cNvPr>
          <p:cNvSpPr txBox="1"/>
          <p:nvPr/>
        </p:nvSpPr>
        <p:spPr>
          <a:xfrm>
            <a:off x="4808243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0000"/>
                </a:solidFill>
              </a:rPr>
              <a:t>-4%</a:t>
            </a:r>
            <a:r>
              <a:rPr lang="en-US" sz="1050" b="1" dirty="0"/>
              <a:t>ஆண்டுக்கு ஆண்டு மாற்றம்</a:t>
            </a:r>
          </a:p>
        </p:txBody>
      </p:sp>
      <p:sp>
        <p:nvSpPr>
          <p:cNvPr id="172" name="Rectangle: Rounded Corners 7">
            <a:extLst>
              <a:ext uri="{FF2B5EF4-FFF2-40B4-BE49-F238E27FC236}">
                <a16:creationId xmlns:a16="http://schemas.microsoft.com/office/drawing/2014/main" id="{BD23478A-9FC7-7243-ACE2-28D8C38E083F}"/>
              </a:ext>
            </a:extLst>
          </p:cNvPr>
          <p:cNvSpPr/>
          <p:nvPr/>
        </p:nvSpPr>
        <p:spPr>
          <a:xfrm>
            <a:off x="6857286" y="2600130"/>
            <a:ext cx="2070974" cy="1279172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73" name="Google Shape;85;p14">
            <a:extLst>
              <a:ext uri="{FF2B5EF4-FFF2-40B4-BE49-F238E27FC236}">
                <a16:creationId xmlns:a16="http://schemas.microsoft.com/office/drawing/2014/main" id="{4FF68037-405F-7E40-913E-003945D90009}"/>
              </a:ext>
            </a:extLst>
          </p:cNvPr>
          <p:cNvSpPr txBox="1"/>
          <p:nvPr/>
        </p:nvSpPr>
        <p:spPr>
          <a:xfrm>
            <a:off x="7019280" y="272090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lnSpc>
                <a:spcPts val="1400"/>
              </a:lnSpc>
              <a:defRPr sz="1400"/>
            </a:lvl1pPr>
          </a:lstStyle>
          <a:p>
            <a:r>
              <a:rPr lang="en-IN" sz="1200" dirty="0"/>
              <a:t>முழு புதிய</a:t>
            </a:r>
            <a:r>
              <a:rPr lang="en-IN" sz="1200" dirty="0" err="1"/>
              <a:t>கடன்கள்</a:t>
            </a:r>
            <a:endParaRPr lang="en-IN" sz="1200" dirty="0"/>
          </a:p>
        </p:txBody>
      </p:sp>
      <p:sp>
        <p:nvSpPr>
          <p:cNvPr id="174" name="Round Same-side Corner of Rectangle 22">
            <a:extLst>
              <a:ext uri="{FF2B5EF4-FFF2-40B4-BE49-F238E27FC236}">
                <a16:creationId xmlns:a16="http://schemas.microsoft.com/office/drawing/2014/main" id="{5140F7FF-CB05-014A-8654-8453792E90A1}"/>
              </a:ext>
            </a:extLst>
          </p:cNvPr>
          <p:cNvSpPr/>
          <p:nvPr/>
        </p:nvSpPr>
        <p:spPr>
          <a:xfrm>
            <a:off x="6857286" y="3625924"/>
            <a:ext cx="2070975" cy="264081"/>
          </a:xfrm>
          <a:prstGeom prst="round2SameRect">
            <a:avLst>
              <a:gd name="adj1" fmla="val 0"/>
              <a:gd name="adj2" fmla="val 9784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5" name="sum-new_txns">
            <a:extLst>
              <a:ext uri="{FF2B5EF4-FFF2-40B4-BE49-F238E27FC236}">
                <a16:creationId xmlns:a16="http://schemas.microsoft.com/office/drawing/2014/main" id="{D1F4B155-3A35-0446-BF1F-C1F0C572A734}"/>
              </a:ext>
            </a:extLst>
          </p:cNvPr>
          <p:cNvSpPr txBox="1"/>
          <p:nvPr/>
        </p:nvSpPr>
        <p:spPr>
          <a:xfrm>
            <a:off x="7019280" y="3060558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500" b="1" dirty="0"/>
              <a:t>0</a:t>
            </a:r>
            <a:endParaRPr lang="en-US" sz="2500" b="1" dirty="0"/>
          </a:p>
        </p:txBody>
      </p:sp>
      <p:sp>
        <p:nvSpPr>
          <p:cNvPr id="176" name="perc-new_txns">
            <a:extLst>
              <a:ext uri="{FF2B5EF4-FFF2-40B4-BE49-F238E27FC236}">
                <a16:creationId xmlns:a16="http://schemas.microsoft.com/office/drawing/2014/main" id="{03424FBA-D770-2C4A-904F-3DE1243C6768}"/>
              </a:ext>
            </a:extLst>
          </p:cNvPr>
          <p:cNvSpPr txBox="1"/>
          <p:nvPr/>
        </p:nvSpPr>
        <p:spPr>
          <a:xfrm>
            <a:off x="7019280" y="3642412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FFA500"/>
                </a:solidFill>
              </a:rPr>
              <a:t>0%</a:t>
            </a:r>
            <a:r>
              <a:rPr lang="en-US" sz="1050" b="1" dirty="0"/>
              <a:t>ஆண்டுக்கு ஆண்டாக மாற்றம்</a:t>
            </a:r>
          </a:p>
        </p:txBody>
      </p:sp>
      <p:sp>
        <p:nvSpPr>
          <p:cNvPr id="119" name="Radiotext-Current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343062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இந்த மாதம்</a:t>
            </a:r>
          </a:p>
        </p:txBody>
      </p:sp>
      <p:sp>
        <p:nvSpPr>
          <p:cNvPr id="121" name="Radio-Current Month-2">
            <a:hlinkClick r:id="rId5" action="ppaction://hlinksldjump"/>
          </p:cNvPr>
          <p:cNvSpPr/>
          <p:nvPr/>
        </p:nvSpPr>
        <p:spPr>
          <a:xfrm>
            <a:off x="224175" y="854314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Previous 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545123" y="817057"/>
            <a:ext cx="1105037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முந்தைய மாதம்</a:t>
            </a:r>
          </a:p>
        </p:txBody>
      </p:sp>
      <p:sp>
        <p:nvSpPr>
          <p:cNvPr id="178" name="Radiotext-FYTD">
            <a:extLst>
              <a:ext uri="{FF2B5EF4-FFF2-40B4-BE49-F238E27FC236}">
                <a16:creationId xmlns:a16="http://schemas.microsoft.com/office/drawing/2014/main" id="{658D12AF-CA27-2241-A669-8D35B3F74A80}"/>
              </a:ext>
            </a:extLst>
          </p:cNvPr>
          <p:cNvSpPr/>
          <p:nvPr/>
        </p:nvSpPr>
        <p:spPr>
          <a:xfrm>
            <a:off x="2723582" y="817057"/>
            <a:ext cx="50405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dirty="0">
                <a:solidFill>
                  <a:schemeClr val="bg1">
                    <a:lumMod val="65000"/>
                  </a:schemeClr>
                </a:solidFill>
              </a:rPr>
              <a:t>இந்த ஆண்டு வரை</a:t>
            </a:r>
          </a:p>
        </p:txBody>
      </p:sp>
      <p:sp>
        <p:nvSpPr>
          <p:cNvPr id="183" name="Radiotext-Previous FY">
            <a:extLst>
              <a:ext uri="{FF2B5EF4-FFF2-40B4-BE49-F238E27FC236}">
                <a16:creationId xmlns:a16="http://schemas.microsoft.com/office/drawing/2014/main" id="{13763DA3-F449-8C4E-9B24-5939BCA6F828}"/>
              </a:ext>
            </a:extLst>
          </p:cNvPr>
          <p:cNvSpPr/>
          <p:nvPr/>
        </p:nvSpPr>
        <p:spPr>
          <a:xfrm>
            <a:off x="3301059" y="817057"/>
            <a:ext cx="847539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1100" b="1" dirty="0">
                <a:solidFill>
                  <a:srgbClr val="000000"/>
                </a:solidFill>
              </a:rPr>
              <a:t>முன்னைய விதியாண்டு</a:t>
            </a:r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4188578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பொருளாதார வகைப்பாடு</a:t>
            </a:r>
          </a:p>
        </p:txBody>
      </p:sp>
      <p:graphicFrame>
        <p:nvGraphicFramePr>
          <p:cNvPr id="12" name="asset_chart">
            <a:extLst>
              <a:ext uri="{FF2B5EF4-FFF2-40B4-BE49-F238E27FC236}">
                <a16:creationId xmlns:a16="http://schemas.microsoft.com/office/drawing/2014/main" id="{B5F4B33E-3FDD-6146-B7A6-CB101C13A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755919"/>
              </p:ext>
            </p:extLst>
          </p:nvPr>
        </p:nvGraphicFramePr>
        <p:xfrm>
          <a:off x="71774" y="4328714"/>
          <a:ext cx="9072226" cy="935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17" name="Rectangle: Rounded Corners 7">
            <a:extLst>
              <a:ext uri="{FF2B5EF4-FFF2-40B4-BE49-F238E27FC236}">
                <a16:creationId xmlns:a16="http://schemas.microsoft.com/office/drawing/2014/main" id="{0C9B02E5-D0BF-474C-A1E3-3CE25578A5D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22" name="Rectangle: Rounded Corners 7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760F4F7D-BA76-FB42-B9AE-BF1AB46EEF82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23" name="Rectangle: Rounded Corners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7EEC2D21-8D68-1D45-B6E3-64188255B938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224" name="Rectangle: Rounded Corners 7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E1314675-CE78-1542-92B0-BD1D6D54A14E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225" name="Rectangle: Rounded Corners 7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BE404FCF-A55F-2C4C-9CE2-2D0902D93D3D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சந்தேஷம்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3" name="Rectangle: Rounded Corners 7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1C903029-C1C4-AB44-8083-7758C2296FFC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தவிர்த்தல்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C8355A57-FF02-194E-AB92-A0E75106B68A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சாதனையைப் போல்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Radio-Previous Month-3">
            <a:hlinkClick r:id="rId13" action="ppaction://hlinksldjump"/>
            <a:extLst>
              <a:ext uri="{FF2B5EF4-FFF2-40B4-BE49-F238E27FC236}">
                <a16:creationId xmlns:a16="http://schemas.microsoft.com/office/drawing/2014/main" id="{FE545277-E147-4D3A-84A2-CD7500219A95}"/>
              </a:ext>
            </a:extLst>
          </p:cNvPr>
          <p:cNvSpPr/>
          <p:nvPr/>
        </p:nvSpPr>
        <p:spPr>
          <a:xfrm>
            <a:off x="1475672" y="85404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adio-FYTD-4">
            <a:hlinkClick r:id="rId14" action="ppaction://hlinksldjump"/>
            <a:extLst>
              <a:ext uri="{FF2B5EF4-FFF2-40B4-BE49-F238E27FC236}">
                <a16:creationId xmlns:a16="http://schemas.microsoft.com/office/drawing/2014/main" id="{975C7F4F-2C38-46A6-B6DA-BB67CEE4F2DF}"/>
              </a:ext>
            </a:extLst>
          </p:cNvPr>
          <p:cNvSpPr/>
          <p:nvPr/>
        </p:nvSpPr>
        <p:spPr>
          <a:xfrm>
            <a:off x="2627800" y="843558"/>
            <a:ext cx="144000" cy="14400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adio-Previous FY-5">
            <a:hlinkClick r:id="rId15" action="ppaction://hlinksldjump"/>
            <a:extLst>
              <a:ext uri="{FF2B5EF4-FFF2-40B4-BE49-F238E27FC236}">
                <a16:creationId xmlns:a16="http://schemas.microsoft.com/office/drawing/2014/main" id="{53759138-CDDC-42A9-9820-4F81BB8F176D}"/>
              </a:ext>
            </a:extLst>
          </p:cNvPr>
          <p:cNvSpPr/>
          <p:nvPr/>
        </p:nvSpPr>
        <p:spPr>
          <a:xfrm>
            <a:off x="3203848" y="843558"/>
            <a:ext cx="144000" cy="14400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கடன்கட்டா விற்பனை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இரூ. 3 லட்சம்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= சந்தைப் பங்கு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இரு இலட்சம் பதினைந்து இலட்சம்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என் விற்பனை திட்டமிடுபவர்: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டிசம்பர்-2021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வாரம்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வாரம்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வாரம்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நாட்காட்டி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5வாரம்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தொப்பு வசூல் - தொழில்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நெட்ட விற்பனை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 = ₹79,067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சந்தை பங்கு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எண்ணிக்கை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வீதம்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கடனின்றி வாங்கு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சந்தைப் பங்கு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மீண்டும் பெறுபவர்கள் உங்களுக்காக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திசை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செய்தி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சாதனையுடன்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நிதி &amp; சமநிலை</a:t>
            </a:r>
          </a:p>
        </p:txBody>
      </p:sp>
      <p:sp>
        <p:nvSpPr>
          <p:cNvPr id="106" name="Button-Debt-2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பணம்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அல்ட்ரா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தேய்ப் பொருள்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அர்பிட்ராஜ்</a:t>
            </a:r>
          </a:p>
        </p:txBody>
      </p:sp>
    </p:spTree>
    <p:extLst>
      <p:ext uri="{BB962C8B-B14F-4D97-AF65-F5344CB8AC3E}">
        <p14:creationId xmlns:p14="http://schemas.microsoft.com/office/powerpoint/2010/main" val="290455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கடன்கட்டா விற்பனை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இரூ. 3 லட்சம்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= சந்தை பங்கு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15 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என் விற்பனை திட்டமிடுபவர்: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டிசம்பர்-2021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வாரம்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வாரம்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வாரம்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4வாரம்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5 வாரம்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தொப்பு வசூல் - தொழில்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நிறுவன விற்பனை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 = ₹79,067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சந்தை பங்கு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எண்ணிக்கை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சந்தை பங்கு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கோப்பை வாங்கு எஸ்.ஐ.பி. இல்லாமல்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= சந்தைப் பங்கு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மீண்டும் பெறுபவர்கள் உங்களுக்கு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செய்தி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சாதனையுடன்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சமநிலை &amp; சமநிலை</a:t>
            </a:r>
          </a:p>
        </p:txBody>
      </p:sp>
      <p:sp>
        <p:nvSpPr>
          <p:cNvPr id="106" name="Button-Debt-2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பணம்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அல்ட்ரா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தேய்ப் பொருள்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கடன்காரர்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கடன்கட்டா விற்பனை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இரூ. 3 லட்சம்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இரு இலட்சம் பதினைந்து இலட்சம்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என் விற்பனை திட்டமிடுபவர்:</a:t>
            </a:r>
            <a:r>
              <a:rPr lang="en-US" b="1" dirty="0">
                <a:solidFill>
                  <a:schemeClr val="bg1"/>
                </a:solidFill>
              </a:rPr>
              <a:t>ஆர்எம் புத்தக சுருக்கம்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டிசம்பர்-2021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வாரம்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2 வாரம்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வாரம்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4வாரம்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5வாரம்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தொப்பு வசூல் - தொழில்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நெட்ட விற்பனை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79,067 = ₹79,067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= சந்தைப் பங்கு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4 லட்சம்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எண்ணிக்கை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= சந்தைப் பங்கு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கடனின்றி வாங்கு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102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Market Share - சந்தை பங்கு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510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தொழில்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மீண்டும் பெறுபவர்கள் உங்களுக்காக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இரண்டு வாரம் / இரு வாரம் செயல்பாடு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விமர்சனம்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நிகழ்ச்சி பாதை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புத்தக செயலாக்கம்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செய்தி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நிர்வாக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டவுன்லோட்ஸ்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நிலம்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சாதனையுடன்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நிதி &amp; சமநிலை</a:t>
            </a:r>
          </a:p>
        </p:txBody>
      </p:sp>
      <p:sp>
        <p:nvSpPr>
          <p:cNvPr id="106" name="Button-Debt-2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பணம்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அல்ட்ரா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தேய்ப் பொருள்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அர்பிட்ராஜ்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D0FDDF48-ABA9-134C-9D90-9E7DD2DE024D}"/>
              </a:ext>
            </a:extLst>
          </p:cNvPr>
          <p:cNvSpPr/>
          <p:nvPr/>
        </p:nvSpPr>
        <p:spPr>
          <a:xfrm>
            <a:off x="0" y="-5456"/>
            <a:ext cx="9144000" cy="429332"/>
          </a:xfrm>
          <a:prstGeom prst="rect">
            <a:avLst/>
          </a:prstGeom>
          <a:solidFill>
            <a:srgbClr val="306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402316"/>
            <a:ext cx="9144000" cy="47411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402316"/>
            <a:ext cx="9144000" cy="329204"/>
          </a:xfrm>
          <a:prstGeom prst="rect">
            <a:avLst/>
          </a:prstGeom>
          <a:solidFill>
            <a:srgbClr val="0058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marL="136922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4175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72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Gross Sales</a:t>
            </a:r>
          </a:p>
        </p:txBody>
      </p:sp>
      <p:sp>
        <p:nvSpPr>
          <p:cNvPr id="76" name="Round Same-side Corner of Rectangle 22">
            <a:extLst>
              <a:ext uri="{FF2B5EF4-FFF2-40B4-BE49-F238E27FC236}">
                <a16:creationId xmlns:a16="http://schemas.microsoft.com/office/drawing/2014/main" id="{93B67943-7E17-E14C-B7C5-E4575C02D195}"/>
              </a:ext>
            </a:extLst>
          </p:cNvPr>
          <p:cNvSpPr/>
          <p:nvPr/>
        </p:nvSpPr>
        <p:spPr>
          <a:xfrm>
            <a:off x="224175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7" name="net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2 Lakh</a:t>
            </a:r>
            <a:endParaRPr lang="en-US" sz="2000" b="1" dirty="0"/>
          </a:p>
        </p:txBody>
      </p:sp>
      <p:sp>
        <p:nvSpPr>
          <p:cNvPr id="81" name="perc-gross_sales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386169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20" name="Google Shape;85;p14">
            <a:extLst>
              <a:ext uri="{FF2B5EF4-FFF2-40B4-BE49-F238E27FC236}">
                <a16:creationId xmlns:a16="http://schemas.microsoft.com/office/drawing/2014/main" id="{C5A3027F-6D51-8C4B-970E-874D67D3268D}"/>
              </a:ext>
            </a:extLst>
          </p:cNvPr>
          <p:cNvSpPr txBox="1"/>
          <p:nvPr/>
        </p:nvSpPr>
        <p:spPr>
          <a:xfrm>
            <a:off x="386169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22" name="sum-gross_sales">
            <a:extLst>
              <a:ext uri="{FF2B5EF4-FFF2-40B4-BE49-F238E27FC236}">
                <a16:creationId xmlns:a16="http://schemas.microsoft.com/office/drawing/2014/main" id="{A247BA30-FC15-8F49-B313-CFFE90A52F0C}"/>
              </a:ext>
            </a:extLst>
          </p:cNvPr>
          <p:cNvSpPr txBox="1"/>
          <p:nvPr/>
        </p:nvSpPr>
        <p:spPr>
          <a:xfrm>
            <a:off x="386169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11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28" name="Google Shape;85;p14">
            <a:extLst>
              <a:ext uri="{FF2B5EF4-FFF2-40B4-BE49-F238E27FC236}">
                <a16:creationId xmlns:a16="http://schemas.microsoft.com/office/drawing/2014/main" id="{CF4DDC96-9648-C34B-9A88-5A63D7F278C8}"/>
              </a:ext>
            </a:extLst>
          </p:cNvPr>
          <p:cNvSpPr txBox="1"/>
          <p:nvPr/>
        </p:nvSpPr>
        <p:spPr>
          <a:xfrm>
            <a:off x="386169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7" name="Google Shape;85;p14">
            <a:extLst>
              <a:ext uri="{FF2B5EF4-FFF2-40B4-BE49-F238E27FC236}">
                <a16:creationId xmlns:a16="http://schemas.microsoft.com/office/drawing/2014/main" id="{424D5874-BB5F-4E8F-83E0-3515CFC5721D}"/>
              </a:ext>
            </a:extLst>
          </p:cNvPr>
          <p:cNvSpPr txBox="1"/>
          <p:nvPr/>
        </p:nvSpPr>
        <p:spPr>
          <a:xfrm>
            <a:off x="794582" y="61084"/>
            <a:ext cx="7377818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Sales Planner: </a:t>
            </a:r>
            <a:r>
              <a:rPr lang="en-US" b="1" dirty="0">
                <a:solidFill>
                  <a:schemeClr val="bg1"/>
                </a:solidFill>
              </a:rPr>
              <a:t>RM Book Snapshot</a:t>
            </a:r>
          </a:p>
        </p:txBody>
      </p:sp>
      <p:pic>
        <p:nvPicPr>
          <p:cNvPr id="103" name="Picture 102">
            <a:hlinkClick r:id="rId2" action="ppaction://hlinksldjump" highlightClick="1"/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685" y="118658"/>
            <a:ext cx="181576" cy="181576"/>
          </a:xfrm>
          <a:prstGeom prst="rect">
            <a:avLst/>
          </a:prstGeom>
        </p:spPr>
      </p:pic>
      <p:sp>
        <p:nvSpPr>
          <p:cNvPr id="119" name="month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07504" y="845593"/>
            <a:ext cx="685696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tx1"/>
                </a:solidFill>
              </a:rPr>
              <a:t>Dec-2021</a:t>
            </a:r>
          </a:p>
        </p:txBody>
      </p:sp>
      <p:sp>
        <p:nvSpPr>
          <p:cNvPr id="121" name="month-fill"/>
          <p:cNvSpPr/>
          <p:nvPr/>
        </p:nvSpPr>
        <p:spPr>
          <a:xfrm>
            <a:off x="58159" y="911828"/>
            <a:ext cx="93600" cy="86400"/>
          </a:xfrm>
          <a:prstGeom prst="ellipse">
            <a:avLst/>
          </a:prstGeom>
          <a:solidFill>
            <a:srgbClr val="5ECBFA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69440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1</a:t>
            </a:r>
          </a:p>
        </p:txBody>
      </p:sp>
      <p:sp>
        <p:nvSpPr>
          <p:cNvPr id="4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19732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2</a:t>
            </a:r>
          </a:p>
        </p:txBody>
      </p:sp>
      <p:sp>
        <p:nvSpPr>
          <p:cNvPr id="5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170024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3</a:t>
            </a:r>
          </a:p>
        </p:txBody>
      </p:sp>
      <p:sp>
        <p:nvSpPr>
          <p:cNvPr id="6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20316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rgbClr val="000000"/>
                </a:solidFill>
              </a:rPr>
              <a:t>Week 4</a:t>
            </a:r>
          </a:p>
        </p:txBody>
      </p:sp>
      <p:sp>
        <p:nvSpPr>
          <p:cNvPr id="9" name="Radiotext-Week 1">
            <a:extLst>
              <a:ext uri="{FF2B5EF4-FFF2-40B4-BE49-F238E27FC236}">
                <a16:creationId xmlns:a16="http://schemas.microsoft.com/office/drawing/2014/main" id="{5B89DBD0-1B57-4BC0-8C65-9D66E23218B6}"/>
              </a:ext>
            </a:extLst>
          </p:cNvPr>
          <p:cNvSpPr/>
          <p:nvPr/>
        </p:nvSpPr>
        <p:spPr>
          <a:xfrm>
            <a:off x="2706080" y="834490"/>
            <a:ext cx="57772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900" b="1" dirty="0">
                <a:solidFill>
                  <a:schemeClr val="bg1">
                    <a:lumMod val="65000"/>
                  </a:schemeClr>
                </a:solidFill>
              </a:rPr>
              <a:t>Week 5</a:t>
            </a:r>
          </a:p>
        </p:txBody>
      </p:sp>
      <p:sp>
        <p:nvSpPr>
          <p:cNvPr id="126" name="Radio-Week 1">
            <a:hlinkClick r:id="rId5" action="ppaction://hlinksldjump" highlightClick="1"/>
          </p:cNvPr>
          <p:cNvSpPr/>
          <p:nvPr/>
        </p:nvSpPr>
        <p:spPr>
          <a:xfrm>
            <a:off x="66191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adio-Week 1">
            <a:hlinkClick r:id="rId6" action="ppaction://hlinksldjump" highlightClick="1"/>
          </p:cNvPr>
          <p:cNvSpPr/>
          <p:nvPr/>
        </p:nvSpPr>
        <p:spPr>
          <a:xfrm>
            <a:off x="116483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adio-Week 1">
            <a:hlinkClick r:id="rId7" action="ppaction://hlinksldjump" highlightClick="1"/>
          </p:cNvPr>
          <p:cNvSpPr/>
          <p:nvPr/>
        </p:nvSpPr>
        <p:spPr>
          <a:xfrm>
            <a:off x="166775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adio-Week 1">
            <a:hlinkClick r:id="rId8" action="ppaction://hlinksldjump" highlightClick="1"/>
          </p:cNvPr>
          <p:cNvSpPr/>
          <p:nvPr/>
        </p:nvSpPr>
        <p:spPr>
          <a:xfrm>
            <a:off x="2170673" y="915566"/>
            <a:ext cx="93663" cy="85320"/>
          </a:xfrm>
          <a:prstGeom prst="ellipse">
            <a:avLst/>
          </a:prstGeom>
          <a:solidFill>
            <a:srgbClr val="8EB4E3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adio-Week 1">
            <a:hlinkClick r:id="rId9" action="ppaction://hlinksldjump" highlightClick="1"/>
          </p:cNvPr>
          <p:cNvSpPr/>
          <p:nvPr/>
        </p:nvSpPr>
        <p:spPr>
          <a:xfrm>
            <a:off x="2673593" y="915566"/>
            <a:ext cx="93663" cy="85320"/>
          </a:xfrm>
          <a:prstGeom prst="ellipse">
            <a:avLst/>
          </a:prstGeom>
          <a:solidFill>
            <a:srgbClr val="FFFFF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4" name="Rectangle: Rounded Corners 7">
            <a:extLst>
              <a:ext uri="{FF2B5EF4-FFF2-40B4-BE49-F238E27FC236}">
                <a16:creationId xmlns:a16="http://schemas.microsoft.com/office/drawing/2014/main" id="{8053B659-3C82-8743-A6C0-01B5692900C4}"/>
              </a:ext>
            </a:extLst>
          </p:cNvPr>
          <p:cNvSpPr/>
          <p:nvPr/>
        </p:nvSpPr>
        <p:spPr>
          <a:xfrm>
            <a:off x="143234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Grossers - Industry </a:t>
            </a:r>
          </a:p>
        </p:txBody>
      </p:sp>
      <p:sp>
        <p:nvSpPr>
          <p:cNvPr id="171" name="Rectangle: Rounded Corners 7">
            <a:extLst>
              <a:ext uri="{FF2B5EF4-FFF2-40B4-BE49-F238E27FC236}">
                <a16:creationId xmlns:a16="http://schemas.microsoft.com/office/drawing/2014/main" id="{518633D7-3C40-8A48-ACCC-200F1F02A7DB}"/>
              </a:ext>
            </a:extLst>
          </p:cNvPr>
          <p:cNvSpPr/>
          <p:nvPr/>
        </p:nvSpPr>
        <p:spPr>
          <a:xfrm>
            <a:off x="2435212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87" name="Google Shape;85;p14">
            <a:extLst>
              <a:ext uri="{FF2B5EF4-FFF2-40B4-BE49-F238E27FC236}">
                <a16:creationId xmlns:a16="http://schemas.microsoft.com/office/drawing/2014/main" id="{5EB31930-1A9C-AF4C-9996-72089D5BD7B1}"/>
              </a:ext>
            </a:extLst>
          </p:cNvPr>
          <p:cNvSpPr txBox="1"/>
          <p:nvPr/>
        </p:nvSpPr>
        <p:spPr>
          <a:xfrm>
            <a:off x="2597206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Net Sales</a:t>
            </a:r>
          </a:p>
        </p:txBody>
      </p:sp>
      <p:sp>
        <p:nvSpPr>
          <p:cNvPr id="188" name="Round Same-side Corner of Rectangle 22">
            <a:extLst>
              <a:ext uri="{FF2B5EF4-FFF2-40B4-BE49-F238E27FC236}">
                <a16:creationId xmlns:a16="http://schemas.microsoft.com/office/drawing/2014/main" id="{19CE926A-C178-6642-9DFC-4088103BA0CB}"/>
              </a:ext>
            </a:extLst>
          </p:cNvPr>
          <p:cNvSpPr/>
          <p:nvPr/>
        </p:nvSpPr>
        <p:spPr>
          <a:xfrm>
            <a:off x="2435212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9" name="net-net_sales">
            <a:extLst>
              <a:ext uri="{FF2B5EF4-FFF2-40B4-BE49-F238E27FC236}">
                <a16:creationId xmlns:a16="http://schemas.microsoft.com/office/drawing/2014/main" id="{8DAD84A7-31E3-A24B-B869-6D4EBF6A1618}"/>
              </a:ext>
            </a:extLst>
          </p:cNvPr>
          <p:cNvSpPr txBox="1"/>
          <p:nvPr/>
        </p:nvSpPr>
        <p:spPr>
          <a:xfrm>
            <a:off x="2597206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INR 55,726</a:t>
            </a:r>
            <a:endParaRPr lang="en-US" sz="2000" b="1" dirty="0"/>
          </a:p>
        </p:txBody>
      </p:sp>
      <p:sp>
        <p:nvSpPr>
          <p:cNvPr id="190" name="perc-net_sales">
            <a:extLst>
              <a:ext uri="{FF2B5EF4-FFF2-40B4-BE49-F238E27FC236}">
                <a16:creationId xmlns:a16="http://schemas.microsoft.com/office/drawing/2014/main" id="{30567604-A15B-C44E-83E3-4511758380CF}"/>
              </a:ext>
            </a:extLst>
          </p:cNvPr>
          <p:cNvSpPr txBox="1"/>
          <p:nvPr/>
        </p:nvSpPr>
        <p:spPr>
          <a:xfrm>
            <a:off x="2597206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191" name="Google Shape;85;p14">
            <a:extLst>
              <a:ext uri="{FF2B5EF4-FFF2-40B4-BE49-F238E27FC236}">
                <a16:creationId xmlns:a16="http://schemas.microsoft.com/office/drawing/2014/main" id="{5CF2FBA7-DA00-F54F-BDCD-B813A7233C68}"/>
              </a:ext>
            </a:extLst>
          </p:cNvPr>
          <p:cNvSpPr txBox="1"/>
          <p:nvPr/>
        </p:nvSpPr>
        <p:spPr>
          <a:xfrm>
            <a:off x="2597206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192" name="sum-net_sales">
            <a:extLst>
              <a:ext uri="{FF2B5EF4-FFF2-40B4-BE49-F238E27FC236}">
                <a16:creationId xmlns:a16="http://schemas.microsoft.com/office/drawing/2014/main" id="{63EE147F-53FB-E04E-AF5E-55DB6D80668F}"/>
              </a:ext>
            </a:extLst>
          </p:cNvPr>
          <p:cNvSpPr txBox="1"/>
          <p:nvPr/>
        </p:nvSpPr>
        <p:spPr>
          <a:xfrm>
            <a:off x="2597206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INR 3 Lakh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193" name="Google Shape;85;p14">
            <a:extLst>
              <a:ext uri="{FF2B5EF4-FFF2-40B4-BE49-F238E27FC236}">
                <a16:creationId xmlns:a16="http://schemas.microsoft.com/office/drawing/2014/main" id="{A2F2D8FA-736A-E648-9A43-772A0B734372}"/>
              </a:ext>
            </a:extLst>
          </p:cNvPr>
          <p:cNvSpPr txBox="1"/>
          <p:nvPr/>
        </p:nvSpPr>
        <p:spPr>
          <a:xfrm>
            <a:off x="2597206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195" name="Rectangle: Rounded Corners 7">
            <a:extLst>
              <a:ext uri="{FF2B5EF4-FFF2-40B4-BE49-F238E27FC236}">
                <a16:creationId xmlns:a16="http://schemas.microsoft.com/office/drawing/2014/main" id="{9935D7B8-DD03-054F-AB79-5CDBA7A1A753}"/>
              </a:ext>
            </a:extLst>
          </p:cNvPr>
          <p:cNvSpPr/>
          <p:nvPr/>
        </p:nvSpPr>
        <p:spPr>
          <a:xfrm>
            <a:off x="4646249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196" name="Google Shape;85;p14">
            <a:extLst>
              <a:ext uri="{FF2B5EF4-FFF2-40B4-BE49-F238E27FC236}">
                <a16:creationId xmlns:a16="http://schemas.microsoft.com/office/drawing/2014/main" id="{058221CC-7D86-3A4C-94C4-57303F0F2490}"/>
              </a:ext>
            </a:extLst>
          </p:cNvPr>
          <p:cNvSpPr txBox="1"/>
          <p:nvPr/>
        </p:nvSpPr>
        <p:spPr>
          <a:xfrm>
            <a:off x="4808243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SIP Count</a:t>
            </a:r>
          </a:p>
        </p:txBody>
      </p:sp>
      <p:sp>
        <p:nvSpPr>
          <p:cNvPr id="197" name="Round Same-side Corner of Rectangle 22">
            <a:extLst>
              <a:ext uri="{FF2B5EF4-FFF2-40B4-BE49-F238E27FC236}">
                <a16:creationId xmlns:a16="http://schemas.microsoft.com/office/drawing/2014/main" id="{BF33859C-9C8D-DE45-B18B-C74D3D53B230}"/>
              </a:ext>
            </a:extLst>
          </p:cNvPr>
          <p:cNvSpPr/>
          <p:nvPr/>
        </p:nvSpPr>
        <p:spPr>
          <a:xfrm>
            <a:off x="4646249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8" name="net-sip_count">
            <a:extLst>
              <a:ext uri="{FF2B5EF4-FFF2-40B4-BE49-F238E27FC236}">
                <a16:creationId xmlns:a16="http://schemas.microsoft.com/office/drawing/2014/main" id="{1908CEE6-9039-F944-AF0D-7E4DCED200DA}"/>
              </a:ext>
            </a:extLst>
          </p:cNvPr>
          <p:cNvSpPr txBox="1"/>
          <p:nvPr/>
        </p:nvSpPr>
        <p:spPr>
          <a:xfrm>
            <a:off x="4808243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51</a:t>
            </a:r>
            <a:endParaRPr lang="en-US" sz="2000" b="1" dirty="0"/>
          </a:p>
        </p:txBody>
      </p:sp>
      <p:sp>
        <p:nvSpPr>
          <p:cNvPr id="199" name="perc-sip_count">
            <a:extLst>
              <a:ext uri="{FF2B5EF4-FFF2-40B4-BE49-F238E27FC236}">
                <a16:creationId xmlns:a16="http://schemas.microsoft.com/office/drawing/2014/main" id="{63548469-AB14-464B-8BF3-D368EC9BEBB5}"/>
              </a:ext>
            </a:extLst>
          </p:cNvPr>
          <p:cNvSpPr txBox="1"/>
          <p:nvPr/>
        </p:nvSpPr>
        <p:spPr>
          <a:xfrm>
            <a:off x="4808243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00" name="Google Shape;85;p14">
            <a:extLst>
              <a:ext uri="{FF2B5EF4-FFF2-40B4-BE49-F238E27FC236}">
                <a16:creationId xmlns:a16="http://schemas.microsoft.com/office/drawing/2014/main" id="{210F84A8-F864-4441-AB74-9FE6C319CA9B}"/>
              </a:ext>
            </a:extLst>
          </p:cNvPr>
          <p:cNvSpPr txBox="1"/>
          <p:nvPr/>
        </p:nvSpPr>
        <p:spPr>
          <a:xfrm>
            <a:off x="4808243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01" name="sum-sip_count">
            <a:extLst>
              <a:ext uri="{FF2B5EF4-FFF2-40B4-BE49-F238E27FC236}">
                <a16:creationId xmlns:a16="http://schemas.microsoft.com/office/drawing/2014/main" id="{9E250362-12CF-FD41-89E8-081E08B98E8C}"/>
              </a:ext>
            </a:extLst>
          </p:cNvPr>
          <p:cNvSpPr txBox="1"/>
          <p:nvPr/>
        </p:nvSpPr>
        <p:spPr>
          <a:xfrm>
            <a:off x="4808243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255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02" name="Google Shape;85;p14">
            <a:extLst>
              <a:ext uri="{FF2B5EF4-FFF2-40B4-BE49-F238E27FC236}">
                <a16:creationId xmlns:a16="http://schemas.microsoft.com/office/drawing/2014/main" id="{69BD3705-9D8A-EC40-A8EE-E8A0462D1D18}"/>
              </a:ext>
            </a:extLst>
          </p:cNvPr>
          <p:cNvSpPr txBox="1"/>
          <p:nvPr/>
        </p:nvSpPr>
        <p:spPr>
          <a:xfrm>
            <a:off x="4808243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05" name="Rectangle: Rounded Corners 7">
            <a:extLst>
              <a:ext uri="{FF2B5EF4-FFF2-40B4-BE49-F238E27FC236}">
                <a16:creationId xmlns:a16="http://schemas.microsoft.com/office/drawing/2014/main" id="{B6741F95-EA9F-A142-BBA1-C677D547C0B0}"/>
              </a:ext>
            </a:extLst>
          </p:cNvPr>
          <p:cNvSpPr/>
          <p:nvPr/>
        </p:nvSpPr>
        <p:spPr>
          <a:xfrm>
            <a:off x="6857286" y="1131590"/>
            <a:ext cx="2070974" cy="1767006"/>
          </a:xfrm>
          <a:prstGeom prst="roundRect">
            <a:avLst>
              <a:gd name="adj" fmla="val 5998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endParaRPr lang="en-US" sz="1100" b="1" dirty="0"/>
          </a:p>
        </p:txBody>
      </p:sp>
      <p:sp>
        <p:nvSpPr>
          <p:cNvPr id="212" name="Google Shape;85;p14">
            <a:extLst>
              <a:ext uri="{FF2B5EF4-FFF2-40B4-BE49-F238E27FC236}">
                <a16:creationId xmlns:a16="http://schemas.microsoft.com/office/drawing/2014/main" id="{3953DC30-68A2-3C4B-909F-4567347A1F4F}"/>
              </a:ext>
            </a:extLst>
          </p:cNvPr>
          <p:cNvSpPr txBox="1"/>
          <p:nvPr/>
        </p:nvSpPr>
        <p:spPr>
          <a:xfrm>
            <a:off x="7019280" y="1252366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200" b="1" dirty="0"/>
              <a:t>Purchase w/o SIP</a:t>
            </a:r>
          </a:p>
        </p:txBody>
      </p:sp>
      <p:sp>
        <p:nvSpPr>
          <p:cNvPr id="213" name="Round Same-side Corner of Rectangle 22">
            <a:extLst>
              <a:ext uri="{FF2B5EF4-FFF2-40B4-BE49-F238E27FC236}">
                <a16:creationId xmlns:a16="http://schemas.microsoft.com/office/drawing/2014/main" id="{4558CA6E-023A-6249-99A4-7A318D9E6DF7}"/>
              </a:ext>
            </a:extLst>
          </p:cNvPr>
          <p:cNvSpPr/>
          <p:nvPr/>
        </p:nvSpPr>
        <p:spPr>
          <a:xfrm>
            <a:off x="6857286" y="2640867"/>
            <a:ext cx="2070975" cy="264081"/>
          </a:xfrm>
          <a:prstGeom prst="round2SameRect">
            <a:avLst>
              <a:gd name="adj1" fmla="val 0"/>
              <a:gd name="adj2" fmla="val 42246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6" name="net-no_sip_count">
            <a:extLst>
              <a:ext uri="{FF2B5EF4-FFF2-40B4-BE49-F238E27FC236}">
                <a16:creationId xmlns:a16="http://schemas.microsoft.com/office/drawing/2014/main" id="{D7F02058-DE47-954A-90C6-7D8A4ABC43A1}"/>
              </a:ext>
            </a:extLst>
          </p:cNvPr>
          <p:cNvSpPr txBox="1"/>
          <p:nvPr/>
        </p:nvSpPr>
        <p:spPr>
          <a:xfrm>
            <a:off x="7019280" y="170765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/>
              <a:t>68</a:t>
            </a:r>
            <a:endParaRPr lang="en-US" sz="2000" b="1" dirty="0"/>
          </a:p>
        </p:txBody>
      </p:sp>
      <p:sp>
        <p:nvSpPr>
          <p:cNvPr id="217" name="perc-no_sip_count">
            <a:extLst>
              <a:ext uri="{FF2B5EF4-FFF2-40B4-BE49-F238E27FC236}">
                <a16:creationId xmlns:a16="http://schemas.microsoft.com/office/drawing/2014/main" id="{41F953AD-6D46-B24E-8071-5166CD075B29}"/>
              </a:ext>
            </a:extLst>
          </p:cNvPr>
          <p:cNvSpPr txBox="1"/>
          <p:nvPr/>
        </p:nvSpPr>
        <p:spPr>
          <a:xfrm>
            <a:off x="7019280" y="2654463"/>
            <a:ext cx="1772477" cy="236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1050" b="1" dirty="0">
                <a:solidFill>
                  <a:srgbClr val="008000"/>
                </a:solidFill>
              </a:rPr>
              <a:t>20%</a:t>
            </a:r>
            <a:r>
              <a:rPr lang="en-US" sz="1050" b="1" dirty="0"/>
              <a:t> Market Share</a:t>
            </a:r>
          </a:p>
        </p:txBody>
      </p:sp>
      <p:sp>
        <p:nvSpPr>
          <p:cNvPr id="218" name="Google Shape;85;p14">
            <a:extLst>
              <a:ext uri="{FF2B5EF4-FFF2-40B4-BE49-F238E27FC236}">
                <a16:creationId xmlns:a16="http://schemas.microsoft.com/office/drawing/2014/main" id="{02FC41F4-BC19-374E-9AE8-0703DFE5215F}"/>
              </a:ext>
            </a:extLst>
          </p:cNvPr>
          <p:cNvSpPr txBox="1"/>
          <p:nvPr/>
        </p:nvSpPr>
        <p:spPr>
          <a:xfrm>
            <a:off x="7019280" y="152256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/>
              <a:t>TMF</a:t>
            </a:r>
          </a:p>
        </p:txBody>
      </p:sp>
      <p:sp>
        <p:nvSpPr>
          <p:cNvPr id="219" name="sum-no_sip_count">
            <a:extLst>
              <a:ext uri="{FF2B5EF4-FFF2-40B4-BE49-F238E27FC236}">
                <a16:creationId xmlns:a16="http://schemas.microsoft.com/office/drawing/2014/main" id="{9A573BAA-3B73-7C46-8A3A-06BFB61F556F}"/>
              </a:ext>
            </a:extLst>
          </p:cNvPr>
          <p:cNvSpPr txBox="1"/>
          <p:nvPr/>
        </p:nvSpPr>
        <p:spPr>
          <a:xfrm>
            <a:off x="7019280" y="2203884"/>
            <a:ext cx="1772477" cy="407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sz="2000" b="1" dirty="0">
                <a:solidFill>
                  <a:srgbClr val="005899"/>
                </a:solidFill>
              </a:rPr>
              <a:t>340</a:t>
            </a:r>
            <a:endParaRPr lang="en-US" sz="2000" b="1" dirty="0">
              <a:solidFill>
                <a:srgbClr val="005899"/>
              </a:solidFill>
            </a:endParaRPr>
          </a:p>
        </p:txBody>
      </p:sp>
      <p:sp>
        <p:nvSpPr>
          <p:cNvPr id="220" name="Google Shape;85;p14">
            <a:extLst>
              <a:ext uri="{FF2B5EF4-FFF2-40B4-BE49-F238E27FC236}">
                <a16:creationId xmlns:a16="http://schemas.microsoft.com/office/drawing/2014/main" id="{5CD8593C-0855-3B44-A79E-B81915BB5F0B}"/>
              </a:ext>
            </a:extLst>
          </p:cNvPr>
          <p:cNvSpPr txBox="1"/>
          <p:nvPr/>
        </p:nvSpPr>
        <p:spPr>
          <a:xfrm>
            <a:off x="7019280" y="2018795"/>
            <a:ext cx="1772477" cy="396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>
              <a:defRPr sz="1500"/>
            </a:lvl1pPr>
          </a:lstStyle>
          <a:p>
            <a:pPr>
              <a:lnSpc>
                <a:spcPts val="1400"/>
              </a:lnSpc>
            </a:pPr>
            <a:r>
              <a:rPr lang="en-IN" sz="1000" dirty="0">
                <a:solidFill>
                  <a:srgbClr val="005899"/>
                </a:solidFill>
              </a:rPr>
              <a:t>Industry</a:t>
            </a:r>
          </a:p>
        </p:txBody>
      </p:sp>
      <p:sp>
        <p:nvSpPr>
          <p:cNvPr id="221" name="Rectangle: Rounded Corners 7">
            <a:extLst>
              <a:ext uri="{FF2B5EF4-FFF2-40B4-BE49-F238E27FC236}">
                <a16:creationId xmlns:a16="http://schemas.microsoft.com/office/drawing/2014/main" id="{6B0CC985-404C-FE48-911E-8F7E57AC52CD}"/>
              </a:ext>
            </a:extLst>
          </p:cNvPr>
          <p:cNvSpPr/>
          <p:nvPr/>
        </p:nvSpPr>
        <p:spPr>
          <a:xfrm>
            <a:off x="4579897" y="3147814"/>
            <a:ext cx="2174030" cy="2139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r>
              <a:rPr lang="en-IN" sz="1400" b="1" dirty="0">
                <a:solidFill>
                  <a:schemeClr val="tx1"/>
                </a:solidFill>
              </a:rPr>
              <a:t>Top Redeemers for you</a:t>
            </a:r>
          </a:p>
        </p:txBody>
      </p:sp>
      <p:graphicFrame>
        <p:nvGraphicFramePr>
          <p:cNvPr id="3" name="Chart1">
            <a:extLst>
              <a:ext uri="{FF2B5EF4-FFF2-40B4-BE49-F238E27FC236}">
                <a16:creationId xmlns:a16="http://schemas.microsoft.com/office/drawing/2014/main" id="{89721AF5-005F-F142-AE4B-D5876947F7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072525"/>
              </p:ext>
            </p:extLst>
          </p:nvPr>
        </p:nvGraphicFramePr>
        <p:xfrm>
          <a:off x="143234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23" name="Chart2">
            <a:extLst>
              <a:ext uri="{FF2B5EF4-FFF2-40B4-BE49-F238E27FC236}">
                <a16:creationId xmlns:a16="http://schemas.microsoft.com/office/drawing/2014/main" id="{54EF2480-514A-3848-A6C9-FB704DA39D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727410"/>
              </p:ext>
            </p:extLst>
          </p:nvPr>
        </p:nvGraphicFramePr>
        <p:xfrm>
          <a:off x="4572000" y="3298666"/>
          <a:ext cx="4428766" cy="174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29" name="Rectangle: Rounded Corners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1DE31FF-9AE8-D34E-AFC2-5AE37448A9DF}"/>
              </a:ext>
            </a:extLst>
          </p:cNvPr>
          <p:cNvSpPr/>
          <p:nvPr/>
        </p:nvSpPr>
        <p:spPr>
          <a:xfrm>
            <a:off x="1090191" y="460956"/>
            <a:ext cx="1872673" cy="213989"/>
          </a:xfrm>
          <a:prstGeom prst="roundRect">
            <a:avLst/>
          </a:prstGeom>
          <a:solidFill>
            <a:srgbClr val="5ECBF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b="1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Current Month /Week Performance</a:t>
            </a:r>
            <a:endParaRPr lang="en-US" sz="900" b="1" dirty="0">
              <a:solidFill>
                <a:schemeClr val="bg1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" name="Rectangle: Rounded Corners 7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0000215-D0B7-194F-9E5A-FA1E6DC8D4F5}"/>
              </a:ext>
            </a:extLst>
          </p:cNvPr>
          <p:cNvSpPr/>
          <p:nvPr/>
        </p:nvSpPr>
        <p:spPr>
          <a:xfrm>
            <a:off x="224175" y="459923"/>
            <a:ext cx="819433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Review</a:t>
            </a:r>
          </a:p>
        </p:txBody>
      </p:sp>
      <p:sp>
        <p:nvSpPr>
          <p:cNvPr id="236" name="Rectangle: Rounded Corners 7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18883515-0618-4E4E-B3C1-2E8C9186DAF5}"/>
              </a:ext>
            </a:extLst>
          </p:cNvPr>
          <p:cNvSpPr/>
          <p:nvPr/>
        </p:nvSpPr>
        <p:spPr>
          <a:xfrm>
            <a:off x="3009447" y="459923"/>
            <a:ext cx="1298878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IN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Performance Trajectory</a:t>
            </a:r>
          </a:p>
        </p:txBody>
      </p:sp>
      <p:sp>
        <p:nvSpPr>
          <p:cNvPr id="70" name="Rectangle: Rounded Corners 7">
            <a:hlinkClick r:id="rId14" action="ppaction://hlinksldjump" highlightClick="1"/>
            <a:extLst>
              <a:ext uri="{FF2B5EF4-FFF2-40B4-BE49-F238E27FC236}">
                <a16:creationId xmlns:a16="http://schemas.microsoft.com/office/drawing/2014/main" id="{6261C6D0-ACC5-E249-84C2-D03C685D78E6}"/>
              </a:ext>
            </a:extLst>
          </p:cNvPr>
          <p:cNvSpPr/>
          <p:nvPr/>
        </p:nvSpPr>
        <p:spPr>
          <a:xfrm>
            <a:off x="4346460" y="459923"/>
            <a:ext cx="93717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Book Activation</a:t>
            </a:r>
          </a:p>
        </p:txBody>
      </p:sp>
      <p:sp>
        <p:nvSpPr>
          <p:cNvPr id="71" name="Rectangle: Rounded Corners 7">
            <a:hlinkClick r:id="rId15" action="ppaction://hlinksldjump" highlightClick="1"/>
            <a:extLst>
              <a:ext uri="{FF2B5EF4-FFF2-40B4-BE49-F238E27FC236}">
                <a16:creationId xmlns:a16="http://schemas.microsoft.com/office/drawing/2014/main" id="{FF82E4A9-A2FA-C449-A682-9DA9D4DD1DC6}"/>
              </a:ext>
            </a:extLst>
          </p:cNvPr>
          <p:cNvSpPr/>
          <p:nvPr/>
        </p:nvSpPr>
        <p:spPr>
          <a:xfrm>
            <a:off x="6125614" y="459923"/>
            <a:ext cx="1446200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Message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from Supervisory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: Rounded Corners 7">
            <a:hlinkClick r:id="rId16" action="ppaction://hlinksldjump" highlightClick="1"/>
            <a:extLst>
              <a:ext uri="{FF2B5EF4-FFF2-40B4-BE49-F238E27FC236}">
                <a16:creationId xmlns:a16="http://schemas.microsoft.com/office/drawing/2014/main" id="{D0AB2752-3B8D-DC4F-9B3F-3656A09F239D}"/>
              </a:ext>
            </a:extLst>
          </p:cNvPr>
          <p:cNvSpPr/>
          <p:nvPr/>
        </p:nvSpPr>
        <p:spPr>
          <a:xfrm>
            <a:off x="5321767" y="459923"/>
            <a:ext cx="765712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Downloads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">
            <a:hlinkClick r:id="rId17" action="ppaction://hlinksldjump" highlightClick="1"/>
            <a:extLst>
              <a:ext uri="{FF2B5EF4-FFF2-40B4-BE49-F238E27FC236}">
                <a16:creationId xmlns:a16="http://schemas.microsoft.com/office/drawing/2014/main" id="{FD9B3238-BAA7-094C-A458-4FC679E0F3FE}"/>
              </a:ext>
            </a:extLst>
          </p:cNvPr>
          <p:cNvSpPr/>
          <p:nvPr/>
        </p:nvSpPr>
        <p:spPr>
          <a:xfrm>
            <a:off x="7609948" y="459923"/>
            <a:ext cx="1309877" cy="21398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Target </a:t>
            </a:r>
            <a:r>
              <a:rPr lang="en-US" sz="900">
                <a:solidFill>
                  <a:srgbClr val="5ECBFA"/>
                </a:solidFill>
                <a:ea typeface="Roboto" panose="02000000000000000000" pitchFamily="2" charset="0"/>
                <a:cs typeface="Arial" panose="020B0604020202020204" pitchFamily="34" charset="0"/>
              </a:rPr>
              <a:t>vs Achievement</a:t>
            </a:r>
            <a:endParaRPr lang="en-US" sz="900" dirty="0">
              <a:solidFill>
                <a:srgbClr val="5ECBFA"/>
              </a:solidFill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Button-Equity &amp; Balanced-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7931EE8-4912-4AF8-9171-23D510D87329}"/>
              </a:ext>
            </a:extLst>
          </p:cNvPr>
          <p:cNvSpPr/>
          <p:nvPr/>
        </p:nvSpPr>
        <p:spPr>
          <a:xfrm>
            <a:off x="3236373" y="852296"/>
            <a:ext cx="1008000" cy="161707"/>
          </a:xfrm>
          <a:prstGeom prst="roundRect">
            <a:avLst/>
          </a:prstGeom>
          <a:solidFill>
            <a:srgbClr val="8EB4E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Equity &amp; Balanced</a:t>
            </a:r>
          </a:p>
        </p:txBody>
      </p:sp>
      <p:sp>
        <p:nvSpPr>
          <p:cNvPr id="106" name="Button-Debt-2">
            <a:hlinkClick r:id="rId18" action="ppaction://hlinksldjump" highlightClick="1"/>
            <a:extLst>
              <a:ext uri="{FF2B5EF4-FFF2-40B4-BE49-F238E27FC236}">
                <a16:creationId xmlns:a16="http://schemas.microsoft.com/office/drawing/2014/main" id="{9531FC94-9AF3-4934-80DD-041E8E32F9B6}"/>
              </a:ext>
            </a:extLst>
          </p:cNvPr>
          <p:cNvSpPr/>
          <p:nvPr/>
        </p:nvSpPr>
        <p:spPr>
          <a:xfrm>
            <a:off x="4266714" y="84254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Debt</a:t>
            </a:r>
          </a:p>
        </p:txBody>
      </p:sp>
      <p:sp>
        <p:nvSpPr>
          <p:cNvPr id="107" name="Button-Ultra-3">
            <a:hlinkClick r:id="rId19" action="ppaction://hlinksldjump" highlightClick="1"/>
            <a:extLst>
              <a:ext uri="{FF2B5EF4-FFF2-40B4-BE49-F238E27FC236}">
                <a16:creationId xmlns:a16="http://schemas.microsoft.com/office/drawing/2014/main" id="{03AEDBF9-2513-4926-84C5-D8B8971A5DD2}"/>
              </a:ext>
            </a:extLst>
          </p:cNvPr>
          <p:cNvSpPr/>
          <p:nvPr/>
        </p:nvSpPr>
        <p:spPr>
          <a:xfrm>
            <a:off x="5196538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Ultra</a:t>
            </a:r>
          </a:p>
        </p:txBody>
      </p:sp>
      <p:sp>
        <p:nvSpPr>
          <p:cNvPr id="108" name="Button-Liquid-4">
            <a:hlinkClick r:id="rId20" action="ppaction://hlinksldjump" highlightClick="1"/>
            <a:extLst>
              <a:ext uri="{FF2B5EF4-FFF2-40B4-BE49-F238E27FC236}">
                <a16:creationId xmlns:a16="http://schemas.microsoft.com/office/drawing/2014/main" id="{0C19873C-5389-4848-A61A-FA39EDFB4CC9}"/>
              </a:ext>
            </a:extLst>
          </p:cNvPr>
          <p:cNvSpPr/>
          <p:nvPr/>
        </p:nvSpPr>
        <p:spPr>
          <a:xfrm>
            <a:off x="6131702" y="846704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Liquid</a:t>
            </a:r>
          </a:p>
        </p:txBody>
      </p:sp>
      <p:sp>
        <p:nvSpPr>
          <p:cNvPr id="109" name="Button-Arbitrage-5">
            <a:hlinkClick r:id="rId21" action="ppaction://hlinksldjump" highlightClick="1"/>
            <a:extLst>
              <a:ext uri="{FF2B5EF4-FFF2-40B4-BE49-F238E27FC236}">
                <a16:creationId xmlns:a16="http://schemas.microsoft.com/office/drawing/2014/main" id="{6A2DB3D7-BF44-44EB-AE20-F2EACB20AAFA}"/>
              </a:ext>
            </a:extLst>
          </p:cNvPr>
          <p:cNvSpPr/>
          <p:nvPr/>
        </p:nvSpPr>
        <p:spPr>
          <a:xfrm>
            <a:off x="7056376" y="845453"/>
            <a:ext cx="900000" cy="162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68580" tIns="34290" rIns="68580" bIns="36000"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ea typeface="Roboto" panose="02000000000000000000" pitchFamily="2" charset="0"/>
                <a:cs typeface="Arial" panose="020B0604020202020204" pitchFamily="34" charset="0"/>
              </a:rPr>
              <a:t>Arbitrage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5886</TotalTime>
  <Words>3650</Words>
  <Application>Microsoft Office PowerPoint</Application>
  <PresentationFormat>On-screen Show (16:9)</PresentationFormat>
  <Paragraphs>1552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Annamalai Nagappan</cp:lastModifiedBy>
  <cp:revision>269</cp:revision>
  <dcterms:created xsi:type="dcterms:W3CDTF">2021-07-28T13:49:00Z</dcterms:created>
  <dcterms:modified xsi:type="dcterms:W3CDTF">2022-02-08T09:48:12Z</dcterms:modified>
</cp:coreProperties>
</file>